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1" r:id="rId7"/>
    <p:sldId id="264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01" autoAdjust="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1637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merald.com/insight/content/doi/10.1108/JOSM-11-2016-0309/full/html" TargetMode="External"/><Relationship Id="rId3" Type="http://schemas.openxmlformats.org/officeDocument/2006/relationships/hyperlink" Target="https://www.sciencedirect.com/science/article/pii/S0148296313003831" TargetMode="External"/><Relationship Id="rId7" Type="http://schemas.openxmlformats.org/officeDocument/2006/relationships/hyperlink" Target="https://link.springer.com/book/10.1007/978-3-658-40453-6" TargetMode="External"/><Relationship Id="rId2" Type="http://schemas.openxmlformats.org/officeDocument/2006/relationships/hyperlink" Target="https://www.sciencedirect.com/science/article/pii/S014829632030038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urcomat.org/index.php/turkbilmat/article/view/14753/11306" TargetMode="External"/><Relationship Id="rId5" Type="http://schemas.openxmlformats.org/officeDocument/2006/relationships/hyperlink" Target="https://minib.pl/en/implementation-and-evaluation-of-a-selected-crm-tool-hubspot/" TargetMode="External"/><Relationship Id="rId4" Type="http://schemas.openxmlformats.org/officeDocument/2006/relationships/hyperlink" Target="https://www.emerald.com/insight/content/doi/10.1108/JSBED-12-2013-0172/full/html" TargetMode="External"/><Relationship Id="rId9" Type="http://schemas.openxmlformats.org/officeDocument/2006/relationships/hyperlink" Target="https://www.jistem.tecsi.org/index.php/jistem/article/view/1513/102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AC8C9-E1AB-07D0-9325-4F0DD01732D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Managing Business Information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4CD20D-FA04-8CB6-5D42-100FEEE4EE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093720"/>
            <a:ext cx="6400800" cy="1752600"/>
          </a:xfrm>
        </p:spPr>
        <p:txBody>
          <a:bodyPr/>
          <a:lstStyle/>
          <a:p>
            <a:r>
              <a:rPr lang="en-GB" dirty="0"/>
              <a:t>Joao Pedro Fino</a:t>
            </a:r>
          </a:p>
          <a:p>
            <a:r>
              <a:rPr lang="en-GB" dirty="0"/>
              <a:t>2333038</a:t>
            </a:r>
          </a:p>
        </p:txBody>
      </p:sp>
      <p:pic>
        <p:nvPicPr>
          <p:cNvPr id="5" name="Picture 4" descr="A black and yellow logo&#10;&#10;AI-generated content may be incorrect.">
            <a:extLst>
              <a:ext uri="{FF2B5EF4-FFF2-40B4-BE49-F238E27FC236}">
                <a16:creationId xmlns:a16="http://schemas.microsoft.com/office/drawing/2014/main" id="{D53338A3-2CBB-3011-F569-587CEC84F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7440" y="450017"/>
            <a:ext cx="4023360" cy="1680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326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74357"/>
            <a:ext cx="7772400" cy="1470025"/>
          </a:xfrm>
        </p:spPr>
        <p:txBody>
          <a:bodyPr/>
          <a:lstStyle/>
          <a:p>
            <a:r>
              <a:rPr dirty="0"/>
              <a:t>CRM Information Systems Overview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362200"/>
            <a:ext cx="6624320" cy="3337560"/>
          </a:xfrm>
        </p:spPr>
        <p:txBody>
          <a:bodyPr>
            <a:normAutofit fontScale="55000" lnSpcReduction="20000"/>
          </a:bodyPr>
          <a:lstStyle/>
          <a:p>
            <a:r>
              <a:rPr dirty="0"/>
              <a:t>CRM systems help organizations manage customer data, sales interactions, and marketing automation.</a:t>
            </a:r>
          </a:p>
          <a:p>
            <a:r>
              <a:rPr dirty="0"/>
              <a:t>They improve customer satisfaction, retention, and profitability.</a:t>
            </a:r>
          </a:p>
          <a:p>
            <a:endParaRPr dirty="0"/>
          </a:p>
          <a:p>
            <a:r>
              <a:rPr dirty="0"/>
              <a:t>This presentation compares three major CRMs:</a:t>
            </a:r>
          </a:p>
          <a:p>
            <a:r>
              <a:rPr dirty="0"/>
              <a:t>• Salesforce</a:t>
            </a:r>
          </a:p>
          <a:p>
            <a:r>
              <a:rPr dirty="0"/>
              <a:t>• HubSpot</a:t>
            </a:r>
          </a:p>
          <a:p>
            <a:r>
              <a:rPr dirty="0"/>
              <a:t>• Microsoft Dynamics 365</a:t>
            </a:r>
          </a:p>
          <a:p>
            <a:endParaRPr dirty="0"/>
          </a:p>
          <a:p>
            <a:r>
              <a:rPr dirty="0"/>
              <a:t>CRM aligns marketing, sales, and customer service to drive business growth.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Salesforce CRM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924800" cy="4312919"/>
          </a:xfrm>
        </p:spPr>
        <p:txBody>
          <a:bodyPr>
            <a:normAutofit fontScale="70000" lnSpcReduction="20000"/>
          </a:bodyPr>
          <a:lstStyle/>
          <a:p>
            <a:r>
              <a:rPr b="1" dirty="0">
                <a:solidFill>
                  <a:schemeClr val="tx2"/>
                </a:solidFill>
              </a:rPr>
              <a:t>Functions:</a:t>
            </a:r>
          </a:p>
          <a:p>
            <a:r>
              <a:rPr dirty="0"/>
              <a:t> Centralized customer database and sales tracking.</a:t>
            </a:r>
          </a:p>
          <a:p>
            <a:r>
              <a:rPr dirty="0"/>
              <a:t> Automation for forecasting and lead management.</a:t>
            </a:r>
          </a:p>
          <a:p>
            <a:pPr marL="0" indent="0">
              <a:buNone/>
            </a:pPr>
            <a:endParaRPr dirty="0"/>
          </a:p>
          <a:p>
            <a:r>
              <a:rPr b="1" dirty="0">
                <a:solidFill>
                  <a:schemeClr val="tx2"/>
                </a:solidFill>
              </a:rPr>
              <a:t>Benefits:</a:t>
            </a:r>
          </a:p>
          <a:p>
            <a:r>
              <a:rPr dirty="0"/>
              <a:t> Highly customizable and scalable.</a:t>
            </a:r>
          </a:p>
          <a:p>
            <a:r>
              <a:rPr dirty="0"/>
              <a:t> Integrates with thousands of apps.</a:t>
            </a:r>
          </a:p>
          <a:p>
            <a:r>
              <a:rPr dirty="0"/>
              <a:t> Strong mobile and real-time analytics.</a:t>
            </a:r>
          </a:p>
          <a:p>
            <a:endParaRPr dirty="0"/>
          </a:p>
          <a:p>
            <a:r>
              <a:rPr b="1" dirty="0">
                <a:solidFill>
                  <a:schemeClr val="tx2"/>
                </a:solidFill>
              </a:rPr>
              <a:t>Limitations:</a:t>
            </a:r>
          </a:p>
          <a:p>
            <a:r>
              <a:rPr dirty="0"/>
              <a:t> High cost and complex setup.</a:t>
            </a:r>
          </a:p>
          <a:p>
            <a:r>
              <a:rPr lang="en-GB" dirty="0"/>
              <a:t> Takes more time to learn 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HubSpot CRM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884160" cy="4404359"/>
          </a:xfrm>
        </p:spPr>
        <p:txBody>
          <a:bodyPr>
            <a:normAutofit fontScale="70000" lnSpcReduction="20000"/>
          </a:bodyPr>
          <a:lstStyle/>
          <a:p>
            <a:r>
              <a:rPr b="1" dirty="0">
                <a:solidFill>
                  <a:schemeClr val="tx2"/>
                </a:solidFill>
              </a:rPr>
              <a:t>Functions:</a:t>
            </a:r>
          </a:p>
          <a:p>
            <a:r>
              <a:rPr dirty="0"/>
              <a:t> Combines CRM, marketing, sales, and service tools.</a:t>
            </a:r>
          </a:p>
          <a:p>
            <a:r>
              <a:rPr dirty="0"/>
              <a:t> Email automation and customer journey tracking.</a:t>
            </a:r>
          </a:p>
          <a:p>
            <a:r>
              <a:rPr dirty="0"/>
              <a:t> Visual dashboards and pipeline management.</a:t>
            </a:r>
          </a:p>
          <a:p>
            <a:endParaRPr dirty="0"/>
          </a:p>
          <a:p>
            <a:r>
              <a:rPr b="1" dirty="0">
                <a:solidFill>
                  <a:schemeClr val="tx2"/>
                </a:solidFill>
              </a:rPr>
              <a:t>Benefits:</a:t>
            </a:r>
          </a:p>
          <a:p>
            <a:r>
              <a:rPr dirty="0"/>
              <a:t> Free basic version, easy to use.</a:t>
            </a:r>
          </a:p>
          <a:p>
            <a:r>
              <a:rPr dirty="0"/>
              <a:t> Great for SMEs.</a:t>
            </a:r>
          </a:p>
          <a:p>
            <a:r>
              <a:rPr dirty="0"/>
              <a:t> Strong inbound marketing tools.</a:t>
            </a:r>
          </a:p>
          <a:p>
            <a:endParaRPr dirty="0"/>
          </a:p>
          <a:p>
            <a:r>
              <a:rPr b="1" dirty="0">
                <a:solidFill>
                  <a:schemeClr val="tx2"/>
                </a:solidFill>
              </a:rPr>
              <a:t>Limitations:</a:t>
            </a:r>
          </a:p>
          <a:p>
            <a:r>
              <a:rPr dirty="0"/>
              <a:t> Limited customization.</a:t>
            </a:r>
          </a:p>
          <a:p>
            <a:r>
              <a:rPr dirty="0"/>
              <a:t> Less suitable for large enterprises.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Microsoft Dynamics 365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914640" cy="4455159"/>
          </a:xfrm>
        </p:spPr>
        <p:txBody>
          <a:bodyPr>
            <a:normAutofit fontScale="70000" lnSpcReduction="20000"/>
          </a:bodyPr>
          <a:lstStyle/>
          <a:p>
            <a:r>
              <a:rPr b="1" dirty="0">
                <a:solidFill>
                  <a:schemeClr val="tx2"/>
                </a:solidFill>
              </a:rPr>
              <a:t>Functions:</a:t>
            </a:r>
          </a:p>
          <a:p>
            <a:r>
              <a:rPr dirty="0"/>
              <a:t> Combines CRM and ERP capabilities.</a:t>
            </a:r>
          </a:p>
          <a:p>
            <a:r>
              <a:rPr dirty="0"/>
              <a:t> Integrates with Office 365, Teams, and Power BI.</a:t>
            </a:r>
          </a:p>
          <a:p>
            <a:r>
              <a:rPr dirty="0"/>
              <a:t> AI-driven customer insights.</a:t>
            </a:r>
          </a:p>
          <a:p>
            <a:endParaRPr dirty="0"/>
          </a:p>
          <a:p>
            <a:r>
              <a:rPr b="1" dirty="0">
                <a:solidFill>
                  <a:schemeClr val="tx2"/>
                </a:solidFill>
              </a:rPr>
              <a:t>Benefits:</a:t>
            </a:r>
          </a:p>
          <a:p>
            <a:r>
              <a:rPr dirty="0"/>
              <a:t> Excellent Microsoft integration.</a:t>
            </a:r>
          </a:p>
          <a:p>
            <a:r>
              <a:rPr dirty="0"/>
              <a:t> Secure and flexible deployment.</a:t>
            </a:r>
          </a:p>
          <a:p>
            <a:r>
              <a:rPr dirty="0"/>
              <a:t> Strong analytics and automation.</a:t>
            </a:r>
          </a:p>
          <a:p>
            <a:endParaRPr dirty="0"/>
          </a:p>
          <a:p>
            <a:r>
              <a:rPr b="1" dirty="0">
                <a:solidFill>
                  <a:schemeClr val="tx2"/>
                </a:solidFill>
              </a:rPr>
              <a:t>Limitations:</a:t>
            </a:r>
          </a:p>
          <a:p>
            <a:r>
              <a:rPr dirty="0"/>
              <a:t> Time-consuming setup.</a:t>
            </a:r>
          </a:p>
          <a:p>
            <a:r>
              <a:rPr dirty="0"/>
              <a:t> Less intuitive interface.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CRM Systems Comparison – Salesforce, HubSpot &amp; Microsoft Dynamics 365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645920"/>
          <a:ext cx="822960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>
                        <a:defRPr b="1"/>
                      </a:pPr>
                      <a:r>
                        <a:t>Feature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b="1"/>
                      </a:pPr>
                      <a:r>
                        <a:t>Salesforce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b="1"/>
                      </a:pPr>
                      <a:r>
                        <a:t>HubSpot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b="1"/>
                      </a:pPr>
                      <a:r>
                        <a:t>Microsoft Dynamics 365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t>Ease of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Moderate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Excellent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t>Customization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Excellent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Limited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High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t>Integration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Very 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Excellent (Microsoft)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Expensive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Freemium / Affordable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Moderate to High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t>Best For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Large Enterprises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SMEs / Startups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Microsoft-based Businesses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57200" y="5049520"/>
            <a:ext cx="8384668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Conclusion: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• Salesforce – Best for enterprise scalability and customization.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• HubSpot – Ideal for ease of use and marketing integration.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• Dynamics 365 – Perfect for Microsoft-based organizations needing unified CRM</a:t>
            </a:r>
            <a:r>
              <a:rPr lang="en-GB" dirty="0">
                <a:solidFill>
                  <a:prstClr val="black"/>
                </a:solidFill>
                <a:latin typeface="Calibri"/>
              </a:rPr>
              <a:t> </a:t>
            </a:r>
            <a: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tools.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8C3A0-A9D4-01AF-347D-BBEEC1B2A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B6A18D-DE12-0AAE-7B73-13765148A6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3400" dirty="0"/>
              <a:t>Based on the needs of a growing fast-food business, </a:t>
            </a:r>
            <a:r>
              <a:rPr lang="en-GB" sz="3400" b="1" dirty="0"/>
              <a:t>HubSpot CRM</a:t>
            </a:r>
            <a:r>
              <a:rPr lang="en-GB" sz="3400" dirty="0"/>
              <a:t> is the most suitable system.</a:t>
            </a:r>
            <a:br>
              <a:rPr lang="en-GB" sz="3400" dirty="0"/>
            </a:br>
            <a:r>
              <a:rPr lang="en-GB" sz="3400" dirty="0"/>
              <a:t>HubSpot offers a user-friendly interface, making it easy for staff to adopt even in environments with high employee turnover. Its free and scalable pricing model supports business growth without requiring a large initial investment. Additionally, HubSpot provides strong marketing automation and customer engagement tools, which are essential for building customer loyalty and promoting repeat purchases.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7337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F9EF8-E4AE-9087-607E-7CDB21D70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23C49C-A36C-72B7-D9F0-504C0FA354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 sz="1100"/>
            </a:pPr>
            <a:r>
              <a:rPr lang="en-GB" dirty="0"/>
              <a:t>Harrigan, P., Miles, M., Fang, Y. &amp; Roy, S. (2020). The role of social media in CRM: A study of B2B brands. Journal of Business Research, 117, pp.381–394.  </a:t>
            </a:r>
            <a:r>
              <a:rPr lang="en-GB" dirty="0">
                <a:hlinkClick r:id="rId2"/>
              </a:rPr>
              <a:t>https://www.sciencedirect.com/science/article/pii/S0148296320300380</a:t>
            </a:r>
            <a:endParaRPr lang="en-GB" dirty="0"/>
          </a:p>
          <a:p>
            <a:pPr>
              <a:defRPr sz="1100"/>
            </a:pPr>
            <a:endParaRPr lang="en-GB" dirty="0"/>
          </a:p>
          <a:p>
            <a:pPr>
              <a:defRPr sz="1100"/>
            </a:pPr>
            <a:r>
              <a:rPr lang="en-GB" dirty="0"/>
              <a:t>Trainor, K., Andzulis, J., Rapp, A. &amp; Agnihotri, R. (2014). Social media technology usage and CRM capabilities. Journal of Business Research, 67, pp.1201–1208.  </a:t>
            </a:r>
            <a:r>
              <a:rPr lang="en-GB" dirty="0">
                <a:hlinkClick r:id="rId3"/>
              </a:rPr>
              <a:t>https://www.sciencedirect.com/science/article/pii/S0148296313003831</a:t>
            </a:r>
            <a:endParaRPr lang="en-GB" dirty="0"/>
          </a:p>
          <a:p>
            <a:pPr>
              <a:defRPr sz="1100"/>
            </a:pPr>
            <a:endParaRPr lang="en-GB" dirty="0"/>
          </a:p>
          <a:p>
            <a:pPr>
              <a:defRPr sz="1100"/>
            </a:pPr>
            <a:r>
              <a:rPr lang="en-GB" dirty="0"/>
              <a:t>Awa, H.O., </a:t>
            </a:r>
            <a:r>
              <a:rPr lang="en-GB" dirty="0" err="1"/>
              <a:t>Ojiabo</a:t>
            </a:r>
            <a:r>
              <a:rPr lang="en-GB" dirty="0"/>
              <a:t>, O.U. &amp; Emecheta, B.C. (2015). Integrating TAM, TPB and TOE for CRM adoption in SMEs. Journal of Small Business and Enterprise Development, 22(3), pp.626–651.  </a:t>
            </a:r>
            <a:r>
              <a:rPr lang="en-GB" dirty="0">
                <a:hlinkClick r:id="rId4"/>
              </a:rPr>
              <a:t>https://www.emerald.com/insight/content/doi/10.1108/JSBED-12-2013-0172/full/html</a:t>
            </a:r>
            <a:endParaRPr lang="en-GB" dirty="0"/>
          </a:p>
          <a:p>
            <a:pPr>
              <a:defRPr sz="1100"/>
            </a:pPr>
            <a:endParaRPr lang="en-GB" dirty="0"/>
          </a:p>
          <a:p>
            <a:pPr>
              <a:defRPr sz="1100"/>
            </a:pPr>
            <a:r>
              <a:rPr lang="en-GB" dirty="0" err="1"/>
              <a:t>Prymon</a:t>
            </a:r>
            <a:r>
              <a:rPr lang="en-GB" dirty="0"/>
              <a:t>-Ryś, E. (2023). Evaluation of HubSpot CRM. Marketing of Scientific and Research Organisations, 49(3), pp.123–140.  </a:t>
            </a:r>
            <a:r>
              <a:rPr lang="en-GB" dirty="0">
                <a:hlinkClick r:id="rId5"/>
              </a:rPr>
              <a:t>https://minib.pl/en/implementation-and-evaluation-of-a-selected-crm-tool-hubspot/</a:t>
            </a:r>
            <a:endParaRPr lang="en-GB" dirty="0"/>
          </a:p>
          <a:p>
            <a:pPr>
              <a:defRPr sz="1100"/>
            </a:pPr>
            <a:endParaRPr lang="en-GB" dirty="0"/>
          </a:p>
          <a:p>
            <a:pPr>
              <a:defRPr sz="1100"/>
            </a:pPr>
            <a:r>
              <a:rPr lang="en-GB" dirty="0"/>
              <a:t>Sanodia, G. (2022). The Role of Salesforce CRM in Enhancing Customer Support. Turkish Journal of Computer and Mathematics Education, 13(1), pp.536–550.  </a:t>
            </a:r>
            <a:r>
              <a:rPr lang="en-GB" dirty="0">
                <a:hlinkClick r:id="rId6"/>
              </a:rPr>
              <a:t>https://turcomat.org/index.php/turkbilmat/article/view/14753/11306</a:t>
            </a:r>
            <a:endParaRPr lang="en-GB" dirty="0"/>
          </a:p>
          <a:p>
            <a:pPr>
              <a:defRPr sz="1100"/>
            </a:pPr>
            <a:endParaRPr lang="en-GB" dirty="0"/>
          </a:p>
          <a:p>
            <a:pPr>
              <a:defRPr sz="1100"/>
            </a:pPr>
            <a:r>
              <a:rPr lang="en-GB" dirty="0" err="1"/>
              <a:t>Luszczak</a:t>
            </a:r>
            <a:r>
              <a:rPr lang="en-GB" dirty="0"/>
              <a:t>, A. (2023). Understanding Microsoft Dynamics 365 CRM. In: Microsoft Dynamics 365 for Finance and Operations. Springer.  </a:t>
            </a:r>
            <a:r>
              <a:rPr lang="en-GB" dirty="0">
                <a:hlinkClick r:id="rId7"/>
              </a:rPr>
              <a:t>https://link.springer.com/book/10.1007/978-3-658-40453-6</a:t>
            </a:r>
            <a:endParaRPr lang="en-GB" dirty="0"/>
          </a:p>
          <a:p>
            <a:pPr>
              <a:defRPr sz="1100"/>
            </a:pPr>
            <a:endParaRPr lang="en-GB" dirty="0"/>
          </a:p>
          <a:p>
            <a:pPr>
              <a:defRPr sz="1100"/>
            </a:pPr>
            <a:r>
              <a:rPr lang="en-GB" dirty="0"/>
              <a:t>Payne, A. &amp; Frow, P. (2017). Relationship marketing and CRM: past, present and future. Journal of Service Management, 28(1), pp.2–21.  </a:t>
            </a:r>
            <a:r>
              <a:rPr lang="en-GB" dirty="0">
                <a:hlinkClick r:id="rId8"/>
              </a:rPr>
              <a:t>https://www.emerald.com/insight/content/doi/10.1108/JOSM-11-2016-0309/full/html</a:t>
            </a:r>
            <a:endParaRPr lang="en-GB" dirty="0"/>
          </a:p>
          <a:p>
            <a:pPr>
              <a:defRPr sz="1100"/>
            </a:pPr>
            <a:endParaRPr lang="en-GB" dirty="0"/>
          </a:p>
          <a:p>
            <a:pPr>
              <a:defRPr sz="1100"/>
            </a:pPr>
            <a:r>
              <a:rPr lang="en-GB" dirty="0" err="1"/>
              <a:t>Rababah</a:t>
            </a:r>
            <a:r>
              <a:rPr lang="en-GB" dirty="0"/>
              <a:t>, K. &amp; Mohd, H. (2023). CRM implementation success factors: A systematic review. Journal of Information Systems and Technology Management, 20(1), pp.1–20.  </a:t>
            </a:r>
            <a:r>
              <a:rPr lang="en-GB" dirty="0">
                <a:hlinkClick r:id="rId9"/>
              </a:rPr>
              <a:t>https://www.jistem.tecsi.org/index.php/jistem/article/view/1513/1020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477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8995</TotalTime>
  <Words>832</Words>
  <Application>Microsoft Office PowerPoint</Application>
  <PresentationFormat>On-screen Show (4:3)</PresentationFormat>
  <Paragraphs>101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Managing Business Information </vt:lpstr>
      <vt:lpstr>CRM Information Systems Overview</vt:lpstr>
      <vt:lpstr>Salesforce CRM</vt:lpstr>
      <vt:lpstr>HubSpot CRM</vt:lpstr>
      <vt:lpstr>Microsoft Dynamics 365</vt:lpstr>
      <vt:lpstr>CRM Systems Comparison – Salesforce, HubSpot &amp; Microsoft Dynamics 365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Joao Pedro Dos Santos Cigarrilha Fino (2333038)</cp:lastModifiedBy>
  <cp:revision>6</cp:revision>
  <dcterms:created xsi:type="dcterms:W3CDTF">2013-01-27T09:14:16Z</dcterms:created>
  <dcterms:modified xsi:type="dcterms:W3CDTF">2025-11-06T17:37:49Z</dcterms:modified>
  <cp:category/>
</cp:coreProperties>
</file>