
<file path=[Content_Types].xml><?xml version="1.0" encoding="utf-8"?>
<Types xmlns="http://schemas.openxmlformats.org/package/2006/content-types"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7" r:id="rId8"/>
    <p:sldId id="262" r:id="rId9"/>
    <p:sldId id="268" r:id="rId10"/>
    <p:sldId id="269" r:id="rId11"/>
    <p:sldId id="263" r:id="rId12"/>
    <p:sldId id="264" r:id="rId13"/>
    <p:sldId id="265" r:id="rId14"/>
    <p:sldId id="266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275"/>
    <p:restoredTop sz="94637"/>
  </p:normalViewPr>
  <p:slideViewPr>
    <p:cSldViewPr snapToObjects="1">
      <p:cViewPr varScale="1">
        <p:scale>
          <a:sx n="85" d="100"/>
          <a:sy n="85" d="100"/>
        </p:scale>
        <p:origin x="1038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28843-487C-ED4E-873C-539E7913A37A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19C27-BBCE-1443-A346-371691DBC03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28843-487C-ED4E-873C-539E7913A37A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19C27-BBCE-1443-A346-371691DBC03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28843-487C-ED4E-873C-539E7913A37A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19C27-BBCE-1443-A346-371691DBC03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28843-487C-ED4E-873C-539E7913A37A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19C27-BBCE-1443-A346-371691DBC03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28843-487C-ED4E-873C-539E7913A37A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19C27-BBCE-1443-A346-371691DBC03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28843-487C-ED4E-873C-539E7913A37A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19C27-BBCE-1443-A346-371691DBC03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28843-487C-ED4E-873C-539E7913A37A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19C27-BBCE-1443-A346-371691DBC03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28843-487C-ED4E-873C-539E7913A37A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19C27-BBCE-1443-A346-371691DBC03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28843-487C-ED4E-873C-539E7913A37A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19C27-BBCE-1443-A346-371691DBC03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28843-487C-ED4E-873C-539E7913A37A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19C27-BBCE-1443-A346-371691DBC03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28843-487C-ED4E-873C-539E7913A37A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19C27-BBCE-1443-A346-371691DBC03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28843-487C-ED4E-873C-539E7913A37A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19C27-BBCE-1443-A346-371691DBC03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BBB28843-487C-ED4E-873C-539E7913A37A}" type="datetimeFigureOut">
              <a:rPr lang="en-US" smtClean="0"/>
              <a:pPr/>
              <a:t>11/12/2018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96619C27-BBCE-1443-A346-371691DBC032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3200" dirty="0"/>
              <a:t>Postgraduate Research Festival University of Wales Trinity Saint David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7500" lnSpcReduction="20000"/>
          </a:bodyPr>
          <a:lstStyle/>
          <a:p>
            <a:endParaRPr lang="en-US" sz="2800" b="1" dirty="0">
              <a:solidFill>
                <a:schemeClr val="tx1"/>
              </a:solidFill>
            </a:endParaRPr>
          </a:p>
          <a:p>
            <a:r>
              <a:rPr lang="en-US" sz="6737" b="1" dirty="0">
                <a:solidFill>
                  <a:schemeClr val="tx1"/>
                </a:solidFill>
              </a:rPr>
              <a:t>Writing for Publication</a:t>
            </a:r>
          </a:p>
        </p:txBody>
      </p:sp>
      <p:pic>
        <p:nvPicPr>
          <p:cNvPr id="4" name="Picture 3" descr="Unknown.jpe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5085184"/>
            <a:ext cx="2933700" cy="11684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Importance of Academic Publishing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600201"/>
            <a:ext cx="8042276" cy="4343400"/>
          </a:xfrm>
        </p:spPr>
        <p:txBody>
          <a:bodyPr>
            <a:normAutofit fontScale="92500" lnSpcReduction="20000"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>
                <a:solidFill>
                  <a:srgbClr val="000000"/>
                </a:solidFill>
              </a:rPr>
              <a:t>Dissemination of research and scholarship</a:t>
            </a:r>
          </a:p>
          <a:p>
            <a:r>
              <a:rPr lang="en-US" dirty="0">
                <a:solidFill>
                  <a:srgbClr val="000000"/>
                </a:solidFill>
              </a:rPr>
              <a:t>Raising one’s research profile nationally and internationally</a:t>
            </a:r>
          </a:p>
          <a:p>
            <a:r>
              <a:rPr lang="en-US" dirty="0">
                <a:solidFill>
                  <a:srgbClr val="000000"/>
                </a:solidFill>
              </a:rPr>
              <a:t>Participation in the academic community</a:t>
            </a:r>
          </a:p>
          <a:p>
            <a:r>
              <a:rPr lang="en-US" dirty="0">
                <a:solidFill>
                  <a:srgbClr val="000000"/>
                </a:solidFill>
              </a:rPr>
              <a:t>Career development and progression</a:t>
            </a:r>
          </a:p>
          <a:p>
            <a:r>
              <a:rPr lang="en-US" dirty="0">
                <a:solidFill>
                  <a:srgbClr val="000000"/>
                </a:solidFill>
              </a:rPr>
              <a:t>Publications lead to (further) invitations!</a:t>
            </a:r>
          </a:p>
          <a:p>
            <a:pPr>
              <a:buNone/>
            </a:pPr>
            <a:endParaRPr lang="en-US" dirty="0"/>
          </a:p>
        </p:txBody>
      </p:sp>
      <p:pic>
        <p:nvPicPr>
          <p:cNvPr id="4" name="Picture 3" descr="images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274" y="1600201"/>
            <a:ext cx="8042277" cy="13208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Publishing Strategy?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>
              <a:solidFill>
                <a:srgbClr val="000000"/>
              </a:solidFill>
            </a:endParaRPr>
          </a:p>
          <a:p>
            <a:r>
              <a:rPr lang="en-US" dirty="0">
                <a:solidFill>
                  <a:srgbClr val="000000"/>
                </a:solidFill>
              </a:rPr>
              <a:t>Setting of priorities (important for academic career).</a:t>
            </a:r>
          </a:p>
          <a:p>
            <a:r>
              <a:rPr lang="en-US" dirty="0">
                <a:solidFill>
                  <a:srgbClr val="000000"/>
                </a:solidFill>
              </a:rPr>
              <a:t>Focus on scholarly outputs; more ‘popular’ and wide-circulation publications (e.g., textbooks) only if time allows.</a:t>
            </a:r>
          </a:p>
          <a:p>
            <a:r>
              <a:rPr lang="en-US" dirty="0">
                <a:solidFill>
                  <a:srgbClr val="000000"/>
                </a:solidFill>
              </a:rPr>
              <a:t>Importance of networking and taking advice from senior researchers.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Where should one publish?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/>
              <a:t>	</a:t>
            </a:r>
            <a:r>
              <a:rPr lang="en-US" dirty="0">
                <a:solidFill>
                  <a:srgbClr val="000000"/>
                </a:solidFill>
              </a:rPr>
              <a:t>MONOGRAPHS</a:t>
            </a:r>
          </a:p>
          <a:p>
            <a:r>
              <a:rPr lang="en-US" dirty="0">
                <a:solidFill>
                  <a:srgbClr val="000000"/>
                </a:solidFill>
              </a:rPr>
              <a:t>University presses: fierce competition</a:t>
            </a:r>
          </a:p>
          <a:p>
            <a:r>
              <a:rPr lang="en-US" dirty="0">
                <a:solidFill>
                  <a:srgbClr val="000000"/>
                </a:solidFill>
              </a:rPr>
              <a:t>Numerous publishers have specific monograph series for PhD theses and for early career researchers (with clear publication guidelines).</a:t>
            </a:r>
          </a:p>
          <a:p>
            <a:pPr>
              <a:buNone/>
            </a:pPr>
            <a:r>
              <a:rPr lang="en-US" dirty="0"/>
              <a:t>	</a:t>
            </a:r>
            <a:r>
              <a:rPr lang="en-US" dirty="0">
                <a:solidFill>
                  <a:srgbClr val="000000"/>
                </a:solidFill>
              </a:rPr>
              <a:t>EDITED VOLUMES</a:t>
            </a:r>
          </a:p>
          <a:p>
            <a:pPr>
              <a:buNone/>
            </a:pPr>
            <a:r>
              <a:rPr lang="en-US" dirty="0">
                <a:solidFill>
                  <a:srgbClr val="000000"/>
                </a:solidFill>
              </a:rPr>
              <a:t>	HANDBOOKS AND COMPANIONS</a:t>
            </a:r>
          </a:p>
          <a:p>
            <a:pPr>
              <a:buNone/>
            </a:pPr>
            <a:r>
              <a:rPr lang="en-US" dirty="0">
                <a:solidFill>
                  <a:srgbClr val="000000"/>
                </a:solidFill>
              </a:rPr>
              <a:t>	FESTSCHRIFTEN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Where should one publish?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US" dirty="0">
                <a:solidFill>
                  <a:srgbClr val="000000"/>
                </a:solidFill>
              </a:rPr>
              <a:t>	ARTICLES IN ACADEMIC JOURNALS</a:t>
            </a:r>
          </a:p>
          <a:p>
            <a:r>
              <a:rPr lang="en-US" dirty="0">
                <a:solidFill>
                  <a:srgbClr val="000000"/>
                </a:solidFill>
              </a:rPr>
              <a:t>Results of original research and review of existing research</a:t>
            </a:r>
          </a:p>
          <a:p>
            <a:r>
              <a:rPr lang="en-US" dirty="0">
                <a:solidFill>
                  <a:srgbClr val="000000"/>
                </a:solidFill>
              </a:rPr>
              <a:t>What is scope of journal: subject-specific, thematic, interdisciplinary? Who are your dialogue partners?</a:t>
            </a:r>
          </a:p>
          <a:p>
            <a:r>
              <a:rPr lang="en-US" dirty="0">
                <a:solidFill>
                  <a:srgbClr val="000000"/>
                </a:solidFill>
              </a:rPr>
              <a:t>Time issues: length of review process (12 weeks to 12 months)</a:t>
            </a:r>
          </a:p>
          <a:p>
            <a:r>
              <a:rPr lang="en-US" dirty="0">
                <a:solidFill>
                  <a:srgbClr val="000000"/>
                </a:solidFill>
              </a:rPr>
              <a:t>Forum for junior and/or senior scholars?</a:t>
            </a:r>
          </a:p>
          <a:p>
            <a:r>
              <a:rPr lang="en-US" dirty="0">
                <a:solidFill>
                  <a:srgbClr val="000000"/>
                </a:solidFill>
              </a:rPr>
              <a:t>Access and wide circulation (much more so than monographs and edited volumes, due to transition from print to electronic journals).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What is the Peer-Review Process?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>
                <a:solidFill>
                  <a:srgbClr val="000000"/>
                </a:solidFill>
              </a:rPr>
              <a:t>Process of editorial and peer reviewing by one or more ‘referees’ who are subject specialists (usually members of a journal’s editorial board).</a:t>
            </a:r>
          </a:p>
          <a:p>
            <a:r>
              <a:rPr lang="en-US" dirty="0">
                <a:solidFill>
                  <a:srgbClr val="000000"/>
                </a:solidFill>
              </a:rPr>
              <a:t>The process is arranged by the journal editor (sometimes managed online).</a:t>
            </a:r>
          </a:p>
          <a:p>
            <a:r>
              <a:rPr lang="en-US" dirty="0">
                <a:solidFill>
                  <a:srgbClr val="000000"/>
                </a:solidFill>
              </a:rPr>
              <a:t>Anonymous submission (‘blind review’).</a:t>
            </a:r>
          </a:p>
          <a:p>
            <a:r>
              <a:rPr lang="en-US" dirty="0">
                <a:solidFill>
                  <a:srgbClr val="000000"/>
                </a:solidFill>
              </a:rPr>
              <a:t>Reviewers are given a fixed period of time to review the submission (the whole process can take up to a year).</a:t>
            </a:r>
          </a:p>
          <a:p>
            <a:r>
              <a:rPr lang="en-US" dirty="0">
                <a:solidFill>
                  <a:srgbClr val="000000"/>
                </a:solidFill>
              </a:rPr>
              <a:t>Anonymous feedback which can include substantial revisions.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PeerReview.gif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09800" y="457200"/>
            <a:ext cx="4800599" cy="5715000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Peer-Review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>
                <a:solidFill>
                  <a:srgbClr val="000000"/>
                </a:solidFill>
              </a:rPr>
              <a:t>Article can undergo a series of edits and re-submissions before the text is finally accepted.</a:t>
            </a:r>
          </a:p>
          <a:p>
            <a:r>
              <a:rPr lang="en-US" dirty="0">
                <a:solidFill>
                  <a:srgbClr val="000000"/>
                </a:solidFill>
              </a:rPr>
              <a:t>Reviewers and editor may provide extensive comments.</a:t>
            </a:r>
          </a:p>
          <a:p>
            <a:r>
              <a:rPr lang="en-US" dirty="0">
                <a:solidFill>
                  <a:srgbClr val="000000"/>
                </a:solidFill>
              </a:rPr>
              <a:t>Must be of high quality to merit publication.</a:t>
            </a:r>
          </a:p>
          <a:p>
            <a:r>
              <a:rPr lang="en-US" dirty="0">
                <a:solidFill>
                  <a:srgbClr val="000000"/>
                </a:solidFill>
              </a:rPr>
              <a:t>‘Higher the journal profile, higher the rejection rate’.</a:t>
            </a:r>
          </a:p>
          <a:p>
            <a:r>
              <a:rPr lang="en-US" dirty="0">
                <a:solidFill>
                  <a:srgbClr val="000000"/>
                </a:solidFill>
              </a:rPr>
              <a:t>Production process: copy editing, typesetting, selection for specific issue, correction of proofs by author and editor.</a:t>
            </a:r>
          </a:p>
          <a:p>
            <a:r>
              <a:rPr lang="en-US" dirty="0">
                <a:solidFill>
                  <a:srgbClr val="000000"/>
                </a:solidFill>
              </a:rPr>
              <a:t>Pre-print copies often available on journal website (e.g. Online First).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Close scrutiny….</a:t>
            </a:r>
          </a:p>
        </p:txBody>
      </p:sp>
      <p:pic>
        <p:nvPicPr>
          <p:cNvPr id="4" name="Content Placeholder 3" descr="peer_review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60719" y="1600200"/>
            <a:ext cx="6019386" cy="4343400"/>
          </a:xfr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peerreview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95400" y="381000"/>
            <a:ext cx="6629399" cy="5943600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Peer Review Tips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>
                <a:solidFill>
                  <a:srgbClr val="000000"/>
                </a:solidFill>
              </a:rPr>
              <a:t>Implement one’s own ‘personal’ peer review process prior to submission.</a:t>
            </a:r>
          </a:p>
          <a:p>
            <a:r>
              <a:rPr lang="en-US" dirty="0">
                <a:solidFill>
                  <a:srgbClr val="000000"/>
                </a:solidFill>
              </a:rPr>
              <a:t>Test out ideas first in conferences and research seminars.</a:t>
            </a:r>
          </a:p>
          <a:p>
            <a:r>
              <a:rPr lang="en-US" dirty="0">
                <a:solidFill>
                  <a:srgbClr val="000000"/>
                </a:solidFill>
              </a:rPr>
              <a:t>Follow journal guidelines </a:t>
            </a:r>
            <a:r>
              <a:rPr lang="en-US" i="1" u="sng" dirty="0">
                <a:solidFill>
                  <a:srgbClr val="000000"/>
                </a:solidFill>
              </a:rPr>
              <a:t>carefully</a:t>
            </a:r>
            <a:r>
              <a:rPr lang="en-US" i="1" dirty="0">
                <a:solidFill>
                  <a:srgbClr val="000000"/>
                </a:solidFill>
              </a:rPr>
              <a:t>: </a:t>
            </a:r>
            <a:r>
              <a:rPr lang="en-US" dirty="0">
                <a:solidFill>
                  <a:srgbClr val="000000"/>
                </a:solidFill>
              </a:rPr>
              <a:t>the submission must conform to house style, methods of referencing, bibliography, fonts, spacing, minimal overlap with other published works by the author.</a:t>
            </a:r>
          </a:p>
          <a:p>
            <a:r>
              <a:rPr lang="en-US" dirty="0">
                <a:solidFill>
                  <a:srgbClr val="000000"/>
                </a:solidFill>
              </a:rPr>
              <a:t>Keep within given word limit.</a:t>
            </a:r>
          </a:p>
          <a:p>
            <a:r>
              <a:rPr lang="en-US" dirty="0">
                <a:solidFill>
                  <a:srgbClr val="000000"/>
                </a:solidFill>
              </a:rPr>
              <a:t>Be patient…. Editor will send you a response.</a:t>
            </a:r>
          </a:p>
          <a:p>
            <a:r>
              <a:rPr lang="en-US" dirty="0">
                <a:solidFill>
                  <a:srgbClr val="000000"/>
                </a:solidFill>
              </a:rPr>
              <a:t>Contingency plan – reserve journals?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Making decisions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>
                <a:solidFill>
                  <a:srgbClr val="000000"/>
                </a:solidFill>
              </a:rPr>
              <a:t>Importance of advice provided by a mentor.</a:t>
            </a:r>
          </a:p>
          <a:p>
            <a:r>
              <a:rPr lang="en-US" dirty="0">
                <a:solidFill>
                  <a:srgbClr val="000000"/>
                </a:solidFill>
              </a:rPr>
              <a:t>Mentor: research supervisor, experienced researcher (departmental member of staff).</a:t>
            </a:r>
          </a:p>
          <a:p>
            <a:r>
              <a:rPr lang="en-US" dirty="0">
                <a:solidFill>
                  <a:srgbClr val="000000"/>
                </a:solidFill>
              </a:rPr>
              <a:t>Importance of networking: ask for advice.</a:t>
            </a:r>
          </a:p>
          <a:p>
            <a:r>
              <a:rPr lang="en-US" dirty="0">
                <a:solidFill>
                  <a:srgbClr val="000000"/>
                </a:solidFill>
              </a:rPr>
              <a:t>Feedback from participants at seminars and conferences.</a:t>
            </a:r>
          </a:p>
          <a:p>
            <a:r>
              <a:rPr lang="en-US" dirty="0">
                <a:solidFill>
                  <a:srgbClr val="000000"/>
                </a:solidFill>
              </a:rPr>
              <a:t>TAKE ADVICE SERIOUSLY AND ACT ON IT! – supervisor, senior researcher, series editor, journal editor, peer reviewer.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/>
              <a:t>The Role of the Supervisor/Examiner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>
                <a:solidFill>
                  <a:srgbClr val="000000"/>
                </a:solidFill>
              </a:rPr>
              <a:t>‘Agent’ or ambassador</a:t>
            </a:r>
          </a:p>
          <a:p>
            <a:r>
              <a:rPr lang="en-US" dirty="0">
                <a:solidFill>
                  <a:srgbClr val="000000"/>
                </a:solidFill>
              </a:rPr>
              <a:t>Examiners (external and internal): publishers often request reports from the examining board.</a:t>
            </a:r>
          </a:p>
          <a:p>
            <a:r>
              <a:rPr lang="en-US" dirty="0">
                <a:solidFill>
                  <a:srgbClr val="000000"/>
                </a:solidFill>
              </a:rPr>
              <a:t>Endorsements</a:t>
            </a:r>
          </a:p>
          <a:p>
            <a:r>
              <a:rPr lang="en-US" dirty="0">
                <a:solidFill>
                  <a:srgbClr val="000000"/>
                </a:solidFill>
              </a:rPr>
              <a:t>‘Who you know……’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Book Proposal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>
                <a:solidFill>
                  <a:srgbClr val="000000"/>
                </a:solidFill>
              </a:rPr>
              <a:t>Reviewed by series editor and at least one assessor.</a:t>
            </a:r>
          </a:p>
          <a:p>
            <a:r>
              <a:rPr lang="en-US" dirty="0">
                <a:solidFill>
                  <a:srgbClr val="000000"/>
                </a:solidFill>
              </a:rPr>
              <a:t>Pay attention to guidelines and respond fully to them.</a:t>
            </a:r>
          </a:p>
          <a:p>
            <a:r>
              <a:rPr lang="en-US" dirty="0">
                <a:solidFill>
                  <a:srgbClr val="000000"/>
                </a:solidFill>
              </a:rPr>
              <a:t>Do not submit a manuscript that is incomplete or requires additional work (act on feedback following viva before submitting the manuscript).</a:t>
            </a:r>
          </a:p>
          <a:p>
            <a:r>
              <a:rPr lang="en-US" dirty="0">
                <a:solidFill>
                  <a:srgbClr val="000000"/>
                </a:solidFill>
              </a:rPr>
              <a:t>Passing one’s thesis does not necessarily mean that the work is now ready for publication. </a:t>
            </a:r>
          </a:p>
          <a:p>
            <a:r>
              <a:rPr lang="en-US" dirty="0">
                <a:solidFill>
                  <a:srgbClr val="000000"/>
                </a:solidFill>
              </a:rPr>
              <a:t>Respond fully to the comments of the peer reviewer.</a:t>
            </a:r>
          </a:p>
          <a:p>
            <a:r>
              <a:rPr lang="en-US" dirty="0">
                <a:solidFill>
                  <a:srgbClr val="000000"/>
                </a:solidFill>
              </a:rPr>
              <a:t>Only one opportunity ‘to get it right’ – no offer of second edition unless the author is a senior, senior scholar.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</a:majorFont>
      <a:minorFont>
        <a:latin typeface="News Gothic MT"/>
        <a:ea typeface=""/>
        <a:cs typeface=""/>
        <a:font script="Jpan" typeface="ＭＳ Ｐゴシック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94</TotalTime>
  <Words>540</Words>
  <Application>Microsoft Office PowerPoint</Application>
  <PresentationFormat>On-screen Show (4:3)</PresentationFormat>
  <Paragraphs>71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News Gothic MT</vt:lpstr>
      <vt:lpstr>Wingdings 2</vt:lpstr>
      <vt:lpstr>Breeze</vt:lpstr>
      <vt:lpstr>Postgraduate Research Festival University of Wales Trinity Saint David</vt:lpstr>
      <vt:lpstr>Importance of Academic Publishing</vt:lpstr>
      <vt:lpstr>Publishing Strategy?</vt:lpstr>
      <vt:lpstr>Where should one publish?</vt:lpstr>
      <vt:lpstr>Where should one publish?</vt:lpstr>
      <vt:lpstr>What is the Peer-Review Process?</vt:lpstr>
      <vt:lpstr>PowerPoint Presentation</vt:lpstr>
      <vt:lpstr>Peer-Review Process</vt:lpstr>
      <vt:lpstr>Close scrutiny….</vt:lpstr>
      <vt:lpstr>PowerPoint Presentation</vt:lpstr>
      <vt:lpstr>Peer Review Tips</vt:lpstr>
      <vt:lpstr>Making decisions</vt:lpstr>
      <vt:lpstr>The Role of the Supervisor/Examiner</vt:lpstr>
      <vt:lpstr>Book Proposal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Graduate Summer School University of Wales Trinity Saint David</dc:title>
  <dc:creator>Catrin Williams</dc:creator>
  <cp:lastModifiedBy>Christopher Fleming</cp:lastModifiedBy>
  <cp:revision>19</cp:revision>
  <dcterms:created xsi:type="dcterms:W3CDTF">2014-07-02T19:51:35Z</dcterms:created>
  <dcterms:modified xsi:type="dcterms:W3CDTF">2018-11-12T09:37:14Z</dcterms:modified>
</cp:coreProperties>
</file>