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16"/>
  </p:notesMasterIdLst>
  <p:sldIdLst>
    <p:sldId id="256" r:id="rId2"/>
    <p:sldId id="258" r:id="rId3"/>
    <p:sldId id="332" r:id="rId4"/>
    <p:sldId id="280" r:id="rId5"/>
    <p:sldId id="325" r:id="rId6"/>
    <p:sldId id="283" r:id="rId7"/>
    <p:sldId id="284" r:id="rId8"/>
    <p:sldId id="285" r:id="rId9"/>
    <p:sldId id="286" r:id="rId10"/>
    <p:sldId id="299" r:id="rId11"/>
    <p:sldId id="301" r:id="rId12"/>
    <p:sldId id="303" r:id="rId13"/>
    <p:sldId id="279" r:id="rId14"/>
    <p:sldId id="32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D5EA"/>
    <a:srgbClr val="FFD300"/>
    <a:srgbClr val="990033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4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B878D-1C5A-42FE-BF0B-007AEA90EEA3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032F1-92EC-4A86-829F-36DE460F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1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971A492-1A09-462D-AD5E-B5694DCACCB6}" type="datetime1">
              <a:rPr lang="en-GB" smtClean="0"/>
              <a:t>21/05/2025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3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508FFAFD-3134-4832-85D2-060E2C297427}" type="datetime1">
              <a:rPr lang="en-GB" smtClean="0"/>
              <a:t>21/05/2025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4679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D74C5-FD00-48FD-A5DC-24D3B3CCE10D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2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62E2-6B26-4DC0-9F3D-7981A359E499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00243-6A82-4EB5-A5F1-9DDC38AD6A29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27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269227-5092-4CAE-B8DE-E6B3026D6B15}" type="datetime1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9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2AD79F4D-9E31-4A2F-A070-E81878EC113C}" type="datetime1">
              <a:rPr lang="en-GB" smtClean="0"/>
              <a:t>21/05/2025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5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BC3186C-D7F5-4163-8272-DCE8E18F02AC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5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792499-5FEA-4368-916B-AD2F470F0E5D}" type="datetime1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74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6874B7F-17D4-44B9-998A-1EF23146E206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6141322B-65DE-463B-8B4A-F39C0C5C224B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69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7630B851-8C6C-440C-BBCF-8A2FD56EBC78}" type="datetime1">
              <a:rPr lang="en-GB" smtClean="0"/>
              <a:t>21/05/2025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9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646C0B3B-2479-4287-915A-0E85A5501AD4}" type="datetime1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1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84C7AEC3-36B7-43B7-A855-36432E075F31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7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CAC379AB-56AA-4431-98CC-C75AFD3615DE}" type="datetime1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68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387AA2AA-10A7-4CC8-8133-AF053B90BBFE}" type="datetime1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897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38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BE3062E2-6B26-4DC0-9F3D-7981A359E499}" type="datetime1">
              <a:rPr lang="en-GB" smtClean="0"/>
              <a:t>21/05/2025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449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  <p:sldLayoutId id="2147483717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uru99.com/data-modelling-conceptual-logical.html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55-33E0-0B03-8589-9195F3E1A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318DC-2489-0392-0E1B-A1CFE9C6D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Database Design Modelling Techniques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0133C-10F4-9F10-DD97-680BFA9C40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8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of Last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Database</a:t>
            </a:r>
          </a:p>
          <a:p>
            <a:pPr algn="just"/>
            <a:r>
              <a:rPr lang="en-GB" dirty="0"/>
              <a:t>Types of Databases</a:t>
            </a:r>
          </a:p>
          <a:p>
            <a:pPr algn="just"/>
            <a:r>
              <a:rPr lang="en-GB" dirty="0"/>
              <a:t>DBMS</a:t>
            </a:r>
          </a:p>
          <a:p>
            <a:pPr algn="just"/>
            <a:r>
              <a:rPr lang="en-GB" dirty="0"/>
              <a:t>Components of DBMS</a:t>
            </a:r>
          </a:p>
          <a:p>
            <a:pPr algn="just"/>
            <a:r>
              <a:rPr lang="en-GB" dirty="0"/>
              <a:t>Architecture of DBMS</a:t>
            </a:r>
          </a:p>
          <a:p>
            <a:pPr algn="just"/>
            <a:r>
              <a:rPr lang="en-GB" dirty="0"/>
              <a:t>Functions of DBMS</a:t>
            </a:r>
          </a:p>
          <a:p>
            <a:pPr algn="just"/>
            <a:r>
              <a:rPr lang="en-GB" dirty="0"/>
              <a:t>Advantages and Disadvantages of DBMS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US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2F106-0D4B-3117-4234-E01E209F7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5C0D2-25D3-DF72-0367-40CBB0979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58663-1101-DE1F-6DC4-926857C91A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Data modelling concept</a:t>
            </a:r>
          </a:p>
          <a:p>
            <a:pPr algn="just"/>
            <a:r>
              <a:rPr lang="en-GB" dirty="0"/>
              <a:t>Types of data modelling techniques </a:t>
            </a:r>
          </a:p>
          <a:p>
            <a:pPr algn="just"/>
            <a:r>
              <a:rPr lang="en-GB" dirty="0"/>
              <a:t>Conceptual data modelling </a:t>
            </a:r>
          </a:p>
          <a:p>
            <a:pPr algn="just"/>
            <a:r>
              <a:rPr lang="en-GB" dirty="0"/>
              <a:t>Logical data modelling </a:t>
            </a:r>
          </a:p>
          <a:p>
            <a:pPr algn="just"/>
            <a:r>
              <a:rPr lang="en-GB" dirty="0"/>
              <a:t>Physical data modelling </a:t>
            </a:r>
          </a:p>
          <a:p>
            <a:pPr algn="just"/>
            <a:r>
              <a:rPr lang="en-GB" dirty="0"/>
              <a:t>Conclusion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US" dirty="0"/>
          </a:p>
          <a:p>
            <a:pPr algn="just"/>
            <a:endParaRPr lang="en-GB" dirty="0"/>
          </a:p>
        </p:txBody>
      </p:sp>
      <p:pic>
        <p:nvPicPr>
          <p:cNvPr id="1026" name="Picture 2" descr="Top 9 Data Modeling Techniques for Better Data Management - Velvetech">
            <a:extLst>
              <a:ext uri="{FF2B5EF4-FFF2-40B4-BE49-F238E27FC236}">
                <a16:creationId xmlns:a16="http://schemas.microsoft.com/office/drawing/2014/main" id="{66F3E860-76D9-3D1B-8F6E-7C798EF92B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09"/>
          <a:stretch/>
        </p:blipFill>
        <p:spPr bwMode="auto">
          <a:xfrm>
            <a:off x="4769427" y="2208364"/>
            <a:ext cx="7225145" cy="324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49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Data Modelling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110909-39B2-F7E9-AE3A-3816382BB3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069975"/>
            <a:ext cx="6509616" cy="4975225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dirty="0"/>
              <a:t>It</a:t>
            </a:r>
            <a:r>
              <a:rPr lang="en-US" b="1" dirty="0"/>
              <a:t> </a:t>
            </a:r>
            <a:r>
              <a:rPr lang="en-US" dirty="0"/>
              <a:t>is defined as </a:t>
            </a:r>
            <a:r>
              <a:rPr lang="en-US" dirty="0">
                <a:solidFill>
                  <a:srgbClr val="C00000"/>
                </a:solidFill>
              </a:rPr>
              <a:t>an abstract model that organizes data description, data semantics, and consistency constraints of data.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US" dirty="0"/>
          </a:p>
          <a:p>
            <a:pPr algn="just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dirty="0"/>
              <a:t>The data model emphasizes on </a:t>
            </a:r>
            <a:r>
              <a:rPr lang="en-US" dirty="0">
                <a:solidFill>
                  <a:srgbClr val="C00000"/>
                </a:solidFill>
              </a:rPr>
              <a:t>what data is needed and how it should be organized</a:t>
            </a:r>
            <a:r>
              <a:rPr lang="en-US" dirty="0"/>
              <a:t> instead of what operations will be performed on data.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US" dirty="0"/>
          </a:p>
          <a:p>
            <a:pPr algn="just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dirty="0"/>
              <a:t>Data Model is like an </a:t>
            </a:r>
            <a:r>
              <a:rPr lang="en-US" dirty="0">
                <a:solidFill>
                  <a:srgbClr val="C00000"/>
                </a:solidFill>
              </a:rPr>
              <a:t>architect's building plan</a:t>
            </a:r>
            <a:r>
              <a:rPr lang="en-US" dirty="0"/>
              <a:t>, which helps to build conceptual models and set a relationship between data items.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3FFDAC-F69F-BE47-EFC5-AC8785E15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768" y="1708439"/>
            <a:ext cx="4914900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97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9ED02-0EA3-69ED-F246-A756CF302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8D92-9481-CDF0-1126-96AF30B3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Data Modelling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D0B2E5-89B7-D0AF-4784-072B34F51AF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759065" cy="49752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The two types of Data Modeling Techniques are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dirty="0"/>
              <a:t>Entity Relationship (E-R) Model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dirty="0"/>
              <a:t>UML (Unified Modelling Language)</a:t>
            </a:r>
          </a:p>
          <a:p>
            <a:endParaRPr lang="en-GB" dirty="0"/>
          </a:p>
        </p:txBody>
      </p:sp>
      <p:pic>
        <p:nvPicPr>
          <p:cNvPr id="3" name="Picture 4" descr="Data Modelling with UML - Training Material">
            <a:extLst>
              <a:ext uri="{FF2B5EF4-FFF2-40B4-BE49-F238E27FC236}">
                <a16:creationId xmlns:a16="http://schemas.microsoft.com/office/drawing/2014/main" id="{B32348C4-19D9-BF3C-B569-A2031C547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828" y="2248508"/>
            <a:ext cx="4989397" cy="392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DDC860B7-9982-B13A-75FB-6A17516C0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439" y="2986549"/>
            <a:ext cx="5419725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52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Types of Data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E5584-197C-BBA1-8DCF-718450A0A33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316345" cy="4975225"/>
          </a:xfrm>
        </p:spPr>
        <p:txBody>
          <a:bodyPr/>
          <a:lstStyle/>
          <a:p>
            <a:r>
              <a:rPr lang="en-GB" dirty="0"/>
              <a:t>Types of Data Models: There are mainly three different types of data models: </a:t>
            </a:r>
          </a:p>
          <a:p>
            <a:pPr lvl="1"/>
            <a:r>
              <a:rPr lang="en-GB" sz="2200" dirty="0"/>
              <a:t>conceptual data models,</a:t>
            </a:r>
          </a:p>
          <a:p>
            <a:pPr lvl="1"/>
            <a:r>
              <a:rPr lang="en-GB" sz="2200" dirty="0"/>
              <a:t>logical data models, and </a:t>
            </a:r>
          </a:p>
          <a:p>
            <a:pPr lvl="1"/>
            <a:r>
              <a:rPr lang="en-GB" sz="2200" dirty="0"/>
              <a:t>physical data models.</a:t>
            </a:r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Calibri" panose="020F0502020204030204" pitchFamily="34" charset="0"/>
              <a:buChar char="●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Each one has a specific purpose. </a:t>
            </a:r>
          </a:p>
          <a:p>
            <a:pPr marL="534988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data models are used to represent the data and how it is stored in the database and to set the relationship between data items.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0CB9E8-895B-17B5-872C-83C8FE9DA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8014" y="942975"/>
            <a:ext cx="4523906" cy="432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51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Types of Data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BE7EE-F464-E5D3-DC8C-3EBD429D8F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14185" cy="497522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b="1" noProof="0" dirty="0"/>
              <a:t>Conceptual Data Model</a:t>
            </a:r>
            <a:r>
              <a:rPr lang="en-US" noProof="0" dirty="0"/>
              <a:t>: </a:t>
            </a:r>
          </a:p>
          <a:p>
            <a:pPr lvl="1"/>
            <a:r>
              <a:rPr lang="en-US" noProof="0" dirty="0"/>
              <a:t>This Data Model defines </a:t>
            </a:r>
            <a:r>
              <a:rPr lang="en-US" b="1" noProof="0" dirty="0">
                <a:solidFill>
                  <a:srgbClr val="C00000"/>
                </a:solidFill>
              </a:rPr>
              <a:t>WHAT</a:t>
            </a:r>
            <a:r>
              <a:rPr lang="en-US" b="1" noProof="0" dirty="0"/>
              <a:t> the system contains</a:t>
            </a:r>
            <a:r>
              <a:rPr lang="en-US" noProof="0" dirty="0"/>
              <a:t>. </a:t>
            </a:r>
          </a:p>
          <a:p>
            <a:pPr lvl="1"/>
            <a:r>
              <a:rPr lang="en-US" noProof="0" dirty="0"/>
              <a:t>This model is typically created by Business stakeholders and Data Architects. </a:t>
            </a:r>
          </a:p>
          <a:p>
            <a:pPr lvl="1"/>
            <a:r>
              <a:rPr lang="en-US" noProof="0" dirty="0"/>
              <a:t>The purpose is to organize, scope and define business concepts and rules.</a:t>
            </a:r>
          </a:p>
          <a:p>
            <a:pPr lvl="0"/>
            <a:endParaRPr lang="en-US" b="1" noProof="0" dirty="0"/>
          </a:p>
          <a:p>
            <a:pPr lvl="0"/>
            <a:r>
              <a:rPr lang="en-US" b="1" noProof="0" dirty="0"/>
              <a:t>Logical Data Model</a:t>
            </a:r>
            <a:r>
              <a:rPr lang="en-US" noProof="0" dirty="0"/>
              <a:t>: </a:t>
            </a:r>
          </a:p>
          <a:p>
            <a:pPr lvl="1"/>
            <a:r>
              <a:rPr lang="en-US" noProof="0" dirty="0"/>
              <a:t>Defines </a:t>
            </a:r>
            <a:r>
              <a:rPr lang="en-US" b="1" noProof="0" dirty="0">
                <a:solidFill>
                  <a:srgbClr val="C00000"/>
                </a:solidFill>
              </a:rPr>
              <a:t>HOW</a:t>
            </a:r>
            <a:r>
              <a:rPr lang="en-US" noProof="0" dirty="0"/>
              <a:t> </a:t>
            </a:r>
            <a:r>
              <a:rPr lang="en-US" b="1" noProof="0" dirty="0"/>
              <a:t>the system should be implemented regardless of the DBMS</a:t>
            </a:r>
            <a:r>
              <a:rPr lang="en-US" noProof="0" dirty="0"/>
              <a:t>. </a:t>
            </a:r>
          </a:p>
          <a:p>
            <a:pPr lvl="1"/>
            <a:r>
              <a:rPr lang="en-US" noProof="0" dirty="0"/>
              <a:t>This model is typically created by Data Architects and Business Analysts. </a:t>
            </a:r>
          </a:p>
          <a:p>
            <a:pPr lvl="1"/>
            <a:r>
              <a:rPr lang="en-US" noProof="0" dirty="0"/>
              <a:t>The purpose is to developed technical map of rules and data structures.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4364" y="822722"/>
            <a:ext cx="8363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US" sz="2000" dirty="0">
              <a:solidFill>
                <a:srgbClr val="222222"/>
              </a:solidFill>
              <a:latin typeface="Source Sans Pro" panose="020B0503030403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6EDF03-D49C-5BB9-3439-A8A6FA9387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483" y="942975"/>
            <a:ext cx="2641153" cy="1952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251BBCF-DEEE-42DF-667D-F23EE67124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6483" y="3154680"/>
            <a:ext cx="3559837" cy="277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14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Types of Data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6A8F3-99CD-1F28-28AF-2F7CF5F13E7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44665" cy="4975225"/>
          </a:xfrm>
        </p:spPr>
        <p:txBody>
          <a:bodyPr/>
          <a:lstStyle/>
          <a:p>
            <a:pPr lvl="0"/>
            <a:r>
              <a:rPr lang="en-US" b="1" noProof="0" dirty="0"/>
              <a:t>Physical Data Mod</a:t>
            </a:r>
            <a:r>
              <a:rPr lang="en-US" noProof="0" dirty="0"/>
              <a:t>el: </a:t>
            </a:r>
          </a:p>
          <a:p>
            <a:pPr lvl="1"/>
            <a:r>
              <a:rPr lang="en-US" noProof="0" dirty="0"/>
              <a:t>This Data Model describes </a:t>
            </a:r>
            <a:r>
              <a:rPr lang="en-US" b="1" noProof="0" dirty="0">
                <a:solidFill>
                  <a:srgbClr val="C00000"/>
                </a:solidFill>
              </a:rPr>
              <a:t>HOW</a:t>
            </a:r>
            <a:r>
              <a:rPr lang="en-US" noProof="0" dirty="0"/>
              <a:t> </a:t>
            </a:r>
            <a:r>
              <a:rPr lang="en-US" b="1" noProof="0" dirty="0"/>
              <a:t>the system will be implemented using a specific DBMS system</a:t>
            </a:r>
            <a:r>
              <a:rPr lang="en-US" noProof="0" dirty="0"/>
              <a:t>. </a:t>
            </a:r>
          </a:p>
          <a:p>
            <a:pPr lvl="1"/>
            <a:r>
              <a:rPr lang="en-US" noProof="0" dirty="0"/>
              <a:t>This model is typically created by DBA and developers. </a:t>
            </a:r>
          </a:p>
          <a:p>
            <a:pPr lvl="1"/>
            <a:r>
              <a:rPr lang="en-US" noProof="0" dirty="0"/>
              <a:t>The purpose is actual implementation of the database.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9F7920-3A07-881E-53B9-1498E01F4A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3439" y="1269999"/>
            <a:ext cx="4535119" cy="284480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50BD5D3-FF13-FF80-924C-349553935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045" y="3705083"/>
            <a:ext cx="2579344" cy="208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9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Types of Data Models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FE9517-66AB-D106-24BC-771079771D0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→ This model defines </a:t>
            </a:r>
            <a:r>
              <a:rPr lang="en-GB" sz="2000" b="1" i="1" dirty="0"/>
              <a:t>what</a:t>
            </a:r>
            <a:r>
              <a:rPr lang="en-GB" sz="2000" b="1" dirty="0"/>
              <a:t> data is needed and </a:t>
            </a:r>
            <a:r>
              <a:rPr lang="en-GB" sz="2000" b="1" i="1" dirty="0"/>
              <a:t>how</a:t>
            </a:r>
            <a:r>
              <a:rPr lang="en-GB" sz="2000" b="1" dirty="0"/>
              <a:t> it should be organized</a:t>
            </a:r>
            <a:r>
              <a:rPr lang="en-GB" sz="2000" dirty="0"/>
              <a:t>, independent of any physical implementation.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→ This model specifies </a:t>
            </a:r>
            <a:r>
              <a:rPr lang="en-GB" sz="2000" b="1" i="1" dirty="0"/>
              <a:t>how</a:t>
            </a:r>
            <a:r>
              <a:rPr lang="en-GB" sz="2000" b="1" dirty="0"/>
              <a:t> the data will be stored and accessed in the actual database system </a:t>
            </a:r>
            <a:r>
              <a:rPr lang="en-GB" sz="2000" dirty="0"/>
              <a:t>(e.g., tables, indexes, partitions).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000" dirty="0"/>
              <a:t>→ This represents </a:t>
            </a:r>
            <a:r>
              <a:rPr lang="en-GB" sz="2000" b="1" dirty="0"/>
              <a:t>the real-time data being created, updated, and managed based on business transactions</a:t>
            </a:r>
            <a:r>
              <a:rPr lang="en-GB" sz="2000" dirty="0"/>
              <a:t>.</a:t>
            </a:r>
          </a:p>
        </p:txBody>
      </p:sp>
      <p:pic>
        <p:nvPicPr>
          <p:cNvPr id="3074" name="Picture 2" descr="Types of Data Model">
            <a:extLst>
              <a:ext uri="{FF2B5EF4-FFF2-40B4-BE49-F238E27FC236}">
                <a16:creationId xmlns:a16="http://schemas.microsoft.com/office/drawing/2014/main" id="{D2D29E6A-1A5C-4C69-BE98-BC6EB3551F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240" y="1763597"/>
            <a:ext cx="5847536" cy="379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57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Autofit/>
          </a:bodyPr>
          <a:lstStyle/>
          <a:p>
            <a:r>
              <a:rPr lang="en-US" dirty="0"/>
              <a:t>Advantages and Disadvantages of Data Model: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13E92C-BCA3-B700-E44F-483A21FC774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335385" cy="4975225"/>
          </a:xfrm>
        </p:spPr>
        <p:txBody>
          <a:bodyPr/>
          <a:lstStyle/>
          <a:p>
            <a:pPr lvl="0"/>
            <a:r>
              <a:rPr lang="en-US" b="1" noProof="0" dirty="0"/>
              <a:t>Advantages of Data model:</a:t>
            </a:r>
          </a:p>
          <a:p>
            <a:pPr lvl="1"/>
            <a:r>
              <a:rPr lang="en-US" noProof="0" dirty="0"/>
              <a:t>The main goal of a designing data model is to </a:t>
            </a:r>
            <a:r>
              <a:rPr lang="en-US" b="1" noProof="0" dirty="0"/>
              <a:t>make certain that data objects offered by the functional team are represented accurately</a:t>
            </a:r>
            <a:r>
              <a:rPr lang="en-US" noProof="0" dirty="0"/>
              <a:t>.</a:t>
            </a:r>
          </a:p>
          <a:p>
            <a:pPr lvl="1"/>
            <a:r>
              <a:rPr lang="en-US" noProof="0" dirty="0"/>
              <a:t>The data model </a:t>
            </a:r>
            <a:r>
              <a:rPr lang="en-US" b="1" noProof="0" dirty="0"/>
              <a:t>should be detailed enough </a:t>
            </a:r>
            <a:r>
              <a:rPr lang="en-US" noProof="0" dirty="0"/>
              <a:t>to be used for building the physical database.</a:t>
            </a:r>
          </a:p>
          <a:p>
            <a:pPr lvl="1"/>
            <a:r>
              <a:rPr lang="en-US" noProof="0" dirty="0"/>
              <a:t>The information in the data model can be used for </a:t>
            </a:r>
            <a:r>
              <a:rPr lang="en-US" b="1" noProof="0" dirty="0"/>
              <a:t>defining the relationship between tables</a:t>
            </a:r>
            <a:r>
              <a:rPr lang="en-US" noProof="0" dirty="0"/>
              <a:t>, primary and foreign keys, and stored procedures.</a:t>
            </a:r>
          </a:p>
          <a:p>
            <a:pPr lvl="1"/>
            <a:r>
              <a:rPr lang="en-US" noProof="0" dirty="0"/>
              <a:t>Data Model helps business to </a:t>
            </a:r>
            <a:r>
              <a:rPr lang="en-US" b="1" noProof="0" dirty="0"/>
              <a:t>communicate the within and across organizations</a:t>
            </a:r>
            <a:r>
              <a:rPr lang="en-US" noProof="0" dirty="0"/>
              <a:t>.</a:t>
            </a:r>
          </a:p>
          <a:p>
            <a:pPr lvl="1"/>
            <a:r>
              <a:rPr lang="en-US" noProof="0" dirty="0"/>
              <a:t>Data model helps to documents data mappings in </a:t>
            </a:r>
            <a:r>
              <a:rPr lang="en-US" b="1" noProof="0" dirty="0"/>
              <a:t>ETL (</a:t>
            </a:r>
            <a:r>
              <a:rPr lang="en-GB" dirty="0"/>
              <a:t>Extract, Transform, Load) </a:t>
            </a:r>
            <a:r>
              <a:rPr lang="en-US" b="1" noProof="0" dirty="0"/>
              <a:t>process.</a:t>
            </a:r>
          </a:p>
          <a:p>
            <a:pPr lvl="1"/>
            <a:r>
              <a:rPr lang="en-US" noProof="0" dirty="0"/>
              <a:t>Help to </a:t>
            </a:r>
            <a:r>
              <a:rPr lang="en-US" b="1" noProof="0" dirty="0"/>
              <a:t>recognize correct sources of data to </a:t>
            </a:r>
            <a:r>
              <a:rPr lang="en-US" noProof="0" dirty="0"/>
              <a:t>populate the model.</a:t>
            </a:r>
          </a:p>
          <a:p>
            <a:pPr lvl="1"/>
            <a:endParaRPr lang="en-US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14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Autofit/>
          </a:bodyPr>
          <a:lstStyle/>
          <a:p>
            <a:r>
              <a:rPr lang="en-US" dirty="0"/>
              <a:t>Advantages and Disadvantages of Data Model: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A5076-7E50-42BB-4580-35B09E92BE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 b="1" noProof="0" dirty="0"/>
              <a:t>Disadvantages of Data model:</a:t>
            </a:r>
          </a:p>
          <a:p>
            <a:pPr lvl="1"/>
            <a:r>
              <a:rPr lang="en-US" noProof="0" dirty="0"/>
              <a:t>To develop Data model, one </a:t>
            </a:r>
            <a:r>
              <a:rPr lang="en-US" b="1" noProof="0" dirty="0"/>
              <a:t>should know physical data stored characteristics</a:t>
            </a:r>
            <a:r>
              <a:rPr lang="en-US" noProof="0" dirty="0"/>
              <a:t>.</a:t>
            </a:r>
          </a:p>
          <a:p>
            <a:pPr lvl="1"/>
            <a:r>
              <a:rPr lang="en-US" noProof="0" dirty="0"/>
              <a:t>This is a navigational system produces complex application development, management. Thus, </a:t>
            </a:r>
            <a:r>
              <a:rPr lang="en-US" b="1" noProof="0" dirty="0"/>
              <a:t>it requires a knowledge of the biographical truth</a:t>
            </a:r>
            <a:r>
              <a:rPr lang="en-US" noProof="0" dirty="0"/>
              <a:t>.</a:t>
            </a:r>
          </a:p>
          <a:p>
            <a:pPr lvl="1"/>
            <a:r>
              <a:rPr lang="en-US" noProof="0" dirty="0"/>
              <a:t>Even smaller change made in structure require modification in the entire application.</a:t>
            </a:r>
          </a:p>
          <a:p>
            <a:pPr lvl="1"/>
            <a:r>
              <a:rPr lang="en-US" noProof="0" dirty="0"/>
              <a:t>There is no </a:t>
            </a:r>
            <a:r>
              <a:rPr lang="en-US" b="1" noProof="0" dirty="0"/>
              <a:t>set data manipulation language in DBMS</a:t>
            </a:r>
            <a:r>
              <a:rPr lang="en-US" noProof="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28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BB99F-E115-7457-30F0-8F16D2CD69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US" dirty="0"/>
              <a:t>Data modeling </a:t>
            </a:r>
          </a:p>
          <a:p>
            <a:pPr lvl="1"/>
            <a:r>
              <a:rPr lang="en-US" dirty="0"/>
              <a:t>It is the process of developing data model for the data to be stored in a Database.</a:t>
            </a:r>
          </a:p>
          <a:p>
            <a:pPr lvl="1"/>
            <a:r>
              <a:rPr lang="en-US" dirty="0"/>
              <a:t>Data Models ensure consistency in naming conventions, default values, semantics, security while ensuring quality of the data.</a:t>
            </a:r>
          </a:p>
          <a:p>
            <a:pPr lvl="1"/>
            <a:r>
              <a:rPr lang="en-US" dirty="0"/>
              <a:t>Data Model structure helps to define the relational tables, primary and foreign keys and stored procedures.</a:t>
            </a:r>
          </a:p>
          <a:p>
            <a:pPr lvl="0"/>
            <a:r>
              <a:rPr lang="en-US" dirty="0"/>
              <a:t>There are three types:</a:t>
            </a:r>
          </a:p>
          <a:p>
            <a:pPr lvl="1"/>
            <a:r>
              <a:rPr lang="en-US" dirty="0"/>
              <a:t>1) conceptual, 2) logical, and 3) physical.</a:t>
            </a:r>
          </a:p>
          <a:p>
            <a:pPr lvl="2"/>
            <a:r>
              <a:rPr lang="en-US" dirty="0"/>
              <a:t>The main aim of conceptual model is to establish the entities, their attributes, and their relationships.</a:t>
            </a:r>
          </a:p>
          <a:p>
            <a:pPr lvl="2"/>
            <a:r>
              <a:rPr lang="en-US" dirty="0"/>
              <a:t>Logical data model defines the structure of the data elements and set the relationships between them.</a:t>
            </a:r>
          </a:p>
          <a:p>
            <a:pPr lvl="2"/>
            <a:r>
              <a:rPr lang="en-US" dirty="0"/>
              <a:t>A Physical Data Model describes the database specific implementation of the data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503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A8E6728-074A-6E4C-7091-3B70B5C11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B30C558-B81D-6265-4902-6C48A1AE845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400" b="1" dirty="0"/>
              <a:t>Reference :</a:t>
            </a:r>
            <a:r>
              <a:rPr lang="en-GB" sz="2400" dirty="0"/>
              <a:t> </a:t>
            </a:r>
            <a:r>
              <a:rPr lang="en-GB" sz="2400" dirty="0">
                <a:hlinkClick r:id="rId2"/>
              </a:rPr>
              <a:t>https://www.guru99.com/data-modelling-conceptual-logical.html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404BD9-8E07-3F25-F96D-9B200838BBA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897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3DE194C-C133-4F42-9826-91E428E3564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0</TotalTime>
  <Words>746</Words>
  <Application>Microsoft Office PowerPoint</Application>
  <PresentationFormat>Widescreen</PresentationFormat>
  <Paragraphs>92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2_UWTSD Serif 2025</vt:lpstr>
      <vt:lpstr>Introduction to Web and Database Concept ACCA4023  Week 2</vt:lpstr>
      <vt:lpstr>Recap of Last lecture</vt:lpstr>
      <vt:lpstr>Objectives</vt:lpstr>
      <vt:lpstr>Data Modelling</vt:lpstr>
      <vt:lpstr>Data Modelling</vt:lpstr>
      <vt:lpstr>Types of Data Models</vt:lpstr>
      <vt:lpstr>Types of Data Models</vt:lpstr>
      <vt:lpstr>Types of Data Models</vt:lpstr>
      <vt:lpstr>Types of Data Models</vt:lpstr>
      <vt:lpstr>Advantages and Disadvantages of Data Model:</vt:lpstr>
      <vt:lpstr>Advantages and Disadvantages of Data Model: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Sadhana Jha</cp:lastModifiedBy>
  <cp:revision>7</cp:revision>
  <dcterms:created xsi:type="dcterms:W3CDTF">2025-04-25T13:02:39Z</dcterms:created>
  <dcterms:modified xsi:type="dcterms:W3CDTF">2025-05-21T12:55:36Z</dcterms:modified>
</cp:coreProperties>
</file>