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82" r:id="rId5"/>
    <p:sldId id="284" r:id="rId6"/>
    <p:sldId id="475" r:id="rId7"/>
    <p:sldId id="476" r:id="rId8"/>
    <p:sldId id="327" r:id="rId9"/>
    <p:sldId id="328" r:id="rId10"/>
    <p:sldId id="291" r:id="rId11"/>
    <p:sldId id="325" r:id="rId12"/>
    <p:sldId id="32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49" autoAdjust="0"/>
    <p:restoredTop sz="94619" autoAdjust="0"/>
  </p:normalViewPr>
  <p:slideViewPr>
    <p:cSldViewPr snapToGrid="0">
      <p:cViewPr varScale="1">
        <p:scale>
          <a:sx n="85" d="100"/>
          <a:sy n="85" d="100"/>
        </p:scale>
        <p:origin x="3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29F89B-675C-4293-863D-AC665EC7E18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06D02-24D9-4560-A564-B7C4B111D4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43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52241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26/04/2023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801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641CA-4737-4D10-9512-3EB6A9C0AD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6" r="10341" b="-1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2723" y="850791"/>
            <a:ext cx="3202016" cy="4198288"/>
          </a:xfrm>
        </p:spPr>
        <p:txBody>
          <a:bodyPr anchor="ctr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Introduction to Counselling Skills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2723" y="5545331"/>
            <a:ext cx="3202016" cy="649222"/>
          </a:xfrm>
          <a:noFill/>
        </p:spPr>
        <p:txBody>
          <a:bodyPr anchor="ctr">
            <a:normAutofit/>
          </a:bodyPr>
          <a:lstStyle/>
          <a:p>
            <a:r>
              <a:rPr lang="en-US" sz="1800">
                <a:solidFill>
                  <a:srgbClr val="FFFFFF">
                    <a:alpha val="75000"/>
                  </a:srgbClr>
                </a:solidFill>
              </a:rPr>
              <a:t>Wednesday, 26</a:t>
            </a:r>
            <a:r>
              <a:rPr lang="en-US" sz="1800" baseline="30000">
                <a:solidFill>
                  <a:srgbClr val="FFFFFF">
                    <a:alpha val="75000"/>
                  </a:srgbClr>
                </a:solidFill>
              </a:rPr>
              <a:t>th</a:t>
            </a:r>
            <a:r>
              <a:rPr lang="en-US" sz="1800">
                <a:solidFill>
                  <a:srgbClr val="FFFFFF">
                    <a:alpha val="75000"/>
                  </a:srgbClr>
                </a:solidFill>
              </a:rPr>
              <a:t> March 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3471C-5483-40A3-B388-8B2C3DA66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04" y="1075398"/>
            <a:ext cx="4647829" cy="53485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Module evaluation </a:t>
            </a: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Check in – Warm up exercise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Assessment 2:  Quick q &amp; A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Demonstration of Skills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Group Work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Closing Round 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B7D9B7-ACD6-47C5-90A0-4781C382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9015"/>
          <a:stretch/>
        </p:blipFill>
        <p:spPr>
          <a:xfrm>
            <a:off x="5232972" y="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5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Assessment Component 2 – Practical Skills</a:t>
            </a:r>
            <a:b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2800" b="0" kern="1200" cap="all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free images of counselling sessions"/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38" r="2" b="5539"/>
          <a:stretch/>
        </p:blipFill>
        <p:spPr bwMode="auto">
          <a:xfrm>
            <a:off x="611392" y="2347105"/>
            <a:ext cx="5074920" cy="371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340830" y="1638886"/>
            <a:ext cx="5269977" cy="559894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You must assess and produce a reflective commentary that demonstrates your ability to recognise basic active listening, counselling skills, for the given scenario.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You must watch the assessment video on Moodle and then produce a brief commentary under each of the following skills. You will need to watch this video several times to do this assessment well.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This commentary must be accompanied by at least one notation re: where in the video this is evidenced (see example below) – See the Template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r>
              <a:rPr lang="en-US" sz="2000" b="1">
                <a:latin typeface="+mn-lt"/>
              </a:rPr>
              <a:t>At the end of this commentary, you must then produce a self-reflection - reflective commentary on what you have learnt from this exercise in relation to </a:t>
            </a:r>
            <a:r>
              <a:rPr lang="en-US" sz="2000" b="1" u="sng">
                <a:latin typeface="+mn-lt"/>
              </a:rPr>
              <a:t>your</a:t>
            </a:r>
            <a:r>
              <a:rPr lang="en-US" sz="2000" b="1">
                <a:latin typeface="+mn-lt"/>
              </a:rPr>
              <a:t> own listening skills.</a:t>
            </a:r>
          </a:p>
          <a:p>
            <a:pPr>
              <a:lnSpc>
                <a:spcPct val="90000"/>
              </a:lnSpc>
            </a:pPr>
            <a:r>
              <a:rPr lang="en-US" sz="2000" b="1" i="1">
                <a:solidFill>
                  <a:srgbClr val="FF0000"/>
                </a:solidFill>
                <a:latin typeface="+mn-lt"/>
              </a:rPr>
              <a:t>References are required</a:t>
            </a: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endParaRPr lang="en-US" b="1">
              <a:latin typeface="+mn-lt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Char char=""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4891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70821-0FC9-5635-04A0-5DEEB788F0E6}"/>
              </a:ext>
            </a:extLst>
          </p:cNvPr>
          <p:cNvPicPr/>
          <p:nvPr/>
        </p:nvPicPr>
        <p:blipFill rotWithShape="1">
          <a:blip r:embed="rId2"/>
          <a:srcRect l="326" r="13811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E9F1BC-B5DA-E067-AFE2-C07F71AEB2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2723" y="850791"/>
            <a:ext cx="3202016" cy="41982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+mj-lt"/>
              </a:rPr>
              <a:t>Assessment Template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5BBA21-FAAA-B787-1231-864CFB3FAB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72723" y="5545331"/>
            <a:ext cx="3202016" cy="64922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cap="all">
                <a:solidFill>
                  <a:srgbClr val="FFFFFF">
                    <a:alpha val="75000"/>
                  </a:srgbClr>
                </a:solidFill>
                <a:latin typeface="+mn-lt"/>
              </a:rPr>
              <a:t>On Moodle </a:t>
            </a:r>
          </a:p>
        </p:txBody>
      </p:sp>
    </p:spTree>
    <p:extLst>
      <p:ext uri="{BB962C8B-B14F-4D97-AF65-F5344CB8AC3E}">
        <p14:creationId xmlns:p14="http://schemas.microsoft.com/office/powerpoint/2010/main" val="1506256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Rectangle 104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56" name="Rectangle 1055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8" name="Group 1057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1059" name="Rectangle 1058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60" name="Rectangle 1059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0E2CD0-0485-43B6-BB53-305393B66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effectLst/>
              </a:rPr>
              <a:t>Reflective process – Gibbs Model </a:t>
            </a:r>
            <a:br>
              <a:rPr lang="en-US" sz="2800" dirty="0">
                <a:effectLst/>
              </a:rPr>
            </a:br>
            <a:br>
              <a:rPr lang="en-US" sz="2800" dirty="0">
                <a:effectLst/>
              </a:rPr>
            </a:br>
            <a:r>
              <a:rPr lang="en-US" sz="2800" dirty="0">
                <a:effectLst/>
              </a:rPr>
              <a:t>Assessment 2 Overview with examples 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pic>
        <p:nvPicPr>
          <p:cNvPr id="1028" name="Picture 4" descr="Gibbs Reflective cycle | Crowe Associates">
            <a:extLst>
              <a:ext uri="{FF2B5EF4-FFF2-40B4-BE49-F238E27FC236}">
                <a16:creationId xmlns:a16="http://schemas.microsoft.com/office/drawing/2014/main" id="{FD2B706F-440A-8B26-B776-B970CB2A56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5911" y="618067"/>
            <a:ext cx="5623148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301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4FBA2D4-49FA-ED9E-E976-14499AA92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What do you Notice in the Video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B94C5-75BC-A6A9-E78E-99B7696A4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Contracting  </a:t>
            </a:r>
          </a:p>
          <a:p>
            <a:r>
              <a:rPr lang="en-GB" b="1" dirty="0">
                <a:solidFill>
                  <a:schemeClr val="tx2"/>
                </a:solidFill>
              </a:rPr>
              <a:t>Boundary Setting </a:t>
            </a:r>
          </a:p>
          <a:p>
            <a:r>
              <a:rPr lang="en-GB" b="1" dirty="0">
                <a:solidFill>
                  <a:schemeClr val="tx2"/>
                </a:solidFill>
              </a:rPr>
              <a:t>Attending Skills  - Minimal encouragers – body position. 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Paraphrasing, reflecting Skills </a:t>
            </a:r>
          </a:p>
          <a:p>
            <a:r>
              <a:rPr lang="en-GB" b="1" dirty="0">
                <a:solidFill>
                  <a:schemeClr val="tx2"/>
                </a:solidFill>
              </a:rPr>
              <a:t>Questions </a:t>
            </a:r>
          </a:p>
          <a:p>
            <a:r>
              <a:rPr lang="en-GB" b="1" dirty="0">
                <a:solidFill>
                  <a:schemeClr val="tx2"/>
                </a:solidFill>
              </a:rPr>
              <a:t>Other  - What Else? </a:t>
            </a:r>
          </a:p>
          <a:p>
            <a:r>
              <a:rPr lang="en-GB" b="1" dirty="0">
                <a:solidFill>
                  <a:schemeClr val="tx2"/>
                </a:solidFill>
              </a:rPr>
              <a:t>Summarising </a:t>
            </a:r>
          </a:p>
        </p:txBody>
      </p:sp>
      <p:pic>
        <p:nvPicPr>
          <p:cNvPr id="19" name="Picture 18" descr="3D rendering of game pieces tied together with a rope">
            <a:extLst>
              <a:ext uri="{FF2B5EF4-FFF2-40B4-BE49-F238E27FC236}">
                <a16:creationId xmlns:a16="http://schemas.microsoft.com/office/drawing/2014/main" id="{68FC56FD-94E9-DBB4-3E47-DF654E8A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74" r="37546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068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C141F-EC6B-4823-8183-E6D64DC0D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938990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Demonstration &amp; 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Skills Group Work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BE46B3-256D-47F1-AA20-EF0C73DF8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8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523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01C76-E701-43B0-B5A1-DA45BA038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288" y="746106"/>
            <a:ext cx="7744980" cy="55481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Evaluation of the Module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Next Week: </a:t>
            </a:r>
            <a:br>
              <a:rPr lang="en-US" sz="4400" dirty="0"/>
            </a:br>
            <a:r>
              <a:rPr lang="en-US" sz="4400" dirty="0"/>
              <a:t>Drop-in Session 3</a:t>
            </a:r>
            <a:r>
              <a:rPr lang="en-US" sz="4400" baseline="30000" dirty="0"/>
              <a:t>rd</a:t>
            </a:r>
            <a:r>
              <a:rPr lang="en-US" sz="4400" dirty="0"/>
              <a:t> May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25</a:t>
            </a:r>
            <a:r>
              <a:rPr lang="en-US" sz="4400" baseline="30000" dirty="0"/>
              <a:t>th</a:t>
            </a:r>
            <a:r>
              <a:rPr lang="en-US" sz="4400" dirty="0"/>
              <a:t> May Mandatory Session  - Placement Briefing for 2</a:t>
            </a:r>
            <a:r>
              <a:rPr lang="en-US" sz="4400" baseline="30000" dirty="0"/>
              <a:t>nd</a:t>
            </a:r>
            <a:r>
              <a:rPr lang="en-US" sz="4400" dirty="0"/>
              <a:t> Year Module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Questionnaire">
            <a:extLst>
              <a:ext uri="{FF2B5EF4-FFF2-40B4-BE49-F238E27FC236}">
                <a16:creationId xmlns:a16="http://schemas.microsoft.com/office/drawing/2014/main" id="{ADB99DEE-84C1-B258-1F3D-CA2E1DFD3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747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F69A3-A1D1-090B-576C-BD4A2BD42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9243" y="1419225"/>
            <a:ext cx="6798608" cy="2346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Closing Round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B8962F88-C873-D951-68DD-E6E929E435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07984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DividendVTI">
    <a:dk1>
      <a:sysClr val="windowText" lastClr="000000"/>
    </a:dk1>
    <a:lt1>
      <a:sysClr val="window" lastClr="FFFFFF"/>
    </a:lt1>
    <a:dk2>
      <a:srgbClr val="3D3D3D"/>
    </a:dk2>
    <a:lt2>
      <a:srgbClr val="EBEBEB"/>
    </a:lt2>
    <a:accent1>
      <a:srgbClr val="ED8428"/>
    </a:accent1>
    <a:accent2>
      <a:srgbClr val="E6C46D"/>
    </a:accent2>
    <a:accent3>
      <a:srgbClr val="537685"/>
    </a:accent3>
    <a:accent4>
      <a:srgbClr val="969FA7"/>
    </a:accent4>
    <a:accent5>
      <a:srgbClr val="A9C37C"/>
    </a:accent5>
    <a:accent6>
      <a:srgbClr val="5A8071"/>
    </a:accent6>
    <a:hlink>
      <a:srgbClr val="828282"/>
    </a:hlink>
    <a:folHlink>
      <a:srgbClr val="A5A5A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0</TotalTime>
  <Words>290</Words>
  <Application>Microsoft Office PowerPoint</Application>
  <PresentationFormat>Widescreen</PresentationFormat>
  <Paragraphs>24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Franklin Gothic Book</vt:lpstr>
      <vt:lpstr>Franklin Gothic Demi</vt:lpstr>
      <vt:lpstr>Gill Sans MT</vt:lpstr>
      <vt:lpstr>Sagona ExtraLight</vt:lpstr>
      <vt:lpstr>Wingdings 2</vt:lpstr>
      <vt:lpstr>DividendVTI</vt:lpstr>
      <vt:lpstr>Introduction to Counselling Skills </vt:lpstr>
      <vt:lpstr>              Module evaluation   Check in – Warm up exercise  Assessment 2:  Quick q &amp; A  Demonstration of Skills  Group Work  Closing Round           </vt:lpstr>
      <vt:lpstr>Assessment Component 2 – Practical Skills </vt:lpstr>
      <vt:lpstr>Assessment Template</vt:lpstr>
      <vt:lpstr>Reflective process – Gibbs Model   Assessment 2 Overview with examples  </vt:lpstr>
      <vt:lpstr>What do you Notice in the Video</vt:lpstr>
      <vt:lpstr>Demonstration &amp;  Skills Group Work </vt:lpstr>
      <vt:lpstr>          Evaluation of the Module  Next Week:  Drop-in Session 3rd May  25th May Mandatory Session  - Placement Briefing for 2nd Year Module  </vt:lpstr>
      <vt:lpstr>Closing Round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</dc:title>
  <dc:creator>Ruth Groff</dc:creator>
  <cp:lastModifiedBy>Ruth Groff</cp:lastModifiedBy>
  <cp:revision>22</cp:revision>
  <dcterms:created xsi:type="dcterms:W3CDTF">2022-01-24T18:35:43Z</dcterms:created>
  <dcterms:modified xsi:type="dcterms:W3CDTF">2023-04-26T07:18:02Z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