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3" r:id="rId5"/>
    <p:sldId id="359" r:id="rId6"/>
    <p:sldId id="360" r:id="rId7"/>
    <p:sldId id="361" r:id="rId8"/>
    <p:sldId id="363" r:id="rId9"/>
    <p:sldId id="362" r:id="rId10"/>
    <p:sldId id="364" r:id="rId11"/>
    <p:sldId id="368" r:id="rId12"/>
    <p:sldId id="369" r:id="rId13"/>
    <p:sldId id="370" r:id="rId14"/>
    <p:sldId id="371" r:id="rId15"/>
    <p:sldId id="372" r:id="rId16"/>
    <p:sldId id="367" r:id="rId17"/>
    <p:sldId id="373" r:id="rId18"/>
    <p:sldId id="374" r:id="rId19"/>
    <p:sldId id="375" r:id="rId20"/>
    <p:sldId id="376" r:id="rId21"/>
    <p:sldId id="377" r:id="rId22"/>
    <p:sldId id="378" r:id="rId23"/>
    <p:sldId id="379" r:id="rId24"/>
    <p:sldId id="380" r:id="rId25"/>
    <p:sldId id="381" r:id="rId26"/>
    <p:sldId id="382" r:id="rId27"/>
    <p:sldId id="383" r:id="rId28"/>
    <p:sldId id="384" r:id="rId29"/>
    <p:sldId id="385" r:id="rId30"/>
    <p:sldId id="35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E3432E-073B-4EB1-A23C-4EF0253EF650}">
          <p14:sldIdLst>
            <p14:sldId id="305"/>
            <p14:sldId id="301"/>
            <p14:sldId id="332"/>
            <p14:sldId id="333"/>
            <p14:sldId id="359"/>
            <p14:sldId id="360"/>
            <p14:sldId id="361"/>
            <p14:sldId id="363"/>
            <p14:sldId id="362"/>
            <p14:sldId id="364"/>
            <p14:sldId id="368"/>
            <p14:sldId id="369"/>
            <p14:sldId id="370"/>
            <p14:sldId id="371"/>
            <p14:sldId id="372"/>
            <p14:sldId id="367"/>
            <p14:sldId id="373"/>
            <p14:sldId id="374"/>
            <p14:sldId id="375"/>
            <p14:sldId id="376"/>
            <p14:sldId id="377"/>
            <p14:sldId id="378"/>
            <p14:sldId id="379"/>
            <p14:sldId id="380"/>
            <p14:sldId id="381"/>
            <p14:sldId id="382"/>
            <p14:sldId id="383"/>
            <p14:sldId id="384"/>
            <p14:sldId id="385"/>
            <p14:sldId id="3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18" autoAdjust="0"/>
    <p:restoredTop sz="94825" autoAdjust="0"/>
  </p:normalViewPr>
  <p:slideViewPr>
    <p:cSldViewPr snapToGrid="0">
      <p:cViewPr varScale="1">
        <p:scale>
          <a:sx n="67" d="100"/>
          <a:sy n="67" d="100"/>
        </p:scale>
        <p:origin x="66" y="5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04/06/2020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04/06/2020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04/06/2020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04/06/2020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04/06/2020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04/06/2020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04/06/2020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04/06/2020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The Typology of the Theology of Religions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D3C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Revision</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3539" b="38161"/>
          <a:stretch/>
        </p:blipFill>
        <p:spPr>
          <a:xfrm>
            <a:off x="327547" y="321733"/>
            <a:ext cx="7058306" cy="4107392"/>
          </a:xfrm>
          <a:prstGeom prst="rect">
            <a:avLst/>
          </a:prstGeom>
        </p:spPr>
      </p:pic>
      <p:sp>
        <p:nvSpPr>
          <p:cNvPr id="48" name="Rectangle 4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In the last section, we examined the rough outline of the third major position within the Theology of Religions, Pluralism. </a:t>
            </a:r>
          </a:p>
          <a:p>
            <a:r>
              <a:rPr lang="en-US" sz="2000">
                <a:solidFill>
                  <a:srgbClr val="FFFFFF"/>
                </a:solidFill>
              </a:rPr>
              <a:t>As we have hopefully seen, pluralism is difficult to define, with many different approaches being apparent. All, however, posit a shared or joint possibility of salvation within alternative religious traditions, however this notion of salvation may be defined. We examined a number of prominent scholars of pluralism, each with their own distinct approach. </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6" name="Straight Connector 5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8" name="Rectangle 5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1B50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Revision</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38"/>
          <a:stretch/>
        </p:blipFill>
        <p:spPr>
          <a:xfrm>
            <a:off x="327547" y="321733"/>
            <a:ext cx="7058306" cy="4107392"/>
          </a:xfrm>
          <a:prstGeom prst="rect">
            <a:avLst/>
          </a:prstGeom>
        </p:spPr>
      </p:pic>
      <p:sp>
        <p:nvSpPr>
          <p:cNvPr id="60" name="Rectangle 5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dirty="0">
                <a:solidFill>
                  <a:srgbClr val="FFFFFF"/>
                </a:solidFill>
              </a:rPr>
              <a:t>You also had four readings to complete (</a:t>
            </a:r>
            <a:r>
              <a:rPr lang="en-US" sz="1900" dirty="0" err="1">
                <a:solidFill>
                  <a:srgbClr val="FFFFFF"/>
                </a:solidFill>
              </a:rPr>
              <a:t>Pannenberg</a:t>
            </a:r>
            <a:r>
              <a:rPr lang="en-US" sz="1900" dirty="0">
                <a:solidFill>
                  <a:srgbClr val="FFFFFF"/>
                </a:solidFill>
              </a:rPr>
              <a:t>, D’Costa, Heim, &amp; </a:t>
            </a:r>
            <a:r>
              <a:rPr lang="en-US" sz="1900" dirty="0" err="1">
                <a:solidFill>
                  <a:srgbClr val="FFFFFF"/>
                </a:solidFill>
              </a:rPr>
              <a:t>Fegert</a:t>
            </a:r>
            <a:r>
              <a:rPr lang="en-US" sz="1900" dirty="0">
                <a:solidFill>
                  <a:srgbClr val="FFFFFF"/>
                </a:solidFill>
              </a:rPr>
              <a:t>) which attempted to explore the position of Exclusivism in more depth.</a:t>
            </a:r>
          </a:p>
          <a:p>
            <a:r>
              <a:rPr lang="en-US" sz="1900" dirty="0">
                <a:solidFill>
                  <a:srgbClr val="FFFFFF"/>
                </a:solidFill>
              </a:rPr>
              <a:t>Two of the readings (</a:t>
            </a:r>
            <a:r>
              <a:rPr lang="en-US" sz="1900" dirty="0" err="1">
                <a:solidFill>
                  <a:srgbClr val="FFFFFF"/>
                </a:solidFill>
              </a:rPr>
              <a:t>Pannenberg</a:t>
            </a:r>
            <a:r>
              <a:rPr lang="en-US" sz="1900" dirty="0">
                <a:solidFill>
                  <a:srgbClr val="FFFFFF"/>
                </a:solidFill>
              </a:rPr>
              <a:t> and </a:t>
            </a:r>
            <a:r>
              <a:rPr lang="en-US" sz="1900" dirty="0" err="1">
                <a:solidFill>
                  <a:srgbClr val="FFFFFF"/>
                </a:solidFill>
              </a:rPr>
              <a:t>Fegert</a:t>
            </a:r>
            <a:r>
              <a:rPr lang="en-US" sz="1900" dirty="0">
                <a:solidFill>
                  <a:srgbClr val="FFFFFF"/>
                </a:solidFill>
              </a:rPr>
              <a:t>) directly engaged with the position of pluralism, while the other two (Heim and </a:t>
            </a:r>
            <a:r>
              <a:rPr lang="en-US" sz="1900" dirty="0" err="1">
                <a:solidFill>
                  <a:srgbClr val="FFFFFF"/>
                </a:solidFill>
              </a:rPr>
              <a:t>Fegert</a:t>
            </a:r>
            <a:r>
              <a:rPr lang="en-US" sz="1900" dirty="0">
                <a:solidFill>
                  <a:srgbClr val="FFFFFF"/>
                </a:solidFill>
              </a:rPr>
              <a:t>) offered a more in depth look at one particular form of pluralist positioning.</a:t>
            </a:r>
          </a:p>
          <a:p>
            <a:r>
              <a:rPr lang="en-US" sz="1900" dirty="0">
                <a:solidFill>
                  <a:srgbClr val="FFFFFF"/>
                </a:solidFill>
              </a:rPr>
              <a:t>Make sure that you engage with the discussion forums on Moodle and offer up a question for reflection for the group. </a:t>
            </a:r>
          </a:p>
        </p:txBody>
      </p:sp>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B3987-41F4-4D49-AB6D-5A428CC87DE0}"/>
              </a:ext>
            </a:extLst>
          </p:cNvPr>
          <p:cNvSpPr>
            <a:spLocks noGrp="1"/>
          </p:cNvSpPr>
          <p:nvPr>
            <p:ph type="title"/>
          </p:nvPr>
        </p:nvSpPr>
        <p:spPr/>
        <p:txBody>
          <a:bodyPr/>
          <a:lstStyle/>
          <a:p>
            <a:pPr algn="l"/>
            <a:r>
              <a:rPr lang="en-GB" dirty="0"/>
              <a:t>Critiques of the Typology</a:t>
            </a:r>
          </a:p>
        </p:txBody>
      </p:sp>
      <p:sp>
        <p:nvSpPr>
          <p:cNvPr id="3" name="Text Placeholder 2">
            <a:extLst>
              <a:ext uri="{FF2B5EF4-FFF2-40B4-BE49-F238E27FC236}">
                <a16:creationId xmlns:a16="http://schemas.microsoft.com/office/drawing/2014/main" id="{803DAE33-B8EC-4F18-9A00-67772B7F0D0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47867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563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71EF0-1D00-4AE3-8981-ADE46234CEF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Critiques of the Typology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C007E9-F270-4EDD-9280-5905B362FAE0}"/>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As we have seen in the preceding sections, the typology has informed a great deal of contemporary discussion of interfaith matters and each position has developed as these discussion have gone on.</a:t>
            </a:r>
          </a:p>
          <a:p>
            <a:pPr marL="0" indent="0">
              <a:buNone/>
            </a:pPr>
            <a:r>
              <a:rPr lang="en-US" sz="2000">
                <a:solidFill>
                  <a:srgbClr val="FFFFFF"/>
                </a:solidFill>
              </a:rPr>
              <a:t>In addition, each position has developed and interacted with each other, offering numerous critiques of all three of exclusivism, inclusivism, and pluralism. </a:t>
            </a:r>
            <a:br>
              <a:rPr lang="en-US" sz="2000">
                <a:solidFill>
                  <a:srgbClr val="FFFFFF"/>
                </a:solidFill>
              </a:rPr>
            </a:br>
            <a:br>
              <a:rPr lang="en-US" sz="2000">
                <a:solidFill>
                  <a:srgbClr val="FFFFFF"/>
                </a:solidFill>
              </a:rPr>
            </a:br>
            <a:r>
              <a:rPr lang="en-US" sz="2000">
                <a:solidFill>
                  <a:srgbClr val="FFFFFF"/>
                </a:solidFill>
              </a:rPr>
              <a:t>Exclusivists have critiqued inclusivists and pluralists, inclusivists have critiqued exclusivists and pluralists, and, of course, pluralists have critiqued exclusivists and inclusivists. </a:t>
            </a:r>
          </a:p>
        </p:txBody>
      </p:sp>
      <p:pic>
        <p:nvPicPr>
          <p:cNvPr id="6" name="Content Placeholder 5" descr="A picture containing table, photo, old, white&#10;&#10;Description automatically generated">
            <a:extLst>
              <a:ext uri="{FF2B5EF4-FFF2-40B4-BE49-F238E27FC236}">
                <a16:creationId xmlns:a16="http://schemas.microsoft.com/office/drawing/2014/main" id="{062753C0-25E8-444F-A643-E55BECFC6F9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809" r="6924"/>
          <a:stretch/>
        </p:blipFill>
        <p:spPr>
          <a:xfrm>
            <a:off x="7552266" y="10"/>
            <a:ext cx="4639734" cy="6857990"/>
          </a:xfrm>
          <a:prstGeom prst="rect">
            <a:avLst/>
          </a:prstGeom>
        </p:spPr>
      </p:pic>
    </p:spTree>
    <p:extLst>
      <p:ext uri="{BB962C8B-B14F-4D97-AF65-F5344CB8AC3E}">
        <p14:creationId xmlns:p14="http://schemas.microsoft.com/office/powerpoint/2010/main" val="3082883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146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5F9B0-3FFD-45A3-B5D3-C6B0DE7F510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Critiques of the Typology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95069D-E4D2-4B32-BAA4-79FD6FEA446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These intra-typology critiques are not the only places where the assumptions of the theology of religions are subject to criticism.</a:t>
            </a:r>
          </a:p>
          <a:p>
            <a:r>
              <a:rPr lang="en-US">
                <a:solidFill>
                  <a:srgbClr val="FFFFFF"/>
                </a:solidFill>
              </a:rPr>
              <a:t>In this section, I want to turn our attention to two particular critiques of the typology as a whole, the concept of particularism and the difficulties of the typology for other religions, before setting you off on some reading preparation for your first assessment, which you should be beginning to think about. </a:t>
            </a:r>
          </a:p>
          <a:p>
            <a:endParaRPr lang="en-US">
              <a:solidFill>
                <a:srgbClr val="FFFFFF"/>
              </a:solidFill>
            </a:endParaRPr>
          </a:p>
          <a:p>
            <a:endParaRPr lang="en-US">
              <a:solidFill>
                <a:srgbClr val="FFFFFF"/>
              </a:solidFill>
            </a:endParaRPr>
          </a:p>
        </p:txBody>
      </p:sp>
      <p:pic>
        <p:nvPicPr>
          <p:cNvPr id="6" name="Content Placeholder 5" descr="A picture containing building, photo, standing, front&#10;&#10;Description automatically generated">
            <a:extLst>
              <a:ext uri="{FF2B5EF4-FFF2-40B4-BE49-F238E27FC236}">
                <a16:creationId xmlns:a16="http://schemas.microsoft.com/office/drawing/2014/main" id="{0AE2DE8F-FDA1-4189-9E3E-FA17ADE8C67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8575"/>
          <a:stretch/>
        </p:blipFill>
        <p:spPr>
          <a:xfrm>
            <a:off x="7552266" y="10"/>
            <a:ext cx="4639734" cy="6857990"/>
          </a:xfrm>
          <a:prstGeom prst="rect">
            <a:avLst/>
          </a:prstGeom>
        </p:spPr>
      </p:pic>
    </p:spTree>
    <p:extLst>
      <p:ext uri="{BB962C8B-B14F-4D97-AF65-F5344CB8AC3E}">
        <p14:creationId xmlns:p14="http://schemas.microsoft.com/office/powerpoint/2010/main" val="2244456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9F86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BECD8-64CC-40DE-88D5-D9F506AA311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Critiques of the Typology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066DB7-48EB-418F-8DB3-574F8A3B251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This preparatory reading is important as it will give you the foundations of your essay answer and allow you to explore beyond the bounds of the lectures provided. </a:t>
            </a:r>
          </a:p>
          <a:p>
            <a:r>
              <a:rPr lang="en-US">
                <a:solidFill>
                  <a:srgbClr val="FFFFFF"/>
                </a:solidFill>
              </a:rPr>
              <a:t>This self-development is a critical part of your growth as independent scholars and a vital skill for your journey through postgraduate study. </a:t>
            </a:r>
            <a:br>
              <a:rPr lang="en-US">
                <a:solidFill>
                  <a:srgbClr val="FFFFFF"/>
                </a:solidFill>
              </a:rPr>
            </a:br>
            <a:endParaRPr lang="en-US">
              <a:solidFill>
                <a:srgbClr val="FFFFFF"/>
              </a:solidFill>
            </a:endParaRPr>
          </a:p>
          <a:p>
            <a:r>
              <a:rPr lang="en-US">
                <a:solidFill>
                  <a:srgbClr val="FFFFFF"/>
                </a:solidFill>
              </a:rPr>
              <a:t>We will have a similar section for the second assessment too. </a:t>
            </a:r>
          </a:p>
          <a:p>
            <a:endParaRPr lang="en-US">
              <a:solidFill>
                <a:srgbClr val="FFFFFF"/>
              </a:solidFill>
            </a:endParaRPr>
          </a:p>
        </p:txBody>
      </p:sp>
      <p:pic>
        <p:nvPicPr>
          <p:cNvPr id="6" name="Content Placeholder 5" descr="A picture containing standing, man, yellow, street&#10;&#10;Description automatically generated">
            <a:extLst>
              <a:ext uri="{FF2B5EF4-FFF2-40B4-BE49-F238E27FC236}">
                <a16:creationId xmlns:a16="http://schemas.microsoft.com/office/drawing/2014/main" id="{AE5DAE15-42EB-4067-91F0-FE8F5275CB0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781" r="4641"/>
          <a:stretch/>
        </p:blipFill>
        <p:spPr>
          <a:xfrm>
            <a:off x="7552266" y="10"/>
            <a:ext cx="4639734" cy="6857990"/>
          </a:xfrm>
          <a:prstGeom prst="rect">
            <a:avLst/>
          </a:prstGeom>
        </p:spPr>
      </p:pic>
    </p:spTree>
    <p:extLst>
      <p:ext uri="{BB962C8B-B14F-4D97-AF65-F5344CB8AC3E}">
        <p14:creationId xmlns:p14="http://schemas.microsoft.com/office/powerpoint/2010/main" val="2755694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BBEC8-5ECB-4F79-9217-9E649E60A2B2}"/>
              </a:ext>
            </a:extLst>
          </p:cNvPr>
          <p:cNvSpPr>
            <a:spLocks noGrp="1"/>
          </p:cNvSpPr>
          <p:nvPr>
            <p:ph type="title"/>
          </p:nvPr>
        </p:nvSpPr>
        <p:spPr/>
        <p:txBody>
          <a:bodyPr/>
          <a:lstStyle/>
          <a:p>
            <a:pPr algn="l"/>
            <a:r>
              <a:rPr lang="en-GB" dirty="0"/>
              <a:t>Particularism</a:t>
            </a:r>
          </a:p>
        </p:txBody>
      </p:sp>
      <p:sp>
        <p:nvSpPr>
          <p:cNvPr id="3" name="Text Placeholder 2">
            <a:extLst>
              <a:ext uri="{FF2B5EF4-FFF2-40B4-BE49-F238E27FC236}">
                <a16:creationId xmlns:a16="http://schemas.microsoft.com/office/drawing/2014/main" id="{B8D62757-EA1B-4CF6-B6DA-0B3E4A298E0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95698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C5B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8CBF45-2597-4A1A-9639-45E77B345CD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Particularism</a:t>
            </a:r>
          </a:p>
        </p:txBody>
      </p:sp>
      <p:pic>
        <p:nvPicPr>
          <p:cNvPr id="6" name="Content Placeholder 5" descr="A picture containing indoor, window, sitting, photo&#10;&#10;Description automatically generated">
            <a:extLst>
              <a:ext uri="{FF2B5EF4-FFF2-40B4-BE49-F238E27FC236}">
                <a16:creationId xmlns:a16="http://schemas.microsoft.com/office/drawing/2014/main" id="{0F363478-FE01-4185-AD6C-0105E5F9A98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7524" r="1" b="7525"/>
          <a:stretch/>
        </p:blipFill>
        <p:spPr>
          <a:xfrm>
            <a:off x="327547" y="321733"/>
            <a:ext cx="7058306" cy="4107392"/>
          </a:xfrm>
          <a:prstGeom prst="rect">
            <a:avLst/>
          </a:prstGeom>
        </p:spPr>
      </p:pic>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513FDE-593D-4CF0-B2AB-DDDC676D5534}"/>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500" dirty="0">
                <a:solidFill>
                  <a:srgbClr val="FFFFFF"/>
                </a:solidFill>
              </a:rPr>
              <a:t>Particularism is an odd beast that is sometimes presented as a position within the typology (being a form of exclusivism), or as being another form of response (which can be added to the typology as a fourth category), or sometimes as a rejection / critique of the entire typology.</a:t>
            </a:r>
          </a:p>
          <a:p>
            <a:pPr marL="0" indent="0">
              <a:buNone/>
            </a:pPr>
            <a:endParaRPr lang="en-US" sz="1500" dirty="0">
              <a:solidFill>
                <a:srgbClr val="FFFFFF"/>
              </a:solidFill>
            </a:endParaRPr>
          </a:p>
          <a:p>
            <a:pPr marL="0" indent="0">
              <a:buNone/>
            </a:pPr>
            <a:r>
              <a:rPr lang="en-US" sz="1500" dirty="0">
                <a:solidFill>
                  <a:srgbClr val="FFFFFF"/>
                </a:solidFill>
              </a:rPr>
              <a:t>I have chosen to present it here as a critique of the entire typology, because I feel that best represents the force and nature of the </a:t>
            </a:r>
            <a:r>
              <a:rPr lang="en-US" sz="1500" dirty="0" err="1">
                <a:solidFill>
                  <a:srgbClr val="FFFFFF"/>
                </a:solidFill>
              </a:rPr>
              <a:t>particularist</a:t>
            </a:r>
            <a:r>
              <a:rPr lang="en-US" sz="1500" dirty="0">
                <a:solidFill>
                  <a:srgbClr val="FFFFFF"/>
                </a:solidFill>
              </a:rPr>
              <a:t> critique as a whole, which applies well beyond the confines of just the theology of religions. </a:t>
            </a:r>
          </a:p>
          <a:p>
            <a:pPr marL="0" indent="0">
              <a:buNone/>
            </a:pPr>
            <a:endParaRPr lang="en-US" sz="1500" dirty="0">
              <a:solidFill>
                <a:srgbClr val="FFFFFF"/>
              </a:solidFill>
            </a:endParaRPr>
          </a:p>
          <a:p>
            <a:pPr marL="0" indent="0">
              <a:buNone/>
            </a:pPr>
            <a:r>
              <a:rPr lang="en-US" sz="1500" dirty="0">
                <a:solidFill>
                  <a:srgbClr val="FFFFFF"/>
                </a:solidFill>
              </a:rPr>
              <a:t>Other scholars you may come across in discussions of particularism may have different opinions about the best location for it in this discussion!</a:t>
            </a:r>
          </a:p>
        </p:txBody>
      </p:sp>
    </p:spTree>
    <p:extLst>
      <p:ext uri="{BB962C8B-B14F-4D97-AF65-F5344CB8AC3E}">
        <p14:creationId xmlns:p14="http://schemas.microsoft.com/office/powerpoint/2010/main" val="4018600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45E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EEA65-EE11-4EDD-9ED2-A31184ECEDD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Particularism</a:t>
            </a:r>
          </a:p>
        </p:txBody>
      </p:sp>
      <p:pic>
        <p:nvPicPr>
          <p:cNvPr id="6" name="Content Placeholder 5" descr="A picture containing bird, food, white, standing&#10;&#10;Description automatically generated">
            <a:extLst>
              <a:ext uri="{FF2B5EF4-FFF2-40B4-BE49-F238E27FC236}">
                <a16:creationId xmlns:a16="http://schemas.microsoft.com/office/drawing/2014/main" id="{DA821F11-27B0-4CF6-AE0E-4E2BDE6A06C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3096" r="1" b="1818"/>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A8D054-E224-4AB3-AFC9-09CAFAE2CEED}"/>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a:solidFill>
                  <a:srgbClr val="FFFFFF"/>
                </a:solidFill>
              </a:rPr>
              <a:t>Particularism is the general belief that the various religious traditions are </a:t>
            </a:r>
            <a:r>
              <a:rPr lang="en-US" sz="1700" i="1">
                <a:solidFill>
                  <a:srgbClr val="FFFFFF"/>
                </a:solidFill>
              </a:rPr>
              <a:t>particular</a:t>
            </a:r>
            <a:r>
              <a:rPr lang="en-US" sz="1700">
                <a:solidFill>
                  <a:srgbClr val="FFFFFF"/>
                </a:solidFill>
              </a:rPr>
              <a:t>.</a:t>
            </a:r>
          </a:p>
          <a:p>
            <a:pPr marL="0" indent="0">
              <a:buNone/>
            </a:pPr>
            <a:r>
              <a:rPr lang="en-US" sz="1700">
                <a:solidFill>
                  <a:srgbClr val="FFFFFF"/>
                </a:solidFill>
              </a:rPr>
              <a:t>In theology talk, this means that they represent specific, non-comparable, and non-relatable things e.g. their stories are </a:t>
            </a:r>
            <a:r>
              <a:rPr lang="en-US" sz="1700" i="1">
                <a:solidFill>
                  <a:srgbClr val="FFFFFF"/>
                </a:solidFill>
              </a:rPr>
              <a:t>particular</a:t>
            </a:r>
            <a:r>
              <a:rPr lang="en-US" sz="1700">
                <a:solidFill>
                  <a:srgbClr val="FFFFFF"/>
                </a:solidFill>
              </a:rPr>
              <a:t> to them.</a:t>
            </a:r>
          </a:p>
          <a:p>
            <a:pPr marL="0" indent="0">
              <a:buNone/>
            </a:pPr>
            <a:endParaRPr lang="en-US" sz="1700">
              <a:solidFill>
                <a:srgbClr val="FFFFFF"/>
              </a:solidFill>
            </a:endParaRPr>
          </a:p>
          <a:p>
            <a:pPr marL="0" indent="0">
              <a:buNone/>
            </a:pPr>
            <a:r>
              <a:rPr lang="en-US" sz="1700">
                <a:solidFill>
                  <a:srgbClr val="FFFFFF"/>
                </a:solidFill>
              </a:rPr>
              <a:t>For example, a particularist may point out that the differing religious traditions all inhabit differently constructed social realities, which give rise to differentiated meaning, which give rise to fundamentally different accounts of reality. This is the Wittgensteinian position we examined in an earlier section. </a:t>
            </a:r>
          </a:p>
        </p:txBody>
      </p:sp>
    </p:spTree>
    <p:extLst>
      <p:ext uri="{BB962C8B-B14F-4D97-AF65-F5344CB8AC3E}">
        <p14:creationId xmlns:p14="http://schemas.microsoft.com/office/powerpoint/2010/main" val="340588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C52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FC705-915B-4553-B666-5B04ACDF583D}"/>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Particularism</a:t>
            </a:r>
          </a:p>
        </p:txBody>
      </p:sp>
      <p:pic>
        <p:nvPicPr>
          <p:cNvPr id="6" name="Content Placeholder 5" descr="A close up of a logo&#10;&#10;Description automatically generated">
            <a:extLst>
              <a:ext uri="{FF2B5EF4-FFF2-40B4-BE49-F238E27FC236}">
                <a16:creationId xmlns:a16="http://schemas.microsoft.com/office/drawing/2014/main" id="{30F2AB6C-CFEF-4328-9039-5853045045E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425" r="1" b="7684"/>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3793F-289B-43C4-9D03-2538FE3BB1B3}"/>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500">
                <a:solidFill>
                  <a:srgbClr val="FFFFFF"/>
                </a:solidFill>
              </a:rPr>
              <a:t>Religions, because of their roots in historical and cultural backgrounds are VERY particular – they use their interconnected internal semiotic connections to attempt to describe and explain the whole of reality. </a:t>
            </a:r>
          </a:p>
          <a:p>
            <a:pPr marL="0" indent="0">
              <a:buNone/>
            </a:pPr>
            <a:r>
              <a:rPr lang="en-US" sz="1500">
                <a:solidFill>
                  <a:srgbClr val="FFFFFF"/>
                </a:solidFill>
              </a:rPr>
              <a:t>When differing religions talk about aspects of their faith, they are talking about different things – when Christians talk about salvation, this is not the same as Buddhists and moksha; when Muslims talk about love, this will not necessarily have the same features as Sikhs talking about love. </a:t>
            </a:r>
          </a:p>
          <a:p>
            <a:pPr marL="0" indent="0">
              <a:buNone/>
            </a:pPr>
            <a:r>
              <a:rPr lang="en-US" sz="1500">
                <a:solidFill>
                  <a:srgbClr val="FFFFFF"/>
                </a:solidFill>
              </a:rPr>
              <a:t>This is because the cultural contexts which explain the meaning of things differs so much from tradition to tradition, and do not necessarily rely on the same markers of meaning. </a:t>
            </a:r>
          </a:p>
        </p:txBody>
      </p:sp>
    </p:spTree>
    <p:extLst>
      <p:ext uri="{BB962C8B-B14F-4D97-AF65-F5344CB8AC3E}">
        <p14:creationId xmlns:p14="http://schemas.microsoft.com/office/powerpoint/2010/main" val="3835956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5E2D56-48F0-48C8-AD41-292A1FF807D4}"/>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Particularism</a:t>
            </a:r>
          </a:p>
        </p:txBody>
      </p:sp>
      <p:sp>
        <p:nvSpPr>
          <p:cNvPr id="3" name="Content Placeholder 2">
            <a:extLst>
              <a:ext uri="{FF2B5EF4-FFF2-40B4-BE49-F238E27FC236}">
                <a16:creationId xmlns:a16="http://schemas.microsoft.com/office/drawing/2014/main" id="{CBD53BEC-7D6F-4165-BB5F-2AD23376BEBD}"/>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a:t>For Particularists, we have to respect that difference as much as possible, and aloow these differences between religious conceptions of things to exists. This is why particularism is sometimes seen as a critique of pluralism, which presumes similarity, and as a form of exclusivism, which supposes uniqueness and individuality. </a:t>
            </a:r>
          </a:p>
          <a:p>
            <a:pPr marL="0" indent="0"/>
            <a:endParaRPr lang="en-US" sz="2000"/>
          </a:p>
          <a:p>
            <a:pPr marL="0" indent="0">
              <a:buNone/>
            </a:pPr>
            <a:r>
              <a:rPr lang="en-US" sz="2000"/>
              <a:t>Of course, if religions are all talking about different things, that only make sense within their own contexts, then the only way to engage with other religions is from an internal perspective – an attempted explanation of ourselves, but with little prospect of real understanding. </a:t>
            </a:r>
          </a:p>
          <a:p>
            <a:endParaRPr lang="en-US" sz="2000"/>
          </a:p>
        </p:txBody>
      </p:sp>
      <p:pic>
        <p:nvPicPr>
          <p:cNvPr id="6" name="Content Placeholder 5" descr="A picture containing photo, person, text, wearing&#10;&#10;Description automatically generated">
            <a:extLst>
              <a:ext uri="{FF2B5EF4-FFF2-40B4-BE49-F238E27FC236}">
                <a16:creationId xmlns:a16="http://schemas.microsoft.com/office/drawing/2014/main" id="{39C444A6-4318-46AE-871E-2980D3B508E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48" r="12093"/>
          <a:stretch/>
        </p:blipFill>
        <p:spPr>
          <a:xfrm>
            <a:off x="7552266" y="10"/>
            <a:ext cx="4639733" cy="6857990"/>
          </a:xfrm>
          <a:prstGeom prst="rect">
            <a:avLst/>
          </a:prstGeom>
        </p:spPr>
      </p:pic>
    </p:spTree>
    <p:extLst>
      <p:ext uri="{BB962C8B-B14F-4D97-AF65-F5344CB8AC3E}">
        <p14:creationId xmlns:p14="http://schemas.microsoft.com/office/powerpoint/2010/main" val="237513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A60FB12-EF71-427B-A43A-3011C08B9BC5}"/>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Particularism</a:t>
            </a:r>
          </a:p>
        </p:txBody>
      </p:sp>
      <p:sp>
        <p:nvSpPr>
          <p:cNvPr id="3" name="Content Placeholder 2">
            <a:extLst>
              <a:ext uri="{FF2B5EF4-FFF2-40B4-BE49-F238E27FC236}">
                <a16:creationId xmlns:a16="http://schemas.microsoft.com/office/drawing/2014/main" id="{1482EBC4-1B4E-47C2-9011-7236A7AEA09F}"/>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The critique of particularism can seem quite trite, being simplified as “things are too difficult”, but this misrepresents the subtlety of the position and its relation to broader philosophical and conceptual issues.</a:t>
            </a:r>
          </a:p>
          <a:p>
            <a:r>
              <a:rPr lang="en-US" sz="2000"/>
              <a:t>Particularism is interesting as a position for us, because it connects much of the content we have looked at in the preceding sections on topics like post-modernism and the typology of the theology of religions.</a:t>
            </a:r>
          </a:p>
          <a:p>
            <a:r>
              <a:rPr lang="en-US" sz="2000"/>
              <a:t>It also functions effectively as a critique of the way in which we conceptualise dialogue and language, connecting to some of the linguistic issues we looked at earlier. </a:t>
            </a:r>
          </a:p>
        </p:txBody>
      </p:sp>
      <p:pic>
        <p:nvPicPr>
          <p:cNvPr id="6" name="Content Placeholder 5" descr="A picture containing food&#10;&#10;Description automatically generated">
            <a:extLst>
              <a:ext uri="{FF2B5EF4-FFF2-40B4-BE49-F238E27FC236}">
                <a16:creationId xmlns:a16="http://schemas.microsoft.com/office/drawing/2014/main" id="{1FFB4FE9-F509-4B4C-95D5-F05AE608312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7965" r="1" b="1"/>
          <a:stretch/>
        </p:blipFill>
        <p:spPr>
          <a:xfrm>
            <a:off x="7552266" y="10"/>
            <a:ext cx="4639733" cy="6857990"/>
          </a:xfrm>
          <a:prstGeom prst="rect">
            <a:avLst/>
          </a:prstGeom>
        </p:spPr>
      </p:pic>
    </p:spTree>
    <p:extLst>
      <p:ext uri="{BB962C8B-B14F-4D97-AF65-F5344CB8AC3E}">
        <p14:creationId xmlns:p14="http://schemas.microsoft.com/office/powerpoint/2010/main" val="3135499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03DA-7527-4321-A0B4-1173948C2558}"/>
              </a:ext>
            </a:extLst>
          </p:cNvPr>
          <p:cNvSpPr>
            <a:spLocks noGrp="1"/>
          </p:cNvSpPr>
          <p:nvPr>
            <p:ph type="title"/>
          </p:nvPr>
        </p:nvSpPr>
        <p:spPr/>
        <p:txBody>
          <a:bodyPr/>
          <a:lstStyle/>
          <a:p>
            <a:pPr algn="l"/>
            <a:r>
              <a:rPr lang="en-GB" dirty="0"/>
              <a:t>The Classic Typology and Other Religions</a:t>
            </a:r>
          </a:p>
        </p:txBody>
      </p:sp>
      <p:sp>
        <p:nvSpPr>
          <p:cNvPr id="3" name="Text Placeholder 2">
            <a:extLst>
              <a:ext uri="{FF2B5EF4-FFF2-40B4-BE49-F238E27FC236}">
                <a16:creationId xmlns:a16="http://schemas.microsoft.com/office/drawing/2014/main" id="{8F372D8A-8B67-4854-944D-574AC7D9089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48492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152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40CC3D-CDC5-4880-9259-DD095088590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The Classic Typology and Other Religions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0BAEE6-3692-4ADD-ADA5-CE26710B94EE}"/>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The second broad critique I want us to address in this section (before you examine some more specific criticisms in the readings!) is the applicability of the typology to other religious contexts. </a:t>
            </a:r>
          </a:p>
          <a:p>
            <a:pPr marL="0" indent="0">
              <a:buNone/>
            </a:pPr>
            <a:r>
              <a:rPr lang="en-US" sz="2000">
                <a:solidFill>
                  <a:srgbClr val="FFFFFF"/>
                </a:solidFill>
              </a:rPr>
              <a:t>Often, the typology has been applied to other religious contexts, attempting to understand either their place within it from a Christian perspective, or attempting to understand their responses to alternative religious traditions within its categories. </a:t>
            </a:r>
          </a:p>
          <a:p>
            <a:pPr marL="0" indent="0">
              <a:buNone/>
            </a:pPr>
            <a:endParaRPr lang="en-US" sz="2000">
              <a:solidFill>
                <a:srgbClr val="FFFFFF"/>
              </a:solidFill>
            </a:endParaRPr>
          </a:p>
          <a:p>
            <a:pPr marL="0" indent="0">
              <a:buNone/>
            </a:pPr>
            <a:r>
              <a:rPr lang="en-US" sz="2000">
                <a:solidFill>
                  <a:srgbClr val="FFFFFF"/>
                </a:solidFill>
              </a:rPr>
              <a:t>This has been done well, but it is also often done badly…</a:t>
            </a:r>
          </a:p>
        </p:txBody>
      </p:sp>
      <p:pic>
        <p:nvPicPr>
          <p:cNvPr id="6" name="Content Placeholder 5" descr="A close up of a valley with mountains in the background&#10;&#10;Description automatically generated">
            <a:extLst>
              <a:ext uri="{FF2B5EF4-FFF2-40B4-BE49-F238E27FC236}">
                <a16:creationId xmlns:a16="http://schemas.microsoft.com/office/drawing/2014/main" id="{B8C50F07-BFF8-4E01-919D-17A7317C628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403" r="25288" b="-2"/>
          <a:stretch/>
        </p:blipFill>
        <p:spPr>
          <a:xfrm>
            <a:off x="7552266" y="10"/>
            <a:ext cx="4639734" cy="6857990"/>
          </a:xfrm>
          <a:prstGeom prst="rect">
            <a:avLst/>
          </a:prstGeom>
        </p:spPr>
      </p:pic>
    </p:spTree>
    <p:extLst>
      <p:ext uri="{BB962C8B-B14F-4D97-AF65-F5344CB8AC3E}">
        <p14:creationId xmlns:p14="http://schemas.microsoft.com/office/powerpoint/2010/main" val="1403905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F56CCC7-9DF2-4990-9F37-F17FAA58C9CE}"/>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The Classic Typology and Other Religions</a:t>
            </a:r>
          </a:p>
        </p:txBody>
      </p:sp>
      <p:sp>
        <p:nvSpPr>
          <p:cNvPr id="3" name="Content Placeholder 2">
            <a:extLst>
              <a:ext uri="{FF2B5EF4-FFF2-40B4-BE49-F238E27FC236}">
                <a16:creationId xmlns:a16="http://schemas.microsoft.com/office/drawing/2014/main" id="{5E513761-3049-4D63-BFEF-1176E56D3086}"/>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Obviously, this application of the typology is done because other religions (and not just Christianity) have had to react to the presence, and continuation, of religious plurality. </a:t>
            </a:r>
          </a:p>
          <a:p>
            <a:pPr marL="0" indent="0">
              <a:buNone/>
            </a:pPr>
            <a:r>
              <a:rPr lang="en-US"/>
              <a:t>Differing religions naturally have different concerns and approach the matter in different ways, with differing stresses depending on the central concerns of that tradition.</a:t>
            </a:r>
          </a:p>
          <a:p>
            <a:pPr marL="0" indent="0">
              <a:buNone/>
            </a:pPr>
            <a:r>
              <a:rPr lang="en-US"/>
              <a:t>The typology helps us to sort and make sense of these differing responses in a way that is familiar. </a:t>
            </a:r>
          </a:p>
          <a:p>
            <a:pPr marL="0" indent="0">
              <a:buNone/>
            </a:pPr>
            <a:endParaRPr lang="en-US"/>
          </a:p>
          <a:p>
            <a:pPr marL="0" indent="0"/>
            <a:endParaRPr lang="en-US"/>
          </a:p>
          <a:p>
            <a:endParaRPr lang="en-US"/>
          </a:p>
        </p:txBody>
      </p:sp>
      <p:pic>
        <p:nvPicPr>
          <p:cNvPr id="6" name="Content Placeholder 5" descr="A group of people walking down a street&#10;&#10;Description automatically generated">
            <a:extLst>
              <a:ext uri="{FF2B5EF4-FFF2-40B4-BE49-F238E27FC236}">
                <a16:creationId xmlns:a16="http://schemas.microsoft.com/office/drawing/2014/main" id="{24660CA3-A0F7-4FD2-8B5F-F3F14D3CE0C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295" r="11475"/>
          <a:stretch/>
        </p:blipFill>
        <p:spPr>
          <a:xfrm>
            <a:off x="7552266" y="10"/>
            <a:ext cx="4639734" cy="6857990"/>
          </a:xfrm>
          <a:prstGeom prst="rect">
            <a:avLst/>
          </a:prstGeom>
        </p:spPr>
      </p:pic>
    </p:spTree>
    <p:extLst>
      <p:ext uri="{BB962C8B-B14F-4D97-AF65-F5344CB8AC3E}">
        <p14:creationId xmlns:p14="http://schemas.microsoft.com/office/powerpoint/2010/main" val="2456052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73B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59008-01E5-477D-85A6-18B0A5951DD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The Classic Typology and Other Religions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C86BD3-2D14-4B6C-9E8E-31A6D67CF324}"/>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This use is perhaps most useful when it comes to evaluating the truth, either of their own tradition or others, as most religious answers can be seen to fall within one of the answers available to the typology.</a:t>
            </a:r>
            <a:br>
              <a:rPr lang="en-US" sz="2000">
                <a:solidFill>
                  <a:srgbClr val="FFFFFF"/>
                </a:solidFill>
              </a:rPr>
            </a:br>
            <a:br>
              <a:rPr lang="en-US" sz="2000">
                <a:solidFill>
                  <a:srgbClr val="FFFFFF"/>
                </a:solidFill>
              </a:rPr>
            </a:br>
            <a:r>
              <a:rPr lang="en-US" sz="2000">
                <a:solidFill>
                  <a:srgbClr val="FFFFFF"/>
                </a:solidFill>
              </a:rPr>
              <a:t>That is, when asked, ‘do other religions contain truth?’, answers tend towards yes, no, or maybe. </a:t>
            </a:r>
          </a:p>
          <a:p>
            <a:pPr marL="0" indent="0">
              <a:buNone/>
            </a:pPr>
            <a:r>
              <a:rPr lang="en-US" sz="2000">
                <a:solidFill>
                  <a:srgbClr val="FFFFFF"/>
                </a:solidFill>
              </a:rPr>
              <a:t>Of course these answers are specific – the answers given, while generally presented as the “traditional” answer, do not necessarily cover the variety of responses within the tradition and these answers often draw on different sources and locations within those traditions. </a:t>
            </a:r>
          </a:p>
        </p:txBody>
      </p:sp>
      <p:pic>
        <p:nvPicPr>
          <p:cNvPr id="6" name="Content Placeholder 5" descr="A picture containing table, fabric, young, man&#10;&#10;Description automatically generated">
            <a:extLst>
              <a:ext uri="{FF2B5EF4-FFF2-40B4-BE49-F238E27FC236}">
                <a16:creationId xmlns:a16="http://schemas.microsoft.com/office/drawing/2014/main" id="{F3FC8AB9-8EC2-411B-88B6-36D2887A377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7823" r="-1" b="2359"/>
          <a:stretch/>
        </p:blipFill>
        <p:spPr>
          <a:xfrm>
            <a:off x="7552266" y="10"/>
            <a:ext cx="4639734" cy="6857990"/>
          </a:xfrm>
          <a:prstGeom prst="rect">
            <a:avLst/>
          </a:prstGeom>
        </p:spPr>
      </p:pic>
    </p:spTree>
    <p:extLst>
      <p:ext uri="{BB962C8B-B14F-4D97-AF65-F5344CB8AC3E}">
        <p14:creationId xmlns:p14="http://schemas.microsoft.com/office/powerpoint/2010/main" val="11908247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30CE237-66B1-4F34-B7BC-E91480B195DB}"/>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The Classic Typology and Other Religions</a:t>
            </a:r>
          </a:p>
        </p:txBody>
      </p:sp>
      <p:sp>
        <p:nvSpPr>
          <p:cNvPr id="3" name="Content Placeholder 2">
            <a:extLst>
              <a:ext uri="{FF2B5EF4-FFF2-40B4-BE49-F238E27FC236}">
                <a16:creationId xmlns:a16="http://schemas.microsoft.com/office/drawing/2014/main" id="{52295F27-1506-460A-BEFD-E23C67FB10AD}"/>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a:t>As an example:</a:t>
            </a:r>
          </a:p>
          <a:p>
            <a:pPr marL="0" indent="0">
              <a:buNone/>
            </a:pPr>
            <a:r>
              <a:rPr lang="en-US" sz="2000"/>
              <a:t>Islam is generally seen to be an exclusivist religion, because of its concern with the revelation of the Prophet Muhammad, the uniqueness of the Qur’an, and the centrality of monotheism as correct belief.</a:t>
            </a:r>
            <a:br>
              <a:rPr lang="en-US" sz="2000"/>
            </a:br>
            <a:endParaRPr lang="en-US" sz="2000"/>
          </a:p>
          <a:p>
            <a:pPr marL="0" indent="0">
              <a:buNone/>
            </a:pPr>
            <a:r>
              <a:rPr lang="en-US" sz="2000"/>
              <a:t>Most Islamic thinkers on religious plurality believe that in order to avoid damnation, one must perform the </a:t>
            </a:r>
            <a:r>
              <a:rPr lang="en-US" sz="2000" i="1"/>
              <a:t>shahada</a:t>
            </a:r>
            <a:r>
              <a:rPr lang="en-US" sz="2000"/>
              <a:t>, the profession of Muslim faith, which states:</a:t>
            </a:r>
            <a:br>
              <a:rPr lang="en-US" sz="2000"/>
            </a:br>
            <a:br>
              <a:rPr lang="en-US" sz="2000"/>
            </a:br>
            <a:r>
              <a:rPr lang="en-US" sz="2000"/>
              <a:t>	</a:t>
            </a:r>
            <a:r>
              <a:rPr lang="en-US" sz="2000" i="1"/>
              <a:t>There is no god but God. </a:t>
            </a:r>
          </a:p>
          <a:p>
            <a:pPr marL="0" indent="0">
              <a:buNone/>
            </a:pPr>
            <a:r>
              <a:rPr lang="en-US" sz="2000" i="1"/>
              <a:t>	Muhammad is the messenger of God</a:t>
            </a:r>
            <a:endParaRPr lang="en-US" sz="2000"/>
          </a:p>
          <a:p>
            <a:pPr marL="0" indent="0">
              <a:buNone/>
            </a:pPr>
            <a:endParaRPr lang="en-US" sz="2000"/>
          </a:p>
          <a:p>
            <a:endParaRPr lang="en-US" sz="2000"/>
          </a:p>
        </p:txBody>
      </p:sp>
      <p:pic>
        <p:nvPicPr>
          <p:cNvPr id="6" name="Content Placeholder 5" descr="A painting on the side of a building&#10;&#10;Description automatically generated">
            <a:extLst>
              <a:ext uri="{FF2B5EF4-FFF2-40B4-BE49-F238E27FC236}">
                <a16:creationId xmlns:a16="http://schemas.microsoft.com/office/drawing/2014/main" id="{557B00AC-C3C6-4ED1-871A-67DA68C57FB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706" r="15640"/>
          <a:stretch/>
        </p:blipFill>
        <p:spPr>
          <a:xfrm>
            <a:off x="7552266" y="10"/>
            <a:ext cx="4639733" cy="6857990"/>
          </a:xfrm>
          <a:prstGeom prst="rect">
            <a:avLst/>
          </a:prstGeom>
        </p:spPr>
      </p:pic>
    </p:spTree>
    <p:extLst>
      <p:ext uri="{BB962C8B-B14F-4D97-AF65-F5344CB8AC3E}">
        <p14:creationId xmlns:p14="http://schemas.microsoft.com/office/powerpoint/2010/main" val="5223915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765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7E262-09D1-434B-83ED-7F62B7D2BB4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The Classic Typology and Other Religions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193B98-87CB-4AF1-8311-5BF8AAD90796}"/>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However, Islam’s relationship with other monotheistic faiths is more complicated than this Islam = Exclusivist assumption presents, as is its relationship with non-monotheistic faiths.</a:t>
            </a:r>
          </a:p>
          <a:p>
            <a:pPr marL="0" indent="0">
              <a:buNone/>
            </a:pPr>
            <a:r>
              <a:rPr lang="en-US" sz="2000">
                <a:solidFill>
                  <a:srgbClr val="FFFFFF"/>
                </a:solidFill>
              </a:rPr>
              <a:t>As an example, Jews, Christians, and Sabians are known as </a:t>
            </a:r>
            <a:r>
              <a:rPr lang="en-US" sz="2000" i="1">
                <a:solidFill>
                  <a:srgbClr val="FFFFFF"/>
                </a:solidFill>
              </a:rPr>
              <a:t>‘Ahl al-Kitāb,</a:t>
            </a:r>
            <a:r>
              <a:rPr lang="en-US" sz="2000">
                <a:solidFill>
                  <a:srgbClr val="FFFFFF"/>
                </a:solidFill>
              </a:rPr>
              <a:t> the people of the book, which differentiates between those religious groups seen to possess revelatory scripture and those who do not.</a:t>
            </a:r>
          </a:p>
          <a:p>
            <a:pPr marL="0" indent="0">
              <a:buNone/>
            </a:pPr>
            <a:r>
              <a:rPr lang="en-US" sz="2000">
                <a:solidFill>
                  <a:srgbClr val="FFFFFF"/>
                </a:solidFill>
              </a:rPr>
              <a:t>This highlights a difference between the central concerns of the Islamic tradition and the Christian tradition, which results in different considerations motivating their responses to religious plurality. </a:t>
            </a:r>
          </a:p>
        </p:txBody>
      </p:sp>
      <p:pic>
        <p:nvPicPr>
          <p:cNvPr id="6" name="Content Placeholder 5" descr="A picture containing photo, colorful, bus, covered&#10;&#10;Description automatically generated">
            <a:extLst>
              <a:ext uri="{FF2B5EF4-FFF2-40B4-BE49-F238E27FC236}">
                <a16:creationId xmlns:a16="http://schemas.microsoft.com/office/drawing/2014/main" id="{D7D0BCDB-01DB-4382-8441-5BDE57ADDE4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a:stretch/>
        </p:blipFill>
        <p:spPr>
          <a:xfrm>
            <a:off x="7552266" y="10"/>
            <a:ext cx="4639734" cy="6857990"/>
          </a:xfrm>
          <a:prstGeom prst="rect">
            <a:avLst/>
          </a:prstGeom>
        </p:spPr>
      </p:pic>
    </p:spTree>
    <p:extLst>
      <p:ext uri="{BB962C8B-B14F-4D97-AF65-F5344CB8AC3E}">
        <p14:creationId xmlns:p14="http://schemas.microsoft.com/office/powerpoint/2010/main" val="37388930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E13D75-FAC3-40BA-82F8-5E141CBEBB29}"/>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The Classic Typology and Other Religions</a:t>
            </a:r>
          </a:p>
        </p:txBody>
      </p:sp>
      <p:sp>
        <p:nvSpPr>
          <p:cNvPr id="3" name="Content Placeholder 2">
            <a:extLst>
              <a:ext uri="{FF2B5EF4-FFF2-40B4-BE49-F238E27FC236}">
                <a16:creationId xmlns:a16="http://schemas.microsoft.com/office/drawing/2014/main" id="{5B817C90-76FE-43C9-A442-7C3961129529}"/>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For most of the Islamic tradition, it is this possession of scripture that is important, as it sets those people apart as having access to some form of revelation, even if this needs to be completed or uncorrupted by the tradition of Islam. </a:t>
            </a:r>
          </a:p>
          <a:p>
            <a:pPr marL="0" indent="0">
              <a:buNone/>
            </a:pPr>
            <a:endParaRPr lang="en-US" dirty="0"/>
          </a:p>
          <a:p>
            <a:pPr marL="0" indent="0">
              <a:buNone/>
            </a:pPr>
            <a:r>
              <a:rPr lang="en-US" dirty="0"/>
              <a:t>Another example of this, is the Islamic response to questions about those never reached by the preaching of Islam, the </a:t>
            </a:r>
            <a:r>
              <a:rPr lang="en-US" i="1" dirty="0"/>
              <a:t>ahl al-</a:t>
            </a:r>
            <a:r>
              <a:rPr lang="en-US" i="1" dirty="0" err="1"/>
              <a:t>fatrah</a:t>
            </a:r>
            <a:r>
              <a:rPr lang="en-US" i="1" dirty="0"/>
              <a:t>. </a:t>
            </a:r>
            <a:r>
              <a:rPr lang="en-US" dirty="0"/>
              <a:t>This question has, of course, exercised a number of different religious traditions and philosophical thinkers. </a:t>
            </a:r>
          </a:p>
          <a:p>
            <a:endParaRPr lang="en-US" dirty="0"/>
          </a:p>
        </p:txBody>
      </p:sp>
      <p:pic>
        <p:nvPicPr>
          <p:cNvPr id="6" name="Content Placeholder 5" descr="A picture containing building, photo, old, front&#10;&#10;Description automatically generated">
            <a:extLst>
              <a:ext uri="{FF2B5EF4-FFF2-40B4-BE49-F238E27FC236}">
                <a16:creationId xmlns:a16="http://schemas.microsoft.com/office/drawing/2014/main" id="{72BAB4D4-32E7-46D9-88DD-30896E603C5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584" r="22411" b="-1"/>
          <a:stretch/>
        </p:blipFill>
        <p:spPr>
          <a:xfrm>
            <a:off x="7552266" y="10"/>
            <a:ext cx="4639733" cy="6857990"/>
          </a:xfrm>
          <a:prstGeom prst="rect">
            <a:avLst/>
          </a:prstGeom>
        </p:spPr>
      </p:pic>
    </p:spTree>
    <p:extLst>
      <p:ext uri="{BB962C8B-B14F-4D97-AF65-F5344CB8AC3E}">
        <p14:creationId xmlns:p14="http://schemas.microsoft.com/office/powerpoint/2010/main" val="1121343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561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2824F-F4C9-45DB-BA03-5CF3DDC5E7D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The Classic Typology and Other Religions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9F2164-9345-4087-AD60-FFDFF9B4AC9B}"/>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Some Muslim scholars, </a:t>
            </a:r>
            <a:r>
              <a:rPr lang="en-US" dirty="0" err="1">
                <a:solidFill>
                  <a:srgbClr val="FFFFFF"/>
                </a:solidFill>
              </a:rPr>
              <a:t>eg</a:t>
            </a:r>
            <a:r>
              <a:rPr lang="en-US" dirty="0">
                <a:solidFill>
                  <a:srgbClr val="FFFFFF"/>
                </a:solidFill>
              </a:rPr>
              <a:t> the Mu’tazila, maintain that this group of people should have pondered over God's Creation until they perceived the basic truths of God’s existence and uniqueness. </a:t>
            </a:r>
            <a:br>
              <a:rPr lang="en-US" dirty="0">
                <a:solidFill>
                  <a:srgbClr val="FFFFFF"/>
                </a:solidFill>
              </a:rPr>
            </a:br>
            <a:endParaRPr lang="en-US" dirty="0">
              <a:solidFill>
                <a:srgbClr val="FFFFFF"/>
              </a:solidFill>
            </a:endParaRPr>
          </a:p>
          <a:p>
            <a:pPr marL="0" indent="0">
              <a:buNone/>
            </a:pPr>
            <a:br>
              <a:rPr lang="en-US" dirty="0">
                <a:solidFill>
                  <a:srgbClr val="FFFFFF"/>
                </a:solidFill>
              </a:rPr>
            </a:br>
            <a:r>
              <a:rPr lang="en-US" dirty="0">
                <a:solidFill>
                  <a:srgbClr val="FFFFFF"/>
                </a:solidFill>
              </a:rPr>
              <a:t>If they managed to reach the truth by their deep thinking, then they will be spared God's Punishment, but not otherwise as individuals have a duty to </a:t>
            </a:r>
            <a:r>
              <a:rPr lang="en-US" dirty="0" err="1">
                <a:solidFill>
                  <a:srgbClr val="FFFFFF"/>
                </a:solidFill>
              </a:rPr>
              <a:t>utilise</a:t>
            </a:r>
            <a:r>
              <a:rPr lang="en-US" dirty="0">
                <a:solidFill>
                  <a:srgbClr val="FFFFFF"/>
                </a:solidFill>
              </a:rPr>
              <a:t> their reason appropriately and to </a:t>
            </a:r>
            <a:r>
              <a:rPr lang="en-US" dirty="0" err="1">
                <a:solidFill>
                  <a:srgbClr val="FFFFFF"/>
                </a:solidFill>
              </a:rPr>
              <a:t>recognise</a:t>
            </a:r>
            <a:r>
              <a:rPr lang="en-US" dirty="0">
                <a:solidFill>
                  <a:srgbClr val="FFFFFF"/>
                </a:solidFill>
              </a:rPr>
              <a:t> the obviousness of the divine.</a:t>
            </a:r>
          </a:p>
          <a:p>
            <a:pPr marL="0" indent="0">
              <a:buNone/>
            </a:pPr>
            <a:endParaRPr lang="en-US" dirty="0">
              <a:solidFill>
                <a:srgbClr val="FFFFFF"/>
              </a:solidFill>
            </a:endParaRPr>
          </a:p>
          <a:p>
            <a:endParaRPr lang="en-US" dirty="0">
              <a:solidFill>
                <a:srgbClr val="FFFFFF"/>
              </a:solidFill>
            </a:endParaRPr>
          </a:p>
        </p:txBody>
      </p:sp>
      <p:pic>
        <p:nvPicPr>
          <p:cNvPr id="6" name="Content Placeholder 5" descr="A painting on the side of a building&#10;&#10;Description automatically generated">
            <a:extLst>
              <a:ext uri="{FF2B5EF4-FFF2-40B4-BE49-F238E27FC236}">
                <a16:creationId xmlns:a16="http://schemas.microsoft.com/office/drawing/2014/main" id="{9C16DF4F-59F4-45F3-BB8C-724C1223083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2638" r="23577"/>
          <a:stretch/>
        </p:blipFill>
        <p:spPr>
          <a:xfrm>
            <a:off x="7552266" y="10"/>
            <a:ext cx="4639734" cy="6857990"/>
          </a:xfrm>
          <a:prstGeom prst="rect">
            <a:avLst/>
          </a:prstGeom>
        </p:spPr>
      </p:pic>
    </p:spTree>
    <p:extLst>
      <p:ext uri="{BB962C8B-B14F-4D97-AF65-F5344CB8AC3E}">
        <p14:creationId xmlns:p14="http://schemas.microsoft.com/office/powerpoint/2010/main" val="1083307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05E5945-2EA2-4731-A44A-13ACCF59F77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The Classic Typology and Other Religions</a:t>
            </a:r>
          </a:p>
        </p:txBody>
      </p:sp>
      <p:sp>
        <p:nvSpPr>
          <p:cNvPr id="3" name="Content Placeholder 2">
            <a:extLst>
              <a:ext uri="{FF2B5EF4-FFF2-40B4-BE49-F238E27FC236}">
                <a16:creationId xmlns:a16="http://schemas.microsoft.com/office/drawing/2014/main" id="{F9B1A755-830E-4511-A0BD-4D7AC01F42C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Other Muslim scholars, such as Al-Ghazali,</a:t>
            </a:r>
            <a:r>
              <a:rPr lang="en-US" baseline="30000"/>
              <a:t> </a:t>
            </a:r>
            <a:r>
              <a:rPr lang="en-US"/>
              <a:t>state that people are to adhere to religious ordinances and to proclaim faith only if God sends them a divine legislation through a prophet. This group backs their view by citing the following verse:</a:t>
            </a:r>
            <a:br>
              <a:rPr lang="en-US"/>
            </a:br>
            <a:br>
              <a:rPr lang="en-US"/>
            </a:br>
            <a:r>
              <a:rPr lang="en-US" i="1"/>
              <a:t>Whoever is guided is only guided for [the benefit of] his soul. And whoever errs only errs against it. And no bearer of burdens will bear the burden of another. And never would We punish until We sent a messenger.</a:t>
            </a:r>
            <a:r>
              <a:rPr lang="en-US"/>
              <a:t> </a:t>
            </a:r>
          </a:p>
          <a:p>
            <a:pPr marL="0" indent="0"/>
            <a:r>
              <a:rPr lang="en-US"/>
              <a:t>(Al-Isra 15)</a:t>
            </a:r>
          </a:p>
          <a:p>
            <a:endParaRPr lang="en-US"/>
          </a:p>
        </p:txBody>
      </p:sp>
      <p:pic>
        <p:nvPicPr>
          <p:cNvPr id="6" name="Content Placeholder 5" descr="A picture containing toy, train, car, truck&#10;&#10;Description automatically generated">
            <a:extLst>
              <a:ext uri="{FF2B5EF4-FFF2-40B4-BE49-F238E27FC236}">
                <a16:creationId xmlns:a16="http://schemas.microsoft.com/office/drawing/2014/main" id="{7ED81256-67E3-4825-9438-6843AB6BD75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264"/>
          <a:stretch/>
        </p:blipFill>
        <p:spPr>
          <a:xfrm>
            <a:off x="7552266" y="10"/>
            <a:ext cx="4639733" cy="6857990"/>
          </a:xfrm>
          <a:prstGeom prst="rect">
            <a:avLst/>
          </a:prstGeom>
        </p:spPr>
      </p:pic>
    </p:spTree>
    <p:extLst>
      <p:ext uri="{BB962C8B-B14F-4D97-AF65-F5344CB8AC3E}">
        <p14:creationId xmlns:p14="http://schemas.microsoft.com/office/powerpoint/2010/main" val="2162835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757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686DE-5488-4704-AE2E-4D92CFFE324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The Classic Typology and Other Religions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B40444-AB76-424B-919A-2C054ABFB579}"/>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What we can see is that there are facets of the typological responses in all religious traditions.</a:t>
            </a:r>
          </a:p>
          <a:p>
            <a:pPr marL="0" indent="0">
              <a:buNone/>
            </a:pPr>
            <a:endParaRPr lang="en-US" dirty="0">
              <a:solidFill>
                <a:srgbClr val="FFFFFF"/>
              </a:solidFill>
            </a:endParaRPr>
          </a:p>
          <a:p>
            <a:pPr marL="0" indent="0">
              <a:buNone/>
            </a:pPr>
            <a:endParaRPr lang="en-US" dirty="0">
              <a:solidFill>
                <a:srgbClr val="FFFFFF"/>
              </a:solidFill>
            </a:endParaRPr>
          </a:p>
          <a:p>
            <a:pPr marL="0" indent="0">
              <a:buNone/>
            </a:pPr>
            <a:r>
              <a:rPr lang="en-US" dirty="0">
                <a:solidFill>
                  <a:srgbClr val="FFFFFF"/>
                </a:solidFill>
              </a:rPr>
              <a:t>There are exclusivist, inclusivist, and pluralist believers in different faiths – though what each individual is being pluralist / inclusivist / exclusivist about will change, as will their understanding of how these terms work within their religious traditions</a:t>
            </a:r>
          </a:p>
          <a:p>
            <a:endParaRPr lang="en-US" dirty="0">
              <a:solidFill>
                <a:srgbClr val="FFFFFF"/>
              </a:solidFill>
            </a:endParaRPr>
          </a:p>
        </p:txBody>
      </p:sp>
      <p:pic>
        <p:nvPicPr>
          <p:cNvPr id="6" name="Content Placeholder 5" descr="A picture containing building, photo, old, front&#10;&#10;Description automatically generated">
            <a:extLst>
              <a:ext uri="{FF2B5EF4-FFF2-40B4-BE49-F238E27FC236}">
                <a16:creationId xmlns:a16="http://schemas.microsoft.com/office/drawing/2014/main" id="{F75B3C05-7BAE-44B1-8F22-CECFEA95D13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584" r="22411" b="-1"/>
          <a:stretch/>
        </p:blipFill>
        <p:spPr>
          <a:xfrm>
            <a:off x="7552266" y="10"/>
            <a:ext cx="4639734" cy="6857990"/>
          </a:xfrm>
          <a:prstGeom prst="rect">
            <a:avLst/>
          </a:prstGeom>
        </p:spPr>
      </p:pic>
    </p:spTree>
    <p:extLst>
      <p:ext uri="{BB962C8B-B14F-4D97-AF65-F5344CB8AC3E}">
        <p14:creationId xmlns:p14="http://schemas.microsoft.com/office/powerpoint/2010/main" val="398563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EDEECF0-2CA2-4122-B584-292F2C4AACEE}"/>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The Classic Typology and Other Religions</a:t>
            </a:r>
          </a:p>
        </p:txBody>
      </p:sp>
      <p:sp>
        <p:nvSpPr>
          <p:cNvPr id="3" name="Content Placeholder 2">
            <a:extLst>
              <a:ext uri="{FF2B5EF4-FFF2-40B4-BE49-F238E27FC236}">
                <a16:creationId xmlns:a16="http://schemas.microsoft.com/office/drawing/2014/main" id="{FFB2A99E-B8F3-40C8-90F8-177AA6A4D33F}"/>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700"/>
              <a:t>e.g.</a:t>
            </a:r>
          </a:p>
          <a:p>
            <a:pPr marL="0" indent="0">
              <a:buNone/>
            </a:pPr>
            <a:r>
              <a:rPr lang="en-US" sz="1700"/>
              <a:t>Islam – generally exclusivist re: truth and monotheism, also aspects of inclusivism re: monotheism, less representation of pluralism</a:t>
            </a:r>
          </a:p>
          <a:p>
            <a:pPr marL="0" indent="0">
              <a:buNone/>
            </a:pPr>
            <a:endParaRPr lang="en-US" sz="1700"/>
          </a:p>
          <a:p>
            <a:pPr marL="0" indent="0">
              <a:buNone/>
            </a:pPr>
            <a:r>
              <a:rPr lang="en-US" sz="1700"/>
              <a:t>Buddhism – generally pluralist re: truth and social harmony, also aspects of exclusivism re: escaping samsara and Nichiren Buddhism</a:t>
            </a:r>
          </a:p>
          <a:p>
            <a:pPr marL="0" indent="0">
              <a:buNone/>
            </a:pPr>
            <a:endParaRPr lang="en-US" sz="1700"/>
          </a:p>
          <a:p>
            <a:pPr marL="0" indent="0">
              <a:buNone/>
            </a:pPr>
            <a:r>
              <a:rPr lang="en-US" sz="1700"/>
              <a:t>Hinduism – generally pluralist re: polytheism, but aspects of inclusivism re: avatarism, and some exclusivism re: hindu caste and national identity</a:t>
            </a:r>
          </a:p>
          <a:p>
            <a:endParaRPr lang="en-US" sz="1700"/>
          </a:p>
        </p:txBody>
      </p:sp>
      <p:pic>
        <p:nvPicPr>
          <p:cNvPr id="6" name="Content Placeholder 5" descr="A picture containing indoor, black, sitting, white&#10;&#10;Description automatically generated">
            <a:extLst>
              <a:ext uri="{FF2B5EF4-FFF2-40B4-BE49-F238E27FC236}">
                <a16:creationId xmlns:a16="http://schemas.microsoft.com/office/drawing/2014/main" id="{95A6C334-B8D8-417B-8BDD-240B316F3CC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323"/>
          <a:stretch/>
        </p:blipFill>
        <p:spPr>
          <a:xfrm>
            <a:off x="7552266" y="10"/>
            <a:ext cx="4639733" cy="6857990"/>
          </a:xfrm>
          <a:prstGeom prst="rect">
            <a:avLst/>
          </a:prstGeom>
        </p:spPr>
      </p:pic>
    </p:spTree>
    <p:extLst>
      <p:ext uri="{BB962C8B-B14F-4D97-AF65-F5344CB8AC3E}">
        <p14:creationId xmlns:p14="http://schemas.microsoft.com/office/powerpoint/2010/main" val="2765839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7981F-706C-4503-93F1-A77973D1A367}"/>
              </a:ext>
            </a:extLst>
          </p:cNvPr>
          <p:cNvSpPr>
            <a:spLocks noGrp="1"/>
          </p:cNvSpPr>
          <p:nvPr>
            <p:ph type="title"/>
          </p:nvPr>
        </p:nvSpPr>
        <p:spPr/>
        <p:txBody>
          <a:bodyPr/>
          <a:lstStyle/>
          <a:p>
            <a:pPr algn="l"/>
            <a:r>
              <a:rPr lang="en-GB" dirty="0"/>
              <a:t>Assessment 1</a:t>
            </a:r>
          </a:p>
        </p:txBody>
      </p:sp>
      <p:sp>
        <p:nvSpPr>
          <p:cNvPr id="3" name="Text Placeholder 2">
            <a:extLst>
              <a:ext uri="{FF2B5EF4-FFF2-40B4-BE49-F238E27FC236}">
                <a16:creationId xmlns:a16="http://schemas.microsoft.com/office/drawing/2014/main" id="{725E1CE9-1FC1-4EAB-9385-C1E847EDFFC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221892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CC4346-19D6-434E-9C0E-DFCAA76F4321}"/>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a:t>Assessment 1</a:t>
            </a:r>
          </a:p>
        </p:txBody>
      </p:sp>
      <p:sp>
        <p:nvSpPr>
          <p:cNvPr id="3" name="Content Placeholder 2">
            <a:extLst>
              <a:ext uri="{FF2B5EF4-FFF2-40B4-BE49-F238E27FC236}">
                <a16:creationId xmlns:a16="http://schemas.microsoft.com/office/drawing/2014/main" id="{038F44E0-86BA-407E-80BF-EE97E2CF8C10}"/>
              </a:ext>
            </a:extLst>
          </p:cNvPr>
          <p:cNvSpPr>
            <a:spLocks noGrp="1"/>
          </p:cNvSpPr>
          <p:nvPr>
            <p:ph sz="half" idx="1"/>
          </p:nvPr>
        </p:nvSpPr>
        <p:spPr>
          <a:xfrm>
            <a:off x="1024128" y="2286000"/>
            <a:ext cx="5902061" cy="3931920"/>
          </a:xfrm>
        </p:spPr>
        <p:txBody>
          <a:bodyPr vert="horz" lIns="45720" tIns="45720" rIns="45720" bIns="45720" rtlCol="0">
            <a:normAutofit/>
          </a:bodyPr>
          <a:lstStyle/>
          <a:p>
            <a:pPr marL="0" indent="0">
              <a:buNone/>
            </a:pPr>
            <a:r>
              <a:rPr lang="en-US" sz="1900"/>
              <a:t>Style: A short essay, including appropriate citation and bibliography</a:t>
            </a:r>
          </a:p>
          <a:p>
            <a:pPr marL="0" indent="0">
              <a:buNone/>
            </a:pPr>
            <a:r>
              <a:rPr lang="en-US" sz="1900"/>
              <a:t>Length: 4,000 words, 50% of overall mark</a:t>
            </a:r>
            <a:br>
              <a:rPr lang="en-US" sz="1900"/>
            </a:br>
            <a:endParaRPr lang="en-US" sz="1900"/>
          </a:p>
          <a:p>
            <a:pPr marL="0" indent="0">
              <a:buNone/>
            </a:pPr>
            <a:r>
              <a:rPr lang="en-US" sz="1900"/>
              <a:t>Topic:</a:t>
            </a:r>
            <a:br>
              <a:rPr lang="en-US" sz="1900"/>
            </a:br>
            <a:br>
              <a:rPr lang="en-US" sz="1900"/>
            </a:br>
            <a:r>
              <a:rPr lang="en-US" sz="1900"/>
              <a:t>“The Theology of Religions paradigm has come under increasing criticism in contemporary writing on interfaith dialogue and encounter. </a:t>
            </a:r>
            <a:br>
              <a:rPr lang="en-US" sz="1900"/>
            </a:br>
            <a:br>
              <a:rPr lang="en-US" sz="1900"/>
            </a:br>
            <a:r>
              <a:rPr lang="en-US" sz="1900"/>
              <a:t>Outline and assess the continuing value of the paradigm, if any, for contemporary interfaith work”</a:t>
            </a:r>
            <a:br>
              <a:rPr lang="en-US" sz="1900"/>
            </a:br>
            <a:endParaRPr lang="en-US" sz="1900"/>
          </a:p>
        </p:txBody>
      </p:sp>
      <p:pic>
        <p:nvPicPr>
          <p:cNvPr id="6" name="Content Placeholder 5" descr="A graffiti covered wall&#10;&#10;Description automatically generated">
            <a:extLst>
              <a:ext uri="{FF2B5EF4-FFF2-40B4-BE49-F238E27FC236}">
                <a16:creationId xmlns:a16="http://schemas.microsoft.com/office/drawing/2014/main" id="{A0FB0433-5A01-42B9-856C-D86B758E56F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52267" y="881450"/>
            <a:ext cx="3999654" cy="5095100"/>
          </a:xfrm>
          <a:prstGeom prst="rect">
            <a:avLst/>
          </a:prstGeom>
        </p:spPr>
      </p:pic>
    </p:spTree>
    <p:extLst>
      <p:ext uri="{BB962C8B-B14F-4D97-AF65-F5344CB8AC3E}">
        <p14:creationId xmlns:p14="http://schemas.microsoft.com/office/powerpoint/2010/main" val="569498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A433A75-E118-4757-B8F8-DADB3DCF400C}"/>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a:t>Assessment 1</a:t>
            </a:r>
          </a:p>
        </p:txBody>
      </p:sp>
      <p:sp>
        <p:nvSpPr>
          <p:cNvPr id="3" name="Content Placeholder 2">
            <a:extLst>
              <a:ext uri="{FF2B5EF4-FFF2-40B4-BE49-F238E27FC236}">
                <a16:creationId xmlns:a16="http://schemas.microsoft.com/office/drawing/2014/main" id="{F856CDAD-7EE4-4781-B2E1-528D898F53AB}"/>
              </a:ext>
            </a:extLst>
          </p:cNvPr>
          <p:cNvSpPr>
            <a:spLocks noGrp="1"/>
          </p:cNvSpPr>
          <p:nvPr>
            <p:ph sz="half" idx="1"/>
          </p:nvPr>
        </p:nvSpPr>
        <p:spPr>
          <a:xfrm>
            <a:off x="1024128" y="2286000"/>
            <a:ext cx="5902061" cy="3931920"/>
          </a:xfrm>
        </p:spPr>
        <p:txBody>
          <a:bodyPr vert="horz" lIns="45720" tIns="45720" rIns="45720" bIns="45720" rtlCol="0">
            <a:normAutofit/>
          </a:bodyPr>
          <a:lstStyle/>
          <a:p>
            <a:r>
              <a:rPr lang="en-US" sz="2000"/>
              <a:t>The assessment requires you to identify a number of critiques offered of the paradigm of the Theology of Religions (Exclusivism, Inclusivism, and Pluralism) which you should be familiar with by now. </a:t>
            </a:r>
          </a:p>
          <a:p>
            <a:r>
              <a:rPr lang="en-US" sz="2000"/>
              <a:t>The assessment then requires you to assess the value of the typology, even after these critiques. </a:t>
            </a:r>
          </a:p>
          <a:p>
            <a:r>
              <a:rPr lang="en-US" sz="2000"/>
              <a:t>This means you will have to define the paradigm, define the critiques you wish to assess, and delineate how convincing you  find them and why. </a:t>
            </a:r>
          </a:p>
          <a:p>
            <a:r>
              <a:rPr lang="en-US" sz="2000"/>
              <a:t>Without these steps, you run the risk of not clearly outlining the focus of the piece and not developing your analysis sufficiently. </a:t>
            </a:r>
          </a:p>
        </p:txBody>
      </p:sp>
      <p:pic>
        <p:nvPicPr>
          <p:cNvPr id="6" name="Content Placeholder 5" descr="A picture containing photo, helmet, sitting, table&#10;&#10;Description automatically generated">
            <a:extLst>
              <a:ext uri="{FF2B5EF4-FFF2-40B4-BE49-F238E27FC236}">
                <a16:creationId xmlns:a16="http://schemas.microsoft.com/office/drawing/2014/main" id="{9B09FCEC-CE59-4978-A9E9-428BD7BBE29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3" b="5171"/>
          <a:stretch/>
        </p:blipFill>
        <p:spPr>
          <a:xfrm>
            <a:off x="7552267" y="640080"/>
            <a:ext cx="3999654" cy="5577840"/>
          </a:xfrm>
          <a:prstGeom prst="rect">
            <a:avLst/>
          </a:prstGeom>
        </p:spPr>
      </p:pic>
    </p:spTree>
    <p:extLst>
      <p:ext uri="{BB962C8B-B14F-4D97-AF65-F5344CB8AC3E}">
        <p14:creationId xmlns:p14="http://schemas.microsoft.com/office/powerpoint/2010/main" val="6508043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41C6BF-95C3-43E4-8BF7-7BCFE1CA5E85}"/>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a:t>Assessment 1</a:t>
            </a:r>
          </a:p>
        </p:txBody>
      </p:sp>
      <p:sp>
        <p:nvSpPr>
          <p:cNvPr id="3" name="Content Placeholder 2">
            <a:extLst>
              <a:ext uri="{FF2B5EF4-FFF2-40B4-BE49-F238E27FC236}">
                <a16:creationId xmlns:a16="http://schemas.microsoft.com/office/drawing/2014/main" id="{A399718F-DA87-449D-AD0F-E8A020B5EBC3}"/>
              </a:ext>
            </a:extLst>
          </p:cNvPr>
          <p:cNvSpPr>
            <a:spLocks noGrp="1"/>
          </p:cNvSpPr>
          <p:nvPr>
            <p:ph sz="half" idx="1"/>
          </p:nvPr>
        </p:nvSpPr>
        <p:spPr>
          <a:xfrm>
            <a:off x="1024128" y="2286000"/>
            <a:ext cx="5902061" cy="3931920"/>
          </a:xfrm>
        </p:spPr>
        <p:txBody>
          <a:bodyPr vert="horz" lIns="45720" tIns="45720" rIns="45720" bIns="45720" rtlCol="0">
            <a:normAutofit/>
          </a:bodyPr>
          <a:lstStyle/>
          <a:p>
            <a:r>
              <a:rPr lang="en-US"/>
              <a:t>As part of your answer, you will need to engage with appropriate academic literature on the topic and showcase your familiarity with it.</a:t>
            </a:r>
          </a:p>
          <a:p>
            <a:r>
              <a:rPr lang="en-US"/>
              <a:t>This will include not only the readings offered so far, but also additional reading on the topic. </a:t>
            </a:r>
            <a:br>
              <a:rPr lang="en-US"/>
            </a:br>
            <a:endParaRPr lang="en-US"/>
          </a:p>
          <a:p>
            <a:r>
              <a:rPr lang="en-US"/>
              <a:t>Please make sure that you correctly and steadily cite this literature – I am happy with any referencing system, so long as it is complete, clear, and consistent throughout. </a:t>
            </a:r>
          </a:p>
        </p:txBody>
      </p:sp>
      <p:pic>
        <p:nvPicPr>
          <p:cNvPr id="6" name="Content Placeholder 5">
            <a:extLst>
              <a:ext uri="{FF2B5EF4-FFF2-40B4-BE49-F238E27FC236}">
                <a16:creationId xmlns:a16="http://schemas.microsoft.com/office/drawing/2014/main" id="{79362385-C08F-45FF-B419-4B6C7BA22D3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52267" y="990187"/>
            <a:ext cx="3999654" cy="4877626"/>
          </a:xfrm>
          <a:prstGeom prst="rect">
            <a:avLst/>
          </a:prstGeom>
        </p:spPr>
      </p:pic>
    </p:spTree>
    <p:extLst>
      <p:ext uri="{BB962C8B-B14F-4D97-AF65-F5344CB8AC3E}">
        <p14:creationId xmlns:p14="http://schemas.microsoft.com/office/powerpoint/2010/main" val="12954519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fontScale="92500" lnSpcReduction="20000"/>
          </a:bodyPr>
          <a:lstStyle/>
          <a:p>
            <a:pPr marL="0" indent="0">
              <a:lnSpc>
                <a:spcPct val="120000"/>
              </a:lnSpc>
              <a:buNone/>
            </a:pPr>
            <a:r>
              <a:rPr lang="en-GB" dirty="0"/>
              <a:t>Adams G, “Shaking the Typology: Being Honest and Hospitable”</a:t>
            </a:r>
          </a:p>
          <a:p>
            <a:pPr marL="0" indent="0">
              <a:lnSpc>
                <a:spcPct val="120000"/>
              </a:lnSpc>
              <a:buNone/>
            </a:pPr>
            <a:r>
              <a:rPr lang="en-GB" dirty="0"/>
              <a:t>Velez de </a:t>
            </a:r>
            <a:r>
              <a:rPr lang="en-GB" dirty="0" err="1"/>
              <a:t>Cea</a:t>
            </a:r>
            <a:r>
              <a:rPr lang="en-GB" dirty="0"/>
              <a:t> A, “Comparative Theology of Religions and the Typology </a:t>
            </a:r>
            <a:r>
              <a:rPr lang="en-GB" dirty="0" err="1"/>
              <a:t>Exclusivisms</a:t>
            </a:r>
            <a:r>
              <a:rPr lang="en-GB" dirty="0"/>
              <a:t>-</a:t>
            </a:r>
            <a:r>
              <a:rPr lang="en-GB" dirty="0" err="1"/>
              <a:t>Inclusivisms</a:t>
            </a:r>
            <a:r>
              <a:rPr lang="en-GB" dirty="0"/>
              <a:t>-Pluralisms”</a:t>
            </a:r>
          </a:p>
          <a:p>
            <a:pPr marL="0" indent="0">
              <a:lnSpc>
                <a:spcPct val="120000"/>
              </a:lnSpc>
              <a:buNone/>
            </a:pPr>
            <a:r>
              <a:rPr lang="en-GB" dirty="0"/>
              <a:t>Hedges P, “The Theology of Religions Typology Redefined: Openness and Tendencies”</a:t>
            </a:r>
          </a:p>
          <a:p>
            <a:pPr marL="0" indent="0">
              <a:lnSpc>
                <a:spcPct val="120000"/>
              </a:lnSpc>
              <a:buNone/>
            </a:pPr>
            <a:r>
              <a:rPr lang="en-GB" dirty="0"/>
              <a:t>Hettiarachchi S, “Avowing Religious Identity and the Religious Other: A Postcolonial Perspective”</a:t>
            </a:r>
          </a:p>
          <a:p>
            <a:pPr marL="0" indent="0">
              <a:buNone/>
            </a:pPr>
            <a:endParaRPr lang="en-GB" dirty="0"/>
          </a:p>
          <a:p>
            <a:pPr marL="0" indent="0"/>
            <a:endParaRPr lang="en-GB" dirty="0"/>
          </a:p>
          <a:p>
            <a:pPr marL="0" indent="0"/>
            <a:endParaRPr lang="en-GB" dirty="0"/>
          </a:p>
          <a:p>
            <a:endParaRPr lang="en-GB" dirty="0"/>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fontScale="92500" lnSpcReduction="20000"/>
          </a:bodyPr>
          <a:lstStyle/>
          <a:p>
            <a:pPr marL="0" indent="0">
              <a:buNone/>
            </a:pPr>
            <a:r>
              <a:rPr lang="en-GB" dirty="0"/>
              <a:t>All from:</a:t>
            </a:r>
            <a:br>
              <a:rPr lang="en-GB" dirty="0"/>
            </a:br>
            <a:br>
              <a:rPr lang="en-GB" dirty="0"/>
            </a:br>
            <a:r>
              <a:rPr lang="en-GB" dirty="0"/>
              <a:t>Harris E, Hedges P, &amp; Hettiarachchi S (eds),(2016) </a:t>
            </a:r>
            <a:r>
              <a:rPr lang="en-GB" i="1" dirty="0"/>
              <a:t>Twenty First Century Theologies of Religion</a:t>
            </a:r>
            <a:r>
              <a:rPr lang="en-GB" dirty="0"/>
              <a:t>, Leiden: Brill.</a:t>
            </a:r>
          </a:p>
          <a:p>
            <a:pPr marL="0" indent="0">
              <a:buNone/>
            </a:pPr>
            <a:endParaRPr lang="en-GB" dirty="0"/>
          </a:p>
          <a:p>
            <a:pPr marL="0" indent="0">
              <a:buNone/>
            </a:pPr>
            <a:r>
              <a:rPr lang="en-GB" dirty="0"/>
              <a:t>Available at:</a:t>
            </a:r>
            <a:br>
              <a:rPr lang="en-GB" dirty="0"/>
            </a:br>
            <a:br>
              <a:rPr lang="en-GB" dirty="0"/>
            </a:br>
            <a:r>
              <a:rPr lang="en-GB" dirty="0"/>
              <a:t>https://www.dawsonera.com/abstract/9789004324077</a:t>
            </a:r>
          </a:p>
          <a:p>
            <a:pPr marL="0" indent="0">
              <a:buNone/>
            </a:pPr>
            <a:endParaRPr lang="en-GB" dirty="0"/>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2279</Words>
  <Application>Microsoft Office PowerPoint</Application>
  <PresentationFormat>Widescreen</PresentationFormat>
  <Paragraphs>115</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Methods and Approaches in Interfaith Studies</vt:lpstr>
      <vt:lpstr>The Typology of the Theology of Religions</vt:lpstr>
      <vt:lpstr>Revision</vt:lpstr>
      <vt:lpstr>Revision</vt:lpstr>
      <vt:lpstr>Critiques of the Typology</vt:lpstr>
      <vt:lpstr>Critiques of the Typology</vt:lpstr>
      <vt:lpstr>Critiques of the Typology</vt:lpstr>
      <vt:lpstr>Critiques of the Typology</vt:lpstr>
      <vt:lpstr>Particularism</vt:lpstr>
      <vt:lpstr>Particularism</vt:lpstr>
      <vt:lpstr>Particularism</vt:lpstr>
      <vt:lpstr>Particularism</vt:lpstr>
      <vt:lpstr>Particularism</vt:lpstr>
      <vt:lpstr>Particularism</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Assessment 1</vt:lpstr>
      <vt:lpstr>Assessment 1</vt:lpstr>
      <vt:lpstr>Assessment 1</vt:lpstr>
      <vt:lpstr>Assessment 1</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1</cp:revision>
  <dcterms:created xsi:type="dcterms:W3CDTF">2020-06-04T14:30:21Z</dcterms:created>
  <dcterms:modified xsi:type="dcterms:W3CDTF">2020-06-04T14:30:28Z</dcterms:modified>
</cp:coreProperties>
</file>