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363" r:id="rId4"/>
    <p:sldId id="335" r:id="rId5"/>
    <p:sldId id="358" r:id="rId6"/>
    <p:sldId id="329" r:id="rId7"/>
    <p:sldId id="259" r:id="rId8"/>
    <p:sldId id="260" r:id="rId9"/>
    <p:sldId id="360" r:id="rId10"/>
    <p:sldId id="261" r:id="rId11"/>
    <p:sldId id="262" r:id="rId12"/>
    <p:sldId id="264" r:id="rId13"/>
    <p:sldId id="353" r:id="rId14"/>
    <p:sldId id="354" r:id="rId15"/>
    <p:sldId id="355" r:id="rId16"/>
    <p:sldId id="356" r:id="rId17"/>
    <p:sldId id="364" r:id="rId18"/>
    <p:sldId id="357" r:id="rId19"/>
    <p:sldId id="291" r:id="rId20"/>
    <p:sldId id="314" r:id="rId21"/>
    <p:sldId id="336" r:id="rId22"/>
    <p:sldId id="337" r:id="rId23"/>
    <p:sldId id="338" r:id="rId24"/>
    <p:sldId id="361" r:id="rId25"/>
    <p:sldId id="339" r:id="rId26"/>
    <p:sldId id="362" r:id="rId27"/>
    <p:sldId id="341" r:id="rId28"/>
    <p:sldId id="342" r:id="rId29"/>
    <p:sldId id="343" r:id="rId30"/>
    <p:sldId id="344" r:id="rId31"/>
    <p:sldId id="345" r:id="rId32"/>
    <p:sldId id="346" r:id="rId33"/>
    <p:sldId id="347" r:id="rId34"/>
    <p:sldId id="348" r:id="rId35"/>
    <p:sldId id="349" r:id="rId36"/>
    <p:sldId id="350" r:id="rId37"/>
    <p:sldId id="366" r:id="rId38"/>
    <p:sldId id="351" r:id="rId39"/>
    <p:sldId id="365" r:id="rId40"/>
    <p:sldId id="352" r:id="rId41"/>
    <p:sldId id="333" r:id="rId42"/>
    <p:sldId id="332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894"/>
    <p:restoredTop sz="94513"/>
  </p:normalViewPr>
  <p:slideViewPr>
    <p:cSldViewPr snapToGrid="0">
      <p:cViewPr>
        <p:scale>
          <a:sx n="86" d="100"/>
          <a:sy n="86" d="100"/>
        </p:scale>
        <p:origin x="792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DCBE4-A765-5F9E-9ED8-49AC37692E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41EE1-5A37-1ECB-EE7E-B30D86FA72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D4BEE-86C6-59EB-7502-E5BF6B6F7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7EDC1-59F4-807D-685E-D945E2CF2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A95FC-E452-E254-1A84-643528DC5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246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5CB7F-95C9-DE3A-75D1-013D75E44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E36F-258C-873F-9C6F-DFFD55F715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A1154-7A75-763A-7627-41ECB83D3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47ADF-C279-9034-02ED-5A46AA0DF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A1231-CD00-8F44-AA2A-772009C6D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78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548FF-FE92-D390-0085-F8F57F56A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DD83F9-AB7D-23AD-C379-B769911DA3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C48A0-880E-9630-764A-6BFF94E65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C7395-6494-399C-8D69-3D1DBD5B3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CF73E6-A78B-62A2-A89A-C520128A6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114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39FED-24C2-42FB-3D09-18A256F82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A0F209-1D21-689A-790A-1D7ED9B00E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3FC2E2-71B3-77E7-195F-6EAE31D0E1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31A38B-EE55-4094-E1EC-00CDFAF32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57B9C5-EA54-52A9-76A3-D3EC1C778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AA1715-4C26-423F-D0E1-173CCB1A9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727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52CA8-313A-3FC1-3676-7A9DDE102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4381C-ABE6-168F-62C8-B29BF6649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58158A-BDC4-CA0D-3790-05026C626B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C2AF6A-85BD-DBB0-182F-F7DDBCED7B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FC5539-BFE3-BA2A-1FA2-544978A965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873861-E69E-C949-1A3D-B83C67E0A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3D3C77-B147-3DC8-3CF5-DEC776D92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EFE0E9-2252-68E1-27D3-BBD0208C1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658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EE325-4378-9413-060E-5B9CE844B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BF97D6-C666-91FF-C0C4-75A883D2B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960DC6-F09E-6AE2-D363-39733E394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95F8F1-7DF9-668C-BEA5-CB87F6459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856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356149-5446-9BA1-F44A-0357FA6E8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7DF405-B697-F6B1-9F20-2E2CD6479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093FF9-AD8B-047A-7C9B-4BC58A85A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440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55E5E-BE25-6B9E-65DF-162848FC9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55CDF-DE09-36E0-EC13-1A0B384B6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D09639-8DCD-6F14-BF16-1AB2A8F179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961B7-95D3-A206-7BB9-024442E94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0523D-1062-3E90-2CAC-2F03F395E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4515F1-7618-0D64-90B1-17E6097DE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026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CE9E2-8EE7-2AE2-2D37-5055C68D0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C0B50D-3E2E-4E5A-F742-9E468AD9B7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38B6CB-7E2C-1CEF-ECFA-B92F7F7549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48C4E3-308D-F176-255C-A1722C72A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ACCC05-0DA9-3DFA-2EBA-996626844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F81B02-A216-2FD2-B15B-708118A61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345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12488-2210-8F31-698A-CEC759451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D36EA7-7D37-3894-4034-0C62EA5AC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9C49A-90FC-543F-19CA-3ED3F070D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A0A10-3BEE-7E25-5CE9-23759FB7D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B4B35-E224-1D3B-156B-081E71ECB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108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152075-F90C-565A-472D-7594E3AD93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713D31-F186-1848-BD92-B3B7229B65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01872-95CA-2865-50F1-93938F4A8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95610-6685-72DF-2D06-7D581D33E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38082-1A86-C668-5FEB-9C12805EB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536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9CA8FE-1DCE-0B86-BD8B-E3AFA825C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24972B-7524-9194-82F2-E4052A2734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009B8-BB08-34D0-730B-0A042F7BBA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2B761-DBAD-0B4A-85A0-B50186D6D80B}" type="datetimeFigureOut">
              <a:rPr lang="en-US" smtClean="0"/>
              <a:t>3/19/23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B38AD-576C-DD61-2DC1-310FE94E30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CB6BC-4724-04AC-20B1-72828F93B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AD1BA-5F7E-954E-834F-9BA599D433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41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omputer_network" TargetMode="External"/><Relationship Id="rId7" Type="http://schemas.openxmlformats.org/officeDocument/2006/relationships/hyperlink" Target="https://en.wikipedia.org/wiki/Denial-of-service_attack" TargetMode="External"/><Relationship Id="rId2" Type="http://schemas.openxmlformats.org/officeDocument/2006/relationships/hyperlink" Target="https://en.wikipedia.org/wiki/Computer_syste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Data_(computing)" TargetMode="External"/><Relationship Id="rId5" Type="http://schemas.openxmlformats.org/officeDocument/2006/relationships/hyperlink" Target="https://en.wikipedia.org/wiki/Software" TargetMode="External"/><Relationship Id="rId4" Type="http://schemas.openxmlformats.org/officeDocument/2006/relationships/hyperlink" Target="https://en.wikipedia.org/wiki/Computer_hardwar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GZlVOafYTg?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http://csrc.nist.gov/publications/nistpubs/800-10/_27771_figure394.gif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http://csrc.nist.gov/publications/nistpubs/800-10/_27771_figure407.gif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6DD6B-8F3F-912C-1D03-BB4E1C2E24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Computer Security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3DD9C-8AB9-074C-05BF-23A03A6C1A2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By: Dr. Redhwan Al-amri</a:t>
            </a:r>
          </a:p>
        </p:txBody>
      </p:sp>
    </p:spTree>
    <p:extLst>
      <p:ext uri="{BB962C8B-B14F-4D97-AF65-F5344CB8AC3E}">
        <p14:creationId xmlns:p14="http://schemas.microsoft.com/office/powerpoint/2010/main" val="203051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FBE60-3931-6D6B-91C5-56FA076EC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19A51-41C9-DD96-CDF7-2468CBC7C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3384"/>
            <a:ext cx="10515600" cy="5276335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400" b="1" dirty="0">
                <a:latin typeface="+mj-lt"/>
              </a:rPr>
              <a:t>Upon completion of this Chapter, you should be able to: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Describe computer security concepts.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Describe computer security terminology.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Differentiate between types of computers viruses.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Defined Vulnerability and Attacks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Defined Countermeasure.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Defined the purpose of security and Firewall.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Describe the components of Firewall.</a:t>
            </a:r>
          </a:p>
          <a:p>
            <a:pPr marL="628650" indent="-333375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altLang="en-US" sz="2400" dirty="0">
                <a:latin typeface="+mj-lt"/>
              </a:rPr>
              <a:t>Explain the architecture of the Firewall.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43019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7B846-8C05-6042-BC48-6CF03F1E0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Previous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85C93-47F5-63F8-77CE-B6C9D0BF3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dirty="0">
                <a:latin typeface="+mj-lt"/>
              </a:rPr>
              <a:t>We addressed the following: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</a:rPr>
              <a:t>Define a Network.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</a:rPr>
              <a:t>Describe the three types of Network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</a:rPr>
              <a:t>Describe Network Architecture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+mj-lt"/>
              </a:rPr>
              <a:t>Discuss the Network Hardware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596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330877-3EAF-3015-18E2-679EB8DA8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/>
              <a:t>What is Computer Security?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CC8FD5C-6AD7-58D3-0FE0-940E535A78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66" r="1340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11394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30877-3EAF-3015-18E2-679EB8DA8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Computer Security?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7CB15D-91B3-23DC-6705-6C54E5BB0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solidFill>
                  <a:srgbClr val="202122"/>
                </a:solidFill>
                <a:latin typeface="+mj-lt"/>
              </a:rPr>
              <a:t>I</a:t>
            </a:r>
            <a:r>
              <a:rPr lang="en-GB" b="0" i="0" strike="noStrike" dirty="0">
                <a:solidFill>
                  <a:srgbClr val="202122"/>
                </a:solidFill>
                <a:effectLst/>
                <a:latin typeface="+mj-lt"/>
              </a:rPr>
              <a:t>s the protection of </a:t>
            </a:r>
            <a:r>
              <a:rPr lang="en-GB" b="0" i="0" strike="noStrike" dirty="0">
                <a:solidFill>
                  <a:srgbClr val="795CB2"/>
                </a:solidFill>
                <a:effectLst/>
                <a:latin typeface="+mj-lt"/>
                <a:hlinkClick r:id="rId2" tooltip="Computer system"/>
              </a:rPr>
              <a:t>computer systems</a:t>
            </a:r>
            <a:r>
              <a:rPr lang="en-GB" b="0" i="0" strike="noStrike" dirty="0">
                <a:solidFill>
                  <a:srgbClr val="202122"/>
                </a:solidFill>
                <a:effectLst/>
                <a:latin typeface="+mj-lt"/>
              </a:rPr>
              <a:t> and </a:t>
            </a:r>
            <a:r>
              <a:rPr lang="en-GB" b="0" i="0" strike="noStrike" dirty="0">
                <a:solidFill>
                  <a:srgbClr val="795CB2"/>
                </a:solidFill>
                <a:effectLst/>
                <a:latin typeface="+mj-lt"/>
                <a:hlinkClick r:id="rId3" tooltip="Computer network"/>
              </a:rPr>
              <a:t>networks</a:t>
            </a:r>
            <a:r>
              <a:rPr lang="en-GB" b="0" i="0" strike="noStrike" dirty="0">
                <a:solidFill>
                  <a:srgbClr val="202122"/>
                </a:solidFill>
                <a:effectLst/>
                <a:latin typeface="+mj-lt"/>
              </a:rPr>
              <a:t> from attack by malicious actors that may result in unauthorized information disclosure, theft of, or damage to </a:t>
            </a:r>
            <a:r>
              <a:rPr lang="en-GB" b="0" i="0" u="sng" strike="noStrike" dirty="0">
                <a:solidFill>
                  <a:srgbClr val="795CB2"/>
                </a:solidFill>
                <a:effectLst/>
                <a:latin typeface="+mj-lt"/>
                <a:hlinkClick r:id="rId4" tooltip="Computer hardware"/>
              </a:rPr>
              <a:t>hardware</a:t>
            </a:r>
            <a:r>
              <a:rPr lang="en-GB" b="0" i="0" strike="noStrike" dirty="0">
                <a:solidFill>
                  <a:srgbClr val="202122"/>
                </a:solidFill>
                <a:effectLst/>
                <a:latin typeface="+mj-lt"/>
              </a:rPr>
              <a:t>, </a:t>
            </a:r>
            <a:r>
              <a:rPr lang="en-GB" b="0" i="0" strike="noStrike" dirty="0">
                <a:solidFill>
                  <a:srgbClr val="795CB2"/>
                </a:solidFill>
                <a:effectLst/>
                <a:latin typeface="+mj-lt"/>
                <a:hlinkClick r:id="rId5" tooltip="Software"/>
              </a:rPr>
              <a:t>software</a:t>
            </a:r>
            <a:r>
              <a:rPr lang="en-GB" b="0" i="0" strike="noStrike" dirty="0">
                <a:solidFill>
                  <a:srgbClr val="202122"/>
                </a:solidFill>
                <a:effectLst/>
                <a:latin typeface="+mj-lt"/>
              </a:rPr>
              <a:t>, or </a:t>
            </a:r>
            <a:r>
              <a:rPr lang="en-GB" b="0" i="0" strike="noStrike" dirty="0">
                <a:solidFill>
                  <a:srgbClr val="795CB2"/>
                </a:solidFill>
                <a:effectLst/>
                <a:latin typeface="+mj-lt"/>
                <a:hlinkClick r:id="rId6" tooltip="Data (computing)"/>
              </a:rPr>
              <a:t>data</a:t>
            </a:r>
            <a:r>
              <a:rPr lang="en-GB" b="0" i="0" strike="noStrike" dirty="0">
                <a:solidFill>
                  <a:srgbClr val="202122"/>
                </a:solidFill>
                <a:effectLst/>
                <a:latin typeface="+mj-lt"/>
              </a:rPr>
              <a:t>, as well as from the </a:t>
            </a:r>
            <a:r>
              <a:rPr lang="en-GB" b="0" i="0" strike="noStrike" dirty="0">
                <a:solidFill>
                  <a:srgbClr val="795CB2"/>
                </a:solidFill>
                <a:effectLst/>
                <a:latin typeface="+mj-lt"/>
                <a:hlinkClick r:id="rId7" tooltip="Denial-of-service attack"/>
              </a:rPr>
              <a:t>disruption</a:t>
            </a:r>
            <a:r>
              <a:rPr lang="en-GB" b="0" i="0" strike="noStrike" dirty="0">
                <a:solidFill>
                  <a:srgbClr val="202122"/>
                </a:solidFill>
                <a:effectLst/>
                <a:latin typeface="+mj-lt"/>
              </a:rPr>
              <a:t> or misdirection of the services they provide.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58837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30877-3EAF-3015-18E2-679EB8DA8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Key Security Concepts</a:t>
            </a:r>
            <a:endParaRPr lang="en-US" dirty="0"/>
          </a:p>
        </p:txBody>
      </p:sp>
      <p:pic>
        <p:nvPicPr>
          <p:cNvPr id="3" name="Picture 4" descr="&#10;Fig1.1.pdf                                                     00ABB570&#9; Mnementh                      BEAE7A2F:">
            <a:extLst>
              <a:ext uri="{FF2B5EF4-FFF2-40B4-BE49-F238E27FC236}">
                <a16:creationId xmlns:a16="http://schemas.microsoft.com/office/drawing/2014/main" id="{BBFA14EB-1AB1-3F6D-C12C-101192B41C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33" t="10739" r="4633" b="21477"/>
          <a:stretch>
            <a:fillRect/>
          </a:stretch>
        </p:blipFill>
        <p:spPr bwMode="auto">
          <a:xfrm>
            <a:off x="3845589" y="1825625"/>
            <a:ext cx="4500822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7171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ADCDD-9AF0-7E97-7C14-5003F744C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Computer Security Challenges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DB48B-4FBE-CADA-C6D9-0E94209DA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not simple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must consider potential attacks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procedures used are advanced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involve algorithms and secret info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must decide where to deploy mechanisms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battle of wits between attacker / admin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not perceived on benefit until fails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requires regular monitoring</a:t>
            </a:r>
          </a:p>
          <a:p>
            <a:pPr marL="609600" indent="-609600" eaLnBrk="1" hangingPunct="1">
              <a:lnSpc>
                <a:spcPct val="90000"/>
              </a:lnSpc>
              <a:buFont typeface="Times" pitchFamily="18" charset="0"/>
              <a:buAutoNum type="arabicPeriod"/>
            </a:pPr>
            <a:r>
              <a:rPr lang="en-US" altLang="en-US" sz="2400" dirty="0"/>
              <a:t>too often an after-thought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54329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57BAF-E763-DAD1-F14A-CF8B1801F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What is Computer Vulnerability?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28C7D-14ED-9AD8-1D9E-022A9B0F2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67251"/>
          </a:xfrm>
        </p:spPr>
        <p:txBody>
          <a:bodyPr>
            <a:normAutofit/>
          </a:bodyPr>
          <a:lstStyle/>
          <a:p>
            <a:pPr marL="727075" indent="-457200">
              <a:lnSpc>
                <a:spcPct val="150000"/>
              </a:lnSpc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+mj-lt"/>
              </a:rPr>
              <a:t>A vulnerability is </a:t>
            </a:r>
            <a:r>
              <a:rPr lang="en-GB" b="0" i="0" u="none" strike="noStrike" dirty="0">
                <a:solidFill>
                  <a:srgbClr val="040C28"/>
                </a:solidFill>
                <a:effectLst/>
                <a:latin typeface="+mj-lt"/>
              </a:rPr>
              <a:t>a weakness in an IT system that can be exploited by an attacker to deliver a successful attack</a:t>
            </a:r>
            <a:endParaRPr lang="en-US" b="0" i="0" u="none" strike="noStrike" dirty="0">
              <a:solidFill>
                <a:srgbClr val="040C28"/>
              </a:solidFill>
              <a:effectLst/>
              <a:latin typeface="+mj-lt"/>
            </a:endParaRPr>
          </a:p>
          <a:p>
            <a:pPr marL="727075" indent="-457200">
              <a:lnSpc>
                <a:spcPct val="150000"/>
              </a:lnSpc>
            </a:pPr>
            <a:r>
              <a:rPr lang="en-US" sz="2400" dirty="0">
                <a:latin typeface="+mj-lt"/>
              </a:rPr>
              <a:t>They can occur through flaws, features or user error, and attackers will look to exploit any of them, often combining one or more, to achieve their end goal.</a:t>
            </a:r>
          </a:p>
        </p:txBody>
      </p:sp>
    </p:spTree>
    <p:extLst>
      <p:ext uri="{BB962C8B-B14F-4D97-AF65-F5344CB8AC3E}">
        <p14:creationId xmlns:p14="http://schemas.microsoft.com/office/powerpoint/2010/main" val="2221908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57BAF-E763-DAD1-F14A-CF8B1801F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What is Computer Attack?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28C7D-14ED-9AD8-1D9E-022A9B0F2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67251"/>
          </a:xfrm>
        </p:spPr>
        <p:txBody>
          <a:bodyPr>
            <a:normAutofit/>
          </a:bodyPr>
          <a:lstStyle/>
          <a:p>
            <a:pPr marL="727075" indent="-457200" algn="just">
              <a:lnSpc>
                <a:spcPct val="150000"/>
              </a:lnSpc>
            </a:pPr>
            <a:r>
              <a:rPr lang="en-GB" sz="2400" b="0" i="0" u="none" strike="noStrike" dirty="0">
                <a:effectLst/>
                <a:latin typeface="+mj-lt"/>
              </a:rPr>
              <a:t>Is any offensive operation that targets computer information systems, computer networks, infrastructures, personal computer devices, or smartphones.</a:t>
            </a:r>
          </a:p>
          <a:p>
            <a:pPr marL="727075" indent="-457200" algn="just">
              <a:lnSpc>
                <a:spcPct val="150000"/>
              </a:lnSpc>
            </a:pPr>
            <a:r>
              <a:rPr lang="en-GB" sz="2400" dirty="0">
                <a:latin typeface="+mj-lt"/>
              </a:rPr>
              <a:t>It is also known as any kind of malicious activity that attempts to collect, disrupt, deny, degrade, or destroy information system resources or the information itself.</a:t>
            </a: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5752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9C46D-095B-2183-3AA2-DF63DCCDD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Countermeasures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8272D-837C-5893-6DBD-163DB5309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dirty="0">
                <a:latin typeface="+mj-lt"/>
              </a:rPr>
              <a:t>Means used to deal with security attacks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>
                <a:latin typeface="+mj-lt"/>
              </a:rPr>
              <a:t>prevent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>
                <a:latin typeface="+mj-lt"/>
              </a:rPr>
              <a:t>detect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dirty="0">
                <a:latin typeface="+mj-lt"/>
              </a:rPr>
              <a:t>recover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>
                <a:latin typeface="+mj-lt"/>
              </a:rPr>
              <a:t>May result in new vulnerabilities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dirty="0">
                <a:latin typeface="+mj-lt"/>
              </a:rPr>
              <a:t>Goal is to </a:t>
            </a:r>
            <a:r>
              <a:rPr lang="en-GB" altLang="en-US" dirty="0">
                <a:latin typeface="+mj-lt"/>
              </a:rPr>
              <a:t>minimize</a:t>
            </a:r>
            <a:r>
              <a:rPr lang="en-US" altLang="en-US" dirty="0">
                <a:latin typeface="+mj-lt"/>
              </a:rPr>
              <a:t> risk given the constraints</a:t>
            </a:r>
          </a:p>
          <a:p>
            <a:pPr algn="just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59097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524B3-7C5E-3931-7A13-A6F11AA82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Threat Consequences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773AFF-29B6-4F97-4E28-B2FD76988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4702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2800" dirty="0"/>
              <a:t>Unauthorized disclosure </a:t>
            </a:r>
            <a:r>
              <a:rPr lang="en-US" altLang="en-US" sz="1900" dirty="0"/>
              <a:t>threat to confidentiality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400" dirty="0"/>
              <a:t>exposure, interception, intrusion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2800" dirty="0"/>
              <a:t>Deception </a:t>
            </a:r>
            <a:r>
              <a:rPr lang="en-US" altLang="en-US" sz="1900" dirty="0"/>
              <a:t>threat to integrity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400" dirty="0"/>
              <a:t>masquerade, falsification, </a:t>
            </a:r>
            <a:r>
              <a:rPr lang="en-US" altLang="en-US" dirty="0"/>
              <a:t>denial </a:t>
            </a:r>
            <a:endParaRPr lang="en-US" altLang="en-US" sz="2400" dirty="0"/>
          </a:p>
          <a:p>
            <a:pPr eaLnBrk="1" hangingPunct="1">
              <a:lnSpc>
                <a:spcPct val="150000"/>
              </a:lnSpc>
            </a:pPr>
            <a:r>
              <a:rPr lang="en-US" altLang="en-US" sz="2800" dirty="0"/>
              <a:t>Disruption </a:t>
            </a:r>
            <a:r>
              <a:rPr lang="en-US" altLang="en-US" sz="1900" dirty="0"/>
              <a:t>threat to availability 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400" dirty="0"/>
              <a:t>incapacitation, corruption, obstruction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2800" dirty="0"/>
              <a:t>Usurpation </a:t>
            </a:r>
            <a:r>
              <a:rPr lang="en-US" altLang="en-US" sz="1900" dirty="0"/>
              <a:t>threat to system integrity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400" dirty="0"/>
              <a:t>misappropriation, misuse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68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5F7DB-E6F6-9C73-C533-9D450CBAC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Security Functional Requirements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1227C-1480-6E84-F7DE-5DF3AC7AF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599" cy="516731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b="1" dirty="0">
                <a:latin typeface="+mj-lt"/>
              </a:rPr>
              <a:t>T</a:t>
            </a:r>
            <a:r>
              <a:rPr lang="en-US" altLang="en-US" sz="2800" b="1" dirty="0">
                <a:latin typeface="+mj-lt"/>
              </a:rPr>
              <a:t>echnical measures: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access control; identification &amp; authentication; system &amp; communication protection; system &amp; information integrity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b="1" dirty="0">
                <a:latin typeface="+mj-lt"/>
              </a:rPr>
              <a:t>M</a:t>
            </a:r>
            <a:r>
              <a:rPr lang="en-US" altLang="en-US" sz="2800" b="1" dirty="0">
                <a:latin typeface="+mj-lt"/>
              </a:rPr>
              <a:t>anagement controls and procedures: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awareness &amp; training; audit &amp; accountability; certification, accreditation, &amp; security assessments; contingency planning; maintenance; physical &amp; environmental protection; planning; personnel security; risk assessment; systems &amp; services acquisition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b="1" dirty="0">
                <a:latin typeface="+mj-lt"/>
              </a:rPr>
              <a:t>O</a:t>
            </a:r>
            <a:r>
              <a:rPr lang="en-US" altLang="en-US" sz="2800" b="1" dirty="0">
                <a:latin typeface="+mj-lt"/>
              </a:rPr>
              <a:t>verlapping technical and management: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configuration management; incident response; media protection</a:t>
            </a:r>
          </a:p>
        </p:txBody>
      </p:sp>
    </p:spTree>
    <p:extLst>
      <p:ext uri="{BB962C8B-B14F-4D97-AF65-F5344CB8AC3E}">
        <p14:creationId xmlns:p14="http://schemas.microsoft.com/office/powerpoint/2010/main" val="43792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6249-A776-0165-9A2B-59DCE415B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a Computer Virus?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E3EBE2-ABE9-90D7-3554-65C42F2FED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4457" y="2657153"/>
            <a:ext cx="9043086" cy="3349291"/>
          </a:xfrm>
        </p:spPr>
      </p:pic>
    </p:spTree>
    <p:extLst>
      <p:ext uri="{BB962C8B-B14F-4D97-AF65-F5344CB8AC3E}">
        <p14:creationId xmlns:p14="http://schemas.microsoft.com/office/powerpoint/2010/main" val="4276933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6249-A776-0165-9A2B-59DCE415B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Computer Virus?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1BFB2-78BF-4BBF-384C-1954B5F04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333333"/>
                </a:solidFill>
                <a:effectLst/>
                <a:latin typeface="+mj-lt"/>
              </a:rPr>
              <a:t>A computer virus is a malicious application which can harm devices and files and infect them for no further use. </a:t>
            </a:r>
          </a:p>
          <a:p>
            <a:pPr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333333"/>
                </a:solidFill>
                <a:effectLst/>
                <a:latin typeface="+mj-lt"/>
              </a:rPr>
              <a:t>When a virus program is executed, it replicates itself by modifying other computer programs and instead enters its own coding. </a:t>
            </a:r>
          </a:p>
          <a:p>
            <a:pPr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333333"/>
                </a:solidFill>
                <a:effectLst/>
                <a:latin typeface="+mj-lt"/>
              </a:rPr>
              <a:t>This code infects a file or program and if it spreads massively, it may ultimately result in crashing of the device.</a:t>
            </a: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24107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0446C-8F7F-F8A9-E497-1F57C106C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tell if your computer is infected?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F2B57-756B-524E-CB8B-5F167FCEB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sz="2400" dirty="0">
                <a:latin typeface="+mj-lt"/>
                <a:ea typeface="+mj-ea"/>
                <a:cs typeface="+mj-cs"/>
              </a:rPr>
              <a:t>Speed of the System 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sz="2400" dirty="0">
                <a:latin typeface="+mj-lt"/>
                <a:ea typeface="+mj-ea"/>
                <a:cs typeface="+mj-cs"/>
              </a:rPr>
              <a:t>Pop-up Windows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sz="2400" dirty="0">
                <a:latin typeface="+mj-lt"/>
                <a:ea typeface="+mj-ea"/>
                <a:cs typeface="+mj-cs"/>
              </a:rPr>
              <a:t>Self Execution of Programs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sz="2400" dirty="0">
                <a:latin typeface="+mj-lt"/>
                <a:ea typeface="+mj-ea"/>
                <a:cs typeface="+mj-cs"/>
              </a:rPr>
              <a:t>Log out from Accounts 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GB" sz="2400" dirty="0">
                <a:latin typeface="+mj-lt"/>
                <a:ea typeface="+mj-ea"/>
                <a:cs typeface="+mj-cs"/>
              </a:rPr>
              <a:t>Crashing of the system</a:t>
            </a:r>
            <a:endParaRPr lang="en-US" sz="240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0784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59299-C0D6-989E-019B-B293A151E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84053"/>
          </a:xfrm>
        </p:spPr>
        <p:txBody>
          <a:bodyPr/>
          <a:lstStyle/>
          <a:p>
            <a:r>
              <a:rPr lang="en-US" dirty="0"/>
              <a:t>Types of Computer Virus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B4886-34B0-6E99-3A07-AD50EA0C9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487" y="1149178"/>
            <a:ext cx="11281718" cy="5572897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sz="2200" b="1" dirty="0">
                <a:latin typeface="+mj-lt"/>
              </a:rPr>
              <a:t>Malware</a:t>
            </a:r>
          </a:p>
          <a:p>
            <a:pPr marL="319088" indent="0" algn="just">
              <a:lnSpc>
                <a:spcPct val="170000"/>
              </a:lnSpc>
              <a:buNone/>
            </a:pPr>
            <a:r>
              <a:rPr lang="en-US" sz="2200" dirty="0">
                <a:latin typeface="+mj-lt"/>
              </a:rPr>
              <a:t>Is a type of software that is written specifically to infect or harm the system on which it runs. It’s basically an umbrella term used to refer to a wide range of intrusive or disruptive types of software that can adversely affect the performance of your system.</a:t>
            </a:r>
          </a:p>
          <a:p>
            <a:pPr algn="just">
              <a:lnSpc>
                <a:spcPct val="170000"/>
              </a:lnSpc>
            </a:pPr>
            <a:r>
              <a:rPr lang="en-GB" sz="2200" b="1" dirty="0">
                <a:latin typeface="+mj-lt"/>
              </a:rPr>
              <a:t>Virus</a:t>
            </a:r>
            <a:endParaRPr lang="en-US" sz="2200" b="1" dirty="0">
              <a:latin typeface="+mj-lt"/>
            </a:endParaRPr>
          </a:p>
          <a:p>
            <a:pPr marL="357188" indent="0" algn="just">
              <a:lnSpc>
                <a:spcPct val="170000"/>
              </a:lnSpc>
              <a:buNone/>
            </a:pPr>
            <a:r>
              <a:rPr lang="en-GB" sz="2200" dirty="0">
                <a:latin typeface="+mj-lt"/>
              </a:rPr>
              <a:t>Is a type of malware program that attaches itself to an executable program or a file and subsequently travels through other programs and files, infecting other files.</a:t>
            </a:r>
            <a:endParaRPr lang="en-GB" sz="1800" dirty="0">
              <a:latin typeface="+mj-lt"/>
            </a:endParaRPr>
          </a:p>
          <a:p>
            <a:pPr algn="just">
              <a:lnSpc>
                <a:spcPct val="170000"/>
              </a:lnSpc>
            </a:pPr>
            <a:r>
              <a:rPr lang="en-GB" sz="2200" b="1" dirty="0">
                <a:latin typeface="+mj-lt"/>
              </a:rPr>
              <a:t>Trojan Horse</a:t>
            </a:r>
          </a:p>
          <a:p>
            <a:pPr marL="357188" indent="0" algn="just">
              <a:lnSpc>
                <a:spcPct val="170000"/>
              </a:lnSpc>
              <a:buNone/>
            </a:pPr>
            <a:r>
              <a:rPr lang="en-GB" sz="2400" dirty="0">
                <a:latin typeface="+mj-lt"/>
              </a:rPr>
              <a:t>Is a malicious program that misrepresents itself and appears to be regular, harmless software. Unfortunately, this has hugely negative effects on the host computer</a:t>
            </a:r>
            <a:r>
              <a:rPr lang="en-GB" sz="210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  <a:endParaRPr lang="en-US" sz="21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79694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04FDA-1464-C87E-D57D-FE4D234B8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Malware Terminology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602A5-752E-84AC-A9D5-5CEA9D0C5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Virus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Worm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Logic bomb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Trojan horse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Backdoor (trapdoor)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Mobile code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Auto-rooter Kit (virus generator)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Spammer and Flooder programs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Keyloggers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Rootkit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Zombie, bot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3806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B6225-A416-0F49-2029-1A19F0D76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Prevent Computer Viruses?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A90CC-6632-68E9-E815-74E673D5B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Install antivirus software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Don’t open executable email attachments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Keep your operating system updated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Avoid questionable websites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Don’t use pirated software</a:t>
            </a:r>
          </a:p>
        </p:txBody>
      </p:sp>
    </p:spTree>
    <p:extLst>
      <p:ext uri="{BB962C8B-B14F-4D97-AF65-F5344CB8AC3E}">
        <p14:creationId xmlns:p14="http://schemas.microsoft.com/office/powerpoint/2010/main" val="4009602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A51E4-6EDE-6E84-28D9-CE13C165A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Network Security Attacks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5036E-BEA4-3764-CD12-602DF82459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01903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Classify as passive or active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Passive attacks are eavesdropping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000" dirty="0">
                <a:latin typeface="+mj-lt"/>
              </a:rPr>
              <a:t>release of message contents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000" dirty="0">
                <a:latin typeface="+mj-lt"/>
              </a:rPr>
              <a:t>traffic analysis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000" dirty="0">
                <a:latin typeface="+mj-lt"/>
              </a:rPr>
              <a:t>are hard to detect so aim to prevent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Active attacks modify/fake data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000" dirty="0">
                <a:latin typeface="+mj-lt"/>
              </a:rPr>
              <a:t>masquerade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000" dirty="0">
                <a:latin typeface="+mj-lt"/>
              </a:rPr>
              <a:t>replay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000" dirty="0">
                <a:latin typeface="+mj-lt"/>
              </a:rPr>
              <a:t>modification</a:t>
            </a:r>
          </a:p>
          <a:p>
            <a:pPr lvl="1" eaLnBrk="1" hangingPunct="1">
              <a:lnSpc>
                <a:spcPct val="150000"/>
              </a:lnSpc>
            </a:pPr>
            <a:r>
              <a:rPr lang="en-US" altLang="en-US" sz="2000" dirty="0">
                <a:latin typeface="+mj-lt"/>
              </a:rPr>
              <a:t>denial of service</a:t>
            </a:r>
          </a:p>
        </p:txBody>
      </p:sp>
    </p:spTree>
    <p:extLst>
      <p:ext uri="{BB962C8B-B14F-4D97-AF65-F5344CB8AC3E}">
        <p14:creationId xmlns:p14="http://schemas.microsoft.com/office/powerpoint/2010/main" val="352286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0920-B49E-E6FF-A7B7-B0B4A72AB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Network Attacks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A1553-0C82-48FD-A6C3-60B6328F1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Intrusion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Denial of Service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Information Theft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Stupidity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4279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0920-B49E-E6FF-A7B7-B0B4A72AB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Network Attacks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A1553-0C82-48FD-A6C3-60B6328F1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223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+mj-lt"/>
              </a:rPr>
              <a:t>Intrusion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dirty="0">
                <a:latin typeface="+mj-lt"/>
              </a:rPr>
              <a:t>Monitoring of network devices - Network-based (monitors traffic) and Host-based (monitors individual computers).  </a:t>
            </a:r>
          </a:p>
          <a:p>
            <a:pPr algn="just">
              <a:lnSpc>
                <a:spcPct val="150000"/>
              </a:lnSpc>
            </a:pPr>
            <a:r>
              <a:rPr lang="en-US" sz="2400" b="1" dirty="0">
                <a:latin typeface="+mj-lt"/>
              </a:rPr>
              <a:t>Denial of Service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2400" dirty="0">
                <a:latin typeface="+mj-lt"/>
              </a:rPr>
              <a:t>Belongs to a family of attack methods that have the objective of making target systems unavailable to legitimate users, e.g. overloading, flooding, crashes, sluggish performance, unusable, etc.  </a:t>
            </a:r>
          </a:p>
        </p:txBody>
      </p:sp>
    </p:spTree>
    <p:extLst>
      <p:ext uri="{BB962C8B-B14F-4D97-AF65-F5344CB8AC3E}">
        <p14:creationId xmlns:p14="http://schemas.microsoft.com/office/powerpoint/2010/main" val="7773253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0920-B49E-E6FF-A7B7-B0B4A72AB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Network Attacks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A1553-0C82-48FD-A6C3-60B6328F1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22310"/>
          </a:xfrm>
        </p:spPr>
        <p:txBody>
          <a:bodyPr>
            <a:normAutofit/>
          </a:bodyPr>
          <a:lstStyle/>
          <a:p>
            <a:pPr marL="233363" lvl="1" indent="-233363">
              <a:lnSpc>
                <a:spcPct val="150000"/>
              </a:lnSpc>
              <a:spcBef>
                <a:spcPts val="1000"/>
              </a:spcBef>
            </a:pPr>
            <a:r>
              <a:rPr lang="en-US" altLang="en-US" b="1" dirty="0">
                <a:latin typeface="+mj-lt"/>
              </a:rPr>
              <a:t>Information Theft</a:t>
            </a:r>
          </a:p>
          <a:p>
            <a:pPr marL="49213" lvl="1" indent="0" algn="just">
              <a:lnSpc>
                <a:spcPct val="150000"/>
              </a:lnSpc>
              <a:spcBef>
                <a:spcPts val="1000"/>
              </a:spcBef>
              <a:buNone/>
            </a:pPr>
            <a:r>
              <a:rPr lang="en-US" altLang="en-US" dirty="0">
                <a:latin typeface="+mj-lt"/>
              </a:rPr>
              <a:t>the attacker can passively record data communications in order to gather sensitive information that may be passing between two hosts.</a:t>
            </a:r>
          </a:p>
          <a:p>
            <a:pPr marL="233363" lvl="1" indent="-233363">
              <a:lnSpc>
                <a:spcPct val="150000"/>
              </a:lnSpc>
              <a:spcBef>
                <a:spcPts val="1000"/>
              </a:spcBef>
            </a:pPr>
            <a:r>
              <a:rPr lang="en-US" altLang="en-US" b="1" dirty="0">
                <a:latin typeface="+mj-lt"/>
              </a:rPr>
              <a:t>Stupidity</a:t>
            </a:r>
          </a:p>
          <a:p>
            <a:pPr marL="49213" lvl="1" indent="0" algn="just">
              <a:lnSpc>
                <a:spcPct val="150000"/>
              </a:lnSpc>
              <a:spcBef>
                <a:spcPts val="1000"/>
              </a:spcBef>
              <a:buNone/>
            </a:pPr>
            <a:r>
              <a:rPr lang="en-US" altLang="en-US" dirty="0">
                <a:latin typeface="+mj-lt"/>
              </a:rPr>
              <a:t>unknowing giving access and information without realizing its contents, etc. - fooled, con-man, etc.</a:t>
            </a:r>
          </a:p>
        </p:txBody>
      </p:sp>
    </p:spTree>
    <p:extLst>
      <p:ext uri="{BB962C8B-B14F-4D97-AF65-F5344CB8AC3E}">
        <p14:creationId xmlns:p14="http://schemas.microsoft.com/office/powerpoint/2010/main" val="28416202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0920-B49E-E6FF-A7B7-B0B4A72AB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Hackers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A1553-0C82-48FD-A6C3-60B6328F1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22310"/>
          </a:xfrm>
        </p:spPr>
        <p:txBody>
          <a:bodyPr>
            <a:normAutofit/>
          </a:bodyPr>
          <a:lstStyle/>
          <a:p>
            <a:pPr marL="233363" lvl="1" indent="-233363">
              <a:lnSpc>
                <a:spcPct val="150000"/>
              </a:lnSpc>
              <a:spcBef>
                <a:spcPts val="1000"/>
              </a:spcBef>
            </a:pPr>
            <a:r>
              <a:rPr lang="en-US" altLang="en-US" sz="2800" dirty="0"/>
              <a:t>Joy-riders</a:t>
            </a:r>
          </a:p>
          <a:p>
            <a:pPr marL="233363" lvl="1" indent="-233363">
              <a:lnSpc>
                <a:spcPct val="150000"/>
              </a:lnSpc>
              <a:spcBef>
                <a:spcPts val="1000"/>
              </a:spcBef>
            </a:pPr>
            <a:r>
              <a:rPr lang="en-US" altLang="en-US" sz="2800" dirty="0"/>
              <a:t>Vandals</a:t>
            </a:r>
          </a:p>
          <a:p>
            <a:pPr marL="233363" lvl="1" indent="-233363">
              <a:lnSpc>
                <a:spcPct val="150000"/>
              </a:lnSpc>
              <a:spcBef>
                <a:spcPts val="1000"/>
              </a:spcBef>
            </a:pPr>
            <a:r>
              <a:rPr lang="en-US" altLang="en-US" sz="2800" dirty="0"/>
              <a:t>Spies</a:t>
            </a:r>
          </a:p>
          <a:p>
            <a:pPr marL="233363" lvl="1" indent="-233363">
              <a:lnSpc>
                <a:spcPct val="150000"/>
              </a:lnSpc>
              <a:spcBef>
                <a:spcPts val="1000"/>
              </a:spcBef>
            </a:pPr>
            <a:r>
              <a:rPr lang="en-GB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White Hat / Ethical Hackers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01528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FA385-47AF-BBDB-F2D7-C49CE666F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Firewall?</a:t>
            </a:r>
          </a:p>
        </p:txBody>
      </p:sp>
      <p:pic>
        <p:nvPicPr>
          <p:cNvPr id="4" name="Online Media 3" descr="What Is A Firewall? | Firewall Explained | Firewalls and Network Security | Simplilearn">
            <a:hlinkClick r:id="" action="ppaction://media"/>
            <a:extLst>
              <a:ext uri="{FF2B5EF4-FFF2-40B4-BE49-F238E27FC236}">
                <a16:creationId xmlns:a16="http://schemas.microsoft.com/office/drawing/2014/main" id="{4E0FCA73-854A-8A1D-4B4F-F3492739767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71663" y="1825625"/>
            <a:ext cx="8448675" cy="477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77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FA385-47AF-BBDB-F2D7-C49CE666F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Internet Firewall?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9A4AB-3781-082F-5147-4184D58D9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72883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0" i="0" u="none" strike="noStrike" dirty="0">
                <a:effectLst/>
                <a:latin typeface="+mj-lt"/>
              </a:rPr>
              <a:t>a firewall is a network security system that monitors and controls the incoming and outgoing network traffic based on predetermined security rules. </a:t>
            </a:r>
            <a:endParaRPr lang="en-US" sz="2400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63FB7B-6F5A-3A2F-5C14-0CF00A9CAC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997" y="3502390"/>
            <a:ext cx="8960005" cy="3355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4515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FA385-47AF-BBDB-F2D7-C49CE666F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Internet Firewall?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9A4AB-3781-082F-5147-4184D58D9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7288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400" dirty="0">
                <a:latin typeface="+mj-lt"/>
              </a:rPr>
              <a:t>Prevents dangers of the Internet from spreading to your internal network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+mj-lt"/>
              </a:rPr>
              <a:t>Restricts people to entering at a carefully controlled point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+mj-lt"/>
              </a:rPr>
              <a:t>Prevents attackers from getting close to your other defenses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+mj-lt"/>
              </a:rPr>
              <a:t>Restricts people to leaving at a carefully controlled point</a:t>
            </a: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+mj-lt"/>
              </a:rPr>
              <a:t>All traffic coming from the Internet and going out from the internal network passes through the firewall</a:t>
            </a:r>
          </a:p>
        </p:txBody>
      </p:sp>
    </p:spTree>
    <p:extLst>
      <p:ext uri="{BB962C8B-B14F-4D97-AF65-F5344CB8AC3E}">
        <p14:creationId xmlns:p14="http://schemas.microsoft.com/office/powerpoint/2010/main" val="4919041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FA385-47AF-BBDB-F2D7-C49CE666F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Internet Firewall?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9A4AB-3781-082F-5147-4184D58D9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7288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More often, a firewall is thought of as a hardware component:</a:t>
            </a:r>
          </a:p>
          <a:p>
            <a:pPr marL="685800" lvl="2" algn="just">
              <a:lnSpc>
                <a:spcPct val="150000"/>
              </a:lnSpc>
              <a:spcBef>
                <a:spcPts val="1000"/>
              </a:spcBef>
            </a:pPr>
            <a:r>
              <a:rPr lang="en-US" altLang="en-US" sz="2400" dirty="0">
                <a:latin typeface="+mj-lt"/>
              </a:rPr>
              <a:t>Router, host computer or combination of routers, computers and networks with appropriate software</a:t>
            </a:r>
          </a:p>
          <a:p>
            <a:pPr algn="just">
              <a:lnSpc>
                <a:spcPct val="150000"/>
              </a:lnSpc>
            </a:pPr>
            <a:r>
              <a:rPr lang="en-US" altLang="en-US" sz="2400" dirty="0">
                <a:latin typeface="+mj-lt"/>
              </a:rPr>
              <a:t>But it’s best to look at it as a system of components designed to control access to and from your network and the outside network based on security policies in effect at your side of the network</a:t>
            </a:r>
          </a:p>
        </p:txBody>
      </p:sp>
    </p:spTree>
    <p:extLst>
      <p:ext uri="{BB962C8B-B14F-4D97-AF65-F5344CB8AC3E}">
        <p14:creationId xmlns:p14="http://schemas.microsoft.com/office/powerpoint/2010/main" val="10224781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36FCA-6C68-4ACB-F3CA-1663764F4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 firewall CAN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46419-3674-AB9C-87F5-D81D7346D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0995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is a focus for security decisions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Lets us focus all security measures on a single checkpoint.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can enforce security policy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May allow only “approved” services to pass through, and those only within the rules set up for them.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US" dirty="0">
                <a:latin typeface="+mj-lt"/>
              </a:rPr>
              <a:t>   (use your site’s security policy to design a firewall)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can log Internet activity efficiently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can limit our exposure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37471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7300B-7379-C18E-FA93-7B12BF4F0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 firewall CAN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49848-B58B-24E3-9CC3-8238F3F5B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Some new functions that improve performance in addition to providing security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caching used by network Web servers to store frequently accesses data locally, which can improve response time which will be otherwise wasted by repeated fetches of the same data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properly configured, address translation only exposes its own network address to the outside world, enabling you to use any IP address space for the internal network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content restriction by restricting access to known URLs</a:t>
            </a:r>
          </a:p>
        </p:txBody>
      </p:sp>
    </p:spTree>
    <p:extLst>
      <p:ext uri="{BB962C8B-B14F-4D97-AF65-F5344CB8AC3E}">
        <p14:creationId xmlns:p14="http://schemas.microsoft.com/office/powerpoint/2010/main" val="5813302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3C4CB-8E78-2302-7B12-B45072CA8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 firewall CAN’T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C41DE-AE38-1276-E0C9-D6AFEA9A66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can’t protect against malicious insiders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can’t protect against connections that don’t go through it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can’t protect against completely new threats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 firewall can’t protect against viruses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Normally only scan addresses information and port numbers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191309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6B31C-5E18-2362-2727-363ECA000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Firewall Architecture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0F661-EA21-9246-4897-ED8BF8E5F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Packet-filtering router or host computer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Dual-homed gateway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Screened host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+mj-lt"/>
              </a:rPr>
              <a:t>Screened subnet</a:t>
            </a:r>
          </a:p>
          <a:p>
            <a:pPr>
              <a:lnSpc>
                <a:spcPct val="150000"/>
              </a:lnSpc>
            </a:pP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447474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DD33E-05B0-BE46-F8FE-DC3C4EF20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49C91-D595-ACCA-E4A7-466DDBDE0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Packet-Filtering Router or Host Computer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 network device configured with multiple interfaces and is attached to two or more networks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Can determine that a packet is destined for a host that resides on a subnet that is directly connected to it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A screening router is configured with a set of rules that specify which kind of network traffic is allowed to come through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The basic method is stateless packet filtering – each packet is judged by its own merits – I.e. by the data contained in the header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2884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DD33E-05B0-BE46-F8FE-DC3C4EF20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49C91-D595-ACCA-E4A7-466DDBDE0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Packet-Filtering Router or Host Computer</a:t>
            </a:r>
          </a:p>
          <a:p>
            <a:endParaRPr lang="en-US" dirty="0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EAD7878C-AE06-0CDC-E996-424E8125F2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426" y="3194222"/>
            <a:ext cx="9159610" cy="257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46769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8DE88-7911-BBA6-1883-6C54E8A7A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192E6-45C1-47F1-A7CE-818A9AE09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2231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latin typeface="+mj-lt"/>
              </a:rPr>
              <a:t>Dual-Homed Host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A host acts as a router between the networks it is attached to.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Systems outside the firewall can talk to the dual-homed host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Systems inside the firewall can talk to the dual-homed host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But they can’t talk directly to each other!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Able to deny/allow connections based on data content. (Packet filtering routers can’t do this)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However, introduces additional overhead in processing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Users need to “log-in” to the dual-homed host. This presents host security issues.</a:t>
            </a:r>
          </a:p>
        </p:txBody>
      </p:sp>
    </p:spTree>
    <p:extLst>
      <p:ext uri="{BB962C8B-B14F-4D97-AF65-F5344CB8AC3E}">
        <p14:creationId xmlns:p14="http://schemas.microsoft.com/office/powerpoint/2010/main" val="4730089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8DE88-7911-BBA6-1883-6C54E8A7A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192E6-45C1-47F1-A7CE-818A9AE09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2231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/>
              <a:t>Dual-Homed Host</a:t>
            </a:r>
          </a:p>
          <a:p>
            <a:pPr marL="0" indent="0">
              <a:lnSpc>
                <a:spcPct val="150000"/>
              </a:lnSpc>
              <a:buNone/>
            </a:pPr>
            <a:endParaRPr lang="en-US" b="1" dirty="0"/>
          </a:p>
        </p:txBody>
      </p:sp>
      <p:pic>
        <p:nvPicPr>
          <p:cNvPr id="5" name="Picture 17">
            <a:extLst>
              <a:ext uri="{FF2B5EF4-FFF2-40B4-BE49-F238E27FC236}">
                <a16:creationId xmlns:a16="http://schemas.microsoft.com/office/drawing/2014/main" id="{110BE472-0E7D-4609-14A8-A41180134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285" y="2345148"/>
            <a:ext cx="9474154" cy="378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7637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190E-99AA-8B30-2346-BA57356E7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8E010-A46C-DE60-DE21-6C6AE6CA9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>
                <a:latin typeface="+mj-lt"/>
              </a:rPr>
              <a:t>Screened Host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The bastion host is only attached to the internal network.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Primary security is provided by packet filtering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Packet filtering is set up in such a way that the bastion host is the only host on the internal network that external hosts can talk to directly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Also allows only certain types of connections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Bastion host also opens allowable connections to the outside world.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Can be mixed and matched.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632185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190E-99AA-8B30-2346-BA57356E7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8E010-A46C-DE60-DE21-6C6AE6CA9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+mj-lt"/>
              </a:rPr>
              <a:t>Screened Host</a:t>
            </a:r>
          </a:p>
          <a:p>
            <a:endParaRPr lang="en-US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26323C-20DB-38CF-F523-21FC03550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3670" y="2503357"/>
            <a:ext cx="8184660" cy="3989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4411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D8947-36BF-2238-FD5C-94A4A16BE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4D2A6-90A4-16E6-3E21-8D847B1A7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b="1" dirty="0">
                <a:latin typeface="+mj-lt"/>
              </a:rPr>
              <a:t>Screened Subnet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Creates a “perimeter network” that further isolates the internal network from the Internet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Normally comprise of an exterior router, a perimeter net, an interior router and a Bastion Host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Reason: to protect the bastion host (Remember that the bastion host is the most likely machine to be attacked)</a:t>
            </a:r>
          </a:p>
          <a:p>
            <a:pPr lvl="1">
              <a:lnSpc>
                <a:spcPct val="150000"/>
              </a:lnSpc>
            </a:pPr>
            <a:r>
              <a:rPr lang="en-US" dirty="0">
                <a:latin typeface="+mj-lt"/>
              </a:rPr>
              <a:t>If someone breaks into the bastion host, then the entire internal network is jeopardized!</a:t>
            </a:r>
          </a:p>
          <a:p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394742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7190E-99AA-8B30-2346-BA57356E7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400" dirty="0"/>
              <a:t>Firewall Architecture Cont.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04026B1-B748-7395-DCA5-41C7D78D83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3800" y="1825625"/>
            <a:ext cx="8644399" cy="43513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13E9EE-9B10-C3E1-B2E2-434D2E11DEDE}"/>
              </a:ext>
            </a:extLst>
          </p:cNvPr>
          <p:cNvSpPr txBox="1"/>
          <p:nvPr/>
        </p:nvSpPr>
        <p:spPr>
          <a:xfrm>
            <a:off x="1492898" y="2183363"/>
            <a:ext cx="2448042" cy="72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Screened Subnet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9490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7F714-8527-D4E6-5AE7-7D152862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of Main Teaching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5F26A-04FB-7822-E9C7-733E07401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276" y="1690688"/>
            <a:ext cx="5257800" cy="4908807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Security concepts</a:t>
            </a:r>
          </a:p>
          <a:p>
            <a:pPr algn="just"/>
            <a:r>
              <a:rPr lang="en-US" dirty="0"/>
              <a:t>Terminology</a:t>
            </a:r>
          </a:p>
          <a:p>
            <a:pPr algn="just"/>
            <a:r>
              <a:rPr lang="en-US" dirty="0"/>
              <a:t>functional requirements</a:t>
            </a:r>
          </a:p>
          <a:p>
            <a:pPr algn="just"/>
            <a:r>
              <a:rPr lang="en-US" dirty="0"/>
              <a:t>Security architecture</a:t>
            </a:r>
          </a:p>
          <a:p>
            <a:pPr algn="just"/>
            <a:r>
              <a:rPr lang="en-US" dirty="0"/>
              <a:t>Security trends</a:t>
            </a:r>
          </a:p>
          <a:p>
            <a:pPr algn="just"/>
            <a:r>
              <a:rPr lang="en-US" dirty="0"/>
              <a:t>Security strategy</a:t>
            </a:r>
          </a:p>
          <a:p>
            <a:pPr algn="just"/>
            <a:r>
              <a:rPr lang="en-US"/>
              <a:t>Computer viruses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E8CBBC-365C-75B0-ABDB-AEAB8DF09F27}"/>
              </a:ext>
            </a:extLst>
          </p:cNvPr>
          <p:cNvSpPr txBox="1">
            <a:spLocks/>
          </p:cNvSpPr>
          <p:nvPr/>
        </p:nvSpPr>
        <p:spPr>
          <a:xfrm>
            <a:off x="6231926" y="1690688"/>
            <a:ext cx="5778842" cy="49088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dirty="0"/>
              <a:t>Firewall basics,</a:t>
            </a:r>
          </a:p>
          <a:p>
            <a:pPr algn="just"/>
            <a:r>
              <a:rPr lang="en-US" dirty="0"/>
              <a:t>Security and the Internet</a:t>
            </a:r>
          </a:p>
          <a:p>
            <a:pPr algn="just"/>
            <a:r>
              <a:rPr lang="en-US" dirty="0"/>
              <a:t>Firewall Security Policy and Firewall design</a:t>
            </a:r>
          </a:p>
          <a:p>
            <a:pPr algn="just"/>
            <a:r>
              <a:rPr lang="en-US" dirty="0"/>
              <a:t>Packet Filtering</a:t>
            </a:r>
          </a:p>
          <a:p>
            <a:pPr algn="just"/>
            <a:r>
              <a:rPr lang="en-US" dirty="0"/>
              <a:t>Firewall Tools available in the Internet</a:t>
            </a:r>
          </a:p>
          <a:p>
            <a:pPr algn="just"/>
            <a:r>
              <a:rPr lang="en-US" dirty="0"/>
              <a:t>Firewall Applications</a:t>
            </a:r>
          </a:p>
          <a:p>
            <a:pPr algn="just"/>
            <a:r>
              <a:rPr lang="en-US" dirty="0"/>
              <a:t>Firewalls and Beyond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645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8A9F1-1B24-1F20-C859-F51CDE9EDF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Your Understanding! </a:t>
            </a:r>
          </a:p>
        </p:txBody>
      </p:sp>
      <p:pic>
        <p:nvPicPr>
          <p:cNvPr id="5" name="Content Placeholder 4" descr="Qr code&#10;&#10;Description automatically generated">
            <a:extLst>
              <a:ext uri="{FF2B5EF4-FFF2-40B4-BE49-F238E27FC236}">
                <a16:creationId xmlns:a16="http://schemas.microsoft.com/office/drawing/2014/main" id="{FF9D404E-6FF4-CB3D-EA0D-6C7A4BF495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79900" y="2204244"/>
            <a:ext cx="3632200" cy="3594100"/>
          </a:xfrm>
        </p:spPr>
      </p:pic>
    </p:spTree>
    <p:extLst>
      <p:ext uri="{BB962C8B-B14F-4D97-AF65-F5344CB8AC3E}">
        <p14:creationId xmlns:p14="http://schemas.microsoft.com/office/powerpoint/2010/main" val="10716467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FA786-E8AD-A75C-609D-017D05B89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6567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4400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28324677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4730</TotalTime>
  <Words>1700</Words>
  <Application>Microsoft Macintosh PowerPoint</Application>
  <PresentationFormat>Widescreen</PresentationFormat>
  <Paragraphs>223</Paragraphs>
  <Slides>42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Arial</vt:lpstr>
      <vt:lpstr>Arial</vt:lpstr>
      <vt:lpstr>Calibri</vt:lpstr>
      <vt:lpstr>Calibri Light</vt:lpstr>
      <vt:lpstr>Times</vt:lpstr>
      <vt:lpstr>Wingdings</vt:lpstr>
      <vt:lpstr>Office Theme</vt:lpstr>
      <vt:lpstr>Computer Security</vt:lpstr>
      <vt:lpstr>Objectives</vt:lpstr>
      <vt:lpstr>On Previous Lecture</vt:lpstr>
      <vt:lpstr>What is Computer Security?</vt:lpstr>
      <vt:lpstr>What is Computer Security?</vt:lpstr>
      <vt:lpstr>Key Security Concepts</vt:lpstr>
      <vt:lpstr>Computer Security Challenges</vt:lpstr>
      <vt:lpstr>What is Computer Vulnerability?</vt:lpstr>
      <vt:lpstr>What is Computer Attack?</vt:lpstr>
      <vt:lpstr>Countermeasures</vt:lpstr>
      <vt:lpstr>Threat Consequences</vt:lpstr>
      <vt:lpstr>Security Functional Requirements</vt:lpstr>
      <vt:lpstr>What is a Computer Virus?</vt:lpstr>
      <vt:lpstr>What is a Computer Virus?</vt:lpstr>
      <vt:lpstr>How to tell if your computer is infected?</vt:lpstr>
      <vt:lpstr>Types of Computer Virus</vt:lpstr>
      <vt:lpstr>Malware Terminology</vt:lpstr>
      <vt:lpstr>How to Prevent Computer Viruses?</vt:lpstr>
      <vt:lpstr>Network Security Attacks</vt:lpstr>
      <vt:lpstr>Types of Network Attacks</vt:lpstr>
      <vt:lpstr>Types of Network Attacks</vt:lpstr>
      <vt:lpstr>Types of Network Attacks</vt:lpstr>
      <vt:lpstr>Types of Hackers</vt:lpstr>
      <vt:lpstr>What is a Firewall?</vt:lpstr>
      <vt:lpstr>What is an Internet Firewall?</vt:lpstr>
      <vt:lpstr>What is an Internet Firewall?</vt:lpstr>
      <vt:lpstr>What is an Internet Firewall?</vt:lpstr>
      <vt:lpstr>What a firewall CAN do?</vt:lpstr>
      <vt:lpstr>What a firewall CAN do?</vt:lpstr>
      <vt:lpstr>What a firewall CAN’T do?</vt:lpstr>
      <vt:lpstr>Firewall Architecture</vt:lpstr>
      <vt:lpstr>Firewall Architecture Cont.</vt:lpstr>
      <vt:lpstr>Firewall Architecture Cont.</vt:lpstr>
      <vt:lpstr>Firewall Architecture Cont.</vt:lpstr>
      <vt:lpstr>Firewall Architecture Cont.</vt:lpstr>
      <vt:lpstr>Firewall Architecture Cont.</vt:lpstr>
      <vt:lpstr>Firewall Architecture Cont.</vt:lpstr>
      <vt:lpstr>Firewall Architecture Cont.</vt:lpstr>
      <vt:lpstr>Firewall Architecture Cont.</vt:lpstr>
      <vt:lpstr>Summary of Main Teaching Points</vt:lpstr>
      <vt:lpstr>Test Your Understanding!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Computer Systems (ICS)</dc:title>
  <dc:creator>AJ INTERNATIONAL GROUP UK BRANCH</dc:creator>
  <cp:lastModifiedBy>AJ INTERNATIONAL GROUP UK BRANCH</cp:lastModifiedBy>
  <cp:revision>42</cp:revision>
  <dcterms:created xsi:type="dcterms:W3CDTF">2023-02-10T19:19:20Z</dcterms:created>
  <dcterms:modified xsi:type="dcterms:W3CDTF">2023-03-20T11:06:57Z</dcterms:modified>
</cp:coreProperties>
</file>