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7" r:id="rId4"/>
    <p:sldId id="260" r:id="rId5"/>
    <p:sldId id="259" r:id="rId6"/>
    <p:sldId id="265"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5F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94660"/>
  </p:normalViewPr>
  <p:slideViewPr>
    <p:cSldViewPr snapToGrid="0">
      <p:cViewPr varScale="1">
        <p:scale>
          <a:sx n="103" d="100"/>
          <a:sy n="103" d="100"/>
        </p:scale>
        <p:origin x="150"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AD2B6B6-5B53-42FA-88A4-C4705B126AFA}"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1522745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D2B6B6-5B53-42FA-88A4-C4705B126AFA}"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1947310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AD2B6B6-5B53-42FA-88A4-C4705B126AFA}"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2359467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AD2B6B6-5B53-42FA-88A4-C4705B126AFA}"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245586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AD2B6B6-5B53-42FA-88A4-C4705B126AFA}" type="datetimeFigureOut">
              <a:rPr lang="en-GB" smtClean="0"/>
              <a:t>17/01/2019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1442990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AD2B6B6-5B53-42FA-88A4-C4705B126AFA}" type="datetimeFigureOut">
              <a:rPr lang="en-GB" smtClean="0"/>
              <a:t>17/01/2019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2450781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2B6B6-5B53-42FA-88A4-C4705B126AFA}" type="datetimeFigureOut">
              <a:rPr lang="en-GB" smtClean="0"/>
              <a:t>17/01/2019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2885197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D2B6B6-5B53-42FA-88A4-C4705B126AFA}"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3101238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D2B6B6-5B53-42FA-88A4-C4705B126AFA}"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1666275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D2B6B6-5B53-42FA-88A4-C4705B126AFA}"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2045843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D2B6B6-5B53-42FA-88A4-C4705B126AFA}"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FAF1D-1DF3-4975-8082-26BE2C08E22E}" type="slidenum">
              <a:rPr lang="en-GB" smtClean="0"/>
              <a:t>‹#›</a:t>
            </a:fld>
            <a:endParaRPr lang="en-GB"/>
          </a:p>
        </p:txBody>
      </p:sp>
    </p:spTree>
    <p:extLst>
      <p:ext uri="{BB962C8B-B14F-4D97-AF65-F5344CB8AC3E}">
        <p14:creationId xmlns:p14="http://schemas.microsoft.com/office/powerpoint/2010/main" val="402857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D2B6B6-5B53-42FA-88A4-C4705B126AFA}" type="datetimeFigureOut">
              <a:rPr lang="en-GB" smtClean="0"/>
              <a:t>17/01/2019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4FAF1D-1DF3-4975-8082-26BE2C08E22E}" type="slidenum">
              <a:rPr lang="en-GB" smtClean="0"/>
              <a:t>‹#›</a:t>
            </a:fld>
            <a:endParaRPr lang="en-GB"/>
          </a:p>
        </p:txBody>
      </p:sp>
    </p:spTree>
    <p:extLst>
      <p:ext uri="{BB962C8B-B14F-4D97-AF65-F5344CB8AC3E}">
        <p14:creationId xmlns:p14="http://schemas.microsoft.com/office/powerpoint/2010/main" val="141061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hyperlink" Target="http://www.mrree.gub.uy/frontend/page?1,embajada-eeuu,ampliacion-embajada,O,en,0,PAG;CONC;442;5;D;world-human-rights-conference-lgbtis-no-violence-no-discrimination-and-social-inclusion-in-montevideo-speech-by-us-permanent-representative-to-the-un-ambassador-samantha-power;1;PAG" TargetMode="External"/><Relationship Id="rId3" Type="http://schemas.openxmlformats.org/officeDocument/2006/relationships/hyperlink" Target="https://youtu.be/jTOfum71XG4" TargetMode="External"/><Relationship Id="rId7" Type="http://schemas.openxmlformats.org/officeDocument/2006/relationships/hyperlink" Target="https://www.economist.com/open-future/2018/07/02/why-lgbt-rights-are-under-threat-and-what-to-do-about-it" TargetMode="External"/><Relationship Id="rId12" Type="http://schemas.openxmlformats.org/officeDocument/2006/relationships/hyperlink" Target="http://www.unaids.org/en/resources/presscentre/featurestories/2016/july/20160714_LGBTI" TargetMode="External"/><Relationship Id="rId2" Type="http://schemas.openxmlformats.org/officeDocument/2006/relationships/hyperlink" Target="https://www.nglcc.org/blog/ERC-LGBTI-inclusive-economic-growth" TargetMode="External"/><Relationship Id="rId1" Type="http://schemas.openxmlformats.org/officeDocument/2006/relationships/slideLayout" Target="../slideLayouts/slideLayout7.xml"/><Relationship Id="rId6" Type="http://schemas.openxmlformats.org/officeDocument/2006/relationships/hyperlink" Target="https://www.international.gc.ca/world-monde/issues_development-enjeux_developpement/human_rights-droits_homme/erc_joint_communique-cde_communique_commun.aspx?lang=eng" TargetMode="External"/><Relationship Id="rId11" Type="http://schemas.openxmlformats.org/officeDocument/2006/relationships/hyperlink" Target="https://www.straight.com/news/1112396/olena-semenova-and-brent-hawkes-what-does-world-needs-more-canada-mean-when-it-comes" TargetMode="External"/><Relationship Id="rId5" Type="http://schemas.openxmlformats.org/officeDocument/2006/relationships/hyperlink" Target="https://www.international.gc.ca/gac-amc/campaign-campagne/erc-cde/index.aspx?lang=eng" TargetMode="External"/><Relationship Id="rId10" Type="http://schemas.openxmlformats.org/officeDocument/2006/relationships/hyperlink" Target="https://www.hrw.org/news/2018/04/16/after-grim-year-lgbt-rights-way-forward" TargetMode="External"/><Relationship Id="rId4" Type="http://schemas.openxmlformats.org/officeDocument/2006/relationships/hyperlink" Target="https://international.gc.ca/world-monde/issues_development-enjeux_developpement/human_rights-droits_homme/coalition-equal-rights-droits-egaux.aspx?lang=eng" TargetMode="External"/><Relationship Id="rId9" Type="http://schemas.openxmlformats.org/officeDocument/2006/relationships/hyperlink" Target="http://unitedbelizeadvocacymovement.blogspot.com/2018/08/the-imperfect-evolution-of-equal-right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9" name="Rectangle 8"/>
          <p:cNvSpPr/>
          <p:nvPr/>
        </p:nvSpPr>
        <p:spPr>
          <a:xfrm>
            <a:off x="1462553" y="1802756"/>
            <a:ext cx="9610323" cy="954107"/>
          </a:xfrm>
          <a:prstGeom prst="rect">
            <a:avLst/>
          </a:prstGeom>
        </p:spPr>
        <p:txBody>
          <a:bodyPr wrap="none">
            <a:spAutoFit/>
          </a:bodyPr>
          <a:lstStyle/>
          <a:p>
            <a:pPr algn="ctr"/>
            <a:r>
              <a:rPr lang="en-GB" sz="2800" b="1" dirty="0" smtClean="0">
                <a:solidFill>
                  <a:srgbClr val="002060"/>
                </a:solidFill>
                <a:latin typeface="Arial" panose="020B0604020202020204" pitchFamily="34" charset="0"/>
                <a:cs typeface="Arial" panose="020B0604020202020204" pitchFamily="34" charset="0"/>
              </a:rPr>
              <a:t>The Equal Rights Coalition:</a:t>
            </a:r>
          </a:p>
          <a:p>
            <a:pPr algn="ctr"/>
            <a:r>
              <a:rPr lang="en-GB" sz="2800" b="1" dirty="0" smtClean="0">
                <a:solidFill>
                  <a:srgbClr val="002060"/>
                </a:solidFill>
                <a:latin typeface="Arial" panose="020B0604020202020204" pitchFamily="34" charset="0"/>
                <a:cs typeface="Arial" panose="020B0604020202020204" pitchFamily="34" charset="0"/>
              </a:rPr>
              <a:t>Non-Violence</a:t>
            </a:r>
            <a:r>
              <a:rPr lang="en-GB" sz="2800" b="1" dirty="0">
                <a:solidFill>
                  <a:srgbClr val="002060"/>
                </a:solidFill>
                <a:latin typeface="Arial" panose="020B0604020202020204" pitchFamily="34" charset="0"/>
                <a:cs typeface="Arial" panose="020B0604020202020204" pitchFamily="34" charset="0"/>
              </a:rPr>
              <a:t>, </a:t>
            </a:r>
            <a:r>
              <a:rPr lang="en-GB" sz="2800" b="1" dirty="0" smtClean="0">
                <a:solidFill>
                  <a:srgbClr val="002060"/>
                </a:solidFill>
                <a:latin typeface="Arial" panose="020B0604020202020204" pitchFamily="34" charset="0"/>
                <a:cs typeface="Arial" panose="020B0604020202020204" pitchFamily="34" charset="0"/>
              </a:rPr>
              <a:t>Non-Discrimination </a:t>
            </a:r>
            <a:r>
              <a:rPr lang="en-GB" sz="2800" b="1" dirty="0">
                <a:solidFill>
                  <a:srgbClr val="002060"/>
                </a:solidFill>
                <a:latin typeface="Arial" panose="020B0604020202020204" pitchFamily="34" charset="0"/>
                <a:cs typeface="Arial" panose="020B0604020202020204" pitchFamily="34" charset="0"/>
              </a:rPr>
              <a:t>and </a:t>
            </a:r>
            <a:r>
              <a:rPr lang="en-GB" sz="2800" b="1" dirty="0" smtClean="0">
                <a:solidFill>
                  <a:srgbClr val="002060"/>
                </a:solidFill>
                <a:latin typeface="Arial" panose="020B0604020202020204" pitchFamily="34" charset="0"/>
                <a:cs typeface="Arial" panose="020B0604020202020204" pitchFamily="34" charset="0"/>
              </a:rPr>
              <a:t>Social Inclusion</a:t>
            </a:r>
            <a:r>
              <a:rPr lang="en-GB" sz="2800" b="1" dirty="0">
                <a:solidFill>
                  <a:srgbClr val="002060"/>
                </a:solidFill>
                <a:latin typeface="Arial" panose="020B0604020202020204" pitchFamily="34" charset="0"/>
                <a:cs typeface="Arial" panose="020B0604020202020204" pitchFamily="34" charset="0"/>
              </a:rPr>
              <a:t>.</a:t>
            </a:r>
          </a:p>
        </p:txBody>
      </p:sp>
      <p:pic>
        <p:nvPicPr>
          <p:cNvPr id="10" name="Picture 9"/>
          <p:cNvPicPr>
            <a:picLocks noChangeAspect="1"/>
          </p:cNvPicPr>
          <p:nvPr/>
        </p:nvPicPr>
        <p:blipFill>
          <a:blip r:embed="rId2"/>
          <a:stretch>
            <a:fillRect/>
          </a:stretch>
        </p:blipFill>
        <p:spPr>
          <a:xfrm>
            <a:off x="0" y="0"/>
            <a:ext cx="12192000" cy="1646308"/>
          </a:xfrm>
          <a:prstGeom prst="rect">
            <a:avLst/>
          </a:prstGeom>
        </p:spPr>
      </p:pic>
      <p:sp>
        <p:nvSpPr>
          <p:cNvPr id="2" name="TextBox 1"/>
          <p:cNvSpPr txBox="1"/>
          <p:nvPr/>
        </p:nvSpPr>
        <p:spPr>
          <a:xfrm>
            <a:off x="1852120" y="3133349"/>
            <a:ext cx="3790340" cy="3508653"/>
          </a:xfrm>
          <a:prstGeom prst="rect">
            <a:avLst/>
          </a:prstGeom>
          <a:noFill/>
        </p:spPr>
        <p:txBody>
          <a:bodyPr wrap="square" rtlCol="0">
            <a:spAutoFit/>
          </a:bodyPr>
          <a:lstStyle/>
          <a:p>
            <a:endParaRPr lang="en-GB" dirty="0" smtClean="0">
              <a:solidFill>
                <a:srgbClr val="002060"/>
              </a:solidFill>
            </a:endParaRPr>
          </a:p>
          <a:p>
            <a:r>
              <a:rPr lang="en-GB" sz="2400" b="1" dirty="0" smtClean="0">
                <a:solidFill>
                  <a:srgbClr val="002060"/>
                </a:solidFill>
                <a:latin typeface="Arial" panose="020B0604020202020204" pitchFamily="34" charset="0"/>
                <a:cs typeface="Arial" panose="020B0604020202020204" pitchFamily="34" charset="0"/>
              </a:rPr>
              <a:t>Introduction</a:t>
            </a:r>
          </a:p>
          <a:p>
            <a:endParaRPr lang="en-GB" sz="2400" b="1" dirty="0">
              <a:solidFill>
                <a:srgbClr val="002060"/>
              </a:solidFill>
              <a:latin typeface="Arial" panose="020B0604020202020204" pitchFamily="34" charset="0"/>
              <a:cs typeface="Arial" panose="020B0604020202020204" pitchFamily="34" charset="0"/>
            </a:endParaRPr>
          </a:p>
          <a:p>
            <a:r>
              <a:rPr lang="en-GB" sz="2400" b="1" dirty="0" smtClean="0">
                <a:solidFill>
                  <a:srgbClr val="002060"/>
                </a:solidFill>
                <a:latin typeface="Arial" panose="020B0604020202020204" pitchFamily="34" charset="0"/>
                <a:cs typeface="Arial" panose="020B0604020202020204" pitchFamily="34" charset="0"/>
              </a:rPr>
              <a:t>Founding Principles</a:t>
            </a:r>
          </a:p>
          <a:p>
            <a:endParaRPr lang="en-GB" sz="2400" b="1" dirty="0">
              <a:solidFill>
                <a:srgbClr val="002060"/>
              </a:solidFill>
              <a:latin typeface="Arial" panose="020B0604020202020204" pitchFamily="34" charset="0"/>
              <a:cs typeface="Arial" panose="020B0604020202020204" pitchFamily="34" charset="0"/>
            </a:endParaRPr>
          </a:p>
          <a:p>
            <a:r>
              <a:rPr lang="en-GB" sz="2400" b="1" dirty="0" smtClean="0">
                <a:solidFill>
                  <a:srgbClr val="002060"/>
                </a:solidFill>
                <a:latin typeface="Arial" panose="020B0604020202020204" pitchFamily="34" charset="0"/>
                <a:cs typeface="Arial" panose="020B0604020202020204" pitchFamily="34" charset="0"/>
              </a:rPr>
              <a:t>Critique</a:t>
            </a:r>
          </a:p>
          <a:p>
            <a:endParaRPr lang="en-GB" sz="2400" b="1" dirty="0">
              <a:solidFill>
                <a:srgbClr val="002060"/>
              </a:solidFill>
              <a:latin typeface="Arial" panose="020B0604020202020204" pitchFamily="34" charset="0"/>
              <a:cs typeface="Arial" panose="020B0604020202020204" pitchFamily="34" charset="0"/>
            </a:endParaRPr>
          </a:p>
          <a:p>
            <a:r>
              <a:rPr lang="en-GB" sz="2400" b="1" dirty="0" smtClean="0">
                <a:solidFill>
                  <a:srgbClr val="002060"/>
                </a:solidFill>
                <a:latin typeface="Arial" panose="020B0604020202020204" pitchFamily="34" charset="0"/>
                <a:cs typeface="Arial" panose="020B0604020202020204" pitchFamily="34" charset="0"/>
              </a:rPr>
              <a:t>Conclusion</a:t>
            </a:r>
          </a:p>
          <a:p>
            <a:endParaRPr lang="en-GB" dirty="0"/>
          </a:p>
          <a:p>
            <a:endParaRPr lang="en-GB" dirty="0"/>
          </a:p>
        </p:txBody>
      </p:sp>
      <p:pic>
        <p:nvPicPr>
          <p:cNvPr id="3" name="Picture 2"/>
          <p:cNvPicPr>
            <a:picLocks noChangeAspect="1"/>
          </p:cNvPicPr>
          <p:nvPr/>
        </p:nvPicPr>
        <p:blipFill>
          <a:blip r:embed="rId3"/>
          <a:stretch>
            <a:fillRect/>
          </a:stretch>
        </p:blipFill>
        <p:spPr>
          <a:xfrm>
            <a:off x="6650373" y="3338675"/>
            <a:ext cx="4133446" cy="2743438"/>
          </a:xfrm>
          <a:prstGeom prst="rect">
            <a:avLst/>
          </a:prstGeom>
        </p:spPr>
      </p:pic>
    </p:spTree>
    <p:extLst>
      <p:ext uri="{BB962C8B-B14F-4D97-AF65-F5344CB8AC3E}">
        <p14:creationId xmlns:p14="http://schemas.microsoft.com/office/powerpoint/2010/main" val="32550002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a:stretch>
            <a:fillRect/>
          </a:stretch>
        </p:blipFill>
        <p:spPr>
          <a:xfrm>
            <a:off x="5389411" y="2379159"/>
            <a:ext cx="6660488" cy="4289270"/>
          </a:xfrm>
          <a:prstGeom prst="rect">
            <a:avLst/>
          </a:prstGeom>
        </p:spPr>
      </p:pic>
      <p:sp>
        <p:nvSpPr>
          <p:cNvPr id="2" name="Rectangle 1"/>
          <p:cNvSpPr/>
          <p:nvPr/>
        </p:nvSpPr>
        <p:spPr>
          <a:xfrm>
            <a:off x="195943" y="83975"/>
            <a:ext cx="7137918" cy="2542363"/>
          </a:xfrm>
          <a:prstGeom prst="rect">
            <a:avLst/>
          </a:prstGeom>
        </p:spPr>
        <p:txBody>
          <a:bodyPr wrap="square">
            <a:spAutoFit/>
          </a:bodyPr>
          <a:lstStyle/>
          <a:p>
            <a:pPr algn="ctr">
              <a:lnSpc>
                <a:spcPct val="150000"/>
              </a:lnSpc>
            </a:pPr>
            <a:r>
              <a:rPr lang="en-GB" b="1" i="1" dirty="0">
                <a:solidFill>
                  <a:srgbClr val="002060"/>
                </a:solidFill>
                <a:latin typeface="Corbel" panose="020B0503020204020204" pitchFamily="34" charset="0"/>
                <a:cs typeface="Arial" panose="020B0604020202020204" pitchFamily="34" charset="0"/>
              </a:rPr>
              <a:t>“Ensuring the rights of lesbian, gay, bisexual, transgender and intersex people requires courage and diligence. We have made some strides in the journey, but the distance to travel is still far. It is not just about HIV, but equal access to all health and development services.”</a:t>
            </a:r>
          </a:p>
          <a:p>
            <a:pPr algn="ctr">
              <a:lnSpc>
                <a:spcPct val="150000"/>
              </a:lnSpc>
            </a:pPr>
            <a:endParaRPr lang="en-GB" b="1" i="1" dirty="0">
              <a:solidFill>
                <a:srgbClr val="002060"/>
              </a:solidFill>
              <a:latin typeface="Corbel" panose="020B0503020204020204" pitchFamily="34" charset="0"/>
              <a:cs typeface="Arial" panose="020B0604020202020204" pitchFamily="34" charset="0"/>
            </a:endParaRPr>
          </a:p>
          <a:p>
            <a:pPr algn="ctr">
              <a:lnSpc>
                <a:spcPct val="150000"/>
              </a:lnSpc>
            </a:pPr>
            <a:r>
              <a:rPr lang="en-GB" b="1" i="1" dirty="0">
                <a:solidFill>
                  <a:srgbClr val="002060"/>
                </a:solidFill>
                <a:latin typeface="Corbel" panose="020B0503020204020204" pitchFamily="34" charset="0"/>
                <a:cs typeface="Arial" panose="020B0604020202020204" pitchFamily="34" charset="0"/>
              </a:rPr>
              <a:t>Luiz </a:t>
            </a:r>
            <a:r>
              <a:rPr lang="en-GB" b="1" i="1" dirty="0" err="1" smtClean="0">
                <a:solidFill>
                  <a:srgbClr val="002060"/>
                </a:solidFill>
                <a:latin typeface="Corbel" panose="020B0503020204020204" pitchFamily="34" charset="0"/>
                <a:cs typeface="Arial" panose="020B0604020202020204" pitchFamily="34" charset="0"/>
              </a:rPr>
              <a:t>Loures</a:t>
            </a:r>
            <a:r>
              <a:rPr lang="en-GB" b="1" i="1" dirty="0" smtClean="0">
                <a:solidFill>
                  <a:srgbClr val="002060"/>
                </a:solidFill>
                <a:latin typeface="Corbel" panose="020B0503020204020204" pitchFamily="34" charset="0"/>
                <a:cs typeface="Arial" panose="020B0604020202020204" pitchFamily="34" charset="0"/>
              </a:rPr>
              <a:t>, </a:t>
            </a:r>
            <a:r>
              <a:rPr lang="en-GB" b="1" i="1" dirty="0">
                <a:solidFill>
                  <a:srgbClr val="002060"/>
                </a:solidFill>
                <a:latin typeface="Corbel" panose="020B0503020204020204" pitchFamily="34" charset="0"/>
                <a:cs typeface="Arial" panose="020B0604020202020204" pitchFamily="34" charset="0"/>
              </a:rPr>
              <a:t>UNAIDS Deputy Executive </a:t>
            </a:r>
            <a:r>
              <a:rPr lang="en-GB" b="1" i="1" dirty="0" smtClean="0">
                <a:solidFill>
                  <a:srgbClr val="002060"/>
                </a:solidFill>
                <a:latin typeface="Corbel" panose="020B0503020204020204" pitchFamily="34" charset="0"/>
                <a:cs typeface="Arial" panose="020B0604020202020204" pitchFamily="34" charset="0"/>
              </a:rPr>
              <a:t>Director (2016)</a:t>
            </a:r>
            <a:endParaRPr lang="en-GB" b="1" i="1" dirty="0">
              <a:solidFill>
                <a:srgbClr val="002060"/>
              </a:solidFill>
              <a:latin typeface="Corbel" panose="020B0503020204020204" pitchFamily="34" charset="0"/>
              <a:cs typeface="Arial" panose="020B0604020202020204" pitchFamily="34" charset="0"/>
            </a:endParaRPr>
          </a:p>
        </p:txBody>
      </p:sp>
    </p:spTree>
    <p:extLst>
      <p:ext uri="{BB962C8B-B14F-4D97-AF65-F5344CB8AC3E}">
        <p14:creationId xmlns:p14="http://schemas.microsoft.com/office/powerpoint/2010/main" val="22262664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0"/>
            <a:ext cx="12110223" cy="6858000"/>
          </a:xfrm>
          <a:prstGeom prst="rect">
            <a:avLst/>
          </a:prstGeom>
        </p:spPr>
      </p:pic>
    </p:spTree>
    <p:extLst>
      <p:ext uri="{BB962C8B-B14F-4D97-AF65-F5344CB8AC3E}">
        <p14:creationId xmlns:p14="http://schemas.microsoft.com/office/powerpoint/2010/main" val="12438060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a:stretch>
            <a:fillRect/>
          </a:stretch>
        </p:blipFill>
        <p:spPr>
          <a:xfrm>
            <a:off x="587828" y="432423"/>
            <a:ext cx="5913333" cy="2192861"/>
          </a:xfrm>
          <a:prstGeom prst="rect">
            <a:avLst/>
          </a:prstGeom>
        </p:spPr>
      </p:pic>
      <p:sp>
        <p:nvSpPr>
          <p:cNvPr id="2" name="Rectangle 1"/>
          <p:cNvSpPr/>
          <p:nvPr/>
        </p:nvSpPr>
        <p:spPr>
          <a:xfrm>
            <a:off x="4600542" y="3540509"/>
            <a:ext cx="7695440" cy="707886"/>
          </a:xfrm>
          <a:prstGeom prst="rect">
            <a:avLst/>
          </a:prstGeom>
        </p:spPr>
        <p:txBody>
          <a:bodyPr wrap="none">
            <a:spAutoFit/>
          </a:bodyPr>
          <a:lstStyle/>
          <a:p>
            <a:r>
              <a:rPr lang="en-GB" sz="4000" b="1" dirty="0">
                <a:solidFill>
                  <a:schemeClr val="accent6">
                    <a:lumMod val="75000"/>
                  </a:schemeClr>
                </a:solidFill>
                <a:latin typeface="Bodoni MT" panose="02070603080606020203" pitchFamily="18" charset="0"/>
                <a:cs typeface="Arial" panose="020B0604020202020204" pitchFamily="34" charset="0"/>
              </a:rPr>
              <a:t>United Belize Advocacy </a:t>
            </a:r>
            <a:r>
              <a:rPr lang="en-GB" sz="4000" b="1" dirty="0" smtClean="0">
                <a:solidFill>
                  <a:schemeClr val="accent6">
                    <a:lumMod val="75000"/>
                  </a:schemeClr>
                </a:solidFill>
                <a:latin typeface="Bodoni MT" panose="02070603080606020203" pitchFamily="18" charset="0"/>
                <a:cs typeface="Arial" panose="020B0604020202020204" pitchFamily="34" charset="0"/>
              </a:rPr>
              <a:t>Movement</a:t>
            </a:r>
            <a:endParaRPr lang="en-GB" sz="4000" b="1" dirty="0">
              <a:solidFill>
                <a:schemeClr val="accent6">
                  <a:lumMod val="75000"/>
                </a:schemeClr>
              </a:solidFill>
              <a:latin typeface="Bodoni MT" panose="02070603080606020203" pitchFamily="18"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7535266" y="4248067"/>
            <a:ext cx="1838130" cy="2443632"/>
          </a:xfrm>
          <a:prstGeom prst="rect">
            <a:avLst/>
          </a:prstGeom>
        </p:spPr>
      </p:pic>
    </p:spTree>
    <p:extLst>
      <p:ext uri="{BB962C8B-B14F-4D97-AF65-F5344CB8AC3E}">
        <p14:creationId xmlns:p14="http://schemas.microsoft.com/office/powerpoint/2010/main" val="29350977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17240" y="145496"/>
            <a:ext cx="4301413" cy="6452120"/>
          </a:xfrm>
          <a:prstGeom prst="rect">
            <a:avLst/>
          </a:prstGeom>
        </p:spPr>
      </p:pic>
      <p:sp>
        <p:nvSpPr>
          <p:cNvPr id="7" name="TextBox 6"/>
          <p:cNvSpPr txBox="1"/>
          <p:nvPr/>
        </p:nvSpPr>
        <p:spPr>
          <a:xfrm>
            <a:off x="5551714" y="1528626"/>
            <a:ext cx="6260841" cy="2862322"/>
          </a:xfrm>
          <a:prstGeom prst="rect">
            <a:avLst/>
          </a:prstGeom>
          <a:noFill/>
        </p:spPr>
        <p:txBody>
          <a:bodyPr wrap="square" rtlCol="0">
            <a:spAutoFit/>
          </a:bodyPr>
          <a:lstStyle/>
          <a:p>
            <a:pPr algn="ctr"/>
            <a:r>
              <a:rPr lang="en-GB" b="1" i="1" dirty="0" smtClean="0">
                <a:solidFill>
                  <a:schemeClr val="accent6">
                    <a:lumMod val="75000"/>
                  </a:schemeClr>
                </a:solidFill>
                <a:latin typeface="Corbel" panose="020B0503020204020204" pitchFamily="34" charset="0"/>
                <a:cs typeface="Calibri" panose="020F0502020204030204" pitchFamily="34" charset="0"/>
              </a:rPr>
              <a:t>‘‘Our society has moved </a:t>
            </a:r>
            <a:r>
              <a:rPr lang="en-GB" b="1" i="1" dirty="0">
                <a:solidFill>
                  <a:schemeClr val="accent6">
                    <a:lumMod val="75000"/>
                  </a:schemeClr>
                </a:solidFill>
                <a:latin typeface="Corbel" panose="020B0503020204020204" pitchFamily="34" charset="0"/>
                <a:cs typeface="Calibri" panose="020F0502020204030204" pitchFamily="34" charset="0"/>
              </a:rPr>
              <a:t>from one where existence of LGBTI persons is not even acknowledged – much less embraced – to one where we are finally recognizing LGBTI rights as human rights. Our work – the work of governments and of civil society – will not be finished until LGBTI people are welcome in every nation, every community, and every family</a:t>
            </a:r>
            <a:r>
              <a:rPr lang="en-GB" b="1" i="1" dirty="0" smtClean="0">
                <a:solidFill>
                  <a:schemeClr val="accent6">
                    <a:lumMod val="75000"/>
                  </a:schemeClr>
                </a:solidFill>
                <a:latin typeface="Corbel" panose="020B0503020204020204" pitchFamily="34" charset="0"/>
                <a:cs typeface="Calibri" panose="020F0502020204030204" pitchFamily="34" charset="0"/>
              </a:rPr>
              <a:t>.’’</a:t>
            </a:r>
          </a:p>
          <a:p>
            <a:pPr algn="ctr"/>
            <a:endParaRPr lang="en-GB" b="1" dirty="0" smtClean="0">
              <a:solidFill>
                <a:schemeClr val="accent6">
                  <a:lumMod val="75000"/>
                </a:schemeClr>
              </a:solidFill>
              <a:latin typeface="Corbel" panose="020B0503020204020204" pitchFamily="34" charset="0"/>
              <a:cs typeface="Calibri" panose="020F0502020204030204" pitchFamily="34" charset="0"/>
            </a:endParaRPr>
          </a:p>
          <a:p>
            <a:pPr algn="ctr"/>
            <a:endParaRPr lang="en-GB" b="1" dirty="0">
              <a:solidFill>
                <a:schemeClr val="accent6">
                  <a:lumMod val="75000"/>
                </a:schemeClr>
              </a:solidFill>
              <a:latin typeface="Corbel" panose="020B0503020204020204" pitchFamily="34" charset="0"/>
              <a:cs typeface="Calibri" panose="020F0502020204030204" pitchFamily="34" charset="0"/>
            </a:endParaRPr>
          </a:p>
          <a:p>
            <a:pPr algn="ctr"/>
            <a:r>
              <a:rPr lang="en-GB" b="1" dirty="0" smtClean="0">
                <a:solidFill>
                  <a:schemeClr val="accent6">
                    <a:lumMod val="75000"/>
                  </a:schemeClr>
                </a:solidFill>
                <a:latin typeface="Corbel" panose="020B0503020204020204" pitchFamily="34" charset="0"/>
                <a:cs typeface="Calibri" panose="020F0502020204030204" pitchFamily="34" charset="0"/>
              </a:rPr>
              <a:t>Ambassador Samantha Power</a:t>
            </a:r>
          </a:p>
          <a:p>
            <a:pPr algn="ctr"/>
            <a:r>
              <a:rPr lang="en-GB" b="1" dirty="0">
                <a:solidFill>
                  <a:schemeClr val="accent6">
                    <a:lumMod val="75000"/>
                  </a:schemeClr>
                </a:solidFill>
                <a:latin typeface="Corbel" panose="020B0503020204020204" pitchFamily="34" charset="0"/>
                <a:cs typeface="Calibri" panose="020F0502020204030204" pitchFamily="34" charset="0"/>
              </a:rPr>
              <a:t>US Permanent Representative to the </a:t>
            </a:r>
            <a:r>
              <a:rPr lang="en-GB" b="1" dirty="0" smtClean="0">
                <a:solidFill>
                  <a:schemeClr val="accent6">
                    <a:lumMod val="75000"/>
                  </a:schemeClr>
                </a:solidFill>
                <a:latin typeface="Corbel" panose="020B0503020204020204" pitchFamily="34" charset="0"/>
                <a:cs typeface="Calibri" panose="020F0502020204030204" pitchFamily="34" charset="0"/>
              </a:rPr>
              <a:t>United Nations (2016)</a:t>
            </a:r>
            <a:endParaRPr lang="en-GB" b="1" dirty="0">
              <a:solidFill>
                <a:schemeClr val="accent6">
                  <a:lumMod val="75000"/>
                </a:schemeClr>
              </a:solidFill>
              <a:latin typeface="Corbel" panose="020B0503020204020204" pitchFamily="34" charset="0"/>
              <a:cs typeface="Calibri" panose="020F0502020204030204" pitchFamily="34" charset="0"/>
            </a:endParaRPr>
          </a:p>
        </p:txBody>
      </p:sp>
    </p:spTree>
    <p:extLst>
      <p:ext uri="{BB962C8B-B14F-4D97-AF65-F5344CB8AC3E}">
        <p14:creationId xmlns:p14="http://schemas.microsoft.com/office/powerpoint/2010/main" val="895766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nsuring the health rights of LGBTI peopl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608300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6801862"/>
          </a:xfrm>
          <a:prstGeom prst="rect">
            <a:avLst/>
          </a:prstGeom>
          <a:noFill/>
        </p:spPr>
        <p:txBody>
          <a:bodyPr wrap="square" rtlCol="0">
            <a:spAutoFit/>
          </a:bodyPr>
          <a:lstStyle/>
          <a:p>
            <a:r>
              <a:rPr lang="en-GB" sz="2000" b="1" u="sng" dirty="0" smtClean="0">
                <a:latin typeface="Arial" panose="020B0604020202020204" pitchFamily="34" charset="0"/>
                <a:cs typeface="Arial" panose="020B0604020202020204" pitchFamily="34" charset="0"/>
              </a:rPr>
              <a:t>REFERENCE LIST</a:t>
            </a:r>
          </a:p>
          <a:p>
            <a:endParaRPr lang="en-GB" sz="2000" b="1" u="sng"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Crehan, P. (2018) ‘The Equal Rights Coalition in Vancouver - A political win but an economic missed opportunity’, </a:t>
            </a:r>
            <a:r>
              <a:rPr lang="en-GB" sz="1200" i="1" dirty="0">
                <a:latin typeface="Arial" panose="020B0604020202020204" pitchFamily="34" charset="0"/>
                <a:cs typeface="Arial" panose="020B0604020202020204" pitchFamily="34" charset="0"/>
              </a:rPr>
              <a:t>National LBGT Chamber of Commerce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https://</a:t>
            </a:r>
            <a:r>
              <a:rPr lang="en-GB" sz="1200" u="sng">
                <a:latin typeface="Arial" panose="020B0604020202020204" pitchFamily="34" charset="0"/>
                <a:cs typeface="Arial" panose="020B0604020202020204" pitchFamily="34" charset="0"/>
                <a:hlinkClick r:id="rId2"/>
              </a:rPr>
              <a:t>www.nglcc.org/blog/ERC-LGBTI-inclusive-economic-growth</a:t>
            </a:r>
            <a:r>
              <a:rPr lang="en-GB" sz="1200">
                <a:latin typeface="Arial" panose="020B0604020202020204" pitchFamily="34" charset="0"/>
                <a:cs typeface="Arial" panose="020B0604020202020204" pitchFamily="34" charset="0"/>
              </a:rPr>
              <a:t>  </a:t>
            </a:r>
            <a:r>
              <a:rPr lang="en-GB" sz="1200" smtClean="0">
                <a:latin typeface="Arial" panose="020B0604020202020204" pitchFamily="34" charset="0"/>
                <a:cs typeface="Arial" panose="020B0604020202020204" pitchFamily="34" charset="0"/>
              </a:rPr>
              <a:t>(Accessed</a:t>
            </a:r>
            <a:r>
              <a:rPr lang="en-GB" sz="1200" dirty="0">
                <a:latin typeface="Arial" panose="020B0604020202020204" pitchFamily="34" charset="0"/>
                <a:cs typeface="Arial" panose="020B0604020202020204" pitchFamily="34" charset="0"/>
              </a:rPr>
              <a:t>: 10 January 2019).</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Ghebreyesus, T. A. (2018) </a:t>
            </a:r>
            <a:r>
              <a:rPr lang="en-GB" sz="1200" i="1" dirty="0">
                <a:latin typeface="Arial" panose="020B0604020202020204" pitchFamily="34" charset="0"/>
                <a:cs typeface="Arial" panose="020B0604020202020204" pitchFamily="34" charset="0"/>
              </a:rPr>
              <a:t>Ensuring the health rights of LGBTI people</a:t>
            </a:r>
            <a:r>
              <a:rPr lang="en-GB" sz="1200" dirty="0">
                <a:latin typeface="Arial" panose="020B0604020202020204" pitchFamily="34" charset="0"/>
                <a:cs typeface="Arial" panose="020B0604020202020204" pitchFamily="34" charset="0"/>
              </a:rPr>
              <a:t>, World Health Organization</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3"/>
              </a:rPr>
              <a:t>https://youtu.be/jTOfum71XG4</a:t>
            </a:r>
            <a:r>
              <a:rPr lang="en-GB" sz="1200" dirty="0">
                <a:latin typeface="Arial" panose="020B0604020202020204" pitchFamily="34" charset="0"/>
                <a:cs typeface="Arial" panose="020B0604020202020204" pitchFamily="34" charset="0"/>
              </a:rPr>
              <a:t> (Accessed: 10 January 2019).</a:t>
            </a:r>
          </a:p>
          <a:p>
            <a:r>
              <a:rPr lang="en-GB" sz="1200" dirty="0">
                <a:latin typeface="Arial" panose="020B0604020202020204" pitchFamily="34" charset="0"/>
                <a:cs typeface="Arial" panose="020B0604020202020204" pitchFamily="34" charset="0"/>
              </a:rPr>
              <a:t> </a:t>
            </a:r>
          </a:p>
          <a:p>
            <a:r>
              <a:rPr lang="en-GB" sz="1200" i="1" dirty="0">
                <a:latin typeface="Arial" panose="020B0604020202020204" pitchFamily="34" charset="0"/>
                <a:cs typeface="Arial" panose="020B0604020202020204" pitchFamily="34" charset="0"/>
              </a:rPr>
              <a:t>Government of Canada</a:t>
            </a:r>
            <a:r>
              <a:rPr lang="en-GB" sz="1200" dirty="0">
                <a:latin typeface="Arial" panose="020B0604020202020204" pitchFamily="34" charset="0"/>
                <a:cs typeface="Arial" panose="020B0604020202020204" pitchFamily="34" charset="0"/>
              </a:rPr>
              <a:t> (2016) International human rights, governance and democracy: Equal Rights Coalition. Available at: </a:t>
            </a:r>
            <a:r>
              <a:rPr lang="en-GB" sz="1200" u="sng" dirty="0">
                <a:latin typeface="Arial" panose="020B0604020202020204" pitchFamily="34" charset="0"/>
                <a:cs typeface="Arial" panose="020B0604020202020204" pitchFamily="34" charset="0"/>
                <a:hlinkClick r:id="rId4"/>
              </a:rPr>
              <a:t>https://international.gc.ca/world-monde/issues_development-enjeux_developpement/human_rights-droits_homme/coalition-equal-rights-droits-egaux.aspx?lang=eng</a:t>
            </a:r>
            <a:r>
              <a:rPr lang="en-GB" sz="1200" dirty="0">
                <a:latin typeface="Arial" panose="020B0604020202020204" pitchFamily="34" charset="0"/>
                <a:cs typeface="Arial" panose="020B0604020202020204" pitchFamily="34" charset="0"/>
              </a:rPr>
              <a:t> (Accessed: 10 January 2019).</a:t>
            </a:r>
          </a:p>
          <a:p>
            <a:r>
              <a:rPr lang="en-GB" sz="1200" dirty="0">
                <a:latin typeface="Arial" panose="020B0604020202020204" pitchFamily="34" charset="0"/>
                <a:cs typeface="Arial" panose="020B0604020202020204" pitchFamily="34" charset="0"/>
              </a:rPr>
              <a:t> </a:t>
            </a:r>
          </a:p>
          <a:p>
            <a:r>
              <a:rPr lang="en-GB" sz="1200" i="1" dirty="0">
                <a:latin typeface="Arial" panose="020B0604020202020204" pitchFamily="34" charset="0"/>
                <a:cs typeface="Arial" panose="020B0604020202020204" pitchFamily="34" charset="0"/>
              </a:rPr>
              <a:t>Government of Canada</a:t>
            </a:r>
            <a:r>
              <a:rPr lang="en-GB" sz="1200" dirty="0">
                <a:latin typeface="Arial" panose="020B0604020202020204" pitchFamily="34" charset="0"/>
                <a:cs typeface="Arial" panose="020B0604020202020204" pitchFamily="34" charset="0"/>
              </a:rPr>
              <a:t> (2018) Global affairs: Leaving no one behind: the Equal Rights Coalition global conference on LGBTI human rights and inclusive development. Available at: </a:t>
            </a:r>
            <a:r>
              <a:rPr lang="en-GB" sz="1200" u="sng" dirty="0">
                <a:latin typeface="Arial" panose="020B0604020202020204" pitchFamily="34" charset="0"/>
                <a:cs typeface="Arial" panose="020B0604020202020204" pitchFamily="34" charset="0"/>
                <a:hlinkClick r:id="rId5"/>
              </a:rPr>
              <a:t>https://www.international.gc.ca/gac-amc/campaign-campagne/erc-cde/index.aspx?lang=eng</a:t>
            </a:r>
            <a:r>
              <a:rPr lang="en-GB" sz="1200" dirty="0">
                <a:latin typeface="Arial" panose="020B0604020202020204" pitchFamily="34" charset="0"/>
                <a:cs typeface="Arial" panose="020B0604020202020204" pitchFamily="34" charset="0"/>
              </a:rPr>
              <a:t> (Accessed: 10 January 2019).</a:t>
            </a:r>
          </a:p>
          <a:p>
            <a:r>
              <a:rPr lang="en-GB" sz="1200" dirty="0">
                <a:latin typeface="Arial" panose="020B0604020202020204" pitchFamily="34" charset="0"/>
                <a:cs typeface="Arial" panose="020B0604020202020204" pitchFamily="34" charset="0"/>
              </a:rPr>
              <a:t> </a:t>
            </a:r>
          </a:p>
          <a:p>
            <a:r>
              <a:rPr lang="en-GB" sz="1200" i="1" dirty="0">
                <a:latin typeface="Arial" panose="020B0604020202020204" pitchFamily="34" charset="0"/>
                <a:cs typeface="Arial" panose="020B0604020202020204" pitchFamily="34" charset="0"/>
              </a:rPr>
              <a:t>Government of Canada</a:t>
            </a:r>
            <a:r>
              <a:rPr lang="en-GB" sz="1200" dirty="0">
                <a:latin typeface="Arial" panose="020B0604020202020204" pitchFamily="34" charset="0"/>
                <a:cs typeface="Arial" panose="020B0604020202020204" pitchFamily="34" charset="0"/>
              </a:rPr>
              <a:t> (2018) International human rights, governance and democracy: Joint communiqué of the Equal Rights Coalition global conference 2018. Available at: </a:t>
            </a:r>
            <a:r>
              <a:rPr lang="en-GB" sz="1200" u="sng" dirty="0">
                <a:latin typeface="Arial" panose="020B0604020202020204" pitchFamily="34" charset="0"/>
                <a:cs typeface="Arial" panose="020B0604020202020204" pitchFamily="34" charset="0"/>
                <a:hlinkClick r:id="rId6"/>
              </a:rPr>
              <a:t>https://www.international.gc.ca/world-monde/issues_development-enjeux_developpement/human_rights-droits_homme/erc_joint_communique-cde_communique_commun.aspx?lang=eng</a:t>
            </a:r>
            <a:r>
              <a:rPr lang="en-GB" sz="1200" dirty="0">
                <a:latin typeface="Arial" panose="020B0604020202020204" pitchFamily="34" charset="0"/>
                <a:cs typeface="Arial" panose="020B0604020202020204" pitchFamily="34" charset="0"/>
              </a:rPr>
              <a:t> (Accessed: 10 January 2019).</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Houdart, F. (2018) ‘Why LGBT rights are under threat—and what to do about it’, </a:t>
            </a:r>
            <a:r>
              <a:rPr lang="en-GB" sz="1200" i="1" dirty="0">
                <a:latin typeface="Arial" panose="020B0604020202020204" pitchFamily="34" charset="0"/>
                <a:cs typeface="Arial" panose="020B0604020202020204" pitchFamily="34" charset="0"/>
              </a:rPr>
              <a:t>The Economist, </a:t>
            </a:r>
            <a:r>
              <a:rPr lang="en-GB" sz="1200" dirty="0">
                <a:latin typeface="Arial" panose="020B0604020202020204" pitchFamily="34" charset="0"/>
                <a:cs typeface="Arial" panose="020B0604020202020204" pitchFamily="34" charset="0"/>
              </a:rPr>
              <a:t>(July). Available at: </a:t>
            </a:r>
            <a:r>
              <a:rPr lang="en-GB" sz="1200" u="sng" dirty="0">
                <a:latin typeface="Arial" panose="020B0604020202020204" pitchFamily="34" charset="0"/>
                <a:cs typeface="Arial" panose="020B0604020202020204" pitchFamily="34" charset="0"/>
                <a:hlinkClick r:id="rId7"/>
              </a:rPr>
              <a:t>https://www.economist.com/open-future/2018/07/02/why-lgbt-rights-are-under-threat-and-what-to-do-about-it</a:t>
            </a:r>
            <a:r>
              <a:rPr lang="en-GB" sz="1200" dirty="0">
                <a:latin typeface="Arial" panose="020B0604020202020204" pitchFamily="34" charset="0"/>
                <a:cs typeface="Arial" panose="020B0604020202020204" pitchFamily="34" charset="0"/>
              </a:rPr>
              <a:t> (Accessed: 17 January 2019).</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Power, S. (2016) ‘No Violence, No Discrimination and Social Inclusion’, </a:t>
            </a:r>
            <a:r>
              <a:rPr lang="en-GB" sz="1200" i="1" dirty="0">
                <a:latin typeface="Arial" panose="020B0604020202020204" pitchFamily="34" charset="0"/>
                <a:cs typeface="Arial" panose="020B0604020202020204" pitchFamily="34" charset="0"/>
              </a:rPr>
              <a:t>Proceedings of the global LGBTI human rights conference</a:t>
            </a:r>
            <a:r>
              <a:rPr lang="en-GB" sz="1200" dirty="0">
                <a:latin typeface="Arial" panose="020B0604020202020204" pitchFamily="34" charset="0"/>
                <a:cs typeface="Arial" panose="020B0604020202020204" pitchFamily="34" charset="0"/>
              </a:rPr>
              <a:t>, Montevideo, Uruguay, 13-15 July 2016. Available at: </a:t>
            </a:r>
            <a:r>
              <a:rPr lang="en-GB" sz="1200" u="sng" dirty="0">
                <a:latin typeface="Arial" panose="020B0604020202020204" pitchFamily="34" charset="0"/>
                <a:cs typeface="Arial" panose="020B0604020202020204" pitchFamily="34" charset="0"/>
                <a:hlinkClick r:id="rId8"/>
              </a:rPr>
              <a:t>http://www.mrree.gub.uy/frontend/page?1,embajada-eeuu,ampliacion-embajada,O,en,0,PAG;CONC;442;5;D;world-human-rights-conference-lgbtis-no-violence-no-discrimination-and-social-inclusion-in-montevideo-speech-by-us-permanent-representative-to-the-un-ambassador-samantha-power;1;PAG</a:t>
            </a:r>
            <a:r>
              <a:rPr lang="en-GB" sz="1200" dirty="0">
                <a:latin typeface="Arial" panose="020B0604020202020204" pitchFamily="34" charset="0"/>
                <a:cs typeface="Arial" panose="020B0604020202020204" pitchFamily="34" charset="0"/>
              </a:rPr>
              <a:t> (Accessed: 20 December 2018).</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Prozco, C. (2018) ‘The perfect, imperfect evolution of The Equal Rights Coalition as a mechanism’, </a:t>
            </a:r>
            <a:r>
              <a:rPr lang="en-GB" sz="1200" i="1" dirty="0">
                <a:latin typeface="Arial" panose="020B0604020202020204" pitchFamily="34" charset="0"/>
                <a:cs typeface="Arial" panose="020B0604020202020204" pitchFamily="34" charset="0"/>
              </a:rPr>
              <a:t>United Belize Advocacy Movement, </a:t>
            </a:r>
            <a:r>
              <a:rPr lang="en-GB" sz="1200" dirty="0">
                <a:latin typeface="Arial" panose="020B0604020202020204" pitchFamily="34" charset="0"/>
                <a:cs typeface="Arial" panose="020B0604020202020204" pitchFamily="34" charset="0"/>
              </a:rPr>
              <a:t>(August). Available at: </a:t>
            </a:r>
            <a:r>
              <a:rPr lang="en-GB" sz="1200" u="sng" dirty="0">
                <a:latin typeface="Arial" panose="020B0604020202020204" pitchFamily="34" charset="0"/>
                <a:cs typeface="Arial" panose="020B0604020202020204" pitchFamily="34" charset="0"/>
                <a:hlinkClick r:id="rId9"/>
              </a:rPr>
              <a:t>http://unitedbelizeadvocacymovement.blogspot.com/2018/08/the-imperfect-evolution-of-equal-rights.html</a:t>
            </a:r>
            <a:r>
              <a:rPr lang="en-GB" sz="1200" dirty="0">
                <a:latin typeface="Arial" panose="020B0604020202020204" pitchFamily="34" charset="0"/>
                <a:cs typeface="Arial" panose="020B0604020202020204" pitchFamily="34" charset="0"/>
              </a:rPr>
              <a:t> (Accessed: 10 January 2019).</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Reid, G. (2018) ‘After a grim year for LGBT rights, the way forward’, </a:t>
            </a:r>
            <a:r>
              <a:rPr lang="en-GB" sz="1200" i="1" dirty="0">
                <a:latin typeface="Arial" panose="020B0604020202020204" pitchFamily="34" charset="0"/>
                <a:cs typeface="Arial" panose="020B0604020202020204" pitchFamily="34" charset="0"/>
              </a:rPr>
              <a:t>Human Rights Watch</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0"/>
              </a:rPr>
              <a:t>https://www.hrw.org/news/2018/04/16/after-grim-year-lgbt-rights-way-forward</a:t>
            </a:r>
            <a:r>
              <a:rPr lang="en-GB" sz="1200" dirty="0">
                <a:latin typeface="Arial" panose="020B0604020202020204" pitchFamily="34" charset="0"/>
                <a:cs typeface="Arial" panose="020B0604020202020204" pitchFamily="34" charset="0"/>
              </a:rPr>
              <a:t> (Accessed: 20 December 2018).</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Semenova, O. and Hawkes, B. (2018) ‘What does "the world needs more Canada" mean when it comes to LGBTI rights?’ </a:t>
            </a:r>
            <a:r>
              <a:rPr lang="en-GB" sz="1200" i="1" dirty="0">
                <a:latin typeface="Arial" panose="020B0604020202020204" pitchFamily="34" charset="0"/>
                <a:cs typeface="Arial" panose="020B0604020202020204" pitchFamily="34" charset="0"/>
              </a:rPr>
              <a:t>The Georgia Straight</a:t>
            </a:r>
            <a:r>
              <a:rPr lang="en-GB" sz="1200" dirty="0">
                <a:latin typeface="Arial" panose="020B0604020202020204" pitchFamily="34" charset="0"/>
                <a:cs typeface="Arial" panose="020B0604020202020204" pitchFamily="34" charset="0"/>
              </a:rPr>
              <a:t>, (August). Available at:</a:t>
            </a:r>
            <a:r>
              <a:rPr lang="en-GB" sz="1200" i="1"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11"/>
              </a:rPr>
              <a:t>https://www.straight.com/news/1112396/olena-semenova-and-brent-hawkes-what-does-world-needs-more-canada-mean-when-it-comes</a:t>
            </a:r>
            <a:r>
              <a:rPr lang="en-GB" sz="1200" dirty="0">
                <a:latin typeface="Arial" panose="020B0604020202020204" pitchFamily="34" charset="0"/>
                <a:cs typeface="Arial" panose="020B0604020202020204" pitchFamily="34" charset="0"/>
              </a:rPr>
              <a:t> (Accessed: 20 December 2018).</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UNAIDS (2016) </a:t>
            </a:r>
            <a:r>
              <a:rPr lang="en-GB" sz="1200" i="1" dirty="0">
                <a:latin typeface="Arial" panose="020B0604020202020204" pitchFamily="34" charset="0"/>
                <a:cs typeface="Arial" panose="020B0604020202020204" pitchFamily="34" charset="0"/>
              </a:rPr>
              <a:t>Government officials and global advocates launch Equal Rights Coalition for LGBTI people. </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12"/>
              </a:rPr>
              <a:t>http://www.unaids.org/en/resources/presscentre/featurestories/2016/july/20160714_LGBTI</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Accessed: 16 January 2019</a:t>
            </a:r>
            <a:r>
              <a:rPr lang="en-GB" sz="1200" dirty="0" smtClean="0">
                <a:latin typeface="Arial" panose="020B0604020202020204" pitchFamily="34" charset="0"/>
                <a:cs typeface="Arial" panose="020B0604020202020204" pitchFamily="34" charset="0"/>
              </a:rPr>
              <a:t>).</a:t>
            </a:r>
            <a:endParaRPr lang="en-GB" sz="20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361783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783</TotalTime>
  <Words>210</Words>
  <Application>Microsoft Office PowerPoint</Application>
  <PresentationFormat>Widescreen</PresentationFormat>
  <Paragraphs>42</Paragraphs>
  <Slides>7</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Bodoni MT</vt:lpstr>
      <vt:lpstr>Calibri</vt:lpstr>
      <vt:lpstr>Calibri Light</vt:lpstr>
      <vt:lpstr>Corbel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Moog Inc.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Charmian</dc:creator>
  <cp:lastModifiedBy>Charmian</cp:lastModifiedBy>
  <cp:revision>49</cp:revision>
  <dcterms:created xsi:type="dcterms:W3CDTF">2019-01-14T17:19:52Z</dcterms:created>
  <dcterms:modified xsi:type="dcterms:W3CDTF">2019-01-17T20:14:14Z</dcterms:modified>
</cp:coreProperties>
</file>