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58" r:id="rId2"/>
    <p:sldId id="289" r:id="rId3"/>
    <p:sldId id="295" r:id="rId4"/>
    <p:sldId id="305" r:id="rId5"/>
    <p:sldId id="306" r:id="rId6"/>
    <p:sldId id="259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58" r:id="rId17"/>
    <p:sldId id="349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50" autoAdjust="0"/>
    <p:restoredTop sz="93372" autoAdjust="0"/>
  </p:normalViewPr>
  <p:slideViewPr>
    <p:cSldViewPr>
      <p:cViewPr varScale="1">
        <p:scale>
          <a:sx n="50" d="100"/>
          <a:sy n="50" d="100"/>
        </p:scale>
        <p:origin x="34" y="5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19C328E-F7B1-2F4C-E03E-6775A33BCD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900" y="925513"/>
            <a:ext cx="8712200" cy="3799632"/>
          </a:xfrm>
        </p:spPr>
        <p:txBody>
          <a:bodyPr/>
          <a:lstStyle/>
          <a:p>
            <a:br>
              <a:rPr lang="en-GB" altLang="en-US" sz="3600" b="1" dirty="0"/>
            </a:b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3600" b="1" dirty="0"/>
              <a:t>LCBB40013: Stakeholders Engagement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b="1" dirty="0"/>
              <a:t>Week 2_Session 1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45343"/>
            <a:ext cx="4038600" cy="13681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535" y="1470886"/>
            <a:ext cx="8568953" cy="2318154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dirty="0"/>
              <a:t>Who is a stakeholder?</a:t>
            </a:r>
          </a:p>
          <a:p>
            <a:pPr marL="0" indent="0">
              <a:buNone/>
            </a:pPr>
            <a:r>
              <a:rPr lang="en-GB" dirty="0"/>
              <a:t>What is stakeholder engagement?</a:t>
            </a:r>
          </a:p>
          <a:p>
            <a:pPr marL="0" indent="0">
              <a:buNone/>
            </a:pPr>
            <a:r>
              <a:rPr lang="en-GB" dirty="0"/>
              <a:t>Why is it important for stakeholders to be actively engaged?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15/10/2024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7D28-772D-43CD-BE3E-1A64B412B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260648"/>
            <a:ext cx="8893496" cy="1209016"/>
          </a:xfrm>
        </p:spPr>
        <p:txBody>
          <a:bodyPr/>
          <a:lstStyle/>
          <a:p>
            <a:r>
              <a:rPr lang="en-US" sz="3600" b="1" dirty="0"/>
              <a:t>Introduction to Stakeholder Power, Interests and Influence.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E667F-A322-4ED2-962D-20731A517E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520788"/>
            <a:ext cx="8893496" cy="406845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Power is the capacity or authority of a stakeholder to directly affect or control the decision, direction, or outcome of a project. </a:t>
            </a:r>
          </a:p>
          <a:p>
            <a:pPr marL="0" indent="0">
              <a:buNone/>
            </a:pPr>
            <a:r>
              <a:rPr lang="en-GB" dirty="0"/>
              <a:t>Power can be derived from various sources:</a:t>
            </a:r>
          </a:p>
          <a:p>
            <a:r>
              <a:rPr lang="en-GB" dirty="0"/>
              <a:t>Resource control</a:t>
            </a:r>
          </a:p>
          <a:p>
            <a:r>
              <a:rPr lang="en-GB" dirty="0"/>
              <a:t>Legitimate authority </a:t>
            </a:r>
          </a:p>
          <a:p>
            <a:r>
              <a:rPr lang="en-GB" dirty="0"/>
              <a:t>Expertise</a:t>
            </a:r>
          </a:p>
          <a:p>
            <a:r>
              <a:rPr lang="en-GB" dirty="0"/>
              <a:t>Network influence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9B59-2F0E-48D1-BAD6-53525D1F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F0A99-9964-4C8F-AE49-0B81586F19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693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2AEB7-239B-9C12-5A8C-9100C64919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992" y="993109"/>
            <a:ext cx="8839236" cy="331236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Interest indicates the level of concern or priority a stakeholder has in the project outcomes. High-interest stakeholders are often directly affected by the project’s success or failure, such as local communities or end-users. </a:t>
            </a:r>
          </a:p>
          <a:p>
            <a:pPr marL="0" indent="0">
              <a:buNone/>
            </a:pPr>
            <a:r>
              <a:rPr lang="en-GB" dirty="0"/>
              <a:t>Understanding stakeholders’ interests is crucial to addressing their needs and minimising resistance.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DA1F64-D8EB-29BC-C263-5583EF89A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2301A-3679-C18A-0939-AF0EA8B345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886947E-70A5-3AC8-CB4E-3138C581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43804"/>
            <a:ext cx="8893496" cy="504056"/>
          </a:xfrm>
        </p:spPr>
        <p:txBody>
          <a:bodyPr/>
          <a:lstStyle/>
          <a:p>
            <a:r>
              <a:rPr lang="en-US" sz="2800" b="1" dirty="0" err="1"/>
              <a:t>Cont</a:t>
            </a:r>
            <a:r>
              <a:rPr lang="en-US" sz="2800" b="1" dirty="0"/>
              <a:t>’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6822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F8C31-83DA-E081-D3EC-536EF3D1FF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0E924-91F5-9255-048F-438D6E01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252" y="764704"/>
            <a:ext cx="8839236" cy="468052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Influence, on the other hand, is the extent to which a stakeholder can sway, modify or indirectly shape project decisions, strategies, or outcomes. </a:t>
            </a:r>
          </a:p>
          <a:p>
            <a:pPr marL="0" indent="0">
              <a:buNone/>
            </a:pPr>
            <a:r>
              <a:rPr lang="en-GB" dirty="0"/>
              <a:t>Unlike power, which is about control, influence is about persuasion and the ability to bring about change through:</a:t>
            </a:r>
          </a:p>
          <a:p>
            <a:r>
              <a:rPr lang="en-GB" dirty="0"/>
              <a:t>Persuasion and Communication skills</a:t>
            </a:r>
          </a:p>
          <a:p>
            <a:r>
              <a:rPr lang="en-GB" dirty="0"/>
              <a:t>Public or Community Support</a:t>
            </a:r>
          </a:p>
          <a:p>
            <a:r>
              <a:rPr lang="en-GB" dirty="0"/>
              <a:t>Strategic Alliance </a:t>
            </a:r>
          </a:p>
          <a:p>
            <a:r>
              <a:rPr lang="en-GB" dirty="0"/>
              <a:t>Reputation and Credibility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EE0364-2D37-AC64-4D35-BF3E9B5F8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D88AD-8B4A-1957-1B62-07DB685BDF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7CACCA4-B19C-EEC2-0DDE-72FB3A75F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43804"/>
            <a:ext cx="8893496" cy="504056"/>
          </a:xfrm>
        </p:spPr>
        <p:txBody>
          <a:bodyPr/>
          <a:lstStyle/>
          <a:p>
            <a:r>
              <a:rPr lang="en-US" sz="2800" b="1" dirty="0" err="1"/>
              <a:t>Cont</a:t>
            </a:r>
            <a:r>
              <a:rPr lang="en-US" sz="2800" b="1" dirty="0"/>
              <a:t>’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28539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838219" y="1994520"/>
            <a:ext cx="4932040" cy="1846394"/>
          </a:xfrm>
        </p:spPr>
        <p:txBody>
          <a:bodyPr wrap="square" anchor="t"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dynamics of stakeholder's power, influence, and interest.</a:t>
            </a:r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15/10/2024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99EFABE-6A4C-56DB-0EB2-8D38AA95A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9900"/>
            <a:ext cx="9144000" cy="591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67C5E-4090-D6BA-61EA-4D06A6100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208" y="18336"/>
            <a:ext cx="8229600" cy="634082"/>
          </a:xfrm>
        </p:spPr>
        <p:txBody>
          <a:bodyPr/>
          <a:lstStyle/>
          <a:p>
            <a:r>
              <a:rPr lang="en-GB" sz="3600" dirty="0"/>
              <a:t>Power / Interest Grid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148377D-571F-2A1B-4B82-977A7A9D8D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62323" y="2348880"/>
            <a:ext cx="2188454" cy="185261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grid ensures that resources are channelled to stakeholders who can most affect the project.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A277A1-0375-5672-766C-9FE9EC662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7731E-6EF2-80B6-196C-3FCC5698B9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5122" name="Picture 2" descr="Stakeholder Analysis Mendelow Matrix">
            <a:extLst>
              <a:ext uri="{FF2B5EF4-FFF2-40B4-BE49-F238E27FC236}">
                <a16:creationId xmlns:a16="http://schemas.microsoft.com/office/drawing/2014/main" id="{A0806182-1F93-105D-BBFF-8CD3F603ED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07976"/>
            <a:ext cx="63722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10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8A3BF-B920-6483-4CD2-082403AD7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90117"/>
            <a:ext cx="8686800" cy="1143000"/>
          </a:xfrm>
        </p:spPr>
        <p:txBody>
          <a:bodyPr/>
          <a:lstStyle/>
          <a:p>
            <a:r>
              <a:rPr lang="en-GB" sz="3600" b="1" dirty="0"/>
              <a:t>Analysing stakeholder power and interest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7DC8C8-2551-F691-BB9D-A8A1D88F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484784"/>
            <a:ext cx="8229600" cy="38884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Stakeholders’ power and influence can change over time, there it is crucial to understand some of the factors that can bring about this change.</a:t>
            </a:r>
          </a:p>
          <a:p>
            <a:pPr marL="0" indent="0">
              <a:buNone/>
            </a:pPr>
            <a:r>
              <a:rPr lang="en-GB" b="1" dirty="0"/>
              <a:t>Steps for Analysis</a:t>
            </a:r>
          </a:p>
          <a:p>
            <a:r>
              <a:rPr lang="en-GB" dirty="0"/>
              <a:t>Identify and list potential stakeholders</a:t>
            </a:r>
          </a:p>
          <a:p>
            <a:r>
              <a:rPr lang="en-GB" dirty="0"/>
              <a:t>Prioritize them using the power/interest grid to map them into four quadrants.</a:t>
            </a:r>
          </a:p>
          <a:p>
            <a:r>
              <a:rPr lang="en-GB" dirty="0"/>
              <a:t>Categorise them based on their alliance with similar interests.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43FC85-3AF0-B431-7042-1B4B165B5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B0DDC87-F2C4-00EF-F55F-A5FBAA0969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01706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D769F-BFEC-A690-8793-5AD9617D8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4279"/>
            <a:ext cx="8229600" cy="706090"/>
          </a:xfrm>
        </p:spPr>
        <p:txBody>
          <a:bodyPr/>
          <a:lstStyle/>
          <a:p>
            <a:r>
              <a:rPr lang="en-GB" sz="3600" b="1" dirty="0"/>
              <a:t>Managing influential stakeholders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037E08-3F3D-C18C-8B85-5484D05F8B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3508" y="1340769"/>
            <a:ext cx="8856984" cy="288032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Strategies for High-Power/High-Interest Stakeholders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Engage actively by opening up communication avenues and involve them in decision-making.</a:t>
            </a:r>
          </a:p>
          <a:p>
            <a:r>
              <a:rPr lang="en-GB" dirty="0"/>
              <a:t>Collaborate with them by seeking their input to ensure the project aligns with their expectations.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4AC211-71F5-051C-FE98-84ECCD225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6038703-AD58-871E-2739-92FEB88530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7548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06D3A5-9F4A-9069-C66D-4BF2FAC984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778" y="620688"/>
            <a:ext cx="8229600" cy="3384376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Strategies for High-Power/Low-Interest Stakeholders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Inform and consult with the stakeholders, keep them up-to-date on things and occasionally seek feedback.</a:t>
            </a:r>
          </a:p>
          <a:p>
            <a:r>
              <a:rPr lang="en-GB" dirty="0"/>
              <a:t>Leverage their influence by aligning their interest with project goals to gain their support.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6494BD-F41A-3D74-4431-7AECDD191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40EA099-0128-5B21-5E91-F5DCD240DD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7206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A3A52-4130-17A9-7A7D-95C376C82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Balancing Stakeholders’ Interests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F52D1A-D2CC-2BD7-9EE2-D3957E3102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417639"/>
            <a:ext cx="8363272" cy="186734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Stakeholders have conflicting interests that need to be appropriately managed.</a:t>
            </a:r>
          </a:p>
          <a:p>
            <a:pPr marL="0" indent="0">
              <a:buNone/>
            </a:pPr>
            <a:r>
              <a:rPr lang="en-GB" dirty="0"/>
              <a:t>Limited resources (time, budget and social benefits) can potentially pose a challenge for engagement.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70DF42-BCF5-208C-2B23-9FF0C118D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FF2411A-8520-79AA-EAB1-3DAB42BABF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33402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6BE7D-02FC-5B0B-BE6B-2F46F77C6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Approaches to adopt in Balancing stakeholders' interests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D0DAD7-84DB-E7D7-BB3F-D167E1ECCC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3664" y="1957775"/>
            <a:ext cx="8229600" cy="2664296"/>
          </a:xfrm>
        </p:spPr>
        <p:txBody>
          <a:bodyPr/>
          <a:lstStyle/>
          <a:p>
            <a:r>
              <a:rPr lang="en-GB" dirty="0"/>
              <a:t>Prioritise key interests and focus on stakeholders with the most significant impact on the project's success.</a:t>
            </a:r>
          </a:p>
          <a:p>
            <a:r>
              <a:rPr lang="en-GB" dirty="0"/>
              <a:t>Communicate transparently and ensure that you deploy open dialogue in managing their expectations.</a:t>
            </a:r>
          </a:p>
          <a:p>
            <a:r>
              <a:rPr lang="en-GB" dirty="0"/>
              <a:t>Deploy strong negotiation skills and ensure that a common ground is met.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52FBE8-9648-418D-ABE5-9F8DFF031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E418F0C-F162-2F05-3AB4-A5C676BD46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32680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75DD6-D1D8-8B4F-0B61-BF0694B58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GB" sz="3600" dirty="0"/>
              <a:t>Importance of Balancing stakeholder interests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5E499C-2FCC-F356-8118-B7A00E5A03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73062" y="1721817"/>
            <a:ext cx="8435975" cy="379541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Benefits of Balance </a:t>
            </a:r>
          </a:p>
          <a:p>
            <a:r>
              <a:rPr lang="en-GB" dirty="0"/>
              <a:t>Increased project acceptance </a:t>
            </a:r>
          </a:p>
          <a:p>
            <a:r>
              <a:rPr lang="en-GB" dirty="0"/>
              <a:t>Reduced stakeholders’ resistance</a:t>
            </a:r>
          </a:p>
          <a:p>
            <a:r>
              <a:rPr lang="en-GB" dirty="0"/>
              <a:t>Avoid project delays</a:t>
            </a:r>
          </a:p>
          <a:p>
            <a:pPr marL="0" indent="0">
              <a:buNone/>
            </a:pPr>
            <a:r>
              <a:rPr lang="en-GB" b="1" dirty="0"/>
              <a:t>Consequences of Imbalance </a:t>
            </a:r>
          </a:p>
          <a:p>
            <a:r>
              <a:rPr lang="en-GB" dirty="0"/>
              <a:t>Risk of alienating important stakeholders</a:t>
            </a:r>
          </a:p>
          <a:p>
            <a:r>
              <a:rPr lang="en-GB" dirty="0"/>
              <a:t>Reputational damage</a:t>
            </a:r>
          </a:p>
          <a:p>
            <a:r>
              <a:rPr lang="en-GB" dirty="0"/>
              <a:t>Negative publicity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A49275-B25D-D0CE-37C4-B3B9D8640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E800261-7D24-31CF-07F4-A3F826ABCDA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0036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0FD5-CF34-C287-FE50-C45FE0D8C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600" b="1" dirty="0"/>
              <a:t>Best Practices</a:t>
            </a:r>
            <a:endParaRPr lang="en-GB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CB578D-A0FD-06BC-928C-178BF7BEA6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36774" y="1201007"/>
            <a:ext cx="8755705" cy="3884177"/>
          </a:xfrm>
        </p:spPr>
        <p:txBody>
          <a:bodyPr/>
          <a:lstStyle/>
          <a:p>
            <a:r>
              <a:rPr lang="en-GB" dirty="0"/>
              <a:t>Stakeholders’ needs, expectations, and influence can change through the project lifecycle. Regular assessment ensures that any shifts in the priorities are identified early.</a:t>
            </a:r>
          </a:p>
          <a:p>
            <a:r>
              <a:rPr lang="en-GB" dirty="0"/>
              <a:t>Establish a structure feedback mechanisms, such as survey, meetings, or interviews to gather ongoing input from stakeholder.</a:t>
            </a:r>
          </a:p>
          <a:p>
            <a:r>
              <a:rPr lang="en-GB" dirty="0"/>
              <a:t> Maintaining an adaptable approach to address stakeholder dynamics can also ensure alignment with the project evolving objectives and adjust plans accordingly.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255349-3D32-E068-9BED-44A37FB62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30914B9-528C-C615-BC97-8B06A1FAB8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983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F19E-917F-3250-CCA1-514632E48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0"/>
            <a:ext cx="8229600" cy="562074"/>
          </a:xfrm>
        </p:spPr>
        <p:txBody>
          <a:bodyPr/>
          <a:lstStyle/>
          <a:p>
            <a:r>
              <a:rPr lang="en-GB" sz="3600" b="1" dirty="0"/>
              <a:t>Conclusion</a:t>
            </a:r>
            <a:r>
              <a:rPr lang="en-GB" b="1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0F1B53-A9F0-E0D9-87EF-C2CB938FD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6600" y="706082"/>
            <a:ext cx="8229600" cy="190324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Power, interest, and influence are critical factors in stakeholders' analysis; thus, adopting the right tools and approaches can foster a deeper understanding of how to balance their interests.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6D86B4-E39F-3975-3E95-02FD1A12B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15/10/2024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3BFC777-8026-0434-37AE-89071C33F9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B9991B-BD62-892E-CB66-75C6FA568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29197"/>
            <a:ext cx="9144000" cy="494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3222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C84D95E5-3F46-44C3-79BF-8A9140ED1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Reference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310D41CA-9F04-D437-97C5-49C1B4BDC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Freeman, R.E. (2010). Strategic Management: A Stakeholders Approach.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E5381-8F10-1020-7500-6A9C8A538A9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5DE74A9-EF08-4B06-A608-EB3750E33CC4}" type="datetime1">
              <a:rPr lang="en-GB" altLang="en-US" smtClean="0"/>
              <a:pPr>
                <a:defRPr/>
              </a:pPr>
              <a:t>15/10/2024</a:t>
            </a:fld>
            <a:endParaRPr lang="en-GB" altLang="en-US"/>
          </a:p>
        </p:txBody>
      </p:sp>
      <p:sp>
        <p:nvSpPr>
          <p:cNvPr id="23557" name="Slide Number Placeholder 4">
            <a:extLst>
              <a:ext uri="{FF2B5EF4-FFF2-40B4-BE49-F238E27FC236}">
                <a16:creationId xmlns:a16="http://schemas.microsoft.com/office/drawing/2014/main" id="{DE37B45A-B28F-008B-64C9-CDB2F943605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462B89A-3E9A-40D2-984C-9E20DDFBB5D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E8A8DF3-FA5C-5128-FD83-6F74DC87A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/>
              <a:t>Stakeholders Engagement - LCBB4013</a:t>
            </a:r>
            <a:endParaRPr lang="en-GB" altLang="en-US" sz="360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41FD92F0-07F1-1BE2-B97D-540E4C88E9E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4391025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b="1" dirty="0"/>
              <a:t>Any ….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24580" name="Picture 5" descr="Image result for any questions gif">
            <a:extLst>
              <a:ext uri="{FF2B5EF4-FFF2-40B4-BE49-F238E27FC236}">
                <a16:creationId xmlns:a16="http://schemas.microsoft.com/office/drawing/2014/main" id="{B62B3BE6-C08E-305A-08CA-BC030EF03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323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7685</TotalTime>
  <Words>655</Words>
  <Application>Microsoft Office PowerPoint</Application>
  <PresentationFormat>On-screen Show (4:3)</PresentationFormat>
  <Paragraphs>95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Myriad Pro</vt:lpstr>
      <vt:lpstr>Verdana</vt:lpstr>
      <vt:lpstr>Wingdings</vt:lpstr>
      <vt:lpstr>20140311PresentationUWTSDTemplate</vt:lpstr>
      <vt:lpstr>   LCBB40013: Stakeholders Engagement  Week 2_Session 1    </vt:lpstr>
      <vt:lpstr>PowerPoint Presentation</vt:lpstr>
      <vt:lpstr>Introduction to Stakeholder Power, Interests and Influence.</vt:lpstr>
      <vt:lpstr>Cont’</vt:lpstr>
      <vt:lpstr>Cont’</vt:lpstr>
      <vt:lpstr>PowerPoint Presentation</vt:lpstr>
      <vt:lpstr>Power / Interest Grid </vt:lpstr>
      <vt:lpstr>Analysing stakeholder power and interest</vt:lpstr>
      <vt:lpstr>Managing influential stakeholders</vt:lpstr>
      <vt:lpstr>PowerPoint Presentation</vt:lpstr>
      <vt:lpstr>Balancing Stakeholders’ Interests</vt:lpstr>
      <vt:lpstr>Approaches to adopt in Balancing stakeholders' interests</vt:lpstr>
      <vt:lpstr>Importance of Balancing stakeholder interests</vt:lpstr>
      <vt:lpstr>Best Practices</vt:lpstr>
      <vt:lpstr>Conclusion </vt:lpstr>
      <vt:lpstr>Reference</vt:lpstr>
      <vt:lpstr>Stakeholders Engagement - LCBB4013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 Models and Principles of ‘Community Engagement’</dc:title>
  <dc:creator>Molly Jack</dc:creator>
  <cp:lastModifiedBy>Molly Jack</cp:lastModifiedBy>
  <cp:revision>33</cp:revision>
  <dcterms:created xsi:type="dcterms:W3CDTF">2020-10-10T21:19:46Z</dcterms:created>
  <dcterms:modified xsi:type="dcterms:W3CDTF">2024-10-15T19:24:58Z</dcterms:modified>
</cp:coreProperties>
</file>