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notesMasterIdLst>
    <p:notesMasterId r:id="rId10"/>
  </p:notesMasterIdLst>
  <p:sldIdLst>
    <p:sldId id="290" r:id="rId3"/>
    <p:sldId id="291" r:id="rId4"/>
    <p:sldId id="293" r:id="rId5"/>
    <p:sldId id="297" r:id="rId6"/>
    <p:sldId id="295" r:id="rId7"/>
    <p:sldId id="298" r:id="rId8"/>
    <p:sldId id="299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4C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12"/>
  </p:normalViewPr>
  <p:slideViewPr>
    <p:cSldViewPr snapToGrid="0" snapToObjects="1">
      <p:cViewPr varScale="1">
        <p:scale>
          <a:sx n="47" d="100"/>
          <a:sy n="47" d="100"/>
        </p:scale>
        <p:origin x="-218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F8DCBC-0B5B-9A48-8EFB-A2F85131099B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DD5D20-1605-F24A-B640-0FB12321D9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37825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222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6351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578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620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631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137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342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1570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843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326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B03EE32-C4A4-3049-93EB-E89020170C57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5FB267C-E7E0-064E-8374-56BC0139DB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139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680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176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674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010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9700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846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8450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5325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6127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35894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199FD3AF-6186-BB47-B800-4ACD48CEDB9F}" type="datetimeFigureOut">
              <a:rPr lang="en-US" smtClean="0"/>
              <a:t>15/03/20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A542BA1A-E53F-3242-BA4B-99A87B99F0D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40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2.jpg"/><Relationship Id="rId14" Type="http://schemas.openxmlformats.org/officeDocument/2006/relationships/image" Target="../media/image3.emf"/><Relationship Id="rId15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ontentslide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724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powerpoint-2.jpg"/>
          <p:cNvPicPr>
            <a:picLocks noChangeAspect="1"/>
          </p:cNvPicPr>
          <p:nvPr userDrawn="1"/>
        </p:nvPicPr>
        <p:blipFill>
          <a:blip r:embed="rId13">
            <a:alphaModFix amt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58095"/>
            <a:ext cx="9144000" cy="1199905"/>
          </a:xfrm>
          <a:prstGeom prst="rect">
            <a:avLst/>
          </a:prstGeom>
        </p:spPr>
      </p:pic>
      <p:pic>
        <p:nvPicPr>
          <p:cNvPr id="7" name="Picture 6" descr="Corporate_Generic.eps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498" y="5824521"/>
            <a:ext cx="1960822" cy="776929"/>
          </a:xfrm>
          <a:prstGeom prst="rect">
            <a:avLst/>
          </a:prstGeom>
        </p:spPr>
      </p:pic>
      <p:pic>
        <p:nvPicPr>
          <p:cNvPr id="8" name="Picture 7" descr="Guardian logo winner.eps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0696" y="5824521"/>
            <a:ext cx="665169" cy="665169"/>
          </a:xfrm>
          <a:prstGeom prst="rect">
            <a:avLst/>
          </a:prstGeom>
        </p:spPr>
      </p:pic>
      <p:sp>
        <p:nvSpPr>
          <p:cNvPr id="9" name="Rectangle 8"/>
          <p:cNvSpPr/>
          <p:nvPr userDrawn="1"/>
        </p:nvSpPr>
        <p:spPr>
          <a:xfrm>
            <a:off x="0" y="6756400"/>
            <a:ext cx="9144000" cy="101601"/>
          </a:xfrm>
          <a:prstGeom prst="rect">
            <a:avLst/>
          </a:prstGeom>
          <a:solidFill>
            <a:srgbClr val="104C85"/>
          </a:solidFill>
          <a:ln>
            <a:noFill/>
          </a:ln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28838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4" Type="http://schemas.openxmlformats.org/officeDocument/2006/relationships/image" Target="../media/image5.png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1728" y="3766240"/>
            <a:ext cx="8023121" cy="105129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sz="2400" dirty="0"/>
              <a:t>BA Celtic Studies Module</a:t>
            </a:r>
          </a:p>
          <a:p>
            <a:r>
              <a:rPr lang="en-US" sz="2400" dirty="0"/>
              <a:t>Level 5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57705" y="3210003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591728" y="1205468"/>
            <a:ext cx="7772400" cy="2004535"/>
          </a:xfrm>
        </p:spPr>
        <p:txBody>
          <a:bodyPr/>
          <a:lstStyle/>
          <a:p>
            <a:r>
              <a:rPr lang="en-US" sz="6600" dirty="0"/>
              <a:t>Myths Made Modern</a:t>
            </a:r>
            <a:br>
              <a:rPr lang="en-US" sz="6600" dirty="0"/>
            </a:br>
            <a:r>
              <a:rPr lang="en-US" sz="6600" dirty="0" smtClean="0"/>
              <a:t>Assignments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70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5582" y="889843"/>
            <a:ext cx="77286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Write an essay on ONE of the following topics (approximately 2,500 words):</a:t>
            </a:r>
          </a:p>
          <a:p>
            <a:r>
              <a:rPr lang="en-GB" dirty="0"/>
              <a:t> </a:t>
            </a:r>
          </a:p>
          <a:p>
            <a:pPr hangingPunct="0"/>
            <a:r>
              <a:rPr lang="en-GB" b="1" dirty="0"/>
              <a:t>1) </a:t>
            </a:r>
            <a:r>
              <a:rPr lang="en-GB" dirty="0"/>
              <a:t>Write a critical evaluation of the role of one aspect of the </a:t>
            </a:r>
            <a:r>
              <a:rPr lang="en-GB" dirty="0" err="1"/>
              <a:t>Mabinogion</a:t>
            </a:r>
            <a:r>
              <a:rPr lang="en-GB" dirty="0"/>
              <a:t> on the work of one or more authors of your choice.</a:t>
            </a:r>
            <a:endParaRPr lang="en-GB" b="1" dirty="0"/>
          </a:p>
          <a:p>
            <a:pPr hangingPunct="0"/>
            <a:r>
              <a:rPr lang="en-GB" dirty="0"/>
              <a:t>										</a:t>
            </a:r>
            <a:endParaRPr lang="en-GB" b="1" dirty="0"/>
          </a:p>
          <a:p>
            <a:r>
              <a:rPr lang="en-GB" dirty="0"/>
              <a:t>2) Write a critical evaluation of the role of one aspect of the </a:t>
            </a:r>
            <a:r>
              <a:rPr lang="en-GB" dirty="0" err="1"/>
              <a:t>Mabinogion</a:t>
            </a:r>
            <a:r>
              <a:rPr lang="en-GB" dirty="0"/>
              <a:t> on contemporary poetry; you may concentrate your observations to the work of one or more poets.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3) Write a critical evaluation of the influence of a female character in the </a:t>
            </a:r>
            <a:r>
              <a:rPr lang="en-GB" dirty="0" err="1"/>
              <a:t>Mabinogion</a:t>
            </a:r>
            <a:r>
              <a:rPr lang="en-GB" dirty="0"/>
              <a:t> on any artistic genre of your choice.</a:t>
            </a:r>
          </a:p>
          <a:p>
            <a:r>
              <a:rPr lang="en-GB" dirty="0"/>
              <a:t> 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13974" y="4120753"/>
            <a:ext cx="5703193" cy="17543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GB" b="1" dirty="0" smtClean="0"/>
              <a:t>Submission date</a:t>
            </a:r>
          </a:p>
          <a:p>
            <a:r>
              <a:rPr lang="en-GB" b="1" dirty="0" smtClean="0"/>
              <a:t>2 </a:t>
            </a:r>
            <a:r>
              <a:rPr lang="en-GB" b="1" dirty="0"/>
              <a:t>April 2020</a:t>
            </a:r>
            <a:endParaRPr lang="en-GB" dirty="0"/>
          </a:p>
          <a:p>
            <a:r>
              <a:rPr lang="en-GB" b="1" dirty="0"/>
              <a:t>Return date of provisional marks &amp; written feedback:</a:t>
            </a:r>
            <a:endParaRPr lang="en-GB" dirty="0"/>
          </a:p>
          <a:p>
            <a:r>
              <a:rPr lang="en-GB" b="1" dirty="0"/>
              <a:t>23 April 2020</a:t>
            </a:r>
            <a:endParaRPr lang="en-GB" dirty="0"/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529917" y="4306163"/>
            <a:ext cx="18743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Remember to follow UWTSD referencing style</a:t>
            </a:r>
          </a:p>
          <a:p>
            <a:r>
              <a:rPr lang="en-US" dirty="0" smtClean="0"/>
              <a:t>(see student handbook)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28084" y="222251"/>
            <a:ext cx="2630514" cy="584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3200" dirty="0" smtClean="0"/>
              <a:t>1</a:t>
            </a:r>
            <a:r>
              <a:rPr lang="en-US" sz="3200" baseline="30000" dirty="0" smtClean="0"/>
              <a:t>st</a:t>
            </a:r>
            <a:r>
              <a:rPr lang="en-US" sz="3200" dirty="0" smtClean="0"/>
              <a:t> Assignment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6033806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5704014"/>
              </p:ext>
            </p:extLst>
          </p:nvPr>
        </p:nvGraphicFramePr>
        <p:xfrm>
          <a:off x="256250" y="550333"/>
          <a:ext cx="7362164" cy="491066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9918700" imgH="6616700" progId="Word.Document.12">
                  <p:embed/>
                </p:oleObj>
              </mc:Choice>
              <mc:Fallback>
                <p:oleObj name="Document" r:id="rId3" imgW="9918700" imgH="661670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6250" y="550333"/>
                        <a:ext cx="7362164" cy="491066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271576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might </a:t>
            </a:r>
            <a:r>
              <a:rPr lang="en-US" dirty="0" smtClean="0"/>
              <a:t>you</a:t>
            </a:r>
            <a:r>
              <a:rPr lang="en-US" dirty="0" smtClean="0"/>
              <a:t> </a:t>
            </a:r>
            <a:r>
              <a:rPr lang="en-US" dirty="0" smtClean="0"/>
              <a:t>consider?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488485"/>
            <a:ext cx="4157133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 smtClean="0"/>
              <a:t>Relation to the original text?</a:t>
            </a:r>
          </a:p>
          <a:p>
            <a:pPr>
              <a:lnSpc>
                <a:spcPct val="150000"/>
              </a:lnSpc>
            </a:pPr>
            <a:r>
              <a:rPr lang="en-US" sz="2400" dirty="0" smtClean="0"/>
              <a:t>Genre?</a:t>
            </a:r>
          </a:p>
          <a:p>
            <a:pPr>
              <a:lnSpc>
                <a:spcPct val="150000"/>
              </a:lnSpc>
            </a:pPr>
            <a:r>
              <a:rPr lang="en-US" sz="2400" dirty="0" smtClean="0"/>
              <a:t>Plot?</a:t>
            </a:r>
          </a:p>
          <a:p>
            <a:pPr>
              <a:lnSpc>
                <a:spcPct val="150000"/>
              </a:lnSpc>
            </a:pPr>
            <a:r>
              <a:rPr lang="en-US" sz="2400" dirty="0" smtClean="0"/>
              <a:t>Characters?</a:t>
            </a:r>
          </a:p>
          <a:p>
            <a:pPr>
              <a:lnSpc>
                <a:spcPct val="150000"/>
              </a:lnSpc>
            </a:pPr>
            <a:r>
              <a:rPr lang="en-US" sz="2400" dirty="0" smtClean="0"/>
              <a:t>Themes?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Purpose/Message/Morality</a:t>
            </a:r>
            <a:r>
              <a:rPr lang="en-US" sz="2400" dirty="0" smtClean="0"/>
              <a:t>?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Authorial voice/perspective</a:t>
            </a:r>
            <a:r>
              <a:rPr lang="en-US" sz="2400" dirty="0" smtClean="0"/>
              <a:t>?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4436533" y="1498600"/>
            <a:ext cx="487825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smtClean="0"/>
              <a:t>Style?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err="1" smtClean="0"/>
              <a:t>Orality</a:t>
            </a:r>
            <a:r>
              <a:rPr lang="en-US" sz="2400" dirty="0" smtClean="0"/>
              <a:t>?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smtClean="0"/>
              <a:t>Language</a:t>
            </a:r>
            <a:r>
              <a:rPr lang="en-US" sz="2400" dirty="0"/>
              <a:t>: imagery, metaphor etc.</a:t>
            </a:r>
            <a:r>
              <a:rPr lang="en-US" sz="2400" dirty="0" smtClean="0"/>
              <a:t>?</a:t>
            </a:r>
            <a:endParaRPr lang="en-US" sz="2400" dirty="0" smtClean="0"/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smtClean="0"/>
              <a:t>Mood</a:t>
            </a:r>
            <a:r>
              <a:rPr lang="en-US" sz="2400" dirty="0"/>
              <a:t>/atmosphere</a:t>
            </a:r>
            <a:r>
              <a:rPr lang="en-US" sz="2400" dirty="0" smtClean="0"/>
              <a:t>?</a:t>
            </a:r>
            <a:endParaRPr lang="en-US" sz="2400" dirty="0" smtClean="0"/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smtClean="0"/>
              <a:t>Treatment </a:t>
            </a:r>
            <a:r>
              <a:rPr lang="en-US" sz="2400" dirty="0"/>
              <a:t>of time</a:t>
            </a:r>
            <a:r>
              <a:rPr lang="en-US" sz="2400" dirty="0" smtClean="0"/>
              <a:t>?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en-US" sz="2400" dirty="0" smtClean="0"/>
              <a:t>Treatment </a:t>
            </a:r>
            <a:r>
              <a:rPr lang="en-US" sz="2400" dirty="0"/>
              <a:t>of place</a:t>
            </a:r>
            <a:r>
              <a:rPr lang="en-US" sz="2400" dirty="0" smtClean="0"/>
              <a:t>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434370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17500" y="1305342"/>
            <a:ext cx="838200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Students must choose ONE of the following options:</a:t>
            </a:r>
          </a:p>
          <a:p>
            <a:r>
              <a:rPr lang="en-GB" dirty="0"/>
              <a:t> </a:t>
            </a:r>
          </a:p>
          <a:p>
            <a:r>
              <a:rPr lang="en-GB" u="sng" dirty="0"/>
              <a:t>Either </a:t>
            </a:r>
            <a:endParaRPr lang="en-GB" dirty="0"/>
          </a:p>
          <a:p>
            <a:r>
              <a:rPr lang="en-GB" dirty="0"/>
              <a:t>Compose a creative literary work in any genre that is a response to an aspect of the </a:t>
            </a:r>
            <a:r>
              <a:rPr lang="en-GB" dirty="0" err="1"/>
              <a:t>Mabinogion</a:t>
            </a:r>
            <a:r>
              <a:rPr lang="en-GB" dirty="0"/>
              <a:t>. (equivalent to 2,500 words)</a:t>
            </a:r>
          </a:p>
          <a:p>
            <a:r>
              <a:rPr lang="en-GB" dirty="0"/>
              <a:t> </a:t>
            </a:r>
          </a:p>
          <a:p>
            <a:r>
              <a:rPr lang="en-GB" u="sng" dirty="0"/>
              <a:t>Or </a:t>
            </a:r>
            <a:endParaRPr lang="en-GB" dirty="0"/>
          </a:p>
          <a:p>
            <a:r>
              <a:rPr lang="en-GB" dirty="0"/>
              <a:t>In response to an aspect of the </a:t>
            </a:r>
            <a:r>
              <a:rPr lang="en-GB" dirty="0" err="1"/>
              <a:t>Mabinogion</a:t>
            </a:r>
            <a:r>
              <a:rPr lang="en-GB" dirty="0"/>
              <a:t> create a cross-curricular educational resource for either primary or secondary pupils.</a:t>
            </a:r>
          </a:p>
          <a:p>
            <a:r>
              <a:rPr lang="en-GB" dirty="0"/>
              <a:t>(equivalent to 2,500 words)</a:t>
            </a:r>
          </a:p>
          <a:p>
            <a:pPr hangingPunct="0"/>
            <a:r>
              <a:rPr lang="en-GB" dirty="0"/>
              <a:t> 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037167" y="624417"/>
            <a:ext cx="2719347" cy="584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en-US" sz="3200" dirty="0" smtClean="0"/>
              <a:t>2</a:t>
            </a:r>
            <a:r>
              <a:rPr lang="en-US" sz="3200" baseline="30000" dirty="0" smtClean="0"/>
              <a:t>nd</a:t>
            </a:r>
            <a:r>
              <a:rPr lang="en-US" sz="3200" dirty="0" smtClean="0"/>
              <a:t> Assignment </a:t>
            </a:r>
            <a:endParaRPr lang="en-US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413974" y="4120753"/>
            <a:ext cx="5703193" cy="17543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en-US" dirty="0" smtClean="0"/>
          </a:p>
          <a:p>
            <a:r>
              <a:rPr lang="en-GB" b="1" dirty="0" smtClean="0"/>
              <a:t>Submission date</a:t>
            </a:r>
          </a:p>
          <a:p>
            <a:r>
              <a:rPr lang="en-GB" b="1" dirty="0" smtClean="0"/>
              <a:t>20 </a:t>
            </a:r>
            <a:r>
              <a:rPr lang="en-GB" b="1" dirty="0"/>
              <a:t>April 2020</a:t>
            </a:r>
            <a:endParaRPr lang="en-GB" dirty="0"/>
          </a:p>
          <a:p>
            <a:r>
              <a:rPr lang="en-GB" b="1" dirty="0"/>
              <a:t>Return date of provisional marks &amp; written feedback:</a:t>
            </a:r>
            <a:endParaRPr lang="en-GB" dirty="0"/>
          </a:p>
          <a:p>
            <a:r>
              <a:rPr lang="en-GB" b="1" dirty="0" smtClean="0"/>
              <a:t>21 May </a:t>
            </a:r>
            <a:r>
              <a:rPr lang="en-GB" b="1" dirty="0"/>
              <a:t>2020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961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916" y="1365249"/>
            <a:ext cx="81662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/>
              <a:t>For this 2</a:t>
            </a:r>
            <a:r>
              <a:rPr lang="en-US" sz="2800" baseline="30000" dirty="0" smtClean="0"/>
              <a:t>nd</a:t>
            </a:r>
            <a:r>
              <a:rPr lang="en-US" sz="2800" dirty="0" smtClean="0"/>
              <a:t> task, we shall discuss in our online tutorials </a:t>
            </a:r>
          </a:p>
          <a:p>
            <a:endParaRPr lang="en-US" sz="2800" dirty="0"/>
          </a:p>
          <a:p>
            <a:pPr marL="285750" indent="-285750">
              <a:buFontTx/>
              <a:buChar char="•"/>
            </a:pPr>
            <a:r>
              <a:rPr lang="en-US" sz="2800" dirty="0"/>
              <a:t>t</a:t>
            </a:r>
            <a:r>
              <a:rPr lang="en-US" sz="2800" dirty="0" smtClean="0"/>
              <a:t>hematic field</a:t>
            </a:r>
          </a:p>
          <a:p>
            <a:pPr marL="285750" indent="-285750">
              <a:buFontTx/>
              <a:buChar char="•"/>
            </a:pPr>
            <a:r>
              <a:rPr lang="en-US" sz="2800" dirty="0" smtClean="0"/>
              <a:t>genre and form</a:t>
            </a:r>
          </a:p>
          <a:p>
            <a:pPr marL="285750" indent="-285750">
              <a:buFontTx/>
              <a:buChar char="•"/>
            </a:pPr>
            <a:r>
              <a:rPr lang="en-US" sz="2800" dirty="0"/>
              <a:t>d</a:t>
            </a:r>
            <a:r>
              <a:rPr lang="en-US" sz="2800" dirty="0" smtClean="0"/>
              <a:t>rafting work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78084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8750" y="645583"/>
            <a:ext cx="8692015" cy="4801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MWYNHEWCH Y GWAITH</a:t>
            </a:r>
          </a:p>
          <a:p>
            <a:endParaRPr lang="en-US" dirty="0"/>
          </a:p>
          <a:p>
            <a:r>
              <a:rPr lang="en-US" dirty="0" smtClean="0"/>
              <a:t>ENJOY THE WORK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 smtClean="0"/>
              <a:t>Think of structure, points, evidence, analysis and</a:t>
            </a:r>
          </a:p>
          <a:p>
            <a:endParaRPr lang="en-US" dirty="0"/>
          </a:p>
          <a:p>
            <a:r>
              <a:rPr lang="en-US" dirty="0" smtClean="0"/>
              <a:t>think </a:t>
            </a:r>
            <a:r>
              <a:rPr lang="en-US" dirty="0"/>
              <a:t>of the writing as a </a:t>
            </a:r>
            <a:r>
              <a:rPr lang="en-US" i="1" dirty="0"/>
              <a:t>writing through </a:t>
            </a:r>
            <a:r>
              <a:rPr lang="en-US" dirty="0"/>
              <a:t>process, not a </a:t>
            </a:r>
            <a:r>
              <a:rPr lang="en-US" i="1" dirty="0"/>
              <a:t>writing up </a:t>
            </a:r>
            <a:r>
              <a:rPr lang="en-US" dirty="0"/>
              <a:t>or </a:t>
            </a:r>
            <a:r>
              <a:rPr lang="en-US" i="1" dirty="0"/>
              <a:t>writing </a:t>
            </a:r>
            <a:r>
              <a:rPr lang="en-US" i="1" dirty="0" smtClean="0"/>
              <a:t>down</a:t>
            </a:r>
            <a:r>
              <a:rPr lang="en-US" dirty="0" smtClean="0"/>
              <a:t> exercise</a:t>
            </a:r>
            <a:endParaRPr lang="en-US" i="1" dirty="0"/>
          </a:p>
          <a:p>
            <a:endParaRPr lang="en-US" dirty="0"/>
          </a:p>
          <a:p>
            <a:r>
              <a:rPr lang="en-US" dirty="0" smtClean="0"/>
              <a:t>In other words, do </a:t>
            </a:r>
            <a:r>
              <a:rPr lang="en-US" dirty="0"/>
              <a:t>not be afraid of the empty page</a:t>
            </a:r>
            <a:r>
              <a:rPr lang="en-US" dirty="0" smtClean="0"/>
              <a:t>!</a:t>
            </a:r>
          </a:p>
          <a:p>
            <a:endParaRPr lang="en-US" dirty="0"/>
          </a:p>
          <a:p>
            <a:r>
              <a:rPr lang="en-US" dirty="0" err="1" smtClean="0"/>
              <a:t>Cofiwch</a:t>
            </a:r>
            <a:r>
              <a:rPr lang="en-US" dirty="0" smtClean="0"/>
              <a:t>/Remember: </a:t>
            </a:r>
          </a:p>
          <a:p>
            <a:endParaRPr lang="en-US" dirty="0" smtClean="0"/>
          </a:p>
          <a:p>
            <a:r>
              <a:rPr lang="en-US" dirty="0" err="1" smtClean="0"/>
              <a:t>Deuparth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Ddechrau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(Two thirds of a job done is starting it!)</a:t>
            </a:r>
            <a:endParaRPr lang="en-US" dirty="0"/>
          </a:p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7440318"/>
      </p:ext>
    </p:extLst>
  </p:cSld>
  <p:clrMapOvr>
    <a:masterClrMapping/>
  </p:clrMapOvr>
</p:sld>
</file>

<file path=ppt/theme/theme1.xml><?xml version="1.0" encoding="utf-8"?>
<a:theme xmlns:a="http://schemas.openxmlformats.org/drawingml/2006/main" name="Connected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Connected_Template.potx</Template>
  <TotalTime>6090</TotalTime>
  <Words>223</Words>
  <Application>Microsoft Macintosh PowerPoint</Application>
  <PresentationFormat>On-screen Show (4:3)</PresentationFormat>
  <Paragraphs>72</Paragraphs>
  <Slides>7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Connected_Template</vt:lpstr>
      <vt:lpstr>Custom Design</vt:lpstr>
      <vt:lpstr>Microsoft Word Document</vt:lpstr>
      <vt:lpstr>Myths Made Modern Assignments</vt:lpstr>
      <vt:lpstr>PowerPoint Presentation</vt:lpstr>
      <vt:lpstr>PowerPoint Presentation</vt:lpstr>
      <vt:lpstr>What might you consider?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Harry Richmond</dc:creator>
  <cp:lastModifiedBy>m Hopwood</cp:lastModifiedBy>
  <cp:revision>409</cp:revision>
  <dcterms:created xsi:type="dcterms:W3CDTF">2014-09-09T13:31:28Z</dcterms:created>
  <dcterms:modified xsi:type="dcterms:W3CDTF">2020-03-15T14:39:04Z</dcterms:modified>
</cp:coreProperties>
</file>