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6" r:id="rId2"/>
    <p:sldId id="258"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8" r:id="rId21"/>
    <p:sldId id="279" r:id="rId22"/>
    <p:sldId id="280" r:id="rId23"/>
    <p:sldId id="282" r:id="rId24"/>
    <p:sldId id="283" r:id="rId25"/>
    <p:sldId id="289" r:id="rId26"/>
    <p:sldId id="290" r:id="rId27"/>
    <p:sldId id="291" r:id="rId28"/>
    <p:sldId id="292" r:id="rId29"/>
    <p:sldId id="293" r:id="rId30"/>
    <p:sldId id="294" r:id="rId31"/>
    <p:sldId id="295" r:id="rId32"/>
    <p:sldId id="296" r:id="rId33"/>
    <p:sldId id="297" r:id="rId34"/>
    <p:sldId id="298" r:id="rId35"/>
    <p:sldId id="299" r:id="rId36"/>
    <p:sldId id="300" r:id="rId37"/>
    <p:sldId id="304" r:id="rId38"/>
    <p:sldId id="301" r:id="rId39"/>
    <p:sldId id="302" r:id="rId40"/>
    <p:sldId id="284" r:id="rId41"/>
    <p:sldId id="303" r:id="rId42"/>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6" d="100"/>
          <a:sy n="86" d="100"/>
        </p:scale>
        <p:origin x="48" y="2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52576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852300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312201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981FE2-5CB2-4EFC-8C8C-82F8D547C896}"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661964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981FE2-5CB2-4EFC-8C8C-82F8D547C896}" type="datetimeFigureOut">
              <a:rPr lang="en-US" smtClean="0"/>
              <a:t>10/14/2022</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1901855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981FE2-5CB2-4EFC-8C8C-82F8D547C896}" type="datetimeFigureOut">
              <a:rPr lang="en-US" smtClean="0"/>
              <a:t>10/14/2022</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171904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981FE2-5CB2-4EFC-8C8C-82F8D547C896}" type="datetimeFigureOut">
              <a:rPr lang="en-US" smtClean="0"/>
              <a:t>10/14/2022</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651387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164074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065995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4119806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D38C6D-DC3A-4C5F-A9D9-FD6D3916CE43}"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99164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674768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61915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10/14/2022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37764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380451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10/14/2022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19145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10363200" cy="990600"/>
          </a:xfrm>
        </p:spPr>
        <p:txBody>
          <a:bodyPr/>
          <a:lstStyle/>
          <a:p>
            <a:r>
              <a:rPr lang="en-GB"/>
              <a:t>Click to edit Master title style</a:t>
            </a:r>
            <a:endParaRPr lang="en-US"/>
          </a:p>
        </p:txBody>
      </p:sp>
      <p:sp>
        <p:nvSpPr>
          <p:cNvPr id="3" name="Content Placeholder 2"/>
          <p:cNvSpPr>
            <a:spLocks noGrp="1"/>
          </p:cNvSpPr>
          <p:nvPr>
            <p:ph sz="half" idx="1"/>
          </p:nvPr>
        </p:nvSpPr>
        <p:spPr>
          <a:xfrm>
            <a:off x="914400" y="1828800"/>
            <a:ext cx="5080000" cy="43434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197600" y="1828800"/>
            <a:ext cx="5080000" cy="43434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DD222D-6DC4-46F2-9235-2223CC3B67A5}" type="slidenum">
              <a:rPr lang="en-US" altLang="en-US"/>
              <a:pPr>
                <a:defRPr/>
              </a:pPr>
              <a:t>‹#›</a:t>
            </a:fld>
            <a:endParaRPr lang="en-US" altLang="en-US"/>
          </a:p>
        </p:txBody>
      </p:sp>
    </p:spTree>
    <p:extLst>
      <p:ext uri="{BB962C8B-B14F-4D97-AF65-F5344CB8AC3E}">
        <p14:creationId xmlns:p14="http://schemas.microsoft.com/office/powerpoint/2010/main" val="13627541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371600"/>
          </a:xfrm>
        </p:spPr>
        <p:txBody>
          <a:bodyPr/>
          <a:lstStyle/>
          <a:p>
            <a:r>
              <a:rPr lang="en-GB"/>
              <a:t>Click to edit Master title style</a:t>
            </a:r>
            <a:endParaRPr lang="en-US"/>
          </a:p>
        </p:txBody>
      </p:sp>
      <p:sp>
        <p:nvSpPr>
          <p:cNvPr id="3" name="Text Placeholder 2"/>
          <p:cNvSpPr>
            <a:spLocks noGrp="1"/>
          </p:cNvSpPr>
          <p:nvPr>
            <p:ph type="body" sz="half" idx="1"/>
          </p:nvPr>
        </p:nvSpPr>
        <p:spPr>
          <a:xfrm>
            <a:off x="609600" y="19812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9812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45109934-221A-4B71-9628-F95AFEB7AC01}" type="slidenum">
              <a:rPr lang="en-US" altLang="en-US"/>
              <a:pPr/>
              <a:t>‹#›</a:t>
            </a:fld>
            <a:endParaRPr lang="en-US" altLang="en-US"/>
          </a:p>
        </p:txBody>
      </p:sp>
    </p:spTree>
    <p:extLst>
      <p:ext uri="{BB962C8B-B14F-4D97-AF65-F5344CB8AC3E}">
        <p14:creationId xmlns:p14="http://schemas.microsoft.com/office/powerpoint/2010/main" val="7102295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371600"/>
          </a:xfrm>
        </p:spPr>
        <p:txBody>
          <a:bodyPr/>
          <a:lstStyle/>
          <a:p>
            <a:r>
              <a:rPr lang="en-GB"/>
              <a:t>Click to edit Master title style</a:t>
            </a:r>
            <a:endParaRPr lang="en-US"/>
          </a:p>
        </p:txBody>
      </p:sp>
      <p:sp>
        <p:nvSpPr>
          <p:cNvPr id="3" name="Content Placeholder 2"/>
          <p:cNvSpPr>
            <a:spLocks noGrp="1"/>
          </p:cNvSpPr>
          <p:nvPr>
            <p:ph sz="quarter" idx="1"/>
          </p:nvPr>
        </p:nvSpPr>
        <p:spPr>
          <a:xfrm>
            <a:off x="609600" y="1981200"/>
            <a:ext cx="5384800" cy="198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quarter" idx="2"/>
          </p:nvPr>
        </p:nvSpPr>
        <p:spPr>
          <a:xfrm>
            <a:off x="609600" y="4114800"/>
            <a:ext cx="5384800" cy="198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half" idx="3"/>
          </p:nvPr>
        </p:nvSpPr>
        <p:spPr>
          <a:xfrm>
            <a:off x="6197600" y="1981200"/>
            <a:ext cx="5384800" cy="4114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fld id="{D5CA034E-7E90-41E6-BC56-668DA0F7A3DC}" type="slidenum">
              <a:rPr lang="en-US" altLang="en-US"/>
              <a:pPr/>
              <a:t>‹#›</a:t>
            </a:fld>
            <a:endParaRPr lang="en-US" altLang="en-US"/>
          </a:p>
        </p:txBody>
      </p:sp>
    </p:spTree>
    <p:extLst>
      <p:ext uri="{BB962C8B-B14F-4D97-AF65-F5344CB8AC3E}">
        <p14:creationId xmlns:p14="http://schemas.microsoft.com/office/powerpoint/2010/main" val="357162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981FE2-5CB2-4EFC-8C8C-82F8D547C896}" type="datetimeFigureOut">
              <a:rPr lang="en-US" smtClean="0"/>
              <a:t>10/14/2022</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ED38C6D-DC3A-4C5F-A9D9-FD6D3916CE43}" type="slidenum">
              <a:rPr lang="en-US" smtClean="0"/>
              <a:t>‹#›</a:t>
            </a:fld>
            <a:endParaRPr lang="en-US"/>
          </a:p>
        </p:txBody>
      </p:sp>
    </p:spTree>
    <p:extLst>
      <p:ext uri="{BB962C8B-B14F-4D97-AF65-F5344CB8AC3E}">
        <p14:creationId xmlns:p14="http://schemas.microsoft.com/office/powerpoint/2010/main" val="380974462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Feminist Perspective</a:t>
            </a:r>
            <a:endParaRPr lang="en-US" dirty="0"/>
          </a:p>
        </p:txBody>
      </p:sp>
      <p:sp>
        <p:nvSpPr>
          <p:cNvPr id="3" name="Subtitle 2"/>
          <p:cNvSpPr>
            <a:spLocks noGrp="1"/>
          </p:cNvSpPr>
          <p:nvPr>
            <p:ph type="subTitle" idx="1"/>
          </p:nvPr>
        </p:nvSpPr>
        <p:spPr>
          <a:xfrm>
            <a:off x="2589213" y="4874198"/>
            <a:ext cx="8915399" cy="1126283"/>
          </a:xfrm>
        </p:spPr>
        <p:txBody>
          <a:bodyPr>
            <a:normAutofit fontScale="70000" lnSpcReduction="20000"/>
          </a:bodyPr>
          <a:lstStyle/>
          <a:p>
            <a:r>
              <a:rPr lang="en-US" altLang="en-US" sz="2800" dirty="0"/>
              <a:t>Week 2, Bible: Contemporary </a:t>
            </a:r>
            <a:r>
              <a:rPr lang="en-US" altLang="en-US" sz="2800"/>
              <a:t>Perpsectives</a:t>
            </a:r>
            <a:endParaRPr lang="en-US" altLang="en-US" sz="2800" dirty="0"/>
          </a:p>
          <a:p>
            <a:r>
              <a:rPr lang="en-GB" altLang="en-US" sz="2800" i="1" dirty="0"/>
              <a:t>Dr Jessica M Keady</a:t>
            </a:r>
          </a:p>
          <a:p>
            <a:r>
              <a:rPr lang="en-GB" altLang="en-US" sz="2800" i="1" dirty="0"/>
              <a:t>j.keady@uwtsd.ac.uk</a:t>
            </a:r>
            <a:endParaRPr lang="en-US" altLang="en-US" sz="2800" i="1" dirty="0"/>
          </a:p>
          <a:p>
            <a:endParaRPr lang="en-US" dirty="0"/>
          </a:p>
        </p:txBody>
      </p:sp>
    </p:spTree>
    <p:extLst>
      <p:ext uri="{BB962C8B-B14F-4D97-AF65-F5344CB8AC3E}">
        <p14:creationId xmlns:p14="http://schemas.microsoft.com/office/powerpoint/2010/main" val="1816123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a:r>
              <a:rPr lang="en-US" altLang="en-US" sz="4000" dirty="0"/>
              <a:t>Definition of Terms</a:t>
            </a:r>
          </a:p>
        </p:txBody>
      </p:sp>
      <p:sp>
        <p:nvSpPr>
          <p:cNvPr id="4099" name="Rectangle 3"/>
          <p:cNvSpPr>
            <a:spLocks noGrp="1" noChangeArrowheads="1"/>
          </p:cNvSpPr>
          <p:nvPr>
            <p:ph idx="1"/>
          </p:nvPr>
        </p:nvSpPr>
        <p:spPr/>
        <p:txBody>
          <a:bodyPr/>
          <a:lstStyle/>
          <a:p>
            <a:pPr algn="just">
              <a:buFont typeface="Wingdings" panose="05000000000000000000" pitchFamily="2" charset="2"/>
              <a:buNone/>
            </a:pPr>
            <a:r>
              <a:rPr lang="en-US" altLang="en-US" dirty="0">
                <a:solidFill>
                  <a:schemeClr val="tx2"/>
                </a:solidFill>
              </a:rPr>
              <a:t>	</a:t>
            </a:r>
          </a:p>
          <a:p>
            <a:pPr>
              <a:buFont typeface="Wingdings" panose="05000000000000000000" pitchFamily="2" charset="2"/>
              <a:buNone/>
            </a:pPr>
            <a:r>
              <a:rPr lang="en-US" altLang="en-US" dirty="0">
                <a:solidFill>
                  <a:schemeClr val="tx2"/>
                </a:solidFill>
              </a:rPr>
              <a:t>	</a:t>
            </a:r>
            <a:r>
              <a:rPr lang="en-US" altLang="en-US" sz="2800" b="1" dirty="0">
                <a:solidFill>
                  <a:schemeClr val="tx2"/>
                </a:solidFill>
              </a:rPr>
              <a:t>Patriarchy / patriarchal</a:t>
            </a:r>
            <a:r>
              <a:rPr lang="en-US" altLang="en-US" sz="2800" b="1" dirty="0"/>
              <a:t> </a:t>
            </a:r>
          </a:p>
          <a:p>
            <a:pPr>
              <a:buFont typeface="Wingdings" panose="05000000000000000000" pitchFamily="2" charset="2"/>
              <a:buNone/>
            </a:pPr>
            <a:r>
              <a:rPr lang="en-US" altLang="en-US" sz="2800" dirty="0"/>
              <a:t>	A social system in which the father is the head of the family, clan or tribe (literally, </a:t>
            </a:r>
            <a:r>
              <a:rPr lang="ja-JP" altLang="en-US" sz="2800" dirty="0"/>
              <a:t>‘</a:t>
            </a:r>
            <a:r>
              <a:rPr lang="en-US" altLang="ja-JP" sz="2800" dirty="0"/>
              <a:t>under the authority of the father</a:t>
            </a:r>
            <a:r>
              <a:rPr lang="ja-JP" altLang="en-US" sz="2800" dirty="0"/>
              <a:t>’</a:t>
            </a:r>
            <a:r>
              <a:rPr lang="en-US" altLang="ja-JP" sz="2800" dirty="0"/>
              <a:t>), and men have authority over women and children.</a:t>
            </a:r>
          </a:p>
          <a:p>
            <a:pPr algn="just">
              <a:buFont typeface="Wingdings" panose="05000000000000000000" pitchFamily="2" charset="2"/>
              <a:buNone/>
            </a:pPr>
            <a:r>
              <a:rPr lang="en-US" altLang="en-US" dirty="0"/>
              <a:t>	</a:t>
            </a:r>
          </a:p>
        </p:txBody>
      </p:sp>
    </p:spTree>
    <p:extLst>
      <p:ext uri="{BB962C8B-B14F-4D97-AF65-F5344CB8AC3E}">
        <p14:creationId xmlns:p14="http://schemas.microsoft.com/office/powerpoint/2010/main" val="3861945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pPr algn="ctr"/>
            <a:r>
              <a:rPr lang="en-US" altLang="en-US" sz="4000" dirty="0"/>
              <a:t>Definition of Terms</a:t>
            </a:r>
          </a:p>
        </p:txBody>
      </p:sp>
      <p:sp>
        <p:nvSpPr>
          <p:cNvPr id="5123" name="Rectangle 3"/>
          <p:cNvSpPr>
            <a:spLocks noGrp="1" noChangeArrowheads="1"/>
          </p:cNvSpPr>
          <p:nvPr>
            <p:ph idx="1"/>
          </p:nvPr>
        </p:nvSpPr>
        <p:spPr/>
        <p:txBody>
          <a:bodyPr/>
          <a:lstStyle/>
          <a:p>
            <a:pPr>
              <a:buFont typeface="Wingdings" panose="05000000000000000000" pitchFamily="2" charset="2"/>
              <a:buNone/>
            </a:pPr>
            <a:r>
              <a:rPr lang="en-US" altLang="en-US" dirty="0"/>
              <a:t>	</a:t>
            </a:r>
          </a:p>
          <a:p>
            <a:pPr>
              <a:buFont typeface="Wingdings" panose="05000000000000000000" pitchFamily="2" charset="2"/>
              <a:buNone/>
            </a:pPr>
            <a:r>
              <a:rPr lang="en-US" altLang="en-US" sz="2800" dirty="0"/>
              <a:t>	</a:t>
            </a:r>
          </a:p>
          <a:p>
            <a:pPr>
              <a:buFont typeface="Wingdings" panose="05000000000000000000" pitchFamily="2" charset="2"/>
              <a:buNone/>
            </a:pPr>
            <a:r>
              <a:rPr lang="en-US" altLang="en-US" sz="2800" dirty="0"/>
              <a:t>	</a:t>
            </a:r>
            <a:r>
              <a:rPr lang="en-US" altLang="en-US" sz="2800" dirty="0" err="1">
                <a:solidFill>
                  <a:schemeClr val="tx2"/>
                </a:solidFill>
              </a:rPr>
              <a:t>Androcentrism</a:t>
            </a:r>
            <a:r>
              <a:rPr lang="en-US" altLang="en-US" sz="2800" dirty="0">
                <a:solidFill>
                  <a:schemeClr val="tx2"/>
                </a:solidFill>
              </a:rPr>
              <a:t> / androcentric</a:t>
            </a:r>
          </a:p>
          <a:p>
            <a:pPr>
              <a:buFont typeface="Wingdings" panose="05000000000000000000" pitchFamily="2" charset="2"/>
              <a:buNone/>
            </a:pPr>
            <a:r>
              <a:rPr lang="en-US" altLang="en-US" sz="2800" dirty="0">
                <a:solidFill>
                  <a:schemeClr val="tx2"/>
                </a:solidFill>
              </a:rPr>
              <a:t>	</a:t>
            </a:r>
            <a:r>
              <a:rPr lang="en-US" altLang="en-US" sz="2800" dirty="0"/>
              <a:t>A perspective </a:t>
            </a:r>
            <a:r>
              <a:rPr lang="en-US" altLang="en-US" sz="2800" dirty="0" err="1"/>
              <a:t>centred</a:t>
            </a:r>
            <a:r>
              <a:rPr lang="en-US" altLang="en-US" sz="2800" dirty="0"/>
              <a:t> on males or dominated by masculine interests.</a:t>
            </a:r>
          </a:p>
        </p:txBody>
      </p:sp>
    </p:spTree>
    <p:extLst>
      <p:ext uri="{BB962C8B-B14F-4D97-AF65-F5344CB8AC3E}">
        <p14:creationId xmlns:p14="http://schemas.microsoft.com/office/powerpoint/2010/main" val="346052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209800" y="609600"/>
            <a:ext cx="7772400" cy="914400"/>
          </a:xfrm>
        </p:spPr>
        <p:txBody>
          <a:bodyPr>
            <a:noAutofit/>
          </a:bodyPr>
          <a:lstStyle/>
          <a:p>
            <a:r>
              <a:rPr lang="en-US" altLang="en-US" sz="4000" dirty="0"/>
              <a:t>The Bible as a Patriarchal and Androcentric Text</a:t>
            </a:r>
          </a:p>
        </p:txBody>
      </p:sp>
      <p:sp>
        <p:nvSpPr>
          <p:cNvPr id="6147" name="Rectangle 3"/>
          <p:cNvSpPr>
            <a:spLocks noGrp="1" noChangeArrowheads="1"/>
          </p:cNvSpPr>
          <p:nvPr>
            <p:ph idx="1"/>
          </p:nvPr>
        </p:nvSpPr>
        <p:spPr/>
        <p:txBody>
          <a:bodyPr>
            <a:noAutofit/>
          </a:bodyPr>
          <a:lstStyle/>
          <a:p>
            <a:pPr>
              <a:lnSpc>
                <a:spcPct val="80000"/>
              </a:lnSpc>
            </a:pPr>
            <a:r>
              <a:rPr lang="en-US" altLang="en-US" sz="2800" dirty="0"/>
              <a:t>Male characters </a:t>
            </a:r>
            <a:r>
              <a:rPr lang="ja-JP" altLang="en-US" sz="2800" dirty="0"/>
              <a:t>‘</a:t>
            </a:r>
            <a:r>
              <a:rPr lang="en-US" altLang="ja-JP" sz="2800" dirty="0"/>
              <a:t>control</a:t>
            </a:r>
            <a:r>
              <a:rPr lang="ja-JP" altLang="en-US" sz="2800" dirty="0"/>
              <a:t>’</a:t>
            </a:r>
            <a:r>
              <a:rPr lang="en-US" altLang="ja-JP" sz="2800" dirty="0"/>
              <a:t> the narratives. Their lives and experiences shape a narrative</a:t>
            </a:r>
            <a:r>
              <a:rPr lang="ja-JP" altLang="en-US" sz="2800" dirty="0"/>
              <a:t>’</a:t>
            </a:r>
            <a:r>
              <a:rPr lang="en-US" altLang="ja-JP" sz="2800" dirty="0"/>
              <a:t>s framework.</a:t>
            </a:r>
          </a:p>
          <a:p>
            <a:pPr>
              <a:lnSpc>
                <a:spcPct val="80000"/>
              </a:lnSpc>
            </a:pPr>
            <a:r>
              <a:rPr lang="en-US" altLang="en-US" sz="2800" dirty="0"/>
              <a:t>1315 male names are listed in the Hebrew Bible (OT), but only 111 female names.</a:t>
            </a:r>
          </a:p>
          <a:p>
            <a:pPr>
              <a:lnSpc>
                <a:spcPct val="80000"/>
              </a:lnSpc>
            </a:pPr>
            <a:r>
              <a:rPr lang="en-US" altLang="en-US" sz="2800" dirty="0"/>
              <a:t>Many more women appear in the text but are nameless and identified in terms of their </a:t>
            </a:r>
            <a:r>
              <a:rPr lang="en-US" altLang="en-US" sz="2800" dirty="0">
                <a:solidFill>
                  <a:schemeClr val="tx1"/>
                </a:solidFill>
              </a:rPr>
              <a:t>relationship to fathers or husbands </a:t>
            </a:r>
          </a:p>
          <a:p>
            <a:pPr>
              <a:lnSpc>
                <a:spcPct val="80000"/>
              </a:lnSpc>
              <a:buFont typeface="Wingdings" panose="05000000000000000000" pitchFamily="2" charset="2"/>
              <a:buNone/>
            </a:pPr>
            <a:r>
              <a:rPr lang="en-US" altLang="en-US" sz="2800" dirty="0">
                <a:solidFill>
                  <a:schemeClr val="tx1"/>
                </a:solidFill>
              </a:rPr>
              <a:t>	- </a:t>
            </a:r>
            <a:r>
              <a:rPr lang="ja-JP" altLang="en-US" sz="2800" dirty="0">
                <a:solidFill>
                  <a:schemeClr val="tx1"/>
                </a:solidFill>
              </a:rPr>
              <a:t>‘</a:t>
            </a:r>
            <a:r>
              <a:rPr lang="en-US" altLang="ja-JP" sz="2800" dirty="0">
                <a:solidFill>
                  <a:schemeClr val="tx1"/>
                </a:solidFill>
              </a:rPr>
              <a:t>daughters of Lot</a:t>
            </a:r>
            <a:r>
              <a:rPr lang="ja-JP" altLang="en-US" sz="2800" dirty="0">
                <a:solidFill>
                  <a:schemeClr val="tx1"/>
                </a:solidFill>
              </a:rPr>
              <a:t>’</a:t>
            </a:r>
            <a:endParaRPr lang="en-US" altLang="ja-JP" sz="2800" dirty="0">
              <a:solidFill>
                <a:schemeClr val="tx1"/>
              </a:solidFill>
            </a:endParaRPr>
          </a:p>
          <a:p>
            <a:pPr>
              <a:lnSpc>
                <a:spcPct val="80000"/>
              </a:lnSpc>
              <a:buFont typeface="Wingdings" panose="05000000000000000000" pitchFamily="2" charset="2"/>
              <a:buNone/>
            </a:pPr>
            <a:r>
              <a:rPr lang="en-US" altLang="en-US" sz="2800" dirty="0">
                <a:solidFill>
                  <a:schemeClr val="tx1"/>
                </a:solidFill>
              </a:rPr>
              <a:t>	- </a:t>
            </a:r>
            <a:r>
              <a:rPr lang="ja-JP" altLang="en-US" sz="2800" dirty="0">
                <a:solidFill>
                  <a:schemeClr val="tx1"/>
                </a:solidFill>
              </a:rPr>
              <a:t>‘</a:t>
            </a:r>
            <a:r>
              <a:rPr lang="en-US" altLang="ja-JP" sz="2800" dirty="0">
                <a:solidFill>
                  <a:schemeClr val="tx1"/>
                </a:solidFill>
              </a:rPr>
              <a:t>the daughter of Jephthah</a:t>
            </a:r>
            <a:r>
              <a:rPr lang="ja-JP" altLang="en-US" sz="2800" dirty="0">
                <a:solidFill>
                  <a:schemeClr val="tx1"/>
                </a:solidFill>
              </a:rPr>
              <a:t>’</a:t>
            </a:r>
            <a:endParaRPr lang="en-US" altLang="ja-JP" sz="2800" dirty="0">
              <a:solidFill>
                <a:schemeClr val="tx1"/>
              </a:solidFill>
            </a:endParaRPr>
          </a:p>
          <a:p>
            <a:pPr>
              <a:lnSpc>
                <a:spcPct val="80000"/>
              </a:lnSpc>
              <a:buFont typeface="Wingdings" panose="05000000000000000000" pitchFamily="2" charset="2"/>
              <a:buNone/>
            </a:pPr>
            <a:r>
              <a:rPr lang="en-US" altLang="en-US" sz="2800" dirty="0">
                <a:solidFill>
                  <a:schemeClr val="tx1"/>
                </a:solidFill>
              </a:rPr>
              <a:t>	- </a:t>
            </a:r>
            <a:r>
              <a:rPr lang="ja-JP" altLang="en-US" sz="2800" dirty="0">
                <a:solidFill>
                  <a:schemeClr val="tx1"/>
                </a:solidFill>
              </a:rPr>
              <a:t>‘</a:t>
            </a:r>
            <a:r>
              <a:rPr lang="en-US" altLang="ja-JP" sz="2800" dirty="0">
                <a:solidFill>
                  <a:schemeClr val="tx1"/>
                </a:solidFill>
              </a:rPr>
              <a:t>the wife of Manoah</a:t>
            </a:r>
            <a:r>
              <a:rPr lang="ja-JP" altLang="en-US" sz="2800" dirty="0">
                <a:solidFill>
                  <a:schemeClr val="tx1"/>
                </a:solidFill>
              </a:rPr>
              <a:t>’</a:t>
            </a:r>
            <a:endParaRPr lang="en-US" altLang="en-US" sz="2800" dirty="0">
              <a:solidFill>
                <a:schemeClr val="tx1"/>
              </a:solidFill>
            </a:endParaRPr>
          </a:p>
        </p:txBody>
      </p:sp>
    </p:spTree>
    <p:extLst>
      <p:ext uri="{BB962C8B-B14F-4D97-AF65-F5344CB8AC3E}">
        <p14:creationId xmlns:p14="http://schemas.microsoft.com/office/powerpoint/2010/main" val="1126492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sz="3600" dirty="0"/>
              <a:t>The Bible as a Patriarchal and Androcentric Text</a:t>
            </a:r>
            <a:endParaRPr lang="en-US" altLang="en-US" dirty="0"/>
          </a:p>
        </p:txBody>
      </p:sp>
      <p:sp>
        <p:nvSpPr>
          <p:cNvPr id="7171" name="Rectangle 3"/>
          <p:cNvSpPr>
            <a:spLocks noGrp="1" noChangeArrowheads="1"/>
          </p:cNvSpPr>
          <p:nvPr>
            <p:ph sz="half" idx="1"/>
          </p:nvPr>
        </p:nvSpPr>
        <p:spPr>
          <a:xfrm>
            <a:off x="2209800" y="1828800"/>
            <a:ext cx="3810000" cy="4572000"/>
          </a:xfrm>
        </p:spPr>
        <p:txBody>
          <a:bodyPr>
            <a:normAutofit fontScale="92500" lnSpcReduction="10000"/>
          </a:bodyPr>
          <a:lstStyle/>
          <a:p>
            <a:r>
              <a:rPr lang="en-US" altLang="en-US" sz="2400" dirty="0"/>
              <a:t>Women are often minor characters in the story. </a:t>
            </a:r>
          </a:p>
          <a:p>
            <a:r>
              <a:rPr lang="en-US" altLang="en-US" sz="2400" dirty="0"/>
              <a:t>Patriarchal narratives: God reveals himself as the </a:t>
            </a:r>
            <a:r>
              <a:rPr lang="ja-JP" altLang="en-US" sz="2400" dirty="0"/>
              <a:t>‘</a:t>
            </a:r>
            <a:r>
              <a:rPr lang="en-US" altLang="ja-JP" sz="2400" dirty="0"/>
              <a:t>God of Abraham, the God of Isaac, and the God of Jacob</a:t>
            </a:r>
            <a:r>
              <a:rPr lang="ja-JP" altLang="en-US" sz="2400" dirty="0"/>
              <a:t>’</a:t>
            </a:r>
            <a:r>
              <a:rPr lang="en-US" altLang="ja-JP" sz="2400" dirty="0"/>
              <a:t> (Exodus 3:6).</a:t>
            </a:r>
          </a:p>
          <a:p>
            <a:r>
              <a:rPr lang="en-US" altLang="en-US" sz="2400" dirty="0"/>
              <a:t>Emphasis on narratives and settings with a masculine orientation (life of the tribe, war, kingship, cult).</a:t>
            </a:r>
          </a:p>
        </p:txBody>
      </p:sp>
      <p:pic>
        <p:nvPicPr>
          <p:cNvPr id="7172" name="Content Placeholder 4" descr="photo-0180.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136897" y="2125663"/>
            <a:ext cx="2422194" cy="3778250"/>
          </a:xfrm>
        </p:spPr>
      </p:pic>
    </p:spTree>
    <p:extLst>
      <p:ext uri="{BB962C8B-B14F-4D97-AF65-F5344CB8AC3E}">
        <p14:creationId xmlns:p14="http://schemas.microsoft.com/office/powerpoint/2010/main" val="2756442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518424" y="360556"/>
            <a:ext cx="7696200" cy="762000"/>
          </a:xfrm>
        </p:spPr>
        <p:txBody>
          <a:bodyPr>
            <a:noAutofit/>
          </a:bodyPr>
          <a:lstStyle/>
          <a:p>
            <a:r>
              <a:rPr lang="en-US" altLang="en-US" sz="4000" dirty="0"/>
              <a:t>The Hebrew Bible as a Patriarchal and Androcentric Text</a:t>
            </a:r>
          </a:p>
        </p:txBody>
      </p:sp>
      <p:sp>
        <p:nvSpPr>
          <p:cNvPr id="8195" name="Rectangle 3"/>
          <p:cNvSpPr>
            <a:spLocks noGrp="1" noChangeArrowheads="1"/>
          </p:cNvSpPr>
          <p:nvPr>
            <p:ph idx="1"/>
          </p:nvPr>
        </p:nvSpPr>
        <p:spPr>
          <a:xfrm>
            <a:off x="3384124" y="1837047"/>
            <a:ext cx="7772400" cy="4559300"/>
          </a:xfrm>
        </p:spPr>
        <p:txBody>
          <a:bodyPr/>
          <a:lstStyle/>
          <a:p>
            <a:pPr algn="just">
              <a:buFont typeface="Wingdings" panose="05000000000000000000" pitchFamily="2" charset="2"/>
              <a:buNone/>
            </a:pPr>
            <a:r>
              <a:rPr lang="en-US" altLang="en-US" sz="2800" dirty="0"/>
              <a:t>	Physical weakness is a feminine trait </a:t>
            </a:r>
          </a:p>
          <a:p>
            <a:pPr algn="just">
              <a:buFont typeface="Wingdings" panose="05000000000000000000" pitchFamily="2" charset="2"/>
              <a:buNone/>
            </a:pPr>
            <a:endParaRPr lang="en-US" altLang="en-US" sz="2800" dirty="0">
              <a:solidFill>
                <a:schemeClr val="tx1"/>
              </a:solidFill>
            </a:endParaRPr>
          </a:p>
          <a:p>
            <a:pPr>
              <a:buFont typeface="Wingdings" panose="05000000000000000000" pitchFamily="2" charset="2"/>
              <a:buNone/>
            </a:pPr>
            <a:r>
              <a:rPr lang="en-US" altLang="en-US" sz="2800" dirty="0">
                <a:solidFill>
                  <a:schemeClr val="tx1"/>
                </a:solidFill>
              </a:rPr>
              <a:t>	</a:t>
            </a:r>
            <a:r>
              <a:rPr lang="ja-JP" altLang="en-US" sz="2800" dirty="0">
                <a:solidFill>
                  <a:schemeClr val="tx1"/>
                </a:solidFill>
              </a:rPr>
              <a:t>‘</a:t>
            </a:r>
            <a:r>
              <a:rPr lang="en-US" altLang="ja-JP" sz="2800" dirty="0">
                <a:solidFill>
                  <a:schemeClr val="tx1"/>
                </a:solidFill>
              </a:rPr>
              <a:t>The warriors  of Babylon have given up fighting, they remain in their strongholds; their strength has failed, they have become women</a:t>
            </a:r>
            <a:r>
              <a:rPr lang="ja-JP" altLang="en-US" sz="2800" dirty="0">
                <a:solidFill>
                  <a:schemeClr val="tx1"/>
                </a:solidFill>
              </a:rPr>
              <a:t>’</a:t>
            </a:r>
            <a:r>
              <a:rPr lang="en-US" altLang="ja-JP" sz="2800" dirty="0">
                <a:solidFill>
                  <a:schemeClr val="tx1"/>
                </a:solidFill>
              </a:rPr>
              <a:t> (Jer. 51:30).</a:t>
            </a:r>
          </a:p>
          <a:p>
            <a:pPr>
              <a:buFont typeface="Wingdings" panose="05000000000000000000" pitchFamily="2" charset="2"/>
              <a:buNone/>
            </a:pPr>
            <a:endParaRPr lang="en-US" altLang="en-US" sz="2800" dirty="0">
              <a:solidFill>
                <a:schemeClr val="tx1"/>
              </a:solidFill>
            </a:endParaRPr>
          </a:p>
          <a:p>
            <a:pPr>
              <a:buFont typeface="Wingdings" panose="05000000000000000000" pitchFamily="2" charset="2"/>
              <a:buNone/>
            </a:pPr>
            <a:r>
              <a:rPr lang="en-US" altLang="en-US" sz="2800" dirty="0">
                <a:solidFill>
                  <a:schemeClr val="tx1"/>
                </a:solidFill>
              </a:rPr>
              <a:t>	</a:t>
            </a:r>
            <a:r>
              <a:rPr lang="ja-JP" altLang="en-US" sz="2800" dirty="0">
                <a:solidFill>
                  <a:schemeClr val="tx1"/>
                </a:solidFill>
              </a:rPr>
              <a:t>‘</a:t>
            </a:r>
            <a:r>
              <a:rPr lang="en-US" altLang="ja-JP" sz="2800" dirty="0">
                <a:solidFill>
                  <a:schemeClr val="tx1"/>
                </a:solidFill>
              </a:rPr>
              <a:t>On that day the Egyptians will be like women, and tremble with fear</a:t>
            </a:r>
            <a:r>
              <a:rPr lang="ja-JP" altLang="en-US" sz="2800" dirty="0">
                <a:solidFill>
                  <a:schemeClr val="tx1"/>
                </a:solidFill>
              </a:rPr>
              <a:t>’</a:t>
            </a:r>
            <a:r>
              <a:rPr lang="en-US" altLang="ja-JP" sz="2800" dirty="0">
                <a:solidFill>
                  <a:schemeClr val="tx1"/>
                </a:solidFill>
              </a:rPr>
              <a:t> (Isa. 19:16).</a:t>
            </a:r>
          </a:p>
          <a:p>
            <a:pPr algn="just">
              <a:buFont typeface="Wingdings" panose="05000000000000000000" pitchFamily="2" charset="2"/>
              <a:buNone/>
            </a:pPr>
            <a:endParaRPr lang="en-US" altLang="en-US" dirty="0">
              <a:solidFill>
                <a:srgbClr val="FF3146"/>
              </a:solidFill>
            </a:endParaRPr>
          </a:p>
          <a:p>
            <a:pPr algn="just">
              <a:buFont typeface="Wingdings" panose="05000000000000000000" pitchFamily="2" charset="2"/>
              <a:buNone/>
            </a:pPr>
            <a:endParaRPr lang="en-US" altLang="en-US" dirty="0"/>
          </a:p>
        </p:txBody>
      </p:sp>
    </p:spTree>
    <p:extLst>
      <p:ext uri="{BB962C8B-B14F-4D97-AF65-F5344CB8AC3E}">
        <p14:creationId xmlns:p14="http://schemas.microsoft.com/office/powerpoint/2010/main" val="2667995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44513" y="310376"/>
            <a:ext cx="10363200" cy="990600"/>
          </a:xfrm>
        </p:spPr>
        <p:txBody>
          <a:bodyPr>
            <a:noAutofit/>
          </a:bodyPr>
          <a:lstStyle/>
          <a:p>
            <a:r>
              <a:rPr lang="en-US" altLang="en-US" sz="4000" dirty="0"/>
              <a:t>Early </a:t>
            </a:r>
            <a:r>
              <a:rPr lang="ja-JP" altLang="en-US" sz="4000" dirty="0"/>
              <a:t>‘</a:t>
            </a:r>
            <a:r>
              <a:rPr lang="en-US" altLang="ja-JP" sz="4000" dirty="0"/>
              <a:t>Feminist</a:t>
            </a:r>
            <a:r>
              <a:rPr lang="ja-JP" altLang="en-US" sz="4000" dirty="0"/>
              <a:t>’</a:t>
            </a:r>
            <a:r>
              <a:rPr lang="en-US" altLang="ja-JP" sz="4000" dirty="0"/>
              <a:t> Voices: </a:t>
            </a:r>
            <a:br>
              <a:rPr lang="en-US" altLang="ja-JP" sz="4000" dirty="0"/>
            </a:br>
            <a:r>
              <a:rPr lang="en-US" altLang="ja-JP" sz="4000" dirty="0"/>
              <a:t>Elizabeth Cady Stanton</a:t>
            </a:r>
            <a:endParaRPr lang="en-US" altLang="en-US" sz="4000" dirty="0"/>
          </a:p>
        </p:txBody>
      </p:sp>
      <p:pic>
        <p:nvPicPr>
          <p:cNvPr id="9220" name="Picture 13" descr="images-1"/>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2576513" y="2286000"/>
            <a:ext cx="3149600" cy="3352800"/>
          </a:xfrm>
        </p:spPr>
      </p:pic>
      <p:sp>
        <p:nvSpPr>
          <p:cNvPr id="9219" name="Rectangle 3"/>
          <p:cNvSpPr>
            <a:spLocks noGrp="1" noChangeArrowheads="1"/>
          </p:cNvSpPr>
          <p:nvPr>
            <p:ph type="body" sz="half" idx="2"/>
          </p:nvPr>
        </p:nvSpPr>
        <p:spPr>
          <a:xfrm>
            <a:off x="5854390" y="1683833"/>
            <a:ext cx="5936166" cy="4817327"/>
          </a:xfrm>
        </p:spPr>
        <p:txBody>
          <a:bodyPr>
            <a:normAutofit fontScale="92500" lnSpcReduction="10000"/>
          </a:bodyPr>
          <a:lstStyle/>
          <a:p>
            <a:pPr>
              <a:buFont typeface="Wingdings" panose="05000000000000000000" pitchFamily="2" charset="2"/>
              <a:buNone/>
            </a:pPr>
            <a:r>
              <a:rPr lang="en-US" altLang="en-US" sz="2400" i="1" dirty="0"/>
              <a:t>	</a:t>
            </a:r>
            <a:endParaRPr lang="en-US" altLang="en-US" sz="2800" i="1" dirty="0"/>
          </a:p>
          <a:p>
            <a:pPr>
              <a:buFont typeface="Wingdings" panose="05000000000000000000" pitchFamily="2" charset="2"/>
              <a:buNone/>
            </a:pPr>
            <a:r>
              <a:rPr lang="en-US" altLang="en-US" sz="2800" i="1" dirty="0"/>
              <a:t>	The Woman</a:t>
            </a:r>
            <a:r>
              <a:rPr lang="ja-JP" altLang="en-US" sz="2800" i="1" dirty="0"/>
              <a:t>’</a:t>
            </a:r>
            <a:r>
              <a:rPr lang="en-US" altLang="ja-JP" sz="2800" i="1" dirty="0"/>
              <a:t>s Bible </a:t>
            </a:r>
            <a:r>
              <a:rPr lang="en-US" altLang="ja-JP" sz="2800" dirty="0"/>
              <a:t>(1895, 1898) - an </a:t>
            </a:r>
            <a:r>
              <a:rPr lang="ja-JP" altLang="en-US" sz="2800" dirty="0"/>
              <a:t>‘</a:t>
            </a:r>
            <a:r>
              <a:rPr lang="en-US" altLang="ja-JP" sz="2800" dirty="0"/>
              <a:t>expurgated</a:t>
            </a:r>
            <a:r>
              <a:rPr lang="ja-JP" altLang="en-US" sz="2800" dirty="0"/>
              <a:t>’</a:t>
            </a:r>
            <a:r>
              <a:rPr lang="en-US" altLang="ja-JP" sz="2800" dirty="0"/>
              <a:t> text of the Bible which sought to dismantle society</a:t>
            </a:r>
            <a:r>
              <a:rPr lang="ja-JP" altLang="en-US" sz="2800" dirty="0"/>
              <a:t>’</a:t>
            </a:r>
            <a:r>
              <a:rPr lang="en-US" altLang="ja-JP" sz="2800" dirty="0"/>
              <a:t>s sexism and to demolish Christian </a:t>
            </a:r>
            <a:r>
              <a:rPr lang="en-US" altLang="ja-JP" sz="2800" dirty="0" err="1"/>
              <a:t>androcentrism</a:t>
            </a:r>
            <a:r>
              <a:rPr lang="en-US" altLang="ja-JP" sz="2800" dirty="0"/>
              <a:t>.</a:t>
            </a:r>
          </a:p>
          <a:p>
            <a:pPr>
              <a:buFont typeface="Wingdings" panose="05000000000000000000" pitchFamily="2" charset="2"/>
              <a:buNone/>
            </a:pPr>
            <a:endParaRPr lang="en-US" altLang="en-US" sz="2800" dirty="0"/>
          </a:p>
          <a:p>
            <a:pPr>
              <a:buFont typeface="Wingdings" panose="05000000000000000000" pitchFamily="2" charset="2"/>
              <a:buNone/>
            </a:pPr>
            <a:r>
              <a:rPr lang="en-US" altLang="en-US" sz="2800" dirty="0"/>
              <a:t>	</a:t>
            </a:r>
            <a:r>
              <a:rPr lang="en-US" altLang="en-US" sz="2800" dirty="0">
                <a:solidFill>
                  <a:schemeClr val="tx1"/>
                </a:solidFill>
              </a:rPr>
              <a:t>The biblical laws relating to women are </a:t>
            </a:r>
            <a:r>
              <a:rPr lang="ja-JP" altLang="en-US" sz="2800" dirty="0">
                <a:solidFill>
                  <a:schemeClr val="tx1"/>
                </a:solidFill>
              </a:rPr>
              <a:t>‘</a:t>
            </a:r>
            <a:r>
              <a:rPr lang="en-US" altLang="ja-JP" sz="2800" dirty="0">
                <a:solidFill>
                  <a:schemeClr val="tx1"/>
                </a:solidFill>
              </a:rPr>
              <a:t>from the obscene minds of a barbarous age</a:t>
            </a:r>
            <a:r>
              <a:rPr lang="ja-JP" altLang="en-US" sz="2800" dirty="0">
                <a:solidFill>
                  <a:schemeClr val="tx1"/>
                </a:solidFill>
              </a:rPr>
              <a:t>’</a:t>
            </a:r>
            <a:r>
              <a:rPr lang="en-US" altLang="ja-JP" sz="2800" dirty="0">
                <a:solidFill>
                  <a:schemeClr val="tx1"/>
                </a:solidFill>
              </a:rPr>
              <a:t> (Cady Stanton).</a:t>
            </a:r>
          </a:p>
          <a:p>
            <a:pPr>
              <a:buFont typeface="Wingdings" panose="05000000000000000000" pitchFamily="2" charset="2"/>
              <a:buNone/>
            </a:pPr>
            <a:r>
              <a:rPr lang="en-US" altLang="en-US" sz="2000" dirty="0"/>
              <a:t>	</a:t>
            </a:r>
            <a:endParaRPr lang="en-US" altLang="en-US" sz="2000" i="1" dirty="0"/>
          </a:p>
        </p:txBody>
      </p:sp>
    </p:spTree>
    <p:extLst>
      <p:ext uri="{BB962C8B-B14F-4D97-AF65-F5344CB8AC3E}">
        <p14:creationId xmlns:p14="http://schemas.microsoft.com/office/powerpoint/2010/main" val="3214277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altLang="en-US" sz="3600" dirty="0"/>
              <a:t>Second Feminist Wave: 1960s and 1970s</a:t>
            </a:r>
            <a:endParaRPr lang="en-US" altLang="en-US" dirty="0"/>
          </a:p>
        </p:txBody>
      </p:sp>
      <p:sp>
        <p:nvSpPr>
          <p:cNvPr id="10243" name="Rectangle 4"/>
          <p:cNvSpPr>
            <a:spLocks noGrp="1" noChangeArrowheads="1"/>
          </p:cNvSpPr>
          <p:nvPr>
            <p:ph idx="1"/>
          </p:nvPr>
        </p:nvSpPr>
        <p:spPr/>
        <p:txBody>
          <a:bodyPr>
            <a:normAutofit fontScale="92500" lnSpcReduction="10000"/>
          </a:bodyPr>
          <a:lstStyle/>
          <a:p>
            <a:pPr>
              <a:buFont typeface="Wingdings" panose="05000000000000000000" pitchFamily="2" charset="2"/>
              <a:buNone/>
            </a:pPr>
            <a:r>
              <a:rPr lang="en-US" altLang="en-US" dirty="0"/>
              <a:t>	</a:t>
            </a:r>
            <a:r>
              <a:rPr lang="en-US" altLang="en-US" sz="2800" dirty="0"/>
              <a:t>Civil rights movement in the States, struggles against colonialism, rediscovery by women of their </a:t>
            </a:r>
            <a:r>
              <a:rPr lang="ja-JP" altLang="en-US" sz="2800" dirty="0"/>
              <a:t>‘</a:t>
            </a:r>
            <a:r>
              <a:rPr lang="en-US" altLang="ja-JP" sz="2800" dirty="0"/>
              <a:t>feminist voice</a:t>
            </a:r>
            <a:r>
              <a:rPr lang="ja-JP" altLang="en-US" sz="2800" dirty="0"/>
              <a:t>’</a:t>
            </a:r>
            <a:r>
              <a:rPr lang="en-US" altLang="ja-JP" sz="2800" dirty="0"/>
              <a:t>.</a:t>
            </a:r>
          </a:p>
          <a:p>
            <a:pPr>
              <a:buFont typeface="Wingdings" panose="05000000000000000000" pitchFamily="2" charset="2"/>
              <a:buNone/>
            </a:pPr>
            <a:r>
              <a:rPr lang="en-US" altLang="en-US" sz="2800" dirty="0"/>
              <a:t>	</a:t>
            </a:r>
          </a:p>
          <a:p>
            <a:pPr>
              <a:buFont typeface="Wingdings" panose="05000000000000000000" pitchFamily="2" charset="2"/>
              <a:buNone/>
            </a:pPr>
            <a:r>
              <a:rPr lang="en-US" altLang="en-US" sz="2800" dirty="0"/>
              <a:t>	Mary Daly, </a:t>
            </a:r>
            <a:r>
              <a:rPr lang="en-US" altLang="en-US" sz="2800" i="1" dirty="0"/>
              <a:t>The Church and the Second Sex </a:t>
            </a:r>
            <a:r>
              <a:rPr lang="en-US" altLang="en-US" sz="2800" dirty="0"/>
              <a:t>(1968); </a:t>
            </a:r>
            <a:r>
              <a:rPr lang="en-US" altLang="en-US" sz="2800" i="1" dirty="0"/>
              <a:t>Beyond God the Father: Toward a Philosophy of Women</a:t>
            </a:r>
            <a:r>
              <a:rPr lang="ja-JP" altLang="en-US" sz="2800" i="1" dirty="0"/>
              <a:t>’</a:t>
            </a:r>
            <a:r>
              <a:rPr lang="en-US" altLang="ja-JP" sz="2800" i="1" dirty="0"/>
              <a:t>s Liberation </a:t>
            </a:r>
            <a:r>
              <a:rPr lang="en-US" altLang="ja-JP" sz="2800" dirty="0"/>
              <a:t>(1973): calls for the abandonment of patriarchal religions in </a:t>
            </a:r>
            <a:r>
              <a:rPr lang="en-US" altLang="ja-JP" sz="2800" dirty="0" err="1"/>
              <a:t>favour</a:t>
            </a:r>
            <a:r>
              <a:rPr lang="en-US" altLang="ja-JP" sz="2800" dirty="0"/>
              <a:t> of a woman-</a:t>
            </a:r>
            <a:r>
              <a:rPr lang="en-US" altLang="ja-JP" sz="2800" dirty="0" err="1"/>
              <a:t>centred</a:t>
            </a:r>
            <a:r>
              <a:rPr lang="en-US" altLang="ja-JP" sz="2800" dirty="0"/>
              <a:t> spirituality.</a:t>
            </a:r>
            <a:endParaRPr lang="en-US" altLang="en-US" sz="2800" dirty="0"/>
          </a:p>
        </p:txBody>
      </p:sp>
    </p:spTree>
    <p:extLst>
      <p:ext uri="{BB962C8B-B14F-4D97-AF65-F5344CB8AC3E}">
        <p14:creationId xmlns:p14="http://schemas.microsoft.com/office/powerpoint/2010/main" val="4121751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en-US" dirty="0"/>
              <a:t>Definition of Feminism</a:t>
            </a:r>
          </a:p>
        </p:txBody>
      </p:sp>
      <p:sp>
        <p:nvSpPr>
          <p:cNvPr id="11267" name="Rectangle 3"/>
          <p:cNvSpPr>
            <a:spLocks noGrp="1" noChangeArrowheads="1"/>
          </p:cNvSpPr>
          <p:nvPr>
            <p:ph idx="1"/>
          </p:nvPr>
        </p:nvSpPr>
        <p:spPr/>
        <p:txBody>
          <a:bodyPr>
            <a:normAutofit lnSpcReduction="10000"/>
          </a:bodyPr>
          <a:lstStyle/>
          <a:p>
            <a:endParaRPr lang="en-US" altLang="en-US" dirty="0"/>
          </a:p>
          <a:p>
            <a:pPr>
              <a:buFont typeface="Wingdings" panose="05000000000000000000" pitchFamily="2" charset="2"/>
              <a:buNone/>
            </a:pPr>
            <a:r>
              <a:rPr lang="en-US" altLang="en-US" sz="2800" dirty="0"/>
              <a:t>	</a:t>
            </a:r>
            <a:r>
              <a:rPr lang="ja-JP" altLang="en-US" sz="2800" dirty="0"/>
              <a:t>‘</a:t>
            </a:r>
            <a:r>
              <a:rPr lang="en-US" altLang="ja-JP" sz="2800" dirty="0"/>
              <a:t>A critical and constructive stance that claims for women the full humanity accorded to men, insisting that women be represented equally in all attempts to describe and comprehend human nature and that they be full participants in the assignment and regulation of social roles, rights and responsibilities</a:t>
            </a:r>
            <a:r>
              <a:rPr lang="ja-JP" altLang="en-US" sz="2800" dirty="0"/>
              <a:t>’</a:t>
            </a:r>
            <a:r>
              <a:rPr lang="en-US" altLang="ja-JP" sz="2800" dirty="0"/>
              <a:t> (Phyllis Bird, </a:t>
            </a:r>
            <a:r>
              <a:rPr lang="en-US" altLang="ja-JP" sz="2800" i="1" dirty="0"/>
              <a:t>Escaping Eden, </a:t>
            </a:r>
            <a:r>
              <a:rPr lang="en-US" altLang="ja-JP" sz="2800" dirty="0"/>
              <a:t>page 124).</a:t>
            </a:r>
            <a:endParaRPr lang="en-US" altLang="en-US" sz="2800" dirty="0"/>
          </a:p>
        </p:txBody>
      </p:sp>
    </p:spTree>
    <p:extLst>
      <p:ext uri="{BB962C8B-B14F-4D97-AF65-F5344CB8AC3E}">
        <p14:creationId xmlns:p14="http://schemas.microsoft.com/office/powerpoint/2010/main" val="26350151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en-US" sz="4000"/>
              <a:t>The Contribution of Phyllis Trible</a:t>
            </a:r>
            <a:endParaRPr lang="en-US" altLang="en-US"/>
          </a:p>
        </p:txBody>
      </p:sp>
      <p:sp>
        <p:nvSpPr>
          <p:cNvPr id="12291" name="Rectangle 3"/>
          <p:cNvSpPr>
            <a:spLocks noGrp="1" noChangeArrowheads="1"/>
          </p:cNvSpPr>
          <p:nvPr>
            <p:ph sz="half" idx="1"/>
          </p:nvPr>
        </p:nvSpPr>
        <p:spPr>
          <a:xfrm>
            <a:off x="2209800" y="1524000"/>
            <a:ext cx="3810000" cy="4648200"/>
          </a:xfrm>
        </p:spPr>
        <p:txBody>
          <a:bodyPr>
            <a:normAutofit fontScale="92500" lnSpcReduction="10000"/>
          </a:bodyPr>
          <a:lstStyle/>
          <a:p>
            <a:r>
              <a:rPr lang="en-US" altLang="en-US" sz="2400" i="1"/>
              <a:t>God and the Rhetoric of Sexuality </a:t>
            </a:r>
            <a:r>
              <a:rPr lang="en-US" altLang="en-US" sz="2400"/>
              <a:t>(1978): an attempt to </a:t>
            </a:r>
            <a:r>
              <a:rPr lang="ja-JP" altLang="en-US" sz="2400"/>
              <a:t>‘</a:t>
            </a:r>
            <a:r>
              <a:rPr lang="en-US" altLang="ja-JP" sz="2400"/>
              <a:t>recover old treasures and discover new ones in the household of faith</a:t>
            </a:r>
            <a:r>
              <a:rPr lang="ja-JP" altLang="en-US" sz="2400"/>
              <a:t>’</a:t>
            </a:r>
            <a:r>
              <a:rPr lang="en-US" altLang="ja-JP" sz="2400"/>
              <a:t>.</a:t>
            </a:r>
          </a:p>
          <a:p>
            <a:r>
              <a:rPr lang="en-US" altLang="en-US" sz="2400"/>
              <a:t>A careful examination of the Hebrew Bible does not necessarily lead to rejection, but to a more variegated </a:t>
            </a:r>
            <a:r>
              <a:rPr lang="ja-JP" altLang="en-US" sz="2400"/>
              <a:t>‘</a:t>
            </a:r>
            <a:r>
              <a:rPr lang="en-US" altLang="ja-JP" sz="2400"/>
              <a:t>appreciation</a:t>
            </a:r>
            <a:r>
              <a:rPr lang="ja-JP" altLang="en-US" sz="2400"/>
              <a:t>’</a:t>
            </a:r>
            <a:r>
              <a:rPr lang="en-US" altLang="ja-JP" sz="2400"/>
              <a:t> of the biblical testimony about women.</a:t>
            </a:r>
            <a:endParaRPr lang="en-US" altLang="en-US" sz="2400"/>
          </a:p>
        </p:txBody>
      </p:sp>
      <p:pic>
        <p:nvPicPr>
          <p:cNvPr id="12292" name="Content Placeholder 4" descr="0800604644b.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438356" y="2586038"/>
            <a:ext cx="1819275" cy="2857500"/>
          </a:xfrm>
        </p:spPr>
      </p:pic>
    </p:spTree>
    <p:extLst>
      <p:ext uri="{BB962C8B-B14F-4D97-AF65-F5344CB8AC3E}">
        <p14:creationId xmlns:p14="http://schemas.microsoft.com/office/powerpoint/2010/main" val="49454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09800" y="609600"/>
            <a:ext cx="7772400" cy="1295400"/>
          </a:xfrm>
        </p:spPr>
        <p:txBody>
          <a:bodyPr>
            <a:noAutofit/>
          </a:bodyPr>
          <a:lstStyle/>
          <a:p>
            <a:pPr algn="ctr"/>
            <a:r>
              <a:rPr lang="en-US" altLang="en-US" sz="4000" dirty="0"/>
              <a:t>Feminist Biblical Hermeneutics: Strategies</a:t>
            </a:r>
          </a:p>
        </p:txBody>
      </p:sp>
      <p:sp>
        <p:nvSpPr>
          <p:cNvPr id="13315" name="Rectangle 3"/>
          <p:cNvSpPr>
            <a:spLocks noGrp="1" noChangeArrowheads="1"/>
          </p:cNvSpPr>
          <p:nvPr>
            <p:ph idx="1"/>
          </p:nvPr>
        </p:nvSpPr>
        <p:spPr/>
        <p:txBody>
          <a:bodyPr>
            <a:noAutofit/>
          </a:bodyPr>
          <a:lstStyle/>
          <a:p>
            <a:pPr>
              <a:buFont typeface="Wingdings" panose="05000000000000000000" pitchFamily="2" charset="2"/>
              <a:buNone/>
            </a:pPr>
            <a:r>
              <a:rPr lang="en-US" altLang="en-US" sz="2800" dirty="0">
                <a:solidFill>
                  <a:srgbClr val="4CFF41"/>
                </a:solidFill>
              </a:rPr>
              <a:t>	</a:t>
            </a:r>
          </a:p>
          <a:p>
            <a:pPr>
              <a:buFont typeface="Wingdings" panose="05000000000000000000" pitchFamily="2" charset="2"/>
              <a:buNone/>
            </a:pPr>
            <a:r>
              <a:rPr lang="en-US" altLang="en-US" sz="2800" dirty="0">
                <a:solidFill>
                  <a:srgbClr val="4CFF41"/>
                </a:solidFill>
              </a:rPr>
              <a:t>	Reinterpretation</a:t>
            </a:r>
            <a:r>
              <a:rPr lang="en-US" altLang="en-US" sz="2800" dirty="0"/>
              <a:t> of familiar biblical texts about women in order to challenge traditional (androcentric) readings. For example, see Phyllis </a:t>
            </a:r>
            <a:r>
              <a:rPr lang="en-US" altLang="en-US" sz="2800" dirty="0" err="1"/>
              <a:t>Trible</a:t>
            </a:r>
            <a:r>
              <a:rPr lang="ja-JP" altLang="en-US" sz="2800" dirty="0"/>
              <a:t>’</a:t>
            </a:r>
            <a:r>
              <a:rPr lang="en-US" altLang="ja-JP" sz="2800" dirty="0"/>
              <a:t>s work on Genesis 1-3.</a:t>
            </a:r>
          </a:p>
          <a:p>
            <a:pPr>
              <a:buFont typeface="Wingdings" panose="05000000000000000000" pitchFamily="2" charset="2"/>
              <a:buNone/>
            </a:pPr>
            <a:endParaRPr lang="en-US" altLang="en-US" sz="2800" dirty="0"/>
          </a:p>
          <a:p>
            <a:pPr>
              <a:buFont typeface="Wingdings" panose="05000000000000000000" pitchFamily="2" charset="2"/>
              <a:buNone/>
            </a:pPr>
            <a:r>
              <a:rPr lang="en-US" altLang="en-US" sz="2800" dirty="0"/>
              <a:t>	The aim is to recover and reclaim the biblical texts from patriarchal domination.</a:t>
            </a:r>
          </a:p>
        </p:txBody>
      </p:sp>
    </p:spTree>
    <p:extLst>
      <p:ext uri="{BB962C8B-B14F-4D97-AF65-F5344CB8AC3E}">
        <p14:creationId xmlns:p14="http://schemas.microsoft.com/office/powerpoint/2010/main" val="3239316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209800" y="609600"/>
            <a:ext cx="7696200" cy="1143000"/>
          </a:xfrm>
        </p:spPr>
        <p:txBody>
          <a:bodyPr>
            <a:noAutofit/>
          </a:bodyPr>
          <a:lstStyle/>
          <a:p>
            <a:pPr algn="ctr"/>
            <a:r>
              <a:rPr lang="en-US" altLang="en-US" sz="4000" dirty="0"/>
              <a:t>Feminist Biblical Hermeneutics: Strategies</a:t>
            </a:r>
          </a:p>
        </p:txBody>
      </p:sp>
      <p:sp>
        <p:nvSpPr>
          <p:cNvPr id="14339" name="Rectangle 3"/>
          <p:cNvSpPr>
            <a:spLocks noGrp="1" noChangeArrowheads="1"/>
          </p:cNvSpPr>
          <p:nvPr>
            <p:ph idx="1"/>
          </p:nvPr>
        </p:nvSpPr>
        <p:spPr/>
        <p:txBody>
          <a:bodyPr>
            <a:noAutofit/>
          </a:bodyPr>
          <a:lstStyle/>
          <a:p>
            <a:pPr>
              <a:buFont typeface="Wingdings" panose="05000000000000000000" pitchFamily="2" charset="2"/>
              <a:buNone/>
            </a:pPr>
            <a:r>
              <a:rPr lang="en-US" altLang="en-US" sz="2800" dirty="0">
                <a:solidFill>
                  <a:srgbClr val="4CFF41"/>
                </a:solidFill>
              </a:rPr>
              <a:t>	</a:t>
            </a:r>
            <a:r>
              <a:rPr lang="en-US" altLang="en-US" sz="2800" dirty="0">
                <a:solidFill>
                  <a:schemeClr val="tx1"/>
                </a:solidFill>
              </a:rPr>
              <a:t>Recovery </a:t>
            </a:r>
            <a:r>
              <a:rPr lang="en-US" altLang="en-US" sz="2800" dirty="0"/>
              <a:t>of biblical texts and figures that have been marginalized in traditional readings of the Bible.</a:t>
            </a:r>
          </a:p>
          <a:p>
            <a:pPr>
              <a:buFont typeface="Wingdings" panose="05000000000000000000" pitchFamily="2" charset="2"/>
              <a:buNone/>
            </a:pPr>
            <a:endParaRPr lang="en-US" altLang="en-US" sz="2800" dirty="0"/>
          </a:p>
          <a:p>
            <a:pPr>
              <a:buFont typeface="Wingdings" panose="05000000000000000000" pitchFamily="2" charset="2"/>
              <a:buNone/>
            </a:pPr>
            <a:r>
              <a:rPr lang="en-US" altLang="en-US" sz="2800" dirty="0"/>
              <a:t>	</a:t>
            </a:r>
            <a:r>
              <a:rPr lang="en-US" altLang="en-US" sz="2800" i="1" dirty="0"/>
              <a:t>The</a:t>
            </a:r>
            <a:r>
              <a:rPr lang="en-US" altLang="en-US" sz="2800" dirty="0"/>
              <a:t> </a:t>
            </a:r>
            <a:r>
              <a:rPr lang="en-US" altLang="en-US" sz="2800" i="1" dirty="0"/>
              <a:t>Dictionary of Named and Unnamed Characters: </a:t>
            </a:r>
            <a:r>
              <a:rPr lang="en-US" altLang="en-US" sz="2800" dirty="0"/>
              <a:t>205 entries for named women in the HB and NT, 600 entries for unnamed women (</a:t>
            </a:r>
            <a:r>
              <a:rPr lang="ja-JP" altLang="en-US" sz="2800" dirty="0"/>
              <a:t>‘</a:t>
            </a:r>
            <a:r>
              <a:rPr lang="en-US" altLang="ja-JP" sz="2800" dirty="0"/>
              <a:t>daughter of..</a:t>
            </a:r>
            <a:r>
              <a:rPr lang="ja-JP" altLang="en-US" sz="2800" dirty="0"/>
              <a:t>’</a:t>
            </a:r>
            <a:r>
              <a:rPr lang="en-US" altLang="ja-JP" sz="2800" dirty="0"/>
              <a:t>, </a:t>
            </a:r>
            <a:r>
              <a:rPr lang="ja-JP" altLang="en-US" sz="2800" dirty="0"/>
              <a:t>‘</a:t>
            </a:r>
            <a:r>
              <a:rPr lang="en-US" altLang="ja-JP" sz="2800" dirty="0"/>
              <a:t>wife of…</a:t>
            </a:r>
            <a:r>
              <a:rPr lang="ja-JP" altLang="en-US" sz="2800" dirty="0"/>
              <a:t>’</a:t>
            </a:r>
            <a:r>
              <a:rPr lang="en-US" altLang="ja-JP" sz="2800" dirty="0"/>
              <a:t>). </a:t>
            </a:r>
          </a:p>
          <a:p>
            <a:pPr>
              <a:buFont typeface="Wingdings" panose="05000000000000000000" pitchFamily="2" charset="2"/>
              <a:buNone/>
            </a:pPr>
            <a:r>
              <a:rPr lang="en-US" altLang="en-US" sz="2800" dirty="0"/>
              <a:t>	</a:t>
            </a:r>
          </a:p>
        </p:txBody>
      </p:sp>
    </p:spTree>
    <p:extLst>
      <p:ext uri="{BB962C8B-B14F-4D97-AF65-F5344CB8AC3E}">
        <p14:creationId xmlns:p14="http://schemas.microsoft.com/office/powerpoint/2010/main" val="190243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Autofit/>
          </a:bodyPr>
          <a:lstStyle/>
          <a:p>
            <a:pPr algn="ctr"/>
            <a:r>
              <a:rPr lang="en-US" altLang="en-US" sz="4000" dirty="0"/>
              <a:t>Feminist Biblical Hermeneutics: Strategies</a:t>
            </a:r>
          </a:p>
        </p:txBody>
      </p:sp>
      <p:sp>
        <p:nvSpPr>
          <p:cNvPr id="15363" name="Rectangle 3"/>
          <p:cNvSpPr>
            <a:spLocks noGrp="1" noChangeArrowheads="1"/>
          </p:cNvSpPr>
          <p:nvPr>
            <p:ph sz="half" idx="1"/>
          </p:nvPr>
        </p:nvSpPr>
        <p:spPr>
          <a:xfrm>
            <a:off x="2589211" y="2133600"/>
            <a:ext cx="4569871" cy="4635190"/>
          </a:xfrm>
        </p:spPr>
        <p:txBody>
          <a:bodyPr>
            <a:normAutofit fontScale="92500" lnSpcReduction="10000"/>
          </a:bodyPr>
          <a:lstStyle/>
          <a:p>
            <a:pPr>
              <a:lnSpc>
                <a:spcPct val="80000"/>
              </a:lnSpc>
              <a:buFont typeface="Wingdings" panose="05000000000000000000" pitchFamily="2" charset="2"/>
              <a:buNone/>
            </a:pPr>
            <a:r>
              <a:rPr lang="en-US" altLang="en-US" dirty="0">
                <a:solidFill>
                  <a:srgbClr val="4CFF41"/>
                </a:solidFill>
              </a:rPr>
              <a:t>	</a:t>
            </a:r>
            <a:r>
              <a:rPr lang="en-US" altLang="en-US" sz="3000" dirty="0">
                <a:solidFill>
                  <a:srgbClr val="4CFF41"/>
                </a:solidFill>
              </a:rPr>
              <a:t>Resisting </a:t>
            </a:r>
            <a:r>
              <a:rPr lang="en-US" altLang="en-US" sz="3000" dirty="0"/>
              <a:t>androcentric tendencies in biblical texts:  How are women</a:t>
            </a:r>
            <a:r>
              <a:rPr lang="ja-JP" altLang="en-US" sz="3000" dirty="0"/>
              <a:t>’</a:t>
            </a:r>
            <a:r>
              <a:rPr lang="en-US" altLang="ja-JP" sz="3000" dirty="0"/>
              <a:t>s stories narrated by males? </a:t>
            </a:r>
          </a:p>
          <a:p>
            <a:pPr>
              <a:lnSpc>
                <a:spcPct val="80000"/>
              </a:lnSpc>
              <a:buFont typeface="Wingdings" panose="05000000000000000000" pitchFamily="2" charset="2"/>
              <a:buNone/>
            </a:pPr>
            <a:r>
              <a:rPr lang="en-US" altLang="en-US" sz="3000" dirty="0"/>
              <a:t>	How do they reinforce patriarchal values and endorse women</a:t>
            </a:r>
            <a:r>
              <a:rPr lang="ja-JP" altLang="en-US" sz="3000" dirty="0"/>
              <a:t>’</a:t>
            </a:r>
            <a:r>
              <a:rPr lang="en-US" altLang="ja-JP" sz="3000" dirty="0"/>
              <a:t>s inferior status?</a:t>
            </a:r>
          </a:p>
          <a:p>
            <a:pPr>
              <a:lnSpc>
                <a:spcPct val="80000"/>
              </a:lnSpc>
              <a:buFont typeface="Wingdings" panose="05000000000000000000" pitchFamily="2" charset="2"/>
              <a:buNone/>
            </a:pPr>
            <a:r>
              <a:rPr lang="en-US" altLang="en-US" sz="3000" dirty="0"/>
              <a:t>	Biblical texts are examined with a </a:t>
            </a:r>
            <a:r>
              <a:rPr lang="ja-JP" altLang="en-US" sz="3000" dirty="0">
                <a:solidFill>
                  <a:srgbClr val="FF3146"/>
                </a:solidFill>
              </a:rPr>
              <a:t>‘</a:t>
            </a:r>
            <a:r>
              <a:rPr lang="en-US" altLang="ja-JP" sz="3000" dirty="0">
                <a:solidFill>
                  <a:srgbClr val="FF3146"/>
                </a:solidFill>
              </a:rPr>
              <a:t>hermeneutic of suspicion</a:t>
            </a:r>
            <a:r>
              <a:rPr lang="ja-JP" altLang="en-US" sz="3000" dirty="0">
                <a:solidFill>
                  <a:srgbClr val="FF3146"/>
                </a:solidFill>
              </a:rPr>
              <a:t>’</a:t>
            </a:r>
            <a:r>
              <a:rPr lang="en-US" altLang="ja-JP" sz="3000" dirty="0"/>
              <a:t>, a reading </a:t>
            </a:r>
            <a:r>
              <a:rPr lang="ja-JP" altLang="en-US" sz="3000" dirty="0">
                <a:solidFill>
                  <a:srgbClr val="FF3146"/>
                </a:solidFill>
              </a:rPr>
              <a:t>‘</a:t>
            </a:r>
            <a:r>
              <a:rPr lang="en-US" altLang="ja-JP" sz="3000" dirty="0">
                <a:solidFill>
                  <a:srgbClr val="FF3146"/>
                </a:solidFill>
              </a:rPr>
              <a:t>against the grain</a:t>
            </a:r>
            <a:r>
              <a:rPr lang="ja-JP" altLang="en-US" sz="3000" dirty="0">
                <a:solidFill>
                  <a:srgbClr val="FF3146"/>
                </a:solidFill>
              </a:rPr>
              <a:t>’</a:t>
            </a:r>
            <a:r>
              <a:rPr lang="en-US" altLang="ja-JP" sz="3000" dirty="0"/>
              <a:t>.</a:t>
            </a:r>
            <a:endParaRPr lang="en-US" altLang="en-US" sz="3000" dirty="0"/>
          </a:p>
        </p:txBody>
      </p:sp>
      <p:pic>
        <p:nvPicPr>
          <p:cNvPr id="15364" name="Content Placeholder 4" descr="2010-tingjin_marthamary2.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52551" y="2125663"/>
            <a:ext cx="3790886" cy="3778250"/>
          </a:xfrm>
        </p:spPr>
      </p:pic>
    </p:spTree>
    <p:extLst>
      <p:ext uri="{BB962C8B-B14F-4D97-AF65-F5344CB8AC3E}">
        <p14:creationId xmlns:p14="http://schemas.microsoft.com/office/powerpoint/2010/main" val="894840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209800" y="609600"/>
            <a:ext cx="7772400" cy="914400"/>
          </a:xfrm>
        </p:spPr>
        <p:txBody>
          <a:bodyPr>
            <a:noAutofit/>
          </a:bodyPr>
          <a:lstStyle/>
          <a:p>
            <a:r>
              <a:rPr lang="en-US" altLang="en-US" sz="4000" dirty="0"/>
              <a:t>Feminist Biblical Interpretation: Tools and Methods</a:t>
            </a:r>
          </a:p>
        </p:txBody>
      </p:sp>
      <p:sp>
        <p:nvSpPr>
          <p:cNvPr id="16387" name="Rectangle 3"/>
          <p:cNvSpPr>
            <a:spLocks noGrp="1" noChangeArrowheads="1"/>
          </p:cNvSpPr>
          <p:nvPr>
            <p:ph idx="1"/>
          </p:nvPr>
        </p:nvSpPr>
        <p:spPr/>
        <p:txBody>
          <a:bodyPr>
            <a:normAutofit/>
          </a:bodyPr>
          <a:lstStyle/>
          <a:p>
            <a:endParaRPr lang="en-US" altLang="en-US" sz="2800" dirty="0"/>
          </a:p>
          <a:p>
            <a:r>
              <a:rPr lang="en-US" altLang="en-US" sz="2800" dirty="0">
                <a:solidFill>
                  <a:schemeClr val="tx1"/>
                </a:solidFill>
              </a:rPr>
              <a:t>Historical Criticism: a quest for the world behind the text.</a:t>
            </a:r>
          </a:p>
          <a:p>
            <a:r>
              <a:rPr lang="en-US" altLang="en-US" sz="2800" dirty="0">
                <a:solidFill>
                  <a:schemeClr val="tx1"/>
                </a:solidFill>
              </a:rPr>
              <a:t>Literary Criticism: examination of the literary structures and techniques within the text.</a:t>
            </a:r>
          </a:p>
          <a:p>
            <a:r>
              <a:rPr lang="en-US" altLang="en-US" sz="2800" dirty="0">
                <a:solidFill>
                  <a:schemeClr val="tx1"/>
                </a:solidFill>
              </a:rPr>
              <a:t>Cultural Criticism: the reader analyses what is in front of the biblical text.</a:t>
            </a:r>
          </a:p>
        </p:txBody>
      </p:sp>
    </p:spTree>
    <p:extLst>
      <p:ext uri="{BB962C8B-B14F-4D97-AF65-F5344CB8AC3E}">
        <p14:creationId xmlns:p14="http://schemas.microsoft.com/office/powerpoint/2010/main" val="2658187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a:t>Historical Criticism</a:t>
            </a:r>
          </a:p>
        </p:txBody>
      </p:sp>
      <p:sp>
        <p:nvSpPr>
          <p:cNvPr id="17411" name="Rectangle 3"/>
          <p:cNvSpPr>
            <a:spLocks noGrp="1" noChangeArrowheads="1"/>
          </p:cNvSpPr>
          <p:nvPr>
            <p:ph idx="1"/>
          </p:nvPr>
        </p:nvSpPr>
        <p:spPr>
          <a:xfrm>
            <a:off x="1962615" y="1821366"/>
            <a:ext cx="9541997" cy="4267200"/>
          </a:xfrm>
        </p:spPr>
        <p:txBody>
          <a:bodyPr>
            <a:normAutofit/>
          </a:bodyPr>
          <a:lstStyle/>
          <a:p>
            <a:pPr>
              <a:lnSpc>
                <a:spcPct val="80000"/>
              </a:lnSpc>
            </a:pPr>
            <a:r>
              <a:rPr lang="en-US" altLang="en-US" sz="2600" dirty="0"/>
              <a:t>Biblical authorship and historical setting/audience of biblical texts.</a:t>
            </a:r>
          </a:p>
          <a:p>
            <a:pPr>
              <a:lnSpc>
                <a:spcPct val="80000"/>
              </a:lnSpc>
            </a:pPr>
            <a:r>
              <a:rPr lang="en-US" altLang="en-US" sz="2600" dirty="0"/>
              <a:t>Search for authorial meaning (what was the intention of the author). </a:t>
            </a:r>
          </a:p>
          <a:p>
            <a:pPr>
              <a:lnSpc>
                <a:spcPct val="80000"/>
              </a:lnSpc>
            </a:pPr>
            <a:r>
              <a:rPr lang="en-US" altLang="en-US" sz="2600" dirty="0"/>
              <a:t>Carol Meyers, </a:t>
            </a:r>
            <a:r>
              <a:rPr lang="en-US" altLang="en-US" sz="2600" i="1" dirty="0"/>
              <a:t>Discovering Eve: Ancient Israelite Women in Context </a:t>
            </a:r>
            <a:r>
              <a:rPr lang="en-US" altLang="en-US" sz="2600" dirty="0"/>
              <a:t>(1988): movement from an egalitarian to a more secondary status for women in ancient Israel.</a:t>
            </a:r>
          </a:p>
          <a:p>
            <a:pPr>
              <a:lnSpc>
                <a:spcPct val="80000"/>
              </a:lnSpc>
            </a:pPr>
            <a:r>
              <a:rPr lang="en-US" altLang="en-US" sz="2600" dirty="0"/>
              <a:t>Can we </a:t>
            </a:r>
            <a:r>
              <a:rPr lang="ja-JP" altLang="en-US" sz="2600" dirty="0"/>
              <a:t>‘</a:t>
            </a:r>
            <a:r>
              <a:rPr lang="en-US" altLang="ja-JP" sz="2600" dirty="0"/>
              <a:t>trust</a:t>
            </a:r>
            <a:r>
              <a:rPr lang="ja-JP" altLang="en-US" sz="2600" dirty="0"/>
              <a:t>’</a:t>
            </a:r>
            <a:r>
              <a:rPr lang="en-US" altLang="ja-JP" sz="2600" dirty="0"/>
              <a:t> what the biblical authors say? Importance of external evidence (archaeological data, ancient Near Eastern documents).</a:t>
            </a:r>
          </a:p>
          <a:p>
            <a:pPr>
              <a:lnSpc>
                <a:spcPct val="80000"/>
              </a:lnSpc>
            </a:pPr>
            <a:endParaRPr lang="en-US" altLang="en-US" dirty="0"/>
          </a:p>
        </p:txBody>
      </p:sp>
    </p:spTree>
    <p:extLst>
      <p:ext uri="{BB962C8B-B14F-4D97-AF65-F5344CB8AC3E}">
        <p14:creationId xmlns:p14="http://schemas.microsoft.com/office/powerpoint/2010/main" val="1807456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ltLang="en-US"/>
              <a:t>Historical Criticism</a:t>
            </a:r>
          </a:p>
        </p:txBody>
      </p:sp>
      <p:sp>
        <p:nvSpPr>
          <p:cNvPr id="18435" name="Rectangle 3"/>
          <p:cNvSpPr>
            <a:spLocks noGrp="1" noChangeArrowheads="1"/>
          </p:cNvSpPr>
          <p:nvPr>
            <p:ph sz="half" idx="1"/>
          </p:nvPr>
        </p:nvSpPr>
        <p:spPr>
          <a:xfrm>
            <a:off x="2209799" y="1523999"/>
            <a:ext cx="4492083" cy="5122127"/>
          </a:xfrm>
        </p:spPr>
        <p:txBody>
          <a:bodyPr>
            <a:normAutofit/>
          </a:bodyPr>
          <a:lstStyle/>
          <a:p>
            <a:r>
              <a:rPr lang="en-US" altLang="en-US" sz="2400" dirty="0"/>
              <a:t>Acknowledgement that texts are varied in form and content (narratives, poems, laws, prophecies).</a:t>
            </a:r>
          </a:p>
          <a:p>
            <a:r>
              <a:rPr lang="en-US" altLang="en-US" sz="2400" dirty="0"/>
              <a:t>No uniform and static picture of the lives of women in Israel and the first-century Mediterranean world.</a:t>
            </a:r>
          </a:p>
          <a:p>
            <a:r>
              <a:rPr lang="en-US" altLang="en-US" sz="2400" dirty="0"/>
              <a:t>Portraits/images of women belonging to different periods and social circles.</a:t>
            </a:r>
          </a:p>
          <a:p>
            <a:pPr>
              <a:lnSpc>
                <a:spcPct val="80000"/>
              </a:lnSpc>
            </a:pPr>
            <a:endParaRPr lang="en-US" altLang="en-US" dirty="0"/>
          </a:p>
        </p:txBody>
      </p:sp>
      <p:pic>
        <p:nvPicPr>
          <p:cNvPr id="18436" name="Content Placeholder 4" descr="220px-Reconstruction_model_of_Ancient_Jerusalem_in_Museum_of_David_Castle.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41976" y="1694986"/>
            <a:ext cx="3734974" cy="2767276"/>
          </a:xfrm>
        </p:spPr>
      </p:pic>
    </p:spTree>
    <p:extLst>
      <p:ext uri="{BB962C8B-B14F-4D97-AF65-F5344CB8AC3E}">
        <p14:creationId xmlns:p14="http://schemas.microsoft.com/office/powerpoint/2010/main" val="669255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a:t>Literary Criticism</a:t>
            </a:r>
          </a:p>
        </p:txBody>
      </p:sp>
      <p:pic>
        <p:nvPicPr>
          <p:cNvPr id="19459" name="Content Placeholder 4" descr="9780801027895.jpg"/>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19454" y="1632096"/>
            <a:ext cx="3069059" cy="4603589"/>
          </a:xfrm>
        </p:spPr>
      </p:pic>
      <p:sp>
        <p:nvSpPr>
          <p:cNvPr id="19460" name="Content Placeholder 3"/>
          <p:cNvSpPr>
            <a:spLocks noGrp="1"/>
          </p:cNvSpPr>
          <p:nvPr>
            <p:ph sz="half" idx="2"/>
          </p:nvPr>
        </p:nvSpPr>
        <p:spPr/>
        <p:txBody>
          <a:bodyPr>
            <a:normAutofit fontScale="92500" lnSpcReduction="10000"/>
          </a:bodyPr>
          <a:lstStyle/>
          <a:p>
            <a:pPr>
              <a:lnSpc>
                <a:spcPct val="80000"/>
              </a:lnSpc>
            </a:pPr>
            <a:r>
              <a:rPr lang="en-US" altLang="en-US" sz="2000"/>
              <a:t>Appreciation of structural patterns, stylistic devices </a:t>
            </a:r>
            <a:r>
              <a:rPr lang="en-US" altLang="en-US" sz="2000">
                <a:solidFill>
                  <a:srgbClr val="FF3146"/>
                </a:solidFill>
              </a:rPr>
              <a:t>in order to highlight the role of female characters </a:t>
            </a:r>
            <a:r>
              <a:rPr lang="en-US" altLang="en-US" sz="2000"/>
              <a:t>in biblical literature.</a:t>
            </a:r>
          </a:p>
          <a:p>
            <a:pPr>
              <a:lnSpc>
                <a:spcPct val="80000"/>
              </a:lnSpc>
            </a:pPr>
            <a:r>
              <a:rPr lang="en-US" altLang="en-US" sz="2000"/>
              <a:t>How do female characters act in contrast to male characters?</a:t>
            </a:r>
          </a:p>
          <a:p>
            <a:pPr>
              <a:lnSpc>
                <a:spcPct val="80000"/>
              </a:lnSpc>
            </a:pPr>
            <a:r>
              <a:rPr lang="en-US" altLang="en-US" sz="2000"/>
              <a:t>When are they present or absent, heard or voiceless?</a:t>
            </a:r>
          </a:p>
          <a:p>
            <a:pPr>
              <a:lnSpc>
                <a:spcPct val="80000"/>
              </a:lnSpc>
            </a:pPr>
            <a:r>
              <a:rPr lang="en-US" altLang="en-US" sz="2000"/>
              <a:t>What kind of dialogue is created for women?</a:t>
            </a:r>
          </a:p>
          <a:p>
            <a:pPr>
              <a:lnSpc>
                <a:spcPct val="80000"/>
              </a:lnSpc>
            </a:pPr>
            <a:r>
              <a:rPr lang="en-US" altLang="en-US" sz="2000"/>
              <a:t>Whose perspective is advanced?</a:t>
            </a:r>
          </a:p>
          <a:p>
            <a:pPr>
              <a:lnSpc>
                <a:spcPct val="80000"/>
              </a:lnSpc>
            </a:pPr>
            <a:r>
              <a:rPr lang="en-US" altLang="en-US" sz="2000"/>
              <a:t>What about gaps, ambiguities, sequences?</a:t>
            </a:r>
          </a:p>
        </p:txBody>
      </p:sp>
    </p:spTree>
    <p:extLst>
      <p:ext uri="{BB962C8B-B14F-4D97-AF65-F5344CB8AC3E}">
        <p14:creationId xmlns:p14="http://schemas.microsoft.com/office/powerpoint/2010/main" val="1244692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altLang="en-US"/>
              <a:t>Cultural Criticism</a:t>
            </a:r>
          </a:p>
        </p:txBody>
      </p:sp>
      <p:sp>
        <p:nvSpPr>
          <p:cNvPr id="20483" name="Rectangle 3"/>
          <p:cNvSpPr>
            <a:spLocks noGrp="1" noChangeArrowheads="1"/>
          </p:cNvSpPr>
          <p:nvPr>
            <p:ph idx="1"/>
          </p:nvPr>
        </p:nvSpPr>
        <p:spPr/>
        <p:txBody>
          <a:bodyPr>
            <a:normAutofit lnSpcReduction="10000"/>
          </a:bodyPr>
          <a:lstStyle/>
          <a:p>
            <a:pPr>
              <a:lnSpc>
                <a:spcPct val="80000"/>
              </a:lnSpc>
            </a:pPr>
            <a:r>
              <a:rPr lang="en-US" altLang="en-US" sz="2800" dirty="0"/>
              <a:t>What is the relationship between the text and the reader?</a:t>
            </a:r>
          </a:p>
          <a:p>
            <a:pPr>
              <a:lnSpc>
                <a:spcPct val="80000"/>
              </a:lnSpc>
            </a:pPr>
            <a:r>
              <a:rPr lang="en-US" altLang="en-US" sz="2800" dirty="0"/>
              <a:t>Can one speak of an objective, value-neutral, </a:t>
            </a:r>
            <a:r>
              <a:rPr lang="ja-JP" altLang="en-US" sz="2800" dirty="0"/>
              <a:t>‘</a:t>
            </a:r>
            <a:r>
              <a:rPr lang="en-US" altLang="ja-JP" sz="2800" dirty="0"/>
              <a:t>true</a:t>
            </a:r>
            <a:r>
              <a:rPr lang="ja-JP" altLang="en-US" sz="2800" dirty="0"/>
              <a:t>’</a:t>
            </a:r>
            <a:r>
              <a:rPr lang="en-US" altLang="ja-JP" sz="2800" dirty="0"/>
              <a:t> reading of a text?</a:t>
            </a:r>
          </a:p>
          <a:p>
            <a:pPr>
              <a:lnSpc>
                <a:spcPct val="80000"/>
              </a:lnSpc>
            </a:pPr>
            <a:r>
              <a:rPr lang="en-US" altLang="en-US" sz="2800" dirty="0"/>
              <a:t>Concern with social context (especially those who are marginalized) and power struggles in the formation of culture. </a:t>
            </a:r>
          </a:p>
          <a:p>
            <a:pPr>
              <a:lnSpc>
                <a:spcPct val="80000"/>
              </a:lnSpc>
            </a:pPr>
            <a:r>
              <a:rPr lang="en-US" altLang="en-US" sz="2800" dirty="0"/>
              <a:t>Study of a range of </a:t>
            </a:r>
            <a:r>
              <a:rPr lang="ja-JP" altLang="en-US" sz="2800" dirty="0"/>
              <a:t>‘</a:t>
            </a:r>
            <a:r>
              <a:rPr lang="en-US" altLang="ja-JP" sz="2800" dirty="0"/>
              <a:t>cultural artefacts</a:t>
            </a:r>
            <a:r>
              <a:rPr lang="ja-JP" altLang="en-US" sz="2800" dirty="0"/>
              <a:t>’</a:t>
            </a:r>
            <a:r>
              <a:rPr lang="en-US" altLang="ja-JP" sz="2800" dirty="0"/>
              <a:t> in different time periods and geographical locations: films, art, newspapers, internet, oral history.</a:t>
            </a:r>
          </a:p>
          <a:p>
            <a:pPr>
              <a:lnSpc>
                <a:spcPct val="80000"/>
              </a:lnSpc>
            </a:pPr>
            <a:endParaRPr lang="en-US" altLang="en-US" dirty="0"/>
          </a:p>
        </p:txBody>
      </p:sp>
    </p:spTree>
    <p:extLst>
      <p:ext uri="{BB962C8B-B14F-4D97-AF65-F5344CB8AC3E}">
        <p14:creationId xmlns:p14="http://schemas.microsoft.com/office/powerpoint/2010/main" val="2769952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Cultural Criticism</a:t>
            </a:r>
          </a:p>
        </p:txBody>
      </p:sp>
      <p:sp>
        <p:nvSpPr>
          <p:cNvPr id="21507" name="Rectangle 3"/>
          <p:cNvSpPr>
            <a:spLocks noGrp="1" noChangeArrowheads="1"/>
          </p:cNvSpPr>
          <p:nvPr>
            <p:ph idx="1"/>
          </p:nvPr>
        </p:nvSpPr>
        <p:spPr>
          <a:xfrm>
            <a:off x="1984917" y="2133600"/>
            <a:ext cx="9519695" cy="4177990"/>
          </a:xfrm>
        </p:spPr>
        <p:txBody>
          <a:bodyPr>
            <a:normAutofit fontScale="92500"/>
          </a:bodyPr>
          <a:lstStyle/>
          <a:p>
            <a:pPr>
              <a:buFont typeface="Wingdings" panose="05000000000000000000" pitchFamily="2" charset="2"/>
              <a:buNone/>
            </a:pPr>
            <a:r>
              <a:rPr lang="en-US" altLang="en-US" sz="2800" dirty="0">
                <a:solidFill>
                  <a:schemeClr val="tx1"/>
                </a:solidFill>
              </a:rPr>
              <a:t>	How has the Bible shaped culture </a:t>
            </a:r>
            <a:r>
              <a:rPr lang="en-US" altLang="en-US" sz="2800" i="1" dirty="0">
                <a:solidFill>
                  <a:schemeClr val="tx1"/>
                </a:solidFill>
              </a:rPr>
              <a:t>and</a:t>
            </a:r>
            <a:r>
              <a:rPr lang="en-US" altLang="en-US" sz="2800" dirty="0">
                <a:solidFill>
                  <a:schemeClr val="tx1"/>
                </a:solidFill>
              </a:rPr>
              <a:t> how has culture shaped the interpretation of biblical texts?</a:t>
            </a:r>
          </a:p>
          <a:p>
            <a:pPr>
              <a:buFont typeface="Wingdings" panose="05000000000000000000" pitchFamily="2" charset="2"/>
              <a:buNone/>
            </a:pPr>
            <a:endParaRPr lang="en-US" altLang="en-US" sz="2800" dirty="0">
              <a:solidFill>
                <a:schemeClr val="tx1"/>
              </a:solidFill>
            </a:endParaRPr>
          </a:p>
          <a:p>
            <a:pPr>
              <a:buFont typeface="Wingdings" panose="05000000000000000000" pitchFamily="2" charset="2"/>
              <a:buNone/>
            </a:pPr>
            <a:r>
              <a:rPr lang="en-US" altLang="en-US" sz="2800" dirty="0">
                <a:solidFill>
                  <a:schemeClr val="tx1"/>
                </a:solidFill>
              </a:rPr>
              <a:t>	</a:t>
            </a:r>
            <a:r>
              <a:rPr lang="ja-JP" altLang="en-US" sz="2800" dirty="0">
                <a:solidFill>
                  <a:schemeClr val="tx1"/>
                </a:solidFill>
              </a:rPr>
              <a:t>‘</a:t>
            </a:r>
            <a:r>
              <a:rPr lang="en-US" altLang="ja-JP" sz="2800" dirty="0">
                <a:solidFill>
                  <a:schemeClr val="tx1"/>
                </a:solidFill>
              </a:rPr>
              <a:t>Cultural Criticism is a joint critical study of texts and readers, perspectives and ideologies with a focus on the flesh-and-blood reader: always positioned and interested; socially and historically conditioned and unable to transcend such conditions</a:t>
            </a:r>
            <a:r>
              <a:rPr lang="ja-JP" altLang="en-US" sz="2800" dirty="0">
                <a:solidFill>
                  <a:schemeClr val="tx1"/>
                </a:solidFill>
              </a:rPr>
              <a:t>’</a:t>
            </a:r>
            <a:r>
              <a:rPr lang="en-US" altLang="ja-JP" sz="2800" dirty="0">
                <a:solidFill>
                  <a:schemeClr val="tx1"/>
                </a:solidFill>
              </a:rPr>
              <a:t> (Fernando Segovia, </a:t>
            </a:r>
            <a:r>
              <a:rPr lang="en-US" altLang="ja-JP" sz="2800" i="1" dirty="0">
                <a:solidFill>
                  <a:schemeClr val="tx1"/>
                </a:solidFill>
              </a:rPr>
              <a:t>Reading from this Place, </a:t>
            </a:r>
            <a:r>
              <a:rPr lang="en-US" altLang="ja-JP" sz="2800" dirty="0">
                <a:solidFill>
                  <a:schemeClr val="tx1"/>
                </a:solidFill>
              </a:rPr>
              <a:t>Volume 1: 28-29).</a:t>
            </a:r>
          </a:p>
          <a:p>
            <a:endParaRPr lang="en-US" altLang="en-US" dirty="0"/>
          </a:p>
        </p:txBody>
      </p:sp>
    </p:spTree>
    <p:extLst>
      <p:ext uri="{BB962C8B-B14F-4D97-AF65-F5344CB8AC3E}">
        <p14:creationId xmlns:p14="http://schemas.microsoft.com/office/powerpoint/2010/main" val="7956804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ltLang="en-US"/>
              <a:t>What is a </a:t>
            </a:r>
            <a:r>
              <a:rPr lang="en-US" altLang="en-US" i="1"/>
              <a:t>Feminist</a:t>
            </a:r>
            <a:r>
              <a:rPr lang="en-US" altLang="en-US"/>
              <a:t> Reading?</a:t>
            </a:r>
          </a:p>
        </p:txBody>
      </p:sp>
      <p:sp>
        <p:nvSpPr>
          <p:cNvPr id="23555" name="Rectangle 3"/>
          <p:cNvSpPr>
            <a:spLocks noGrp="1" noChangeArrowheads="1"/>
          </p:cNvSpPr>
          <p:nvPr>
            <p:ph idx="1"/>
          </p:nvPr>
        </p:nvSpPr>
        <p:spPr/>
        <p:txBody>
          <a:bodyPr/>
          <a:lstStyle/>
          <a:p>
            <a:pPr>
              <a:lnSpc>
                <a:spcPct val="80000"/>
              </a:lnSpc>
            </a:pPr>
            <a:endParaRPr lang="en-US" altLang="en-US" sz="2800" dirty="0"/>
          </a:p>
          <a:p>
            <a:pPr>
              <a:lnSpc>
                <a:spcPct val="80000"/>
              </a:lnSpc>
            </a:pPr>
            <a:r>
              <a:rPr lang="en-US" altLang="en-US" sz="2800" dirty="0"/>
              <a:t>Is it a (re)assessment of female biblical characters and feminine images?</a:t>
            </a:r>
          </a:p>
          <a:p>
            <a:pPr>
              <a:lnSpc>
                <a:spcPct val="80000"/>
              </a:lnSpc>
            </a:pPr>
            <a:r>
              <a:rPr lang="en-US" altLang="en-US" sz="2800" dirty="0"/>
              <a:t>What about narratives/texts where women are absent or play no part in the social or religious agenda?</a:t>
            </a:r>
          </a:p>
          <a:p>
            <a:pPr>
              <a:lnSpc>
                <a:spcPct val="80000"/>
              </a:lnSpc>
            </a:pPr>
            <a:r>
              <a:rPr lang="en-US" altLang="en-US" sz="2800" dirty="0"/>
              <a:t>Why did such questions not matter then?</a:t>
            </a:r>
          </a:p>
          <a:p>
            <a:pPr>
              <a:lnSpc>
                <a:spcPct val="80000"/>
              </a:lnSpc>
            </a:pPr>
            <a:r>
              <a:rPr lang="en-US" altLang="en-US" sz="2800" dirty="0"/>
              <a:t>Why do they matter now?</a:t>
            </a:r>
          </a:p>
          <a:p>
            <a:pPr>
              <a:lnSpc>
                <a:spcPct val="80000"/>
              </a:lnSpc>
            </a:pPr>
            <a:endParaRPr lang="en-US" altLang="en-US" dirty="0"/>
          </a:p>
          <a:p>
            <a:pPr>
              <a:lnSpc>
                <a:spcPct val="80000"/>
              </a:lnSpc>
              <a:buFont typeface="Wingdings" panose="05000000000000000000" pitchFamily="2" charset="2"/>
              <a:buNone/>
            </a:pPr>
            <a:endParaRPr lang="en-US" altLang="en-US" dirty="0"/>
          </a:p>
        </p:txBody>
      </p:sp>
    </p:spTree>
    <p:extLst>
      <p:ext uri="{BB962C8B-B14F-4D97-AF65-F5344CB8AC3E}">
        <p14:creationId xmlns:p14="http://schemas.microsoft.com/office/powerpoint/2010/main" val="3366142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a:t>What is a </a:t>
            </a:r>
            <a:r>
              <a:rPr lang="en-US" altLang="en-US" i="1"/>
              <a:t>Feminist</a:t>
            </a:r>
            <a:r>
              <a:rPr lang="en-US" altLang="en-US"/>
              <a:t> Reading?</a:t>
            </a:r>
          </a:p>
        </p:txBody>
      </p:sp>
      <p:sp>
        <p:nvSpPr>
          <p:cNvPr id="24579" name="Rectangle 3"/>
          <p:cNvSpPr>
            <a:spLocks noGrp="1" noChangeArrowheads="1"/>
          </p:cNvSpPr>
          <p:nvPr>
            <p:ph idx="1"/>
          </p:nvPr>
        </p:nvSpPr>
        <p:spPr/>
        <p:txBody>
          <a:bodyPr/>
          <a:lstStyle/>
          <a:p>
            <a:pPr>
              <a:lnSpc>
                <a:spcPct val="80000"/>
              </a:lnSpc>
              <a:buFont typeface="Wingdings" panose="05000000000000000000" pitchFamily="2" charset="2"/>
              <a:buNone/>
            </a:pPr>
            <a:r>
              <a:rPr lang="en-US" altLang="en-US" sz="2800" dirty="0"/>
              <a:t>	</a:t>
            </a:r>
          </a:p>
          <a:p>
            <a:pPr>
              <a:lnSpc>
                <a:spcPct val="80000"/>
              </a:lnSpc>
              <a:buFont typeface="Wingdings" panose="05000000000000000000" pitchFamily="2" charset="2"/>
              <a:buNone/>
            </a:pPr>
            <a:r>
              <a:rPr lang="en-US" altLang="en-US" sz="2800" dirty="0">
                <a:solidFill>
                  <a:srgbClr val="4CFF41"/>
                </a:solidFill>
              </a:rPr>
              <a:t>	</a:t>
            </a:r>
            <a:r>
              <a:rPr lang="en-US" altLang="en-US" sz="2800" dirty="0">
                <a:solidFill>
                  <a:schemeClr val="tx1"/>
                </a:solidFill>
              </a:rPr>
              <a:t>Step 1: Exegetical analysis (historical description) - a study of the texts in their ancient contexts.</a:t>
            </a:r>
          </a:p>
          <a:p>
            <a:pPr>
              <a:lnSpc>
                <a:spcPct val="80000"/>
              </a:lnSpc>
            </a:pPr>
            <a:endParaRPr lang="en-US" altLang="en-US" sz="2800" dirty="0">
              <a:solidFill>
                <a:schemeClr val="tx1"/>
              </a:solidFill>
            </a:endParaRPr>
          </a:p>
          <a:p>
            <a:pPr>
              <a:lnSpc>
                <a:spcPct val="80000"/>
              </a:lnSpc>
              <a:buFont typeface="Wingdings" panose="05000000000000000000" pitchFamily="2" charset="2"/>
              <a:buNone/>
            </a:pPr>
            <a:r>
              <a:rPr lang="en-US" altLang="en-US" sz="2800" dirty="0">
                <a:solidFill>
                  <a:schemeClr val="tx1"/>
                </a:solidFill>
              </a:rPr>
              <a:t>	Step 2: Feminist analysis, including a study of gender relations and a critique of values, expectations, relationships.</a:t>
            </a:r>
          </a:p>
          <a:p>
            <a:pPr>
              <a:lnSpc>
                <a:spcPct val="80000"/>
              </a:lnSpc>
              <a:buFont typeface="Wingdings" panose="05000000000000000000" pitchFamily="2" charset="2"/>
              <a:buNone/>
            </a:pPr>
            <a:endParaRPr lang="en-US" altLang="en-US" dirty="0"/>
          </a:p>
        </p:txBody>
      </p:sp>
    </p:spTree>
    <p:extLst>
      <p:ext uri="{BB962C8B-B14F-4D97-AF65-F5344CB8AC3E}">
        <p14:creationId xmlns:p14="http://schemas.microsoft.com/office/powerpoint/2010/main" val="5247011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a:t>What is a </a:t>
            </a:r>
            <a:r>
              <a:rPr lang="en-US" altLang="en-US" i="1"/>
              <a:t>Feminist</a:t>
            </a:r>
            <a:r>
              <a:rPr lang="en-US" altLang="en-US"/>
              <a:t> Reading?</a:t>
            </a:r>
          </a:p>
        </p:txBody>
      </p:sp>
      <p:sp>
        <p:nvSpPr>
          <p:cNvPr id="25603" name="Rectangle 3"/>
          <p:cNvSpPr>
            <a:spLocks noGrp="1" noChangeArrowheads="1"/>
          </p:cNvSpPr>
          <p:nvPr>
            <p:ph idx="1"/>
          </p:nvPr>
        </p:nvSpPr>
        <p:spPr>
          <a:xfrm>
            <a:off x="2029522" y="1561171"/>
            <a:ext cx="7404410" cy="2967299"/>
          </a:xfrm>
        </p:spPr>
        <p:txBody>
          <a:bodyPr>
            <a:noAutofit/>
          </a:bodyPr>
          <a:lstStyle/>
          <a:p>
            <a:pPr>
              <a:lnSpc>
                <a:spcPct val="80000"/>
              </a:lnSpc>
              <a:buFont typeface="Wingdings" panose="05000000000000000000" pitchFamily="2" charset="2"/>
              <a:buNone/>
            </a:pPr>
            <a:r>
              <a:rPr lang="en-US" altLang="en-US" sz="2600" dirty="0">
                <a:solidFill>
                  <a:srgbClr val="4CFF41"/>
                </a:solidFill>
              </a:rPr>
              <a:t>	</a:t>
            </a:r>
          </a:p>
          <a:p>
            <a:pPr>
              <a:lnSpc>
                <a:spcPct val="80000"/>
              </a:lnSpc>
              <a:buFont typeface="Wingdings" panose="05000000000000000000" pitchFamily="2" charset="2"/>
              <a:buNone/>
            </a:pPr>
            <a:r>
              <a:rPr lang="en-US" altLang="en-US" sz="2600" dirty="0">
                <a:solidFill>
                  <a:schemeClr val="tx1"/>
                </a:solidFill>
              </a:rPr>
              <a:t>	Can the historical/exegetical and feminist analytical tasks be separated? </a:t>
            </a:r>
            <a:r>
              <a:rPr lang="en-US" altLang="en-US" sz="2600" dirty="0" err="1">
                <a:solidFill>
                  <a:schemeClr val="tx1"/>
                </a:solidFill>
              </a:rPr>
              <a:t>Thimmes</a:t>
            </a:r>
            <a:r>
              <a:rPr lang="en-US" altLang="en-US" sz="2600" dirty="0">
                <a:solidFill>
                  <a:schemeClr val="tx1"/>
                </a:solidFill>
              </a:rPr>
              <a:t> notes four interrelated elements:</a:t>
            </a:r>
          </a:p>
          <a:p>
            <a:pPr>
              <a:lnSpc>
                <a:spcPct val="80000"/>
              </a:lnSpc>
              <a:buFont typeface="Wingdings" panose="05000000000000000000" pitchFamily="2" charset="2"/>
              <a:buNone/>
            </a:pPr>
            <a:endParaRPr lang="en-US" altLang="en-US" sz="2600" dirty="0">
              <a:solidFill>
                <a:schemeClr val="tx1"/>
              </a:solidFill>
            </a:endParaRPr>
          </a:p>
          <a:p>
            <a:pPr>
              <a:lnSpc>
                <a:spcPct val="80000"/>
              </a:lnSpc>
              <a:buFont typeface="Wingdings" panose="05000000000000000000" pitchFamily="2" charset="2"/>
              <a:buNone/>
            </a:pPr>
            <a:r>
              <a:rPr lang="en-US" altLang="en-US" sz="2600" dirty="0">
                <a:solidFill>
                  <a:schemeClr val="tx1"/>
                </a:solidFill>
              </a:rPr>
              <a:t>	Feminism</a:t>
            </a:r>
          </a:p>
          <a:p>
            <a:pPr>
              <a:lnSpc>
                <a:spcPct val="80000"/>
              </a:lnSpc>
              <a:buFont typeface="Wingdings" panose="05000000000000000000" pitchFamily="2" charset="2"/>
              <a:buNone/>
            </a:pPr>
            <a:r>
              <a:rPr lang="en-US" altLang="en-US" sz="2600" dirty="0">
                <a:solidFill>
                  <a:schemeClr val="tx1"/>
                </a:solidFill>
              </a:rPr>
              <a:t>	Experience</a:t>
            </a:r>
          </a:p>
          <a:p>
            <a:pPr>
              <a:lnSpc>
                <a:spcPct val="80000"/>
              </a:lnSpc>
              <a:buFont typeface="Wingdings" panose="05000000000000000000" pitchFamily="2" charset="2"/>
              <a:buNone/>
            </a:pPr>
            <a:r>
              <a:rPr lang="en-US" altLang="en-US" sz="2600" dirty="0">
                <a:solidFill>
                  <a:schemeClr val="tx1"/>
                </a:solidFill>
              </a:rPr>
              <a:t>	Cultural location</a:t>
            </a:r>
          </a:p>
          <a:p>
            <a:pPr>
              <a:lnSpc>
                <a:spcPct val="80000"/>
              </a:lnSpc>
              <a:buFont typeface="Wingdings" panose="05000000000000000000" pitchFamily="2" charset="2"/>
              <a:buNone/>
            </a:pPr>
            <a:r>
              <a:rPr lang="en-US" altLang="en-US" sz="2600" dirty="0">
                <a:solidFill>
                  <a:schemeClr val="tx1"/>
                </a:solidFill>
              </a:rPr>
              <a:t>	Reading/Interpretation</a:t>
            </a:r>
          </a:p>
          <a:p>
            <a:pPr>
              <a:lnSpc>
                <a:spcPct val="80000"/>
              </a:lnSpc>
              <a:buFont typeface="Wingdings" panose="05000000000000000000" pitchFamily="2" charset="2"/>
              <a:buNone/>
            </a:pPr>
            <a:endParaRPr lang="en-US" altLang="en-US" sz="2600" dirty="0"/>
          </a:p>
          <a:p>
            <a:pPr>
              <a:lnSpc>
                <a:spcPct val="80000"/>
              </a:lnSpc>
              <a:buFont typeface="Wingdings" panose="05000000000000000000" pitchFamily="2" charset="2"/>
              <a:buNone/>
            </a:pPr>
            <a:r>
              <a:rPr lang="en-US" altLang="en-US" sz="2600" dirty="0"/>
              <a:t>	Feminist hermeneutics interprets biblical texts in order to effect social, political and economic change.</a:t>
            </a:r>
          </a:p>
        </p:txBody>
      </p:sp>
    </p:spTree>
    <p:extLst>
      <p:ext uri="{BB962C8B-B14F-4D97-AF65-F5344CB8AC3E}">
        <p14:creationId xmlns:p14="http://schemas.microsoft.com/office/powerpoint/2010/main" val="1385655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7019" y="2571244"/>
            <a:ext cx="8911687" cy="1280890"/>
          </a:xfrm>
        </p:spPr>
        <p:txBody>
          <a:bodyPr/>
          <a:lstStyle/>
          <a:p>
            <a:r>
              <a:rPr lang="en-GB" dirty="0"/>
              <a:t>The Story of Eve: A Case Study </a:t>
            </a:r>
            <a:endParaRPr lang="en-US" dirty="0"/>
          </a:p>
        </p:txBody>
      </p:sp>
    </p:spTree>
    <p:extLst>
      <p:ext uri="{BB962C8B-B14F-4D97-AF65-F5344CB8AC3E}">
        <p14:creationId xmlns:p14="http://schemas.microsoft.com/office/powerpoint/2010/main" val="38256618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452" y="322729"/>
            <a:ext cx="9589751" cy="1506967"/>
          </a:xfrm>
        </p:spPr>
        <p:txBody>
          <a:bodyPr/>
          <a:lstStyle/>
          <a:p>
            <a:r>
              <a:rPr lang="en-GB" dirty="0"/>
              <a:t>Portrayal of Eve in Biblical Texts</a:t>
            </a:r>
            <a:endParaRPr lang="en-US" dirty="0"/>
          </a:p>
        </p:txBody>
      </p:sp>
      <p:sp>
        <p:nvSpPr>
          <p:cNvPr id="3" name="Content Placeholder 2"/>
          <p:cNvSpPr>
            <a:spLocks noGrp="1"/>
          </p:cNvSpPr>
          <p:nvPr>
            <p:ph idx="1"/>
          </p:nvPr>
        </p:nvSpPr>
        <p:spPr>
          <a:xfrm>
            <a:off x="2345332" y="1905000"/>
            <a:ext cx="9406871" cy="4501970"/>
          </a:xfrm>
        </p:spPr>
        <p:txBody>
          <a:bodyPr>
            <a:normAutofit lnSpcReduction="10000"/>
          </a:bodyPr>
          <a:lstStyle/>
          <a:p>
            <a:pPr>
              <a:lnSpc>
                <a:spcPct val="90000"/>
              </a:lnSpc>
            </a:pPr>
            <a:r>
              <a:rPr lang="en-US" altLang="en-US" sz="2800" dirty="0">
                <a:solidFill>
                  <a:schemeClr val="folHlink"/>
                </a:solidFill>
                <a:ea typeface="ＭＳ Ｐゴシック" panose="020B0600070205080204" pitchFamily="34" charset="-128"/>
              </a:rPr>
              <a:t>Genesis 1:27, 2:4b-4:2a</a:t>
            </a:r>
            <a:r>
              <a:rPr lang="en-US" altLang="en-US" sz="2800" dirty="0">
                <a:ea typeface="ＭＳ Ｐゴシック" panose="020B0600070205080204" pitchFamily="34" charset="-128"/>
              </a:rPr>
              <a:t>: explanation of the origins of creation and humanity.</a:t>
            </a:r>
          </a:p>
          <a:p>
            <a:pPr>
              <a:lnSpc>
                <a:spcPct val="90000"/>
              </a:lnSpc>
            </a:pPr>
            <a:r>
              <a:rPr lang="en-US" altLang="en-US" sz="2800" dirty="0">
                <a:solidFill>
                  <a:schemeClr val="folHlink"/>
                </a:solidFill>
                <a:ea typeface="ＭＳ Ｐゴシック" panose="020B0600070205080204" pitchFamily="34" charset="-128"/>
              </a:rPr>
              <a:t>II Corinthians 11:3</a:t>
            </a:r>
            <a:r>
              <a:rPr lang="en-US" altLang="en-US" sz="2800" dirty="0">
                <a:ea typeface="ＭＳ Ｐゴシック" panose="020B0600070205080204" pitchFamily="34" charset="-128"/>
              </a:rPr>
              <a:t>: </a:t>
            </a:r>
            <a:r>
              <a:rPr lang="ja-JP" altLang="en-US" sz="2800" dirty="0">
                <a:ea typeface="ＭＳ Ｐゴシック" panose="020B0600070205080204" pitchFamily="34" charset="-128"/>
              </a:rPr>
              <a:t>‘</a:t>
            </a:r>
            <a:r>
              <a:rPr lang="en-US" altLang="ja-JP" sz="2800" dirty="0">
                <a:ea typeface="ＭＳ Ｐゴシック" panose="020B0600070205080204" pitchFamily="34" charset="-128"/>
              </a:rPr>
              <a:t>But I am afraid that as the serpent deceived Eve by its cunning, your thoughts will be led astray from a sincere and pure devotion to Christ.</a:t>
            </a:r>
            <a:r>
              <a:rPr lang="ja-JP" altLang="en-US" sz="2800" dirty="0">
                <a:ea typeface="ＭＳ Ｐゴシック" panose="020B0600070205080204" pitchFamily="34" charset="-128"/>
              </a:rPr>
              <a:t>’</a:t>
            </a:r>
            <a:endParaRPr lang="en-US" altLang="ja-JP" sz="2800" dirty="0">
              <a:ea typeface="ＭＳ Ｐゴシック" panose="020B0600070205080204" pitchFamily="34" charset="-128"/>
            </a:endParaRPr>
          </a:p>
          <a:p>
            <a:pPr>
              <a:lnSpc>
                <a:spcPct val="90000"/>
              </a:lnSpc>
            </a:pPr>
            <a:r>
              <a:rPr lang="en-US" altLang="en-US" sz="2800" dirty="0">
                <a:solidFill>
                  <a:schemeClr val="folHlink"/>
                </a:solidFill>
                <a:ea typeface="ＭＳ Ｐゴシック" panose="020B0600070205080204" pitchFamily="34" charset="-128"/>
              </a:rPr>
              <a:t>I Timothy 2:11-13</a:t>
            </a:r>
            <a:r>
              <a:rPr lang="en-US" altLang="en-US" sz="2800" dirty="0">
                <a:ea typeface="ＭＳ Ｐゴシック" panose="020B0600070205080204" pitchFamily="34" charset="-128"/>
              </a:rPr>
              <a:t>: </a:t>
            </a:r>
            <a:r>
              <a:rPr lang="ja-JP" altLang="en-US" sz="2800" dirty="0">
                <a:ea typeface="ＭＳ Ｐゴシック" panose="020B0600070205080204" pitchFamily="34" charset="-128"/>
              </a:rPr>
              <a:t>‘</a:t>
            </a:r>
            <a:r>
              <a:rPr lang="en-US" altLang="ja-JP" sz="2800" dirty="0">
                <a:ea typeface="ＭＳ Ｐゴシック" panose="020B0600070205080204" pitchFamily="34" charset="-128"/>
              </a:rPr>
              <a:t>Let a woman learn in silence with full submission. I permit no woman to teach or to have authority over a man; she is to keep silent. For Adam was formed first, then Eve; and Adam was not deceived, but the woman was deceived, and became a transgressor.</a:t>
            </a:r>
            <a:r>
              <a:rPr lang="ja-JP" altLang="en-US" sz="2800" dirty="0">
                <a:ea typeface="ＭＳ Ｐゴシック" panose="020B0600070205080204" pitchFamily="34" charset="-128"/>
              </a:rPr>
              <a:t>’</a:t>
            </a:r>
            <a:endParaRPr lang="en-US" altLang="en-US" sz="2800" dirty="0">
              <a:ea typeface="ＭＳ Ｐゴシック" panose="020B0600070205080204" pitchFamily="34" charset="-128"/>
            </a:endParaRPr>
          </a:p>
          <a:p>
            <a:endParaRPr lang="en-US" dirty="0"/>
          </a:p>
        </p:txBody>
      </p:sp>
    </p:spTree>
    <p:extLst>
      <p:ext uri="{BB962C8B-B14F-4D97-AF65-F5344CB8AC3E}">
        <p14:creationId xmlns:p14="http://schemas.microsoft.com/office/powerpoint/2010/main" val="1627750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lstStyle/>
          <a:p>
            <a:pPr eaLnBrk="1" hangingPunct="1"/>
            <a:r>
              <a:rPr lang="en-US" altLang="en-US" dirty="0">
                <a:ea typeface="ＭＳ Ｐゴシック" panose="020B0600070205080204" pitchFamily="34" charset="-128"/>
              </a:rPr>
              <a:t>The </a:t>
            </a:r>
            <a:r>
              <a:rPr lang="ja-JP" altLang="en-US" dirty="0">
                <a:ea typeface="ＭＳ Ｐゴシック" panose="020B0600070205080204" pitchFamily="34" charset="-128"/>
              </a:rPr>
              <a:t>‘</a:t>
            </a:r>
            <a:r>
              <a:rPr lang="en-US" altLang="ja-JP" dirty="0">
                <a:ea typeface="ＭＳ Ｐゴシック" panose="020B0600070205080204" pitchFamily="34" charset="-128"/>
              </a:rPr>
              <a:t>Afterlife</a:t>
            </a:r>
            <a:r>
              <a:rPr lang="ja-JP" altLang="en-US" dirty="0">
                <a:ea typeface="ＭＳ Ｐゴシック" panose="020B0600070205080204" pitchFamily="34" charset="-128"/>
              </a:rPr>
              <a:t>’</a:t>
            </a:r>
            <a:r>
              <a:rPr lang="en-US" altLang="ja-JP" dirty="0">
                <a:ea typeface="ＭＳ Ｐゴシック" panose="020B0600070205080204" pitchFamily="34" charset="-128"/>
              </a:rPr>
              <a:t> of Eve</a:t>
            </a:r>
            <a:endParaRPr lang="en-US" altLang="en-US" dirty="0">
              <a:ea typeface="ＭＳ Ｐゴシック" panose="020B0600070205080204" pitchFamily="34" charset="-128"/>
            </a:endParaRPr>
          </a:p>
        </p:txBody>
      </p:sp>
      <p:sp>
        <p:nvSpPr>
          <p:cNvPr id="1027" name="Rectangle 3"/>
          <p:cNvSpPr>
            <a:spLocks noGrp="1" noChangeArrowheads="1"/>
          </p:cNvSpPr>
          <p:nvPr>
            <p:ph type="body" sz="half" idx="1"/>
          </p:nvPr>
        </p:nvSpPr>
        <p:spPr>
          <a:xfrm>
            <a:off x="2017085" y="2173942"/>
            <a:ext cx="5384800" cy="4114800"/>
          </a:xfrm>
        </p:spPr>
        <p:txBody>
          <a:bodyPr/>
          <a:lstStyle/>
          <a:p>
            <a:pPr eaLnBrk="1" hangingPunct="1">
              <a:buFont typeface="Wingdings" panose="05000000000000000000" pitchFamily="2" charset="2"/>
              <a:buNone/>
            </a:pPr>
            <a:r>
              <a:rPr lang="en-US" altLang="en-US" sz="2400" dirty="0">
                <a:solidFill>
                  <a:schemeClr val="folHlink"/>
                </a:solidFill>
                <a:ea typeface="ＭＳ Ｐゴシック" panose="020B0600070205080204" pitchFamily="34" charset="-128"/>
              </a:rPr>
              <a:t>	</a:t>
            </a:r>
            <a:r>
              <a:rPr lang="ja-JP" altLang="en-US" sz="2400" dirty="0">
                <a:solidFill>
                  <a:schemeClr val="folHlink"/>
                </a:solidFill>
                <a:ea typeface="ＭＳ Ｐゴシック" panose="020B0600070205080204" pitchFamily="34" charset="-128"/>
              </a:rPr>
              <a:t>‘</a:t>
            </a:r>
            <a:r>
              <a:rPr lang="en-US" altLang="ja-JP" sz="2400" dirty="0">
                <a:solidFill>
                  <a:schemeClr val="folHlink"/>
                </a:solidFill>
                <a:ea typeface="ＭＳ Ｐゴシック" panose="020B0600070205080204" pitchFamily="34" charset="-128"/>
              </a:rPr>
              <a:t>No biblical character has been more misunderstood or more maligned than the woman of the Garden</a:t>
            </a:r>
            <a:r>
              <a:rPr lang="ja-JP" altLang="en-US" sz="2400" dirty="0">
                <a:solidFill>
                  <a:schemeClr val="folHlink"/>
                </a:solidFill>
                <a:ea typeface="ＭＳ Ｐゴシック" panose="020B0600070205080204" pitchFamily="34" charset="-128"/>
              </a:rPr>
              <a:t>’</a:t>
            </a:r>
            <a:r>
              <a:rPr lang="en-US" altLang="ja-JP" sz="2400" dirty="0">
                <a:solidFill>
                  <a:schemeClr val="folHlink"/>
                </a:solidFill>
                <a:ea typeface="ＭＳ Ｐゴシック" panose="020B0600070205080204" pitchFamily="34" charset="-128"/>
              </a:rPr>
              <a:t>.</a:t>
            </a:r>
          </a:p>
          <a:p>
            <a:pPr eaLnBrk="1" hangingPunct="1">
              <a:buFont typeface="Wingdings" panose="05000000000000000000" pitchFamily="2" charset="2"/>
              <a:buNone/>
            </a:pPr>
            <a:r>
              <a:rPr lang="en-US" altLang="en-US" sz="2400" dirty="0">
                <a:solidFill>
                  <a:schemeClr val="folHlink"/>
                </a:solidFill>
                <a:ea typeface="ＭＳ Ｐゴシック" panose="020B0600070205080204" pitchFamily="34" charset="-128"/>
              </a:rPr>
              <a:t>	(Trevor Dennis, </a:t>
            </a:r>
            <a:r>
              <a:rPr lang="en-US" altLang="en-US" sz="2400" i="1" dirty="0">
                <a:solidFill>
                  <a:schemeClr val="folHlink"/>
                </a:solidFill>
                <a:ea typeface="ＭＳ Ｐゴシック" panose="020B0600070205080204" pitchFamily="34" charset="-128"/>
              </a:rPr>
              <a:t>Sarah Laughed, </a:t>
            </a:r>
            <a:r>
              <a:rPr lang="en-US" altLang="en-US" sz="2400" dirty="0">
                <a:solidFill>
                  <a:schemeClr val="folHlink"/>
                </a:solidFill>
                <a:ea typeface="ＭＳ Ｐゴシック" panose="020B0600070205080204" pitchFamily="34" charset="-128"/>
              </a:rPr>
              <a:t>page 8).</a:t>
            </a:r>
          </a:p>
          <a:p>
            <a:pPr eaLnBrk="1" hangingPunct="1">
              <a:buFont typeface="Wingdings" panose="05000000000000000000" pitchFamily="2" charset="2"/>
              <a:buNone/>
            </a:pPr>
            <a:endParaRPr lang="en-US" altLang="en-US" sz="2400" dirty="0">
              <a:solidFill>
                <a:schemeClr val="folHlink"/>
              </a:solidFill>
              <a:ea typeface="ＭＳ Ｐゴシック" panose="020B0600070205080204" pitchFamily="34" charset="-128"/>
            </a:endParaRPr>
          </a:p>
          <a:p>
            <a:pPr eaLnBrk="1" hangingPunct="1">
              <a:buFont typeface="Wingdings" panose="05000000000000000000" pitchFamily="2" charset="2"/>
              <a:buNone/>
            </a:pPr>
            <a:r>
              <a:rPr lang="en-US" altLang="en-US" sz="2400" dirty="0">
                <a:solidFill>
                  <a:schemeClr val="folHlink"/>
                </a:solidFill>
                <a:ea typeface="ＭＳ Ｐゴシック" panose="020B0600070205080204" pitchFamily="34" charset="-128"/>
              </a:rPr>
              <a:t>	</a:t>
            </a:r>
            <a:r>
              <a:rPr lang="en-US" altLang="en-US" sz="2000" dirty="0">
                <a:ea typeface="ＭＳ Ｐゴシック" panose="020B0600070205080204" pitchFamily="34" charset="-128"/>
              </a:rPr>
              <a:t>Gaugin, </a:t>
            </a:r>
            <a:r>
              <a:rPr lang="en-US" altLang="en-US" sz="2000" i="1" dirty="0">
                <a:ea typeface="ＭＳ Ｐゴシック" panose="020B0600070205080204" pitchFamily="34" charset="-128"/>
              </a:rPr>
              <a:t>Human Miseries and Eve</a:t>
            </a:r>
            <a:r>
              <a:rPr lang="en-US" altLang="en-US" sz="2000" dirty="0">
                <a:ea typeface="ＭＳ Ｐゴシック" panose="020B0600070205080204" pitchFamily="34" charset="-128"/>
              </a:rPr>
              <a:t> (1888)</a:t>
            </a:r>
          </a:p>
        </p:txBody>
      </p:sp>
      <p:pic>
        <p:nvPicPr>
          <p:cNvPr id="3" name="Content Placeholder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01885" y="1134036"/>
            <a:ext cx="4521809" cy="4998720"/>
          </a:xfrm>
        </p:spPr>
      </p:pic>
    </p:spTree>
    <p:extLst>
      <p:ext uri="{BB962C8B-B14F-4D97-AF65-F5344CB8AC3E}">
        <p14:creationId xmlns:p14="http://schemas.microsoft.com/office/powerpoint/2010/main" val="3166809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a:ea typeface="ＭＳ Ｐゴシック" panose="020B0600070205080204" pitchFamily="34" charset="-128"/>
              </a:rPr>
              <a:t>The </a:t>
            </a:r>
            <a:r>
              <a:rPr lang="ja-JP" altLang="en-US">
                <a:ea typeface="ＭＳ Ｐゴシック" panose="020B0600070205080204" pitchFamily="34" charset="-128"/>
              </a:rPr>
              <a:t>‘</a:t>
            </a:r>
            <a:r>
              <a:rPr lang="en-US" altLang="ja-JP">
                <a:ea typeface="ＭＳ Ｐゴシック" panose="020B0600070205080204" pitchFamily="34" charset="-128"/>
              </a:rPr>
              <a:t>Afterlife</a:t>
            </a:r>
            <a:r>
              <a:rPr lang="ja-JP" altLang="en-US">
                <a:ea typeface="ＭＳ Ｐゴシック" panose="020B0600070205080204" pitchFamily="34" charset="-128"/>
              </a:rPr>
              <a:t>’</a:t>
            </a:r>
            <a:r>
              <a:rPr lang="en-US" altLang="ja-JP">
                <a:ea typeface="ＭＳ Ｐゴシック" panose="020B0600070205080204" pitchFamily="34" charset="-128"/>
              </a:rPr>
              <a:t> of Eve</a:t>
            </a:r>
            <a:endParaRPr lang="en-US" altLang="en-US">
              <a:ea typeface="ＭＳ Ｐゴシック" panose="020B0600070205080204" pitchFamily="34" charset="-128"/>
            </a:endParaRPr>
          </a:p>
        </p:txBody>
      </p:sp>
      <p:sp>
        <p:nvSpPr>
          <p:cNvPr id="7171" name="Rectangle 3"/>
          <p:cNvSpPr>
            <a:spLocks noGrp="1" noChangeArrowheads="1"/>
          </p:cNvSpPr>
          <p:nvPr>
            <p:ph type="body" sz="half" idx="1"/>
          </p:nvPr>
        </p:nvSpPr>
        <p:spPr/>
        <p:txBody>
          <a:bodyPr/>
          <a:lstStyle/>
          <a:p>
            <a:pPr eaLnBrk="1" hangingPunct="1">
              <a:buFont typeface="Wingdings" charset="0"/>
              <a:buNone/>
              <a:defRPr/>
            </a:pPr>
            <a:r>
              <a:rPr lang="en-US" dirty="0">
                <a:ea typeface="ＭＳ Ｐゴシック" charset="0"/>
                <a:cs typeface="ＭＳ Ｐゴシック" charset="0"/>
              </a:rPr>
              <a:t>	</a:t>
            </a:r>
            <a:r>
              <a:rPr lang="en-US" dirty="0">
                <a:solidFill>
                  <a:schemeClr val="hlink"/>
                </a:solidFill>
                <a:ea typeface="ＭＳ Ｐゴシック" charset="0"/>
                <a:cs typeface="ＭＳ Ｐゴシック" charset="0"/>
              </a:rPr>
              <a:t>Mary Daly, </a:t>
            </a:r>
            <a:r>
              <a:rPr lang="en-US" i="1" dirty="0">
                <a:solidFill>
                  <a:schemeClr val="hlink"/>
                </a:solidFill>
                <a:ea typeface="ＭＳ Ｐゴシック" charset="0"/>
                <a:cs typeface="ＭＳ Ｐゴシック" charset="0"/>
              </a:rPr>
              <a:t>Beyond God the Father</a:t>
            </a:r>
          </a:p>
          <a:p>
            <a:pPr eaLnBrk="1" hangingPunct="1">
              <a:buFont typeface="Wingdings" charset="0"/>
              <a:buNone/>
              <a:defRPr/>
            </a:pPr>
            <a:endParaRPr lang="en-US" i="1" dirty="0">
              <a:solidFill>
                <a:schemeClr val="hlink"/>
              </a:solidFill>
              <a:ea typeface="ＭＳ Ｐゴシック" charset="0"/>
              <a:cs typeface="ＭＳ Ｐゴシック" charset="0"/>
            </a:endParaRPr>
          </a:p>
          <a:p>
            <a:pPr eaLnBrk="1" hangingPunct="1">
              <a:buFont typeface="Wingdings" charset="0"/>
              <a:buNone/>
              <a:defRPr/>
            </a:pPr>
            <a:r>
              <a:rPr lang="en-US" i="1" dirty="0">
                <a:ea typeface="ＭＳ Ｐゴシック" charset="0"/>
                <a:cs typeface="ＭＳ Ｐゴシック" charset="0"/>
              </a:rPr>
              <a:t>	</a:t>
            </a:r>
            <a:r>
              <a:rPr lang="en-US" sz="2400" dirty="0">
                <a:solidFill>
                  <a:schemeClr val="hlink"/>
                </a:solidFill>
                <a:ea typeface="ＭＳ Ｐゴシック" charset="0"/>
                <a:cs typeface="ＭＳ Ｐゴシック" charset="0"/>
              </a:rPr>
              <a:t>The story of Eden should be rejected as a personification of patriarchy.</a:t>
            </a:r>
          </a:p>
        </p:txBody>
      </p:sp>
      <p:sp>
        <p:nvSpPr>
          <p:cNvPr id="7172" name="Rectangle 4"/>
          <p:cNvSpPr>
            <a:spLocks noGrp="1" noChangeArrowheads="1"/>
          </p:cNvSpPr>
          <p:nvPr>
            <p:ph type="body" sz="half" idx="2"/>
          </p:nvPr>
        </p:nvSpPr>
        <p:spPr/>
        <p:txBody>
          <a:bodyPr/>
          <a:lstStyle/>
          <a:p>
            <a:pPr eaLnBrk="1" hangingPunct="1">
              <a:lnSpc>
                <a:spcPct val="90000"/>
              </a:lnSpc>
              <a:buFont typeface="Wingdings" charset="0"/>
              <a:buNone/>
              <a:defRPr/>
            </a:pPr>
            <a:r>
              <a:rPr lang="en-US" dirty="0">
                <a:ea typeface="ＭＳ Ｐゴシック" charset="0"/>
                <a:cs typeface="ＭＳ Ｐゴシック" charset="0"/>
              </a:rPr>
              <a:t>	</a:t>
            </a:r>
            <a:r>
              <a:rPr lang="en-US" dirty="0">
                <a:solidFill>
                  <a:schemeClr val="folHlink"/>
                </a:solidFill>
                <a:ea typeface="ＭＳ Ｐゴシック" charset="0"/>
                <a:cs typeface="ＭＳ Ｐゴシック" charset="0"/>
              </a:rPr>
              <a:t>David Clines, </a:t>
            </a:r>
            <a:r>
              <a:rPr lang="en-US" i="1" dirty="0">
                <a:solidFill>
                  <a:schemeClr val="folHlink"/>
                </a:solidFill>
                <a:ea typeface="ＭＳ Ｐゴシック" charset="0"/>
                <a:cs typeface="ＭＳ Ｐゴシック" charset="0"/>
              </a:rPr>
              <a:t>What does Eve do to help?</a:t>
            </a:r>
          </a:p>
          <a:p>
            <a:pPr eaLnBrk="1" hangingPunct="1">
              <a:lnSpc>
                <a:spcPct val="90000"/>
              </a:lnSpc>
              <a:buFont typeface="Wingdings" charset="0"/>
              <a:buNone/>
              <a:defRPr/>
            </a:pPr>
            <a:endParaRPr lang="en-US" i="1" dirty="0">
              <a:ea typeface="ＭＳ Ｐゴシック" charset="0"/>
              <a:cs typeface="ＭＳ Ｐゴシック" charset="0"/>
            </a:endParaRPr>
          </a:p>
          <a:p>
            <a:pPr eaLnBrk="1" hangingPunct="1">
              <a:lnSpc>
                <a:spcPct val="90000"/>
              </a:lnSpc>
              <a:buFont typeface="Wingdings" charset="0"/>
              <a:buNone/>
              <a:defRPr/>
            </a:pPr>
            <a:r>
              <a:rPr lang="en-US" i="1" dirty="0">
                <a:ea typeface="ＭＳ Ｐゴシック" charset="0"/>
                <a:cs typeface="ＭＳ Ｐゴシック" charset="0"/>
              </a:rPr>
              <a:t>	</a:t>
            </a:r>
            <a:r>
              <a:rPr lang="en-US" sz="2400" dirty="0">
                <a:solidFill>
                  <a:schemeClr val="folHlink"/>
                </a:solidFill>
                <a:ea typeface="ＭＳ Ｐゴシック" charset="0"/>
                <a:cs typeface="ＭＳ Ｐゴシック" charset="0"/>
              </a:rPr>
              <a:t>The text of Genesis 2-3 is totally male-oriented and, as a result, should be abandoned in </a:t>
            </a:r>
            <a:r>
              <a:rPr lang="en-US" sz="2400" dirty="0" err="1">
                <a:solidFill>
                  <a:schemeClr val="folHlink"/>
                </a:solidFill>
                <a:ea typeface="ＭＳ Ｐゴシック" charset="0"/>
                <a:cs typeface="ＭＳ Ｐゴシック" charset="0"/>
              </a:rPr>
              <a:t>favour</a:t>
            </a:r>
            <a:r>
              <a:rPr lang="en-US" sz="2400" dirty="0">
                <a:solidFill>
                  <a:schemeClr val="folHlink"/>
                </a:solidFill>
                <a:ea typeface="ＭＳ Ｐゴシック" charset="0"/>
                <a:cs typeface="ＭＳ Ｐゴシック" charset="0"/>
              </a:rPr>
              <a:t> of biblical passages that proclaim a message of salvation to all humanity.</a:t>
            </a:r>
          </a:p>
        </p:txBody>
      </p:sp>
    </p:spTree>
    <p:extLst>
      <p:ext uri="{BB962C8B-B14F-4D97-AF65-F5344CB8AC3E}">
        <p14:creationId xmlns:p14="http://schemas.microsoft.com/office/powerpoint/2010/main" val="31378224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defRPr/>
            </a:pPr>
            <a:r>
              <a:rPr lang="en-US">
                <a:ea typeface="ＭＳ Ｐゴシック" charset="0"/>
                <a:cs typeface="ＭＳ Ｐゴシック" charset="0"/>
              </a:rPr>
              <a:t>A New Reading of Genesis 1-3</a:t>
            </a:r>
          </a:p>
        </p:txBody>
      </p:sp>
      <p:sp>
        <p:nvSpPr>
          <p:cNvPr id="8195" name="Rectangle 3"/>
          <p:cNvSpPr>
            <a:spLocks noGrp="1" noChangeArrowheads="1"/>
          </p:cNvSpPr>
          <p:nvPr>
            <p:ph type="body" idx="1"/>
          </p:nvPr>
        </p:nvSpPr>
        <p:spPr/>
        <p:txBody>
          <a:bodyPr/>
          <a:lstStyle/>
          <a:p>
            <a:pPr eaLnBrk="1" hangingPunct="1">
              <a:lnSpc>
                <a:spcPct val="90000"/>
              </a:lnSpc>
            </a:pPr>
            <a:r>
              <a:rPr lang="en-US" altLang="en-US" sz="2800">
                <a:ea typeface="ＭＳ Ｐゴシック" panose="020B0600070205080204" pitchFamily="34" charset="-128"/>
              </a:rPr>
              <a:t>An attempt to </a:t>
            </a:r>
            <a:r>
              <a:rPr lang="ja-JP" altLang="en-US" sz="2800">
                <a:ea typeface="ＭＳ Ｐゴシック" panose="020B0600070205080204" pitchFamily="34" charset="-128"/>
              </a:rPr>
              <a:t>‘</a:t>
            </a:r>
            <a:r>
              <a:rPr lang="en-US" altLang="ja-JP" sz="2800">
                <a:ea typeface="ＭＳ Ｐゴシック" panose="020B0600070205080204" pitchFamily="34" charset="-128"/>
              </a:rPr>
              <a:t>depatriarchalize</a:t>
            </a:r>
            <a:r>
              <a:rPr lang="ja-JP" altLang="en-US" sz="2800">
                <a:ea typeface="ＭＳ Ｐゴシック" panose="020B0600070205080204" pitchFamily="34" charset="-128"/>
              </a:rPr>
              <a:t>’</a:t>
            </a:r>
            <a:r>
              <a:rPr lang="en-US" altLang="ja-JP" sz="2800">
                <a:ea typeface="ＭＳ Ｐゴシック" panose="020B0600070205080204" pitchFamily="34" charset="-128"/>
              </a:rPr>
              <a:t> (Phyllis Trible) the creation narratives by focusing on the </a:t>
            </a:r>
            <a:r>
              <a:rPr lang="en-US" altLang="ja-JP" sz="2800" i="1" u="sng">
                <a:ea typeface="ＭＳ Ｐゴシック" panose="020B0600070205080204" pitchFamily="34" charset="-128"/>
              </a:rPr>
              <a:t>form</a:t>
            </a:r>
            <a:r>
              <a:rPr lang="en-US" altLang="ja-JP" sz="2800">
                <a:ea typeface="ＭＳ Ｐゴシック" panose="020B0600070205080204" pitchFamily="34" charset="-128"/>
              </a:rPr>
              <a:t> and </a:t>
            </a:r>
            <a:r>
              <a:rPr lang="en-US" altLang="ja-JP" sz="2800" i="1" u="sng">
                <a:ea typeface="ＭＳ Ｐゴシック" panose="020B0600070205080204" pitchFamily="34" charset="-128"/>
              </a:rPr>
              <a:t>structure</a:t>
            </a:r>
            <a:r>
              <a:rPr lang="en-US" altLang="ja-JP" sz="2800">
                <a:ea typeface="ＭＳ Ｐゴシック" panose="020B0600070205080204" pitchFamily="34" charset="-128"/>
              </a:rPr>
              <a:t> of the text, as well as its </a:t>
            </a:r>
            <a:r>
              <a:rPr lang="en-US" altLang="ja-JP" sz="2800" i="1" u="sng">
                <a:ea typeface="ＭＳ Ｐゴシック" panose="020B0600070205080204" pitchFamily="34" charset="-128"/>
              </a:rPr>
              <a:t>content</a:t>
            </a:r>
            <a:r>
              <a:rPr lang="en-US" altLang="ja-JP" sz="2800">
                <a:ea typeface="ＭＳ Ｐゴシック" panose="020B0600070205080204" pitchFamily="34" charset="-128"/>
              </a:rPr>
              <a:t>.</a:t>
            </a:r>
          </a:p>
          <a:p>
            <a:pPr eaLnBrk="1" hangingPunct="1">
              <a:lnSpc>
                <a:spcPct val="90000"/>
              </a:lnSpc>
            </a:pPr>
            <a:r>
              <a:rPr lang="en-US" altLang="en-US" sz="2800">
                <a:ea typeface="ＭＳ Ｐゴシック" panose="020B0600070205080204" pitchFamily="34" charset="-128"/>
              </a:rPr>
              <a:t>Specific details in the text need to be examined anew.</a:t>
            </a:r>
          </a:p>
          <a:p>
            <a:pPr eaLnBrk="1" hangingPunct="1">
              <a:lnSpc>
                <a:spcPct val="90000"/>
              </a:lnSpc>
            </a:pPr>
            <a:r>
              <a:rPr lang="en-US" altLang="en-US" sz="2800">
                <a:ea typeface="ＭＳ Ｐゴシック" panose="020B0600070205080204" pitchFamily="34" charset="-128"/>
              </a:rPr>
              <a:t>How have certain key terms in the original (Hebrew) text been translated by generations of scholars and translators?</a:t>
            </a:r>
          </a:p>
          <a:p>
            <a:pPr eaLnBrk="1" hangingPunct="1">
              <a:lnSpc>
                <a:spcPct val="90000"/>
              </a:lnSpc>
            </a:pPr>
            <a:endParaRPr lang="en-US" altLang="en-US" sz="2800">
              <a:ea typeface="ＭＳ Ｐゴシック" panose="020B0600070205080204" pitchFamily="34" charset="-128"/>
            </a:endParaRPr>
          </a:p>
        </p:txBody>
      </p:sp>
    </p:spTree>
    <p:extLst>
      <p:ext uri="{BB962C8B-B14F-4D97-AF65-F5344CB8AC3E}">
        <p14:creationId xmlns:p14="http://schemas.microsoft.com/office/powerpoint/2010/main" val="39801237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en-US">
                <a:ea typeface="ＭＳ Ｐゴシック" charset="0"/>
                <a:cs typeface="ＭＳ Ｐゴシック" charset="0"/>
              </a:rPr>
              <a:t>Two Creation Accounts </a:t>
            </a:r>
            <a:br>
              <a:rPr lang="en-US">
                <a:ea typeface="ＭＳ Ｐゴシック" charset="0"/>
                <a:cs typeface="ＭＳ Ｐゴシック" charset="0"/>
              </a:rPr>
            </a:br>
            <a:r>
              <a:rPr lang="en-US">
                <a:ea typeface="ＭＳ Ｐゴシック" charset="0"/>
                <a:cs typeface="ＭＳ Ｐゴシック" charset="0"/>
              </a:rPr>
              <a:t>in the Hebrew Bible</a:t>
            </a:r>
          </a:p>
        </p:txBody>
      </p:sp>
      <p:sp>
        <p:nvSpPr>
          <p:cNvPr id="10243"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dirty="0">
                <a:ea typeface="ＭＳ Ｐゴシック" panose="020B0600070205080204" pitchFamily="34" charset="-128"/>
              </a:rPr>
              <a:t>	</a:t>
            </a:r>
          </a:p>
          <a:p>
            <a:pPr eaLnBrk="1" hangingPunct="1">
              <a:buFont typeface="Wingdings" panose="05000000000000000000" pitchFamily="2" charset="2"/>
              <a:buNone/>
            </a:pPr>
            <a:r>
              <a:rPr lang="en-US" altLang="en-US" dirty="0">
                <a:ea typeface="ＭＳ Ｐゴシック" panose="020B0600070205080204" pitchFamily="34" charset="-128"/>
              </a:rPr>
              <a:t>	</a:t>
            </a:r>
            <a:r>
              <a:rPr lang="en-US" altLang="en-US" dirty="0">
                <a:solidFill>
                  <a:schemeClr val="folHlink"/>
                </a:solidFill>
                <a:ea typeface="ＭＳ Ｐゴシック" panose="020B0600070205080204" pitchFamily="34" charset="-128"/>
              </a:rPr>
              <a:t>Genesis 1:1-2:4a</a:t>
            </a:r>
            <a:r>
              <a:rPr lang="en-US" altLang="en-US" dirty="0">
                <a:ea typeface="ＭＳ Ｐゴシック" panose="020B0600070205080204" pitchFamily="34" charset="-128"/>
              </a:rPr>
              <a:t> - the Priestly author or </a:t>
            </a:r>
            <a:r>
              <a:rPr lang="ja-JP" altLang="en-US" dirty="0">
                <a:ea typeface="ＭＳ Ｐゴシック" panose="020B0600070205080204" pitchFamily="34" charset="-128"/>
              </a:rPr>
              <a:t>‘</a:t>
            </a:r>
            <a:r>
              <a:rPr lang="en-US" altLang="ja-JP" dirty="0">
                <a:ea typeface="ＭＳ Ｐゴシック" panose="020B0600070205080204" pitchFamily="34" charset="-128"/>
              </a:rPr>
              <a:t>P</a:t>
            </a:r>
            <a:r>
              <a:rPr lang="ja-JP" altLang="en-US" dirty="0">
                <a:ea typeface="ＭＳ Ｐゴシック" panose="020B0600070205080204" pitchFamily="34" charset="-128"/>
              </a:rPr>
              <a:t>’</a:t>
            </a:r>
            <a:r>
              <a:rPr lang="en-US" altLang="ja-JP" dirty="0">
                <a:ea typeface="ＭＳ Ｐゴシック" panose="020B0600070205080204" pitchFamily="34" charset="-128"/>
              </a:rPr>
              <a:t> (sixth century BCE).</a:t>
            </a:r>
          </a:p>
          <a:p>
            <a:pPr eaLnBrk="1" hangingPunct="1">
              <a:buFont typeface="Wingdings" panose="05000000000000000000" pitchFamily="2" charset="2"/>
              <a:buNone/>
            </a:pPr>
            <a:endParaRPr lang="en-US" altLang="en-US" dirty="0">
              <a:ea typeface="ＭＳ Ｐゴシック" panose="020B0600070205080204" pitchFamily="34" charset="-128"/>
            </a:endParaRPr>
          </a:p>
          <a:p>
            <a:pPr eaLnBrk="1" hangingPunct="1">
              <a:buFont typeface="Wingdings" panose="05000000000000000000" pitchFamily="2" charset="2"/>
              <a:buNone/>
            </a:pPr>
            <a:r>
              <a:rPr lang="en-US" altLang="en-US" dirty="0">
                <a:ea typeface="ＭＳ Ｐゴシック" panose="020B0600070205080204" pitchFamily="34" charset="-128"/>
              </a:rPr>
              <a:t>	</a:t>
            </a:r>
            <a:r>
              <a:rPr lang="en-US" altLang="en-US" dirty="0">
                <a:solidFill>
                  <a:schemeClr val="folHlink"/>
                </a:solidFill>
                <a:ea typeface="ＭＳ Ｐゴシック" panose="020B0600070205080204" pitchFamily="34" charset="-128"/>
              </a:rPr>
              <a:t>Genesis 2:4b-3:24</a:t>
            </a:r>
            <a:r>
              <a:rPr lang="en-US" altLang="en-US" dirty="0">
                <a:ea typeface="ＭＳ Ｐゴシック" panose="020B0600070205080204" pitchFamily="34" charset="-128"/>
              </a:rPr>
              <a:t> - the Yahwistic author or </a:t>
            </a:r>
            <a:r>
              <a:rPr lang="ja-JP" altLang="en-US" dirty="0">
                <a:ea typeface="ＭＳ Ｐゴシック" panose="020B0600070205080204" pitchFamily="34" charset="-128"/>
              </a:rPr>
              <a:t>‘</a:t>
            </a:r>
            <a:r>
              <a:rPr lang="en-US" altLang="ja-JP" dirty="0">
                <a:ea typeface="ＭＳ Ｐゴシック" panose="020B0600070205080204" pitchFamily="34" charset="-128"/>
              </a:rPr>
              <a:t>J</a:t>
            </a:r>
            <a:r>
              <a:rPr lang="ja-JP" altLang="en-US" dirty="0">
                <a:ea typeface="ＭＳ Ｐゴシック" panose="020B0600070205080204" pitchFamily="34" charset="-128"/>
              </a:rPr>
              <a:t>’</a:t>
            </a:r>
            <a:r>
              <a:rPr lang="en-US" altLang="ja-JP" dirty="0">
                <a:ea typeface="ＭＳ Ｐゴシック" panose="020B0600070205080204" pitchFamily="34" charset="-128"/>
              </a:rPr>
              <a:t> (tenth or ninth century BCE).</a:t>
            </a:r>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3207801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defRPr/>
            </a:pPr>
            <a:r>
              <a:rPr lang="en-US">
                <a:ea typeface="ＭＳ Ｐゴシック" charset="0"/>
                <a:cs typeface="ＭＳ Ｐゴシック" charset="0"/>
              </a:rPr>
              <a:t>Creation of Humankind</a:t>
            </a:r>
          </a:p>
        </p:txBody>
      </p:sp>
      <p:sp>
        <p:nvSpPr>
          <p:cNvPr id="13315" name="Rectangle 3"/>
          <p:cNvSpPr>
            <a:spLocks noGrp="1" noChangeArrowheads="1"/>
          </p:cNvSpPr>
          <p:nvPr>
            <p:ph type="body" idx="1"/>
          </p:nvPr>
        </p:nvSpPr>
        <p:spPr>
          <a:xfrm>
            <a:off x="1981200" y="1600200"/>
            <a:ext cx="8229600" cy="4343400"/>
          </a:xfrm>
        </p:spPr>
        <p:txBody>
          <a:bodyPr>
            <a:normAutofit fontScale="92500"/>
          </a:bodyPr>
          <a:lstStyle/>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a:t>
            </a:r>
            <a:r>
              <a:rPr lang="ja-JP" altLang="en-US" sz="2400" dirty="0">
                <a:ea typeface="ＭＳ Ｐゴシック" panose="020B0600070205080204" pitchFamily="34" charset="-128"/>
              </a:rPr>
              <a:t>‘</a:t>
            </a:r>
            <a:r>
              <a:rPr lang="en-US" altLang="ja-JP" sz="2400" dirty="0">
                <a:ea typeface="ＭＳ Ｐゴシック" panose="020B0600070205080204" pitchFamily="34" charset="-128"/>
              </a:rPr>
              <a:t>So God created </a:t>
            </a:r>
            <a:r>
              <a:rPr lang="en-US" altLang="ja-JP" sz="2400" dirty="0">
                <a:solidFill>
                  <a:srgbClr val="3EFF39"/>
                </a:solidFill>
                <a:ea typeface="ＭＳ Ｐゴシック" panose="020B0600070205080204" pitchFamily="34" charset="-128"/>
              </a:rPr>
              <a:t>humankind</a:t>
            </a:r>
            <a:r>
              <a:rPr lang="en-US" altLang="ja-JP" sz="2400" dirty="0">
                <a:ea typeface="ＭＳ Ｐゴシック" panose="020B0600070205080204" pitchFamily="34" charset="-128"/>
              </a:rPr>
              <a:t> in his image,</a:t>
            </a:r>
          </a:p>
          <a:p>
            <a:pPr eaLnBrk="1" hangingPunct="1">
              <a:lnSpc>
                <a:spcPct val="90000"/>
              </a:lnSpc>
              <a:buFont typeface="Wingdings" panose="05000000000000000000" pitchFamily="2" charset="2"/>
              <a:buNone/>
            </a:pPr>
            <a:r>
              <a:rPr lang="en-US" altLang="en-US" sz="2400" dirty="0">
                <a:solidFill>
                  <a:srgbClr val="3EFF39"/>
                </a:solidFill>
                <a:ea typeface="ＭＳ Ｐゴシック" panose="020B0600070205080204" pitchFamily="34" charset="-128"/>
              </a:rPr>
              <a:t>         in the image of God</a:t>
            </a:r>
            <a:r>
              <a:rPr lang="en-US" altLang="en-US" sz="2400" dirty="0">
                <a:ea typeface="ＭＳ Ｐゴシック" panose="020B0600070205080204" pitchFamily="34" charset="-128"/>
              </a:rPr>
              <a:t> he created them;</a:t>
            </a:r>
          </a:p>
          <a:p>
            <a:pPr eaLnBrk="1" hangingPunct="1">
              <a:lnSpc>
                <a:spcPct val="90000"/>
              </a:lnSpc>
              <a:buFont typeface="Wingdings" panose="05000000000000000000" pitchFamily="2" charset="2"/>
              <a:buNone/>
            </a:pPr>
            <a:r>
              <a:rPr lang="en-US" altLang="en-US" sz="2400" dirty="0">
                <a:solidFill>
                  <a:srgbClr val="3EFF39"/>
                </a:solidFill>
                <a:ea typeface="ＭＳ Ｐゴシック" panose="020B0600070205080204" pitchFamily="34" charset="-128"/>
              </a:rPr>
              <a:t>         male and female</a:t>
            </a:r>
            <a:r>
              <a:rPr lang="en-US" altLang="en-US" sz="2400" dirty="0">
                <a:ea typeface="ＭＳ Ｐゴシック" panose="020B0600070205080204" pitchFamily="34" charset="-128"/>
              </a:rPr>
              <a:t> he </a:t>
            </a:r>
            <a:r>
              <a:rPr lang="en-US" altLang="en-US" sz="2400" dirty="0">
                <a:solidFill>
                  <a:srgbClr val="FFFFFF"/>
                </a:solidFill>
                <a:ea typeface="ＭＳ Ｐゴシック" panose="020B0600070205080204" pitchFamily="34" charset="-128"/>
              </a:rPr>
              <a:t>created them</a:t>
            </a:r>
            <a:r>
              <a:rPr lang="ja-JP" altLang="en-US" sz="2400" dirty="0">
                <a:solidFill>
                  <a:srgbClr val="FFFFFF"/>
                </a:solidFill>
                <a:ea typeface="ＭＳ Ｐゴシック" panose="020B0600070205080204" pitchFamily="34" charset="-128"/>
              </a:rPr>
              <a:t>’</a:t>
            </a:r>
            <a:r>
              <a:rPr lang="en-US" altLang="ja-JP" sz="2400" dirty="0">
                <a:solidFill>
                  <a:srgbClr val="FFFFFF"/>
                </a:solidFill>
                <a:ea typeface="ＭＳ Ｐゴシック" panose="020B0600070205080204" pitchFamily="34" charset="-128"/>
              </a:rPr>
              <a:t> </a:t>
            </a:r>
          </a:p>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(Genesis 1:27 New Revised Standard Version).</a:t>
            </a:r>
          </a:p>
          <a:p>
            <a:pPr eaLnBrk="1" hangingPunct="1">
              <a:lnSpc>
                <a:spcPct val="90000"/>
              </a:lnSpc>
              <a:buFont typeface="Wingdings" panose="05000000000000000000" pitchFamily="2" charset="2"/>
              <a:buNone/>
            </a:pPr>
            <a:endParaRPr lang="en-US" altLang="en-US" sz="2400" dirty="0">
              <a:ea typeface="ＭＳ Ｐゴシック" panose="020B0600070205080204" pitchFamily="34" charset="-128"/>
            </a:endParaRPr>
          </a:p>
          <a:p>
            <a:pPr eaLnBrk="1" hangingPunct="1">
              <a:lnSpc>
                <a:spcPct val="90000"/>
              </a:lnSpc>
              <a:buFont typeface="Wingdings" panose="05000000000000000000" pitchFamily="2" charset="2"/>
              <a:buNone/>
            </a:pPr>
            <a:r>
              <a:rPr lang="en-US" altLang="en-US" sz="2400" dirty="0">
                <a:solidFill>
                  <a:srgbClr val="3EFF39"/>
                </a:solidFill>
                <a:ea typeface="ＭＳ Ｐゴシック" panose="020B0600070205080204" pitchFamily="34" charset="-128"/>
              </a:rPr>
              <a:t>	Humankind  </a:t>
            </a:r>
            <a:r>
              <a:rPr lang="en-US" altLang="en-US" sz="2400" dirty="0">
                <a:ea typeface="ＭＳ Ｐゴシック" panose="020B0600070205080204" pitchFamily="34" charset="-128"/>
              </a:rPr>
              <a:t>Hebrew: </a:t>
            </a:r>
            <a:r>
              <a:rPr lang="ja-JP" altLang="en-US" sz="2400" i="1" dirty="0">
                <a:ea typeface="ＭＳ Ｐゴシック" panose="020B0600070205080204" pitchFamily="34" charset="-128"/>
              </a:rPr>
              <a:t>’</a:t>
            </a:r>
            <a:r>
              <a:rPr lang="en-US" altLang="ja-JP" sz="2400" i="1" dirty="0" err="1">
                <a:ea typeface="ＭＳ Ｐゴシック" panose="020B0600070205080204" pitchFamily="34" charset="-128"/>
              </a:rPr>
              <a:t>adam</a:t>
            </a:r>
            <a:r>
              <a:rPr lang="en-US" altLang="ja-JP" sz="2400" i="1" dirty="0">
                <a:ea typeface="ＭＳ Ｐゴシック" panose="020B0600070205080204" pitchFamily="34" charset="-128"/>
              </a:rPr>
              <a:t> </a:t>
            </a:r>
            <a:r>
              <a:rPr lang="en-US" altLang="ja-JP" sz="2400" dirty="0">
                <a:ea typeface="ＭＳ Ｐゴシック" panose="020B0600070205080204" pitchFamily="34" charset="-128"/>
              </a:rPr>
              <a:t>(cf. </a:t>
            </a:r>
            <a:r>
              <a:rPr lang="ja-JP" altLang="en-US" sz="2400" i="1" dirty="0">
                <a:ea typeface="ＭＳ Ｐゴシック" panose="020B0600070205080204" pitchFamily="34" charset="-128"/>
              </a:rPr>
              <a:t>’</a:t>
            </a:r>
            <a:r>
              <a:rPr lang="en-US" altLang="ja-JP" sz="2400" i="1" dirty="0" err="1">
                <a:ea typeface="ＭＳ Ｐゴシック" panose="020B0600070205080204" pitchFamily="34" charset="-128"/>
              </a:rPr>
              <a:t>adamah</a:t>
            </a:r>
            <a:r>
              <a:rPr lang="en-US" altLang="ja-JP" sz="2400" i="1" dirty="0">
                <a:ea typeface="ＭＳ Ｐゴシック" panose="020B0600070205080204" pitchFamily="34" charset="-128"/>
              </a:rPr>
              <a:t> </a:t>
            </a:r>
            <a:r>
              <a:rPr lang="en-US" altLang="ja-JP" sz="2400" dirty="0">
                <a:ea typeface="ＭＳ Ｐゴシック" panose="020B0600070205080204" pitchFamily="34" charset="-128"/>
              </a:rPr>
              <a:t>= soil/dust) &gt; </a:t>
            </a:r>
            <a:r>
              <a:rPr lang="ja-JP" altLang="en-US" sz="2400" dirty="0">
                <a:ea typeface="ＭＳ Ｐゴシック" panose="020B0600070205080204" pitchFamily="34" charset="-128"/>
              </a:rPr>
              <a:t>‘</a:t>
            </a:r>
            <a:r>
              <a:rPr lang="en-US" altLang="ja-JP" sz="2400" dirty="0">
                <a:ea typeface="ＭＳ Ｐゴシック" panose="020B0600070205080204" pitchFamily="34" charset="-128"/>
              </a:rPr>
              <a:t>one from the soil/dust</a:t>
            </a:r>
            <a:r>
              <a:rPr lang="ja-JP" altLang="en-US" sz="2400" dirty="0">
                <a:ea typeface="ＭＳ Ｐゴシック" panose="020B0600070205080204" pitchFamily="34" charset="-128"/>
              </a:rPr>
              <a:t>’</a:t>
            </a:r>
            <a:r>
              <a:rPr lang="en-US" altLang="ja-JP" sz="2400" dirty="0">
                <a:ea typeface="ＭＳ Ｐゴシック" panose="020B0600070205080204" pitchFamily="34" charset="-128"/>
              </a:rPr>
              <a:t> &gt; </a:t>
            </a:r>
            <a:r>
              <a:rPr lang="ja-JP" altLang="en-US" sz="2400" dirty="0">
                <a:ea typeface="ＭＳ Ｐゴシック" panose="020B0600070205080204" pitchFamily="34" charset="-128"/>
              </a:rPr>
              <a:t>‘</a:t>
            </a:r>
            <a:r>
              <a:rPr lang="en-US" altLang="ja-JP" sz="2400" dirty="0">
                <a:ea typeface="ＭＳ Ｐゴシック" panose="020B0600070205080204" pitchFamily="34" charset="-128"/>
              </a:rPr>
              <a:t>earth-creature</a:t>
            </a:r>
            <a:r>
              <a:rPr lang="ja-JP" altLang="en-US" sz="2400" dirty="0">
                <a:ea typeface="ＭＳ Ｐゴシック" panose="020B0600070205080204" pitchFamily="34" charset="-128"/>
              </a:rPr>
              <a:t>’</a:t>
            </a:r>
            <a:r>
              <a:rPr lang="en-US" altLang="ja-JP" sz="2400" dirty="0">
                <a:ea typeface="ＭＳ Ｐゴシック" panose="020B0600070205080204" pitchFamily="34" charset="-128"/>
              </a:rPr>
              <a:t> (</a:t>
            </a:r>
            <a:r>
              <a:rPr lang="en-US" altLang="ja-JP" sz="2400" dirty="0" err="1">
                <a:ea typeface="ＭＳ Ｐゴシック" panose="020B0600070205080204" pitchFamily="34" charset="-128"/>
              </a:rPr>
              <a:t>Trible</a:t>
            </a:r>
            <a:r>
              <a:rPr lang="en-US" altLang="ja-JP" sz="2400" dirty="0">
                <a:ea typeface="ＭＳ Ｐゴシック" panose="020B0600070205080204" pitchFamily="34" charset="-128"/>
              </a:rPr>
              <a:t>.</a:t>
            </a:r>
          </a:p>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a:t>
            </a:r>
            <a:r>
              <a:rPr lang="en-US" altLang="en-US" sz="2000" dirty="0">
                <a:ea typeface="ＭＳ Ｐゴシック" panose="020B0600070205080204" pitchFamily="34" charset="-128"/>
              </a:rPr>
              <a:t>No suggestion of sexual hierarchy or the absence of the divine image (</a:t>
            </a:r>
            <a:r>
              <a:rPr lang="en-US" altLang="en-US" sz="2000" i="1" dirty="0">
                <a:ea typeface="ＭＳ Ｐゴシック" panose="020B0600070205080204" pitchFamily="34" charset="-128"/>
              </a:rPr>
              <a:t>imago </a:t>
            </a:r>
            <a:r>
              <a:rPr lang="en-US" altLang="en-US" sz="2000" dirty="0">
                <a:ea typeface="ＭＳ Ｐゴシック" panose="020B0600070205080204" pitchFamily="34" charset="-128"/>
              </a:rPr>
              <a:t>Dei</a:t>
            </a:r>
            <a:r>
              <a:rPr lang="en-US" altLang="en-US" sz="2000" i="1" dirty="0">
                <a:ea typeface="ＭＳ Ｐゴシック" panose="020B0600070205080204" pitchFamily="34" charset="-128"/>
              </a:rPr>
              <a:t>) </a:t>
            </a:r>
            <a:r>
              <a:rPr lang="en-US" altLang="en-US" sz="2000" dirty="0">
                <a:ea typeface="ＭＳ Ｐゴシック" panose="020B0600070205080204" pitchFamily="34" charset="-128"/>
              </a:rPr>
              <a:t>in the female.</a:t>
            </a:r>
          </a:p>
          <a:p>
            <a:pPr eaLnBrk="1" hangingPunct="1">
              <a:lnSpc>
                <a:spcPct val="90000"/>
              </a:lnSpc>
              <a:buFont typeface="Wingdings" panose="05000000000000000000" pitchFamily="2" charset="2"/>
              <a:buNone/>
            </a:pPr>
            <a:r>
              <a:rPr lang="en-US" altLang="en-US" sz="2000" dirty="0">
                <a:ea typeface="ＭＳ Ｐゴシック" panose="020B0600070205080204" pitchFamily="34" charset="-128"/>
              </a:rPr>
              <a:t>	Their unity is highlighted; both together are blessed by God and receive a command to multiply and to  fill the earth (1:28).</a:t>
            </a:r>
            <a:endParaRPr lang="en-US" altLang="en-US" sz="2000" i="1" dirty="0">
              <a:ea typeface="ＭＳ Ｐゴシック" panose="020B0600070205080204" pitchFamily="34" charset="-128"/>
            </a:endParaRPr>
          </a:p>
        </p:txBody>
      </p:sp>
      <p:sp>
        <p:nvSpPr>
          <p:cNvPr id="23555" name="Rectangle 4"/>
          <p:cNvSpPr>
            <a:spLocks noChangeArrowheads="1"/>
          </p:cNvSpPr>
          <p:nvPr/>
        </p:nvSpPr>
        <p:spPr bwMode="auto">
          <a:xfrm>
            <a:off x="6003925" y="129540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endParaRPr lang="en-US" altLang="en-US"/>
          </a:p>
        </p:txBody>
      </p:sp>
    </p:spTree>
    <p:extLst>
      <p:ext uri="{BB962C8B-B14F-4D97-AF65-F5344CB8AC3E}">
        <p14:creationId xmlns:p14="http://schemas.microsoft.com/office/powerpoint/2010/main" val="42793559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defRPr/>
            </a:pPr>
            <a:r>
              <a:rPr lang="en-US">
                <a:ea typeface="ＭＳ Ｐゴシック" charset="0"/>
                <a:cs typeface="ＭＳ Ｐゴシック" charset="0"/>
              </a:rPr>
              <a:t>Account 2: God Creates the First Woman (Gen. 2:4b-25)</a:t>
            </a:r>
          </a:p>
        </p:txBody>
      </p:sp>
      <p:sp>
        <p:nvSpPr>
          <p:cNvPr id="19459" name="Rectangle 3"/>
          <p:cNvSpPr>
            <a:spLocks noGrp="1" noChangeArrowheads="1"/>
          </p:cNvSpPr>
          <p:nvPr>
            <p:ph type="body" idx="1"/>
          </p:nvPr>
        </p:nvSpPr>
        <p:spPr/>
        <p:txBody>
          <a:bodyPr>
            <a:normAutofit lnSpcReduction="10000"/>
          </a:bodyPr>
          <a:lstStyle/>
          <a:p>
            <a:pPr eaLnBrk="1" hangingPunct="1">
              <a:buFont typeface="Wingdings" panose="05000000000000000000" pitchFamily="2" charset="2"/>
              <a:buNone/>
            </a:pPr>
            <a:r>
              <a:rPr lang="en-US" altLang="en-US" sz="2800">
                <a:ea typeface="ＭＳ Ｐゴシック" panose="020B0600070205080204" pitchFamily="34" charset="-128"/>
              </a:rPr>
              <a:t>	A narrative about two individuals (one male, one female) who are created by God and are able to converse with God.</a:t>
            </a:r>
          </a:p>
          <a:p>
            <a:pPr eaLnBrk="1" hangingPunct="1">
              <a:buFont typeface="Wingdings" panose="05000000000000000000" pitchFamily="2" charset="2"/>
              <a:buNone/>
            </a:pPr>
            <a:r>
              <a:rPr lang="en-US" altLang="en-US" sz="2800">
                <a:ea typeface="ＭＳ Ｐゴシック" panose="020B0600070205080204" pitchFamily="34" charset="-128"/>
              </a:rPr>
              <a:t>	Women</a:t>
            </a:r>
            <a:r>
              <a:rPr lang="ja-JP" altLang="en-US" sz="2800">
                <a:ea typeface="ＭＳ Ｐゴシック" panose="020B0600070205080204" pitchFamily="34" charset="-128"/>
              </a:rPr>
              <a:t>’</a:t>
            </a:r>
            <a:r>
              <a:rPr lang="en-US" altLang="ja-JP" sz="2800">
                <a:ea typeface="ＭＳ Ｐゴシック" panose="020B0600070205080204" pitchFamily="34" charset="-128"/>
              </a:rPr>
              <a:t>s inferiority has been argued on the basis of the following features of Genesis 2:</a:t>
            </a:r>
          </a:p>
          <a:p>
            <a:pPr eaLnBrk="1" hangingPunct="1">
              <a:buFont typeface="Arial" panose="020B0604020202020204" pitchFamily="34" charset="0"/>
              <a:buAutoNum type="arabicPeriod"/>
            </a:pPr>
            <a:r>
              <a:rPr lang="en-US" altLang="en-US" sz="2400">
                <a:solidFill>
                  <a:schemeClr val="folHlink"/>
                </a:solidFill>
                <a:ea typeface="ＭＳ Ｐゴシック" panose="020B0600070205080204" pitchFamily="34" charset="-128"/>
              </a:rPr>
              <a:t>God created the female after the male.</a:t>
            </a:r>
          </a:p>
          <a:p>
            <a:pPr eaLnBrk="1" hangingPunct="1">
              <a:buFont typeface="Arial" panose="020B0604020202020204" pitchFamily="34" charset="0"/>
              <a:buAutoNum type="arabicPeriod"/>
            </a:pPr>
            <a:r>
              <a:rPr lang="en-US" altLang="en-US" sz="2400">
                <a:solidFill>
                  <a:schemeClr val="folHlink"/>
                </a:solidFill>
                <a:ea typeface="ＭＳ Ｐゴシック" panose="020B0600070205080204" pitchFamily="34" charset="-128"/>
              </a:rPr>
              <a:t>She was created from the rib of the male.</a:t>
            </a:r>
          </a:p>
          <a:p>
            <a:pPr eaLnBrk="1" hangingPunct="1">
              <a:buFont typeface="Arial" panose="020B0604020202020204" pitchFamily="34" charset="0"/>
              <a:buAutoNum type="arabicPeriod"/>
            </a:pPr>
            <a:r>
              <a:rPr lang="en-US" altLang="en-US" sz="2400">
                <a:solidFill>
                  <a:schemeClr val="folHlink"/>
                </a:solidFill>
                <a:ea typeface="ＭＳ Ｐゴシック" panose="020B0600070205080204" pitchFamily="34" charset="-128"/>
              </a:rPr>
              <a:t>Her role was to help her husband.</a:t>
            </a:r>
          </a:p>
        </p:txBody>
      </p:sp>
    </p:spTree>
    <p:extLst>
      <p:ext uri="{BB962C8B-B14F-4D97-AF65-F5344CB8AC3E}">
        <p14:creationId xmlns:p14="http://schemas.microsoft.com/office/powerpoint/2010/main" val="4961797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r>
              <a:rPr lang="en-US">
                <a:ea typeface="ＭＳ Ｐゴシック" charset="0"/>
                <a:cs typeface="ＭＳ Ｐゴシック" charset="0"/>
              </a:rPr>
              <a:t>1. The Creation of Woman </a:t>
            </a:r>
            <a:br>
              <a:rPr lang="en-US">
                <a:ea typeface="ＭＳ Ｐゴシック" charset="0"/>
                <a:cs typeface="ＭＳ Ｐゴシック" charset="0"/>
              </a:rPr>
            </a:br>
            <a:r>
              <a:rPr lang="en-US">
                <a:ea typeface="ＭＳ Ｐゴシック" charset="0"/>
                <a:cs typeface="ＭＳ Ｐゴシック" charset="0"/>
              </a:rPr>
              <a:t>after the Man</a:t>
            </a:r>
          </a:p>
        </p:txBody>
      </p:sp>
      <p:sp>
        <p:nvSpPr>
          <p:cNvPr id="21507" name="Rectangle 3"/>
          <p:cNvSpPr>
            <a:spLocks noGrp="1" noChangeArrowheads="1"/>
          </p:cNvSpPr>
          <p:nvPr>
            <p:ph type="body" idx="1"/>
          </p:nvPr>
        </p:nvSpPr>
        <p:spPr/>
        <p:txBody>
          <a:bodyPr>
            <a:normAutofit lnSpcReduction="10000"/>
          </a:bodyPr>
          <a:lstStyle/>
          <a:p>
            <a:pPr eaLnBrk="1" hangingPunct="1">
              <a:buFont typeface="Wingdings" panose="05000000000000000000" pitchFamily="2" charset="2"/>
              <a:buNone/>
            </a:pPr>
            <a:endParaRPr lang="en-US" altLang="en-US" sz="2800" dirty="0">
              <a:solidFill>
                <a:srgbClr val="3EFF39"/>
              </a:solidFill>
              <a:ea typeface="ＭＳ Ｐゴシック" panose="020B0600070205080204" pitchFamily="34" charset="-128"/>
            </a:endParaRPr>
          </a:p>
          <a:p>
            <a:pPr eaLnBrk="1" hangingPunct="1">
              <a:buFont typeface="Wingdings" panose="05000000000000000000" pitchFamily="2" charset="2"/>
              <a:buNone/>
            </a:pPr>
            <a:endParaRPr lang="en-US" altLang="en-US" sz="2800" dirty="0">
              <a:solidFill>
                <a:srgbClr val="3EFF39"/>
              </a:solidFill>
              <a:ea typeface="ＭＳ Ｐゴシック" panose="020B0600070205080204" pitchFamily="34" charset="-128"/>
            </a:endParaRPr>
          </a:p>
          <a:p>
            <a:pPr eaLnBrk="1" hangingPunct="1">
              <a:buFont typeface="Wingdings" panose="05000000000000000000" pitchFamily="2" charset="2"/>
              <a:buNone/>
            </a:pPr>
            <a:r>
              <a:rPr lang="en-US" altLang="en-US" sz="2800" dirty="0">
                <a:solidFill>
                  <a:srgbClr val="3EFF39"/>
                </a:solidFill>
                <a:ea typeface="ＭＳ Ｐゴシック" panose="020B0600070205080204" pitchFamily="34" charset="-128"/>
              </a:rPr>
              <a:t>	</a:t>
            </a:r>
            <a:r>
              <a:rPr lang="ja-JP" altLang="en-US" sz="2800" dirty="0">
                <a:solidFill>
                  <a:schemeClr val="tx1"/>
                </a:solidFill>
                <a:ea typeface="ＭＳ Ｐゴシック" panose="020B0600070205080204" pitchFamily="34" charset="-128"/>
              </a:rPr>
              <a:t>‘</a:t>
            </a:r>
            <a:r>
              <a:rPr lang="en-US" altLang="ja-JP" sz="2800" dirty="0">
                <a:solidFill>
                  <a:schemeClr val="tx1"/>
                </a:solidFill>
                <a:ea typeface="ＭＳ Ｐゴシック" panose="020B0600070205080204" pitchFamily="34" charset="-128"/>
              </a:rPr>
              <a:t>Then the Lord God formed man (</a:t>
            </a:r>
            <a:r>
              <a:rPr lang="en-US" altLang="ja-JP" sz="2800" i="1" dirty="0">
                <a:solidFill>
                  <a:schemeClr val="tx1"/>
                </a:solidFill>
                <a:ea typeface="ＭＳ Ｐゴシック" panose="020B0600070205080204" pitchFamily="34" charset="-128"/>
              </a:rPr>
              <a:t>ha-</a:t>
            </a:r>
            <a:r>
              <a:rPr lang="ja-JP" altLang="en-US" sz="2800" i="1" dirty="0">
                <a:solidFill>
                  <a:schemeClr val="tx1"/>
                </a:solidFill>
                <a:ea typeface="ＭＳ Ｐゴシック" panose="020B0600070205080204" pitchFamily="34" charset="-128"/>
              </a:rPr>
              <a:t>’</a:t>
            </a:r>
            <a:r>
              <a:rPr lang="en-US" altLang="ja-JP" sz="2800" i="1" dirty="0" err="1">
                <a:solidFill>
                  <a:schemeClr val="tx1"/>
                </a:solidFill>
                <a:ea typeface="ＭＳ Ｐゴシック" panose="020B0600070205080204" pitchFamily="34" charset="-128"/>
              </a:rPr>
              <a:t>adam</a:t>
            </a:r>
            <a:r>
              <a:rPr lang="en-US" altLang="ja-JP" sz="2800" dirty="0">
                <a:solidFill>
                  <a:schemeClr val="tx1"/>
                </a:solidFill>
                <a:ea typeface="ＭＳ Ｐゴシック" panose="020B0600070205080204" pitchFamily="34" charset="-128"/>
              </a:rPr>
              <a:t>) from the dust of the ground, and breathed into his nostrils the breath of life, and the man became a living being</a:t>
            </a:r>
            <a:r>
              <a:rPr lang="ja-JP" altLang="en-US" sz="2800" dirty="0">
                <a:solidFill>
                  <a:schemeClr val="tx1"/>
                </a:solidFill>
                <a:ea typeface="ＭＳ Ｐゴシック" panose="020B0600070205080204" pitchFamily="34" charset="-128"/>
              </a:rPr>
              <a:t>’</a:t>
            </a:r>
            <a:r>
              <a:rPr lang="en-US" altLang="ja-JP" sz="2800" dirty="0">
                <a:solidFill>
                  <a:schemeClr val="tx1"/>
                </a:solidFill>
                <a:ea typeface="ＭＳ Ｐゴシック" panose="020B0600070205080204" pitchFamily="34" charset="-128"/>
              </a:rPr>
              <a:t> (Genesis 2:7).</a:t>
            </a:r>
          </a:p>
          <a:p>
            <a:pPr eaLnBrk="1" hangingPunct="1">
              <a:buFont typeface="Wingdings" panose="05000000000000000000" pitchFamily="2" charset="2"/>
              <a:buNone/>
            </a:pPr>
            <a:endParaRPr lang="en-US" altLang="en-US" sz="2400" dirty="0">
              <a:solidFill>
                <a:srgbClr val="3EFF39"/>
              </a:solidFill>
              <a:ea typeface="ＭＳ Ｐゴシック" panose="020B0600070205080204" pitchFamily="34" charset="-128"/>
            </a:endParaRPr>
          </a:p>
          <a:p>
            <a:pPr eaLnBrk="1" hangingPunct="1">
              <a:buFont typeface="Wingdings" panose="05000000000000000000" pitchFamily="2" charset="2"/>
              <a:buNone/>
            </a:pPr>
            <a:r>
              <a:rPr lang="en-US" altLang="en-US" sz="2800" dirty="0">
                <a:ea typeface="ＭＳ Ｐゴシック" panose="020B0600070205080204" pitchFamily="34" charset="-128"/>
              </a:rPr>
              <a:t>	</a:t>
            </a:r>
            <a:endParaRPr lang="en-US" altLang="en-US" sz="2400" i="1" dirty="0">
              <a:ea typeface="ＭＳ Ｐゴシック" panose="020B0600070205080204" pitchFamily="34" charset="-128"/>
            </a:endParaRPr>
          </a:p>
        </p:txBody>
      </p:sp>
    </p:spTree>
    <p:extLst>
      <p:ext uri="{BB962C8B-B14F-4D97-AF65-F5344CB8AC3E}">
        <p14:creationId xmlns:p14="http://schemas.microsoft.com/office/powerpoint/2010/main" val="1062723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defRPr/>
            </a:pPr>
            <a:r>
              <a:rPr lang="en-US">
                <a:ea typeface="ＭＳ Ｐゴシック" charset="0"/>
                <a:cs typeface="ＭＳ Ｐゴシック" charset="0"/>
              </a:rPr>
              <a:t>1. The Creation of Woman after the Man</a:t>
            </a:r>
          </a:p>
        </p:txBody>
      </p:sp>
      <p:sp>
        <p:nvSpPr>
          <p:cNvPr id="26629" name="Rectangle 5"/>
          <p:cNvSpPr>
            <a:spLocks noGrp="1" noChangeArrowheads="1"/>
          </p:cNvSpPr>
          <p:nvPr>
            <p:ph type="body" sz="half" idx="3"/>
          </p:nvPr>
        </p:nvSpPr>
        <p:spPr/>
        <p:txBody>
          <a:bodyPr/>
          <a:lstStyle/>
          <a:p>
            <a:pPr eaLnBrk="1" hangingPunct="1">
              <a:buFont typeface="Wingdings" panose="05000000000000000000" pitchFamily="2" charset="2"/>
              <a:buNone/>
            </a:pPr>
            <a:r>
              <a:rPr lang="en-US" altLang="en-US" sz="2000" dirty="0">
                <a:ea typeface="ＭＳ Ｐゴシック" panose="020B0600070205080204" pitchFamily="34" charset="-128"/>
              </a:rPr>
              <a:t>	</a:t>
            </a:r>
            <a:r>
              <a:rPr lang="ja-JP" altLang="en-US" sz="2000" dirty="0">
                <a:ea typeface="ＭＳ Ｐゴシック" panose="020B0600070205080204" pitchFamily="34" charset="-128"/>
              </a:rPr>
              <a:t>‘</a:t>
            </a:r>
            <a:r>
              <a:rPr lang="en-US" altLang="ja-JP" sz="2000" dirty="0">
                <a:ea typeface="ＭＳ Ｐゴシック" panose="020B0600070205080204" pitchFamily="34" charset="-128"/>
              </a:rPr>
              <a:t>The Creation of Adam</a:t>
            </a:r>
            <a:r>
              <a:rPr lang="ja-JP" altLang="en-US" sz="2000" dirty="0">
                <a:ea typeface="ＭＳ Ｐゴシック" panose="020B0600070205080204" pitchFamily="34" charset="-128"/>
              </a:rPr>
              <a:t>’</a:t>
            </a:r>
            <a:r>
              <a:rPr lang="en-US" altLang="ja-JP" sz="2000" dirty="0">
                <a:ea typeface="ＭＳ Ｐゴシック" panose="020B0600070205080204" pitchFamily="34" charset="-128"/>
              </a:rPr>
              <a:t> and </a:t>
            </a:r>
            <a:r>
              <a:rPr lang="ja-JP" altLang="en-US" sz="2000" dirty="0">
                <a:ea typeface="ＭＳ Ｐゴシック" panose="020B0600070205080204" pitchFamily="34" charset="-128"/>
              </a:rPr>
              <a:t>‘</a:t>
            </a:r>
            <a:r>
              <a:rPr lang="en-US" altLang="ja-JP" sz="2000" dirty="0">
                <a:ea typeface="ＭＳ Ｐゴシック" panose="020B0600070205080204" pitchFamily="34" charset="-128"/>
              </a:rPr>
              <a:t>The Creation of Eve</a:t>
            </a:r>
            <a:r>
              <a:rPr lang="ja-JP" altLang="en-US" sz="2000" dirty="0">
                <a:ea typeface="ＭＳ Ｐゴシック" panose="020B0600070205080204" pitchFamily="34" charset="-128"/>
              </a:rPr>
              <a:t>’</a:t>
            </a:r>
            <a:endParaRPr lang="en-US" altLang="ja-JP" sz="2000" dirty="0">
              <a:ea typeface="ＭＳ Ｐゴシック" panose="020B0600070205080204" pitchFamily="34" charset="-128"/>
            </a:endParaRPr>
          </a:p>
          <a:p>
            <a:pPr eaLnBrk="1" hangingPunct="1">
              <a:buFont typeface="Wingdings" panose="05000000000000000000" pitchFamily="2" charset="2"/>
              <a:buNone/>
            </a:pPr>
            <a:r>
              <a:rPr lang="en-US" altLang="en-US" sz="2000" dirty="0">
                <a:ea typeface="ＭＳ Ｐゴシック" panose="020B0600070205080204" pitchFamily="34" charset="-128"/>
              </a:rPr>
              <a:t>	Michelangelo, Sistine Chapel, The Vatican, 1510.</a:t>
            </a:r>
          </a:p>
          <a:p>
            <a:pPr eaLnBrk="1" hangingPunct="1">
              <a:buFont typeface="Wingdings" panose="05000000000000000000" pitchFamily="2" charset="2"/>
              <a:buNone/>
            </a:pPr>
            <a:endParaRPr lang="en-US" altLang="en-US" sz="2000" dirty="0">
              <a:ea typeface="ＭＳ Ｐゴシック" panose="020B0600070205080204" pitchFamily="34" charset="-128"/>
            </a:endParaRPr>
          </a:p>
          <a:p>
            <a:pPr eaLnBrk="1" hangingPunct="1">
              <a:buFont typeface="Wingdings" panose="05000000000000000000" pitchFamily="2" charset="2"/>
              <a:buNone/>
            </a:pPr>
            <a:endParaRPr lang="en-US" altLang="en-US" sz="2000" dirty="0">
              <a:ea typeface="ＭＳ Ｐゴシック" panose="020B0600070205080204" pitchFamily="34" charset="-128"/>
            </a:endParaRPr>
          </a:p>
          <a:p>
            <a:pPr eaLnBrk="1" hangingPunct="1">
              <a:buFont typeface="Wingdings" panose="05000000000000000000" pitchFamily="2" charset="2"/>
              <a:buNone/>
            </a:pPr>
            <a:r>
              <a:rPr lang="en-US" altLang="en-US" sz="2000" dirty="0">
                <a:ea typeface="ＭＳ Ｐゴシック" panose="020B0600070205080204" pitchFamily="34" charset="-128"/>
              </a:rPr>
              <a:t>	</a:t>
            </a:r>
            <a:r>
              <a:rPr lang="ja-JP" altLang="en-US" sz="2000" dirty="0">
                <a:ea typeface="ＭＳ Ｐゴシック" panose="020B0600070205080204" pitchFamily="34" charset="-128"/>
              </a:rPr>
              <a:t>‘</a:t>
            </a:r>
            <a:r>
              <a:rPr lang="en-US" altLang="ja-JP" sz="2000" dirty="0">
                <a:ea typeface="ＭＳ Ｐゴシック" panose="020B0600070205080204" pitchFamily="34" charset="-128"/>
              </a:rPr>
              <a:t>Adam</a:t>
            </a:r>
            <a:r>
              <a:rPr lang="ja-JP" altLang="en-US" sz="2000" dirty="0">
                <a:ea typeface="ＭＳ Ｐゴシック" panose="020B0600070205080204" pitchFamily="34" charset="-128"/>
              </a:rPr>
              <a:t>’</a:t>
            </a:r>
            <a:r>
              <a:rPr lang="en-US" altLang="ja-JP" sz="2000" dirty="0">
                <a:ea typeface="ＭＳ Ｐゴシック" panose="020B0600070205080204" pitchFamily="34" charset="-128"/>
              </a:rPr>
              <a:t>s perfection far excelled hers in all real dignity</a:t>
            </a:r>
            <a:r>
              <a:rPr lang="ja-JP" altLang="en-US" sz="2000" dirty="0">
                <a:ea typeface="ＭＳ Ｐゴシック" panose="020B0600070205080204" pitchFamily="34" charset="-128"/>
              </a:rPr>
              <a:t>’</a:t>
            </a:r>
            <a:endParaRPr lang="en-US" altLang="ja-JP" sz="2000" dirty="0">
              <a:ea typeface="ＭＳ Ｐゴシック" panose="020B0600070205080204" pitchFamily="34" charset="-128"/>
            </a:endParaRPr>
          </a:p>
          <a:p>
            <a:pPr eaLnBrk="1" hangingPunct="1">
              <a:buFont typeface="Wingdings" panose="05000000000000000000" pitchFamily="2" charset="2"/>
              <a:buNone/>
            </a:pPr>
            <a:r>
              <a:rPr lang="en-US" altLang="en-US" sz="2000" dirty="0">
                <a:ea typeface="ＭＳ Ｐゴシック" panose="020B0600070205080204" pitchFamily="34" charset="-128"/>
              </a:rPr>
              <a:t>	(John Milton, </a:t>
            </a:r>
            <a:r>
              <a:rPr lang="en-US" altLang="en-US" sz="2000" i="1" dirty="0">
                <a:ea typeface="ＭＳ Ｐゴシック" panose="020B0600070205080204" pitchFamily="34" charset="-128"/>
              </a:rPr>
              <a:t>Paradise Lost </a:t>
            </a:r>
            <a:r>
              <a:rPr lang="en-US" altLang="en-US" sz="2000" dirty="0">
                <a:ea typeface="ＭＳ Ｐゴシック" panose="020B0600070205080204" pitchFamily="34" charset="-128"/>
              </a:rPr>
              <a:t>I0:150-151).</a:t>
            </a:r>
          </a:p>
        </p:txBody>
      </p:sp>
      <p:pic>
        <p:nvPicPr>
          <p:cNvPr id="26631" name="Picture 7" descr="2"/>
          <p:cNvPicPr>
            <a:picLocks noGrp="1" noChangeAspect="1" noChangeArrowheads="1"/>
          </p:cNvPicPr>
          <p:nvPr>
            <p:ph sz="quarter" idx="1"/>
          </p:nvPr>
        </p:nvPicPr>
        <p:blipFill>
          <a:blip r:embed="rId2"/>
          <a:srcRect/>
          <a:stretch>
            <a:fillRect/>
          </a:stretch>
        </p:blipFill>
        <p:spPr>
          <a:xfrm>
            <a:off x="2281239" y="1981200"/>
            <a:ext cx="3438525" cy="1981200"/>
          </a:xfrm>
        </p:spPr>
      </p:pic>
      <p:pic>
        <p:nvPicPr>
          <p:cNvPr id="26634" name="Picture 10" descr="2"/>
          <p:cNvPicPr>
            <a:picLocks noGrp="1" noChangeAspect="1" noChangeArrowheads="1"/>
          </p:cNvPicPr>
          <p:nvPr>
            <p:ph sz="quarter" idx="2"/>
          </p:nvPr>
        </p:nvPicPr>
        <p:blipFill>
          <a:blip r:embed="rId3"/>
          <a:srcRect/>
          <a:stretch>
            <a:fillRect/>
          </a:stretch>
        </p:blipFill>
        <p:spPr>
          <a:xfrm>
            <a:off x="2286000" y="4114800"/>
            <a:ext cx="3429000" cy="1981200"/>
          </a:xfrm>
        </p:spPr>
      </p:pic>
    </p:spTree>
    <p:extLst>
      <p:ext uri="{BB962C8B-B14F-4D97-AF65-F5344CB8AC3E}">
        <p14:creationId xmlns:p14="http://schemas.microsoft.com/office/powerpoint/2010/main" val="2176015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pPr eaLnBrk="1" hangingPunct="1">
              <a:defRPr/>
            </a:pPr>
            <a:r>
              <a:rPr lang="en-US" sz="4000">
                <a:ea typeface="ＭＳ Ｐゴシック" charset="0"/>
                <a:cs typeface="ＭＳ Ｐゴシック" charset="0"/>
              </a:rPr>
              <a:t>1. The Creation of Woman </a:t>
            </a:r>
            <a:br>
              <a:rPr lang="en-US" sz="4000">
                <a:ea typeface="ＭＳ Ｐゴシック" charset="0"/>
                <a:cs typeface="ＭＳ Ｐゴシック" charset="0"/>
              </a:rPr>
            </a:br>
            <a:r>
              <a:rPr lang="en-US" sz="4000">
                <a:ea typeface="ＭＳ Ｐゴシック" charset="0"/>
                <a:cs typeface="ＭＳ Ｐゴシック" charset="0"/>
              </a:rPr>
              <a:t>after the Man</a:t>
            </a:r>
            <a:endParaRPr lang="en-US">
              <a:ea typeface="ＭＳ Ｐゴシック" charset="0"/>
              <a:cs typeface="ＭＳ Ｐゴシック" charset="0"/>
            </a:endParaRPr>
          </a:p>
        </p:txBody>
      </p:sp>
      <p:sp>
        <p:nvSpPr>
          <p:cNvPr id="22531" name="Rectangle 3"/>
          <p:cNvSpPr>
            <a:spLocks noGrp="1" noChangeArrowheads="1"/>
          </p:cNvSpPr>
          <p:nvPr>
            <p:ph type="body" idx="1"/>
          </p:nvPr>
        </p:nvSpPr>
        <p:spPr>
          <a:xfrm>
            <a:off x="1981200" y="2133600"/>
            <a:ext cx="8229600" cy="4572000"/>
          </a:xfrm>
        </p:spPr>
        <p:txBody>
          <a:bodyPr/>
          <a:lstStyle/>
          <a:p>
            <a:pPr eaLnBrk="1" hangingPunct="1">
              <a:lnSpc>
                <a:spcPct val="90000"/>
              </a:lnSpc>
              <a:buFont typeface="Wingdings" panose="05000000000000000000" pitchFamily="2" charset="2"/>
              <a:buNone/>
            </a:pPr>
            <a:r>
              <a:rPr lang="en-US" altLang="en-US" sz="2400" i="1" dirty="0">
                <a:solidFill>
                  <a:srgbClr val="3EFF39"/>
                </a:solidFill>
                <a:ea typeface="ＭＳ Ｐゴシック" panose="020B0600070205080204" pitchFamily="34" charset="-128"/>
              </a:rPr>
              <a:t>	</a:t>
            </a:r>
            <a:endParaRPr lang="en-US" altLang="en-US" sz="2400" dirty="0">
              <a:ea typeface="ＭＳ Ｐゴシック" panose="020B0600070205080204" pitchFamily="34" charset="-128"/>
            </a:endParaRPr>
          </a:p>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Genesis 2:7 - sexual hierarchy and subordination of women? </a:t>
            </a:r>
          </a:p>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No claim that temporal priority = male superiority over the female.</a:t>
            </a:r>
          </a:p>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No suggestion made by later interpreters that humanity is inferior because of the temporal priority of the creation of the animals.</a:t>
            </a:r>
          </a:p>
          <a:p>
            <a:pPr eaLnBrk="1" hangingPunct="1">
              <a:lnSpc>
                <a:spcPct val="90000"/>
              </a:lnSpc>
              <a:buFont typeface="Wingdings" panose="05000000000000000000" pitchFamily="2" charset="2"/>
              <a:buNone/>
            </a:pPr>
            <a:r>
              <a:rPr lang="en-US" altLang="en-US" sz="2400" dirty="0">
                <a:ea typeface="ＭＳ Ｐゴシック" panose="020B0600070205080204" pitchFamily="34" charset="-128"/>
              </a:rPr>
              <a:t>	</a:t>
            </a:r>
            <a:endParaRPr lang="en-US" altLang="en-US" sz="2400" dirty="0">
              <a:solidFill>
                <a:srgbClr val="FF0909"/>
              </a:solidFill>
              <a:ea typeface="ＭＳ Ｐゴシック" panose="020B0600070205080204" pitchFamily="34" charset="-128"/>
            </a:endParaRPr>
          </a:p>
          <a:p>
            <a:pPr eaLnBrk="1" hangingPunct="1">
              <a:lnSpc>
                <a:spcPct val="90000"/>
              </a:lnSpc>
              <a:buFont typeface="Wingdings" panose="05000000000000000000" pitchFamily="2" charset="2"/>
              <a:buNone/>
            </a:pPr>
            <a:r>
              <a:rPr lang="en-US" altLang="en-US" sz="2000" dirty="0">
                <a:solidFill>
                  <a:srgbClr val="FF0909"/>
                </a:solidFill>
                <a:ea typeface="ＭＳ Ｐゴシック" panose="020B0600070205080204" pitchFamily="34" charset="-128"/>
              </a:rPr>
              <a:t>		</a:t>
            </a:r>
            <a:endParaRPr lang="en-US" altLang="en-US" sz="2000" dirty="0">
              <a:ea typeface="ＭＳ Ｐゴシック" panose="020B0600070205080204" pitchFamily="34" charset="-128"/>
            </a:endParaRPr>
          </a:p>
        </p:txBody>
      </p:sp>
    </p:spTree>
    <p:extLst>
      <p:ext uri="{BB962C8B-B14F-4D97-AF65-F5344CB8AC3E}">
        <p14:creationId xmlns:p14="http://schemas.microsoft.com/office/powerpoint/2010/main" val="39714821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pPr eaLnBrk="1" hangingPunct="1">
              <a:defRPr/>
            </a:pPr>
            <a:r>
              <a:rPr lang="en-US" sz="4000">
                <a:ea typeface="ＭＳ Ｐゴシック" charset="0"/>
                <a:cs typeface="ＭＳ Ｐゴシック" charset="0"/>
              </a:rPr>
              <a:t>2. The Creation of Woman from the Side of the Man</a:t>
            </a:r>
          </a:p>
        </p:txBody>
      </p:sp>
      <p:sp>
        <p:nvSpPr>
          <p:cNvPr id="27651"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dirty="0">
                <a:ea typeface="ＭＳ Ｐゴシック" panose="020B0600070205080204" pitchFamily="34" charset="-128"/>
              </a:rPr>
              <a:t>	</a:t>
            </a:r>
          </a:p>
          <a:p>
            <a:pPr eaLnBrk="1" hangingPunct="1">
              <a:buFont typeface="Wingdings" panose="05000000000000000000" pitchFamily="2" charset="2"/>
              <a:buNone/>
            </a:pPr>
            <a:r>
              <a:rPr lang="en-US" altLang="en-US" dirty="0">
                <a:ea typeface="ＭＳ Ｐゴシック" panose="020B0600070205080204" pitchFamily="34" charset="-128"/>
              </a:rPr>
              <a:t>	</a:t>
            </a:r>
            <a:r>
              <a:rPr lang="ja-JP" altLang="en-US" sz="2400" dirty="0">
                <a:solidFill>
                  <a:schemeClr val="tx1"/>
                </a:solidFill>
                <a:ea typeface="ＭＳ Ｐゴシック" panose="020B0600070205080204" pitchFamily="34" charset="-128"/>
              </a:rPr>
              <a:t>‘</a:t>
            </a:r>
            <a:r>
              <a:rPr lang="en-US" altLang="ja-JP" sz="2400" dirty="0">
                <a:solidFill>
                  <a:schemeClr val="tx1"/>
                </a:solidFill>
                <a:ea typeface="ＭＳ Ｐゴシック" panose="020B0600070205080204" pitchFamily="34" charset="-128"/>
              </a:rPr>
              <a:t>So the Lord God caused a deep sleep to fall upon the man, and he slept; then he took one of his ribs and closed up its place with flesh. And the rib (</a:t>
            </a:r>
            <a:r>
              <a:rPr lang="en-US" altLang="ja-JP" sz="2400" i="1" dirty="0" err="1">
                <a:solidFill>
                  <a:schemeClr val="tx1"/>
                </a:solidFill>
                <a:ea typeface="ＭＳ Ｐゴシック" panose="020B0600070205080204" pitchFamily="34" charset="-128"/>
              </a:rPr>
              <a:t>sela</a:t>
            </a:r>
            <a:r>
              <a:rPr lang="ja-JP" altLang="en-US" sz="2400" i="1" dirty="0">
                <a:solidFill>
                  <a:schemeClr val="tx1"/>
                </a:solidFill>
                <a:ea typeface="ＭＳ Ｐゴシック" panose="020B0600070205080204" pitchFamily="34" charset="-128"/>
              </a:rPr>
              <a:t>‘</a:t>
            </a:r>
            <a:r>
              <a:rPr lang="en-US" altLang="ja-JP" sz="2400" i="1" dirty="0">
                <a:solidFill>
                  <a:schemeClr val="tx1"/>
                </a:solidFill>
                <a:ea typeface="ＭＳ Ｐゴシック" panose="020B0600070205080204" pitchFamily="34" charset="-128"/>
              </a:rPr>
              <a:t>) </a:t>
            </a:r>
            <a:r>
              <a:rPr lang="en-US" altLang="ja-JP" sz="2400" dirty="0">
                <a:solidFill>
                  <a:schemeClr val="tx1"/>
                </a:solidFill>
                <a:ea typeface="ＭＳ Ｐゴシック" panose="020B0600070205080204" pitchFamily="34" charset="-128"/>
              </a:rPr>
              <a:t>that the Lord God had taken from the man he made into a woman and brought her to the man</a:t>
            </a:r>
            <a:r>
              <a:rPr lang="ja-JP" altLang="en-US" sz="2400" dirty="0">
                <a:solidFill>
                  <a:schemeClr val="tx1"/>
                </a:solidFill>
                <a:ea typeface="ＭＳ Ｐゴシック" panose="020B0600070205080204" pitchFamily="34" charset="-128"/>
              </a:rPr>
              <a:t>’</a:t>
            </a:r>
            <a:r>
              <a:rPr lang="en-US" altLang="ja-JP" sz="2400" dirty="0">
                <a:solidFill>
                  <a:schemeClr val="tx1"/>
                </a:solidFill>
                <a:ea typeface="ＭＳ Ｐゴシック" panose="020B0600070205080204" pitchFamily="34" charset="-128"/>
              </a:rPr>
              <a:t> (Genesis 2:21-22 New Revised Standard Version).</a:t>
            </a:r>
            <a:endParaRPr lang="en-US" altLang="en-US" sz="2400" dirty="0">
              <a:solidFill>
                <a:schemeClr val="tx1"/>
              </a:solidFill>
              <a:ea typeface="ＭＳ Ｐゴシック" panose="020B0600070205080204" pitchFamily="34" charset="-128"/>
            </a:endParaRPr>
          </a:p>
        </p:txBody>
      </p:sp>
    </p:spTree>
    <p:extLst>
      <p:ext uri="{BB962C8B-B14F-4D97-AF65-F5344CB8AC3E}">
        <p14:creationId xmlns:p14="http://schemas.microsoft.com/office/powerpoint/2010/main" val="38484362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defRPr/>
            </a:pPr>
            <a:r>
              <a:rPr lang="en-US" sz="4000">
                <a:ea typeface="ＭＳ Ｐゴシック" charset="0"/>
                <a:cs typeface="ＭＳ Ｐゴシック" charset="0"/>
              </a:rPr>
              <a:t>2. The Creation of Woman from the Side of the Man</a:t>
            </a:r>
          </a:p>
        </p:txBody>
      </p:sp>
      <p:sp>
        <p:nvSpPr>
          <p:cNvPr id="28675" name="Rectangle 3"/>
          <p:cNvSpPr>
            <a:spLocks noGrp="1" noChangeArrowheads="1"/>
          </p:cNvSpPr>
          <p:nvPr>
            <p:ph type="body" idx="1"/>
          </p:nvPr>
        </p:nvSpPr>
        <p:spPr/>
        <p:txBody>
          <a:bodyPr>
            <a:normAutofit fontScale="92500" lnSpcReduction="20000"/>
          </a:bodyPr>
          <a:lstStyle/>
          <a:p>
            <a:pPr eaLnBrk="1" hangingPunct="1">
              <a:buFont typeface="Wingdings" panose="05000000000000000000" pitchFamily="2" charset="2"/>
              <a:buNone/>
            </a:pPr>
            <a:r>
              <a:rPr lang="en-US" altLang="en-US" sz="2800" dirty="0">
                <a:ea typeface="ＭＳ Ｐゴシック" panose="020B0600070205080204" pitchFamily="34" charset="-128"/>
              </a:rPr>
              <a:t>	The word </a:t>
            </a:r>
            <a:r>
              <a:rPr lang="en-US" altLang="en-US" sz="2800" i="1" dirty="0" err="1">
                <a:ea typeface="ＭＳ Ｐゴシック" panose="020B0600070205080204" pitchFamily="34" charset="-128"/>
              </a:rPr>
              <a:t>sela</a:t>
            </a:r>
            <a:r>
              <a:rPr lang="ja-JP" altLang="en-US" sz="2800" i="1" dirty="0">
                <a:ea typeface="ＭＳ Ｐゴシック" panose="020B0600070205080204" pitchFamily="34" charset="-128"/>
              </a:rPr>
              <a:t>‘</a:t>
            </a:r>
            <a:r>
              <a:rPr lang="en-US" altLang="ja-JP" sz="2800" i="1" dirty="0">
                <a:ea typeface="ＭＳ Ｐゴシック" panose="020B0600070205080204" pitchFamily="34" charset="-128"/>
              </a:rPr>
              <a:t> </a:t>
            </a:r>
            <a:r>
              <a:rPr lang="en-US" altLang="ja-JP" sz="2800" dirty="0">
                <a:ea typeface="ＭＳ Ｐゴシック" panose="020B0600070205080204" pitchFamily="34" charset="-128"/>
              </a:rPr>
              <a:t> is traditionally rendered as </a:t>
            </a:r>
            <a:r>
              <a:rPr lang="ja-JP" altLang="en-US" sz="2800" dirty="0">
                <a:ea typeface="ＭＳ Ｐゴシック" panose="020B0600070205080204" pitchFamily="34" charset="-128"/>
              </a:rPr>
              <a:t>‘</a:t>
            </a:r>
            <a:r>
              <a:rPr lang="en-US" altLang="ja-JP" sz="2800" dirty="0">
                <a:ea typeface="ＭＳ Ｐゴシック" panose="020B0600070205080204" pitchFamily="34" charset="-128"/>
              </a:rPr>
              <a:t>rib</a:t>
            </a:r>
            <a:r>
              <a:rPr lang="ja-JP" altLang="en-US" sz="2800" dirty="0">
                <a:ea typeface="ＭＳ Ｐゴシック" panose="020B0600070205080204" pitchFamily="34" charset="-128"/>
              </a:rPr>
              <a:t>’</a:t>
            </a:r>
            <a:r>
              <a:rPr lang="en-US" altLang="ja-JP" sz="2800" dirty="0">
                <a:ea typeface="ＭＳ Ｐゴシック" panose="020B0600070205080204" pitchFamily="34" charset="-128"/>
              </a:rPr>
              <a:t>. Elsewhere the same Hebrew word is used for:</a:t>
            </a:r>
          </a:p>
          <a:p>
            <a:pPr eaLnBrk="1" hangingPunct="1"/>
            <a:r>
              <a:rPr lang="en-US" altLang="en-US" sz="2000" dirty="0">
                <a:solidFill>
                  <a:schemeClr val="tx1"/>
                </a:solidFill>
                <a:ea typeface="ＭＳ Ｐゴシック" panose="020B0600070205080204" pitchFamily="34" charset="-128"/>
              </a:rPr>
              <a:t>The sides of the tabernacle (Exodus 26:26)</a:t>
            </a:r>
          </a:p>
          <a:p>
            <a:pPr eaLnBrk="1" hangingPunct="1"/>
            <a:r>
              <a:rPr lang="en-US" altLang="en-US" sz="2000" dirty="0">
                <a:solidFill>
                  <a:schemeClr val="tx1"/>
                </a:solidFill>
                <a:ea typeface="ＭＳ Ｐゴシック" panose="020B0600070205080204" pitchFamily="34" charset="-128"/>
              </a:rPr>
              <a:t>The side of the Temple (Ezekiel 41:11)</a:t>
            </a:r>
          </a:p>
          <a:p>
            <a:pPr eaLnBrk="1" hangingPunct="1"/>
            <a:r>
              <a:rPr lang="en-US" altLang="en-US" sz="2000" dirty="0">
                <a:solidFill>
                  <a:schemeClr val="tx1"/>
                </a:solidFill>
                <a:ea typeface="ＭＳ Ｐゴシック" panose="020B0600070205080204" pitchFamily="34" charset="-128"/>
              </a:rPr>
              <a:t>The side of the ark of the covenant (Exodus 25:12)</a:t>
            </a:r>
          </a:p>
          <a:p>
            <a:pPr eaLnBrk="1" hangingPunct="1"/>
            <a:r>
              <a:rPr lang="en-US" altLang="en-US" sz="2000" dirty="0">
                <a:solidFill>
                  <a:schemeClr val="tx1"/>
                </a:solidFill>
                <a:ea typeface="ＭＳ Ｐゴシック" panose="020B0600070205080204" pitchFamily="34" charset="-128"/>
              </a:rPr>
              <a:t>The side or slope of a mountain (II Samuel 16:13).</a:t>
            </a:r>
          </a:p>
          <a:p>
            <a:pPr eaLnBrk="1" hangingPunct="1">
              <a:buFont typeface="Wingdings" panose="05000000000000000000" pitchFamily="2" charset="2"/>
              <a:buNone/>
            </a:pPr>
            <a:endParaRPr lang="en-US" altLang="en-US" sz="2000" i="1" dirty="0">
              <a:solidFill>
                <a:srgbClr val="3EFF39"/>
              </a:solidFill>
              <a:ea typeface="ＭＳ Ｐゴシック" panose="020B0600070205080204" pitchFamily="34" charset="-128"/>
            </a:endParaRPr>
          </a:p>
          <a:p>
            <a:pPr eaLnBrk="1" hangingPunct="1">
              <a:buFont typeface="Wingdings" panose="05000000000000000000" pitchFamily="2" charset="2"/>
              <a:buNone/>
            </a:pPr>
            <a:r>
              <a:rPr lang="en-US" altLang="en-US" sz="2000" i="1" dirty="0">
                <a:ea typeface="ＭＳ Ｐゴシック" panose="020B0600070205080204" pitchFamily="34" charset="-128"/>
              </a:rPr>
              <a:t>	</a:t>
            </a:r>
            <a:r>
              <a:rPr lang="en-US" altLang="en-US" sz="2000" dirty="0">
                <a:ea typeface="ＭＳ Ｐゴシック" panose="020B0600070205080204" pitchFamily="34" charset="-128"/>
              </a:rPr>
              <a:t>Could the author of Genesis 2 also be thinking that God took one of the male</a:t>
            </a:r>
            <a:r>
              <a:rPr lang="ja-JP" altLang="en-US" sz="2000" dirty="0">
                <a:ea typeface="ＭＳ Ｐゴシック" panose="020B0600070205080204" pitchFamily="34" charset="-128"/>
              </a:rPr>
              <a:t>’</a:t>
            </a:r>
            <a:r>
              <a:rPr lang="en-US" altLang="ja-JP" sz="2000" dirty="0">
                <a:ea typeface="ＭＳ Ｐゴシック" panose="020B0600070205080204" pitchFamily="34" charset="-128"/>
              </a:rPr>
              <a:t>s sides rather than an (insignificant) rib in order to create the woman?</a:t>
            </a:r>
          </a:p>
          <a:p>
            <a:pPr eaLnBrk="1" hangingPunct="1">
              <a:buFont typeface="Wingdings" panose="05000000000000000000" pitchFamily="2" charset="2"/>
              <a:buNone/>
            </a:pPr>
            <a:r>
              <a:rPr lang="en-US" altLang="en-US" sz="2000" i="1" dirty="0">
                <a:solidFill>
                  <a:srgbClr val="3EFF39"/>
                </a:solidFill>
                <a:ea typeface="ＭＳ Ｐゴシック" panose="020B0600070205080204" pitchFamily="34" charset="-128"/>
              </a:rPr>
              <a:t>	</a:t>
            </a:r>
          </a:p>
        </p:txBody>
      </p:sp>
    </p:spTree>
    <p:extLst>
      <p:ext uri="{BB962C8B-B14F-4D97-AF65-F5344CB8AC3E}">
        <p14:creationId xmlns:p14="http://schemas.microsoft.com/office/powerpoint/2010/main" val="2726626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defRPr/>
            </a:pPr>
            <a:r>
              <a:rPr lang="en-US" sz="4000" dirty="0">
                <a:ea typeface="ＭＳ Ｐゴシック" charset="0"/>
                <a:cs typeface="ＭＳ Ｐゴシック" charset="0"/>
              </a:rPr>
              <a:t>2. The Creation of Woman </a:t>
            </a:r>
            <a:br>
              <a:rPr lang="en-US" sz="4000" dirty="0">
                <a:ea typeface="ＭＳ Ｐゴシック" charset="0"/>
                <a:cs typeface="ＭＳ Ｐゴシック" charset="0"/>
              </a:rPr>
            </a:br>
            <a:r>
              <a:rPr lang="en-US" sz="4000" dirty="0">
                <a:ea typeface="ＭＳ Ｐゴシック" charset="0"/>
                <a:cs typeface="ＭＳ Ｐゴシック" charset="0"/>
              </a:rPr>
              <a:t>from the Side of the Man</a:t>
            </a:r>
          </a:p>
        </p:txBody>
      </p:sp>
      <p:sp>
        <p:nvSpPr>
          <p:cNvPr id="29701" name="Rectangle 5"/>
          <p:cNvSpPr>
            <a:spLocks noGrp="1" noChangeArrowheads="1"/>
          </p:cNvSpPr>
          <p:nvPr>
            <p:ph type="body" sz="half" idx="3"/>
          </p:nvPr>
        </p:nvSpPr>
        <p:spPr>
          <a:xfrm>
            <a:off x="6611172" y="3541059"/>
            <a:ext cx="5384800" cy="4114800"/>
          </a:xfrm>
        </p:spPr>
        <p:txBody>
          <a:bodyPr/>
          <a:lstStyle/>
          <a:p>
            <a:pPr eaLnBrk="1" hangingPunct="1">
              <a:buFont typeface="Wingdings" charset="0"/>
              <a:buNone/>
              <a:defRPr/>
            </a:pPr>
            <a:r>
              <a:rPr lang="en-US" dirty="0">
                <a:ea typeface="ＭＳ Ｐゴシック" charset="0"/>
                <a:cs typeface="ＭＳ Ｐゴシック" charset="0"/>
              </a:rPr>
              <a:t>	</a:t>
            </a:r>
            <a:r>
              <a:rPr lang="en-US" sz="2000" dirty="0">
                <a:ea typeface="ＭＳ Ｐゴシック" charset="0"/>
                <a:cs typeface="ＭＳ Ｐゴシック" charset="0"/>
              </a:rPr>
              <a:t>The Creation of Eve</a:t>
            </a:r>
          </a:p>
          <a:p>
            <a:pPr eaLnBrk="1" hangingPunct="1">
              <a:buFont typeface="Wingdings" charset="0"/>
              <a:buNone/>
              <a:defRPr/>
            </a:pPr>
            <a:r>
              <a:rPr lang="en-US" sz="2000" dirty="0">
                <a:ea typeface="ＭＳ Ｐゴシック" charset="0"/>
                <a:cs typeface="ＭＳ Ｐゴシック" charset="0"/>
              </a:rPr>
              <a:t>	15th century Spanish altarpiece by Fernando </a:t>
            </a:r>
            <a:r>
              <a:rPr lang="en-US" sz="2000" dirty="0" err="1">
                <a:ea typeface="ＭＳ Ｐゴシック" charset="0"/>
                <a:cs typeface="ＭＳ Ｐゴシック" charset="0"/>
              </a:rPr>
              <a:t>Gallego</a:t>
            </a:r>
            <a:r>
              <a:rPr lang="en-US" sz="2000" dirty="0">
                <a:ea typeface="ＭＳ Ｐゴシック" charset="0"/>
                <a:cs typeface="ＭＳ Ｐゴシック" charset="0"/>
              </a:rPr>
              <a:t>.</a:t>
            </a:r>
          </a:p>
          <a:p>
            <a:pPr eaLnBrk="1" hangingPunct="1">
              <a:buFont typeface="Wingdings" charset="0"/>
              <a:buNone/>
              <a:defRPr/>
            </a:pPr>
            <a:endParaRPr lang="en-US" sz="2000" dirty="0">
              <a:ea typeface="ＭＳ Ｐゴシック" charset="0"/>
              <a:cs typeface="ＭＳ Ｐゴシック" charset="0"/>
            </a:endParaRPr>
          </a:p>
          <a:p>
            <a:pPr eaLnBrk="1" hangingPunct="1">
              <a:buFont typeface="Wingdings" charset="0"/>
              <a:buNone/>
              <a:defRPr/>
            </a:pPr>
            <a:endParaRPr lang="en-US" sz="2000" dirty="0">
              <a:ea typeface="ＭＳ Ｐゴシック" charset="0"/>
              <a:cs typeface="ＭＳ Ｐゴシック" charset="0"/>
            </a:endParaRPr>
          </a:p>
          <a:p>
            <a:pPr eaLnBrk="1" hangingPunct="1">
              <a:buFont typeface="Wingdings" charset="0"/>
              <a:buNone/>
              <a:defRPr/>
            </a:pPr>
            <a:r>
              <a:rPr lang="en-US" sz="2000" dirty="0">
                <a:ea typeface="ＭＳ Ｐゴシック" charset="0"/>
                <a:cs typeface="ＭＳ Ｐゴシック" charset="0"/>
              </a:rPr>
              <a:t>	</a:t>
            </a:r>
          </a:p>
        </p:txBody>
      </p:sp>
      <p:pic>
        <p:nvPicPr>
          <p:cNvPr id="29704" name="Picture 8" descr="2"/>
          <p:cNvPicPr>
            <a:picLocks noGrp="1" noChangeAspect="1" noChangeArrowheads="1"/>
          </p:cNvPicPr>
          <p:nvPr>
            <p:ph sz="quarter" idx="1"/>
          </p:nvPr>
        </p:nvPicPr>
        <p:blipFill>
          <a:blip r:embed="rId2"/>
          <a:srcRect/>
          <a:stretch>
            <a:fillRect/>
          </a:stretch>
        </p:blipFill>
        <p:spPr>
          <a:xfrm>
            <a:off x="1226372" y="1981199"/>
            <a:ext cx="4518212" cy="4852895"/>
          </a:xfrm>
        </p:spPr>
      </p:pic>
      <p:sp>
        <p:nvSpPr>
          <p:cNvPr id="2" name="Content Placeholder 1"/>
          <p:cNvSpPr>
            <a:spLocks noGrp="1"/>
          </p:cNvSpPr>
          <p:nvPr>
            <p:ph sz="quarter" idx="2"/>
          </p:nvPr>
        </p:nvSpPr>
        <p:spPr/>
        <p:txBody>
          <a:bodyPr/>
          <a:lstStyle/>
          <a:p>
            <a:endParaRPr lang="en-US"/>
          </a:p>
        </p:txBody>
      </p:sp>
    </p:spTree>
    <p:extLst>
      <p:ext uri="{BB962C8B-B14F-4D97-AF65-F5344CB8AC3E}">
        <p14:creationId xmlns:p14="http://schemas.microsoft.com/office/powerpoint/2010/main" val="17437454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ＭＳ Ｐゴシック" charset="0"/>
                <a:cs typeface="ＭＳ Ｐゴシック" charset="0"/>
              </a:rPr>
              <a:t>The Creation of Woman </a:t>
            </a:r>
            <a:br>
              <a:rPr lang="en-US" dirty="0">
                <a:ea typeface="ＭＳ Ｐゴシック" charset="0"/>
                <a:cs typeface="ＭＳ Ｐゴシック" charset="0"/>
              </a:rPr>
            </a:br>
            <a:r>
              <a:rPr lang="en-US" dirty="0">
                <a:ea typeface="ＭＳ Ｐゴシック" charset="0"/>
                <a:cs typeface="ＭＳ Ｐゴシック" charset="0"/>
              </a:rPr>
              <a:t>from the Side of the Man</a:t>
            </a:r>
            <a:endParaRPr lang="en-US" dirty="0"/>
          </a:p>
        </p:txBody>
      </p:sp>
      <p:sp>
        <p:nvSpPr>
          <p:cNvPr id="3" name="Content Placeholder 2"/>
          <p:cNvSpPr>
            <a:spLocks noGrp="1"/>
          </p:cNvSpPr>
          <p:nvPr>
            <p:ph sz="quarter" idx="1"/>
          </p:nvPr>
        </p:nvSpPr>
        <p:spPr/>
        <p:txBody>
          <a:bodyPr/>
          <a:lstStyle/>
          <a:p>
            <a:pPr>
              <a:buNone/>
              <a:defRPr/>
            </a:pPr>
            <a:r>
              <a:rPr lang="en-US" sz="2000" dirty="0">
                <a:ea typeface="ＭＳ Ｐゴシック" charset="0"/>
                <a:cs typeface="ＭＳ Ｐゴシック" charset="0"/>
              </a:rPr>
              <a:t>The Creation of Eve</a:t>
            </a:r>
          </a:p>
          <a:p>
            <a:pPr>
              <a:buNone/>
              <a:defRPr/>
            </a:pPr>
            <a:r>
              <a:rPr lang="en-US" sz="2000" dirty="0">
                <a:ea typeface="ＭＳ Ｐゴシック" charset="0"/>
                <a:cs typeface="ＭＳ Ｐゴシック" charset="0"/>
              </a:rPr>
              <a:t>	20th century lithograph from a French Bible.</a:t>
            </a:r>
          </a:p>
          <a:p>
            <a:pPr marL="0" indent="0">
              <a:buNone/>
            </a:pPr>
            <a:endParaRPr lang="en-US" dirty="0"/>
          </a:p>
        </p:txBody>
      </p:sp>
      <p:sp>
        <p:nvSpPr>
          <p:cNvPr id="4" name="Content Placeholder 3"/>
          <p:cNvSpPr>
            <a:spLocks noGrp="1"/>
          </p:cNvSpPr>
          <p:nvPr>
            <p:ph sz="quarter" idx="2"/>
          </p:nvPr>
        </p:nvSpPr>
        <p:spPr/>
        <p:txBody>
          <a:bodyPr/>
          <a:lstStyle/>
          <a:p>
            <a:endParaRPr lang="en-US" dirty="0"/>
          </a:p>
        </p:txBody>
      </p:sp>
      <p:sp>
        <p:nvSpPr>
          <p:cNvPr id="5" name="Text Placeholder 4"/>
          <p:cNvSpPr>
            <a:spLocks noGrp="1"/>
          </p:cNvSpPr>
          <p:nvPr>
            <p:ph type="body" sz="half" idx="3"/>
          </p:nvPr>
        </p:nvSpPr>
        <p:spPr/>
        <p:txBody>
          <a:bodyPr/>
          <a:lstStyle/>
          <a:p>
            <a:endParaRPr lang="en-US" dirty="0"/>
          </a:p>
        </p:txBody>
      </p:sp>
      <p:pic>
        <p:nvPicPr>
          <p:cNvPr id="6" name="Picture 10" descr="2"/>
          <p:cNvPicPr>
            <a:picLocks noGrp="1" noChangeAspect="1" noChangeArrowheads="1"/>
          </p:cNvPicPr>
          <p:nvPr>
            <p:ph sz="quarter" idx="2"/>
          </p:nvPr>
        </p:nvPicPr>
        <p:blipFill>
          <a:blip r:embed="rId2"/>
          <a:srcRect/>
          <a:stretch>
            <a:fillRect/>
          </a:stretch>
        </p:blipFill>
        <p:spPr>
          <a:xfrm>
            <a:off x="5914914" y="2788499"/>
            <a:ext cx="5767891" cy="3839108"/>
          </a:xfrm>
        </p:spPr>
      </p:pic>
    </p:spTree>
    <p:extLst>
      <p:ext uri="{BB962C8B-B14F-4D97-AF65-F5344CB8AC3E}">
        <p14:creationId xmlns:p14="http://schemas.microsoft.com/office/powerpoint/2010/main" val="3069916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pPr eaLnBrk="1" hangingPunct="1">
              <a:defRPr/>
            </a:pPr>
            <a:r>
              <a:rPr lang="en-US" sz="4000">
                <a:ea typeface="ＭＳ Ｐゴシック" charset="0"/>
                <a:cs typeface="ＭＳ Ｐゴシック" charset="0"/>
              </a:rPr>
              <a:t>2. The Creation of Woman from the Side of the Man</a:t>
            </a:r>
          </a:p>
        </p:txBody>
      </p:sp>
      <p:sp>
        <p:nvSpPr>
          <p:cNvPr id="31747" name="Rectangle 3"/>
          <p:cNvSpPr>
            <a:spLocks noGrp="1" noChangeArrowheads="1"/>
          </p:cNvSpPr>
          <p:nvPr>
            <p:ph type="body" idx="1"/>
          </p:nvPr>
        </p:nvSpPr>
        <p:spPr/>
        <p:txBody>
          <a:bodyPr>
            <a:normAutofit fontScale="92500" lnSpcReduction="10000"/>
          </a:bodyPr>
          <a:lstStyle/>
          <a:p>
            <a:pPr eaLnBrk="1" hangingPunct="1"/>
            <a:r>
              <a:rPr lang="en-US" altLang="en-US" sz="2400" dirty="0">
                <a:ea typeface="ＭＳ Ｐゴシック" panose="020B0600070205080204" pitchFamily="34" charset="-128"/>
              </a:rPr>
              <a:t>Does the author of Genesis 2 intend to use the creation of the woman from the man</a:t>
            </a:r>
            <a:r>
              <a:rPr lang="ja-JP" altLang="en-US" sz="2400" dirty="0">
                <a:ea typeface="ＭＳ Ｐゴシック" panose="020B0600070205080204" pitchFamily="34" charset="-128"/>
              </a:rPr>
              <a:t>’</a:t>
            </a:r>
            <a:r>
              <a:rPr lang="en-US" altLang="ja-JP" sz="2400" dirty="0">
                <a:ea typeface="ＭＳ Ｐゴシック" panose="020B0600070205080204" pitchFamily="34" charset="-128"/>
              </a:rPr>
              <a:t>s body as evidence of her inferiority? Is man inferior to dust?</a:t>
            </a:r>
          </a:p>
          <a:p>
            <a:pPr eaLnBrk="1" hangingPunct="1"/>
            <a:r>
              <a:rPr lang="en-US" altLang="en-US" sz="2400" dirty="0">
                <a:ea typeface="ＭＳ Ｐゴシック" panose="020B0600070205080204" pitchFamily="34" charset="-128"/>
              </a:rPr>
              <a:t>Side/rib and dust are the raw materials from which God gives life to the man and the woman.</a:t>
            </a:r>
          </a:p>
          <a:p>
            <a:pPr eaLnBrk="1" hangingPunct="1"/>
            <a:r>
              <a:rPr lang="en-US" altLang="en-US" sz="2400" dirty="0">
                <a:ea typeface="ＭＳ Ｐゴシック" panose="020B0600070205080204" pitchFamily="34" charset="-128"/>
              </a:rPr>
              <a:t>Man is incomplete until the woman is created, while the emphasis is on partnership rather than hierarchy.</a:t>
            </a:r>
          </a:p>
          <a:p>
            <a:pPr eaLnBrk="1" hangingPunct="1">
              <a:buFont typeface="Wingdings" panose="05000000000000000000" pitchFamily="2" charset="2"/>
              <a:buNone/>
            </a:pPr>
            <a:r>
              <a:rPr lang="en-US" altLang="en-US" sz="2800" dirty="0">
                <a:ea typeface="ＭＳ Ｐゴシック" panose="020B0600070205080204" pitchFamily="34" charset="-128"/>
              </a:rPr>
              <a:t>	</a:t>
            </a:r>
            <a:r>
              <a:rPr lang="ja-JP" altLang="en-US" sz="2400" dirty="0">
                <a:solidFill>
                  <a:srgbClr val="3EFF39"/>
                </a:solidFill>
                <a:ea typeface="ＭＳ Ｐゴシック" panose="020B0600070205080204" pitchFamily="34" charset="-128"/>
              </a:rPr>
              <a:t>‘</a:t>
            </a:r>
            <a:r>
              <a:rPr lang="en-US" altLang="ja-JP" sz="2400" dirty="0">
                <a:solidFill>
                  <a:srgbClr val="3EFF39"/>
                </a:solidFill>
                <a:ea typeface="ＭＳ Ｐゴシック" panose="020B0600070205080204" pitchFamily="34" charset="-128"/>
              </a:rPr>
              <a:t>This at last is bone of my bones and flesh of my flesh; this one shall be called Woman, for out of Man this one was taken</a:t>
            </a:r>
            <a:r>
              <a:rPr lang="ja-JP" altLang="en-US" sz="2400" dirty="0">
                <a:solidFill>
                  <a:srgbClr val="3EFF39"/>
                </a:solidFill>
                <a:ea typeface="ＭＳ Ｐゴシック" panose="020B0600070205080204" pitchFamily="34" charset="-128"/>
              </a:rPr>
              <a:t>’</a:t>
            </a:r>
            <a:r>
              <a:rPr lang="en-US" altLang="ja-JP" sz="2400" dirty="0">
                <a:solidFill>
                  <a:srgbClr val="3EFF39"/>
                </a:solidFill>
                <a:ea typeface="ＭＳ Ｐゴシック" panose="020B0600070205080204" pitchFamily="34" charset="-128"/>
              </a:rPr>
              <a:t> (Gen. 2:23).</a:t>
            </a:r>
            <a:endParaRPr lang="en-US" altLang="en-US" sz="2400" dirty="0">
              <a:solidFill>
                <a:srgbClr val="3EFF39"/>
              </a:solidFill>
              <a:ea typeface="ＭＳ Ｐゴシック" panose="020B0600070205080204" pitchFamily="34" charset="-128"/>
            </a:endParaRPr>
          </a:p>
        </p:txBody>
      </p:sp>
    </p:spTree>
    <p:extLst>
      <p:ext uri="{BB962C8B-B14F-4D97-AF65-F5344CB8AC3E}">
        <p14:creationId xmlns:p14="http://schemas.microsoft.com/office/powerpoint/2010/main" val="3042284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r>
              <a:rPr lang="en-US" dirty="0">
                <a:ea typeface="ＭＳ Ｐゴシック" charset="0"/>
                <a:cs typeface="ＭＳ Ｐゴシック" charset="0"/>
              </a:rPr>
              <a:t>3. The Woman as Helper</a:t>
            </a:r>
          </a:p>
        </p:txBody>
      </p:sp>
      <p:sp>
        <p:nvSpPr>
          <p:cNvPr id="33795" name="Rectangle 3"/>
          <p:cNvSpPr>
            <a:spLocks noGrp="1" noChangeArrowheads="1"/>
          </p:cNvSpPr>
          <p:nvPr>
            <p:ph type="body" sz="half" idx="1"/>
          </p:nvPr>
        </p:nvSpPr>
        <p:spPr/>
        <p:txBody>
          <a:bodyPr>
            <a:normAutofit lnSpcReduction="10000"/>
          </a:bodyPr>
          <a:lstStyle/>
          <a:p>
            <a:pPr eaLnBrk="1" hangingPunct="1">
              <a:lnSpc>
                <a:spcPct val="90000"/>
              </a:lnSpc>
              <a:buFont typeface="Wingdings" panose="05000000000000000000" pitchFamily="2" charset="2"/>
              <a:buNone/>
            </a:pPr>
            <a:r>
              <a:rPr lang="en-US" altLang="en-US" sz="2400">
                <a:ea typeface="ＭＳ Ｐゴシック" panose="020B0600070205080204" pitchFamily="34" charset="-128"/>
              </a:rPr>
              <a:t>	</a:t>
            </a:r>
            <a:r>
              <a:rPr lang="ja-JP" altLang="en-US" sz="2400">
                <a:ea typeface="ＭＳ Ｐゴシック" panose="020B0600070205080204" pitchFamily="34" charset="-128"/>
              </a:rPr>
              <a:t>‘</a:t>
            </a:r>
            <a:r>
              <a:rPr lang="en-US" altLang="ja-JP" sz="2400">
                <a:ea typeface="ＭＳ Ｐゴシック" panose="020B0600070205080204" pitchFamily="34" charset="-128"/>
              </a:rPr>
              <a:t>Why did God bother to create woman? She is of no use to the man when it comes to physical labour (Genesis 2:18) and her only role is to conceive and bear children</a:t>
            </a:r>
            <a:r>
              <a:rPr lang="ja-JP" altLang="en-US" sz="2400">
                <a:ea typeface="ＭＳ Ｐゴシック" panose="020B0600070205080204" pitchFamily="34" charset="-128"/>
              </a:rPr>
              <a:t>’</a:t>
            </a:r>
            <a:r>
              <a:rPr lang="en-US" altLang="ja-JP" sz="2400">
                <a:ea typeface="ＭＳ Ｐゴシック" panose="020B0600070205080204" pitchFamily="34" charset="-128"/>
              </a:rPr>
              <a:t>.</a:t>
            </a:r>
          </a:p>
          <a:p>
            <a:pPr eaLnBrk="1" hangingPunct="1">
              <a:lnSpc>
                <a:spcPct val="90000"/>
              </a:lnSpc>
              <a:buFont typeface="Wingdings" panose="05000000000000000000" pitchFamily="2" charset="2"/>
              <a:buNone/>
            </a:pPr>
            <a:r>
              <a:rPr lang="en-US" altLang="en-US" sz="2400">
                <a:ea typeface="ＭＳ Ｐゴシック" panose="020B0600070205080204" pitchFamily="34" charset="-128"/>
              </a:rPr>
              <a:t>	Augustine of Hippo, </a:t>
            </a:r>
            <a:r>
              <a:rPr lang="en-US" altLang="en-US" sz="2400" i="1">
                <a:ea typeface="ＭＳ Ｐゴシック" panose="020B0600070205080204" pitchFamily="34" charset="-128"/>
              </a:rPr>
              <a:t>A Literal Commentary on Genesis 9:5.</a:t>
            </a:r>
            <a:endParaRPr lang="en-US" altLang="en-US" sz="2400">
              <a:ea typeface="ＭＳ Ｐゴシック" panose="020B0600070205080204" pitchFamily="34" charset="-128"/>
            </a:endParaRPr>
          </a:p>
        </p:txBody>
      </p:sp>
      <p:sp>
        <p:nvSpPr>
          <p:cNvPr id="33796" name="Rectangle 4"/>
          <p:cNvSpPr>
            <a:spLocks noGrp="1" noChangeArrowheads="1"/>
          </p:cNvSpPr>
          <p:nvPr>
            <p:ph type="body" sz="half" idx="2"/>
          </p:nvPr>
        </p:nvSpPr>
        <p:spPr/>
        <p:txBody>
          <a:bodyPr/>
          <a:lstStyle/>
          <a:p>
            <a:pPr eaLnBrk="1" hangingPunct="1">
              <a:buFont typeface="Wingdings" panose="05000000000000000000" pitchFamily="2" charset="2"/>
              <a:buNone/>
            </a:pPr>
            <a:r>
              <a:rPr lang="en-US" altLang="en-US" sz="2000">
                <a:solidFill>
                  <a:srgbClr val="3EFF39"/>
                </a:solidFill>
                <a:ea typeface="ＭＳ Ｐゴシック" panose="020B0600070205080204" pitchFamily="34" charset="-128"/>
              </a:rPr>
              <a:t>	</a:t>
            </a:r>
            <a:r>
              <a:rPr lang="ja-JP" altLang="en-US" sz="2000">
                <a:solidFill>
                  <a:srgbClr val="3EFF39"/>
                </a:solidFill>
                <a:ea typeface="ＭＳ Ｐゴシック" panose="020B0600070205080204" pitchFamily="34" charset="-128"/>
              </a:rPr>
              <a:t>‘</a:t>
            </a:r>
            <a:r>
              <a:rPr lang="en-US" altLang="ja-JP" sz="2000">
                <a:solidFill>
                  <a:srgbClr val="3EFF39"/>
                </a:solidFill>
                <a:ea typeface="ＭＳ Ｐゴシック" panose="020B0600070205080204" pitchFamily="34" charset="-128"/>
              </a:rPr>
              <a:t>Then the Lord God said, </a:t>
            </a:r>
            <a:r>
              <a:rPr lang="ja-JP" altLang="en-US" sz="2000">
                <a:solidFill>
                  <a:srgbClr val="3EFF39"/>
                </a:solidFill>
                <a:ea typeface="ＭＳ Ｐゴシック" panose="020B0600070205080204" pitchFamily="34" charset="-128"/>
              </a:rPr>
              <a:t>“</a:t>
            </a:r>
            <a:r>
              <a:rPr lang="en-US" altLang="ja-JP" sz="2000">
                <a:solidFill>
                  <a:srgbClr val="3EFF39"/>
                </a:solidFill>
                <a:ea typeface="ＭＳ Ｐゴシック" panose="020B0600070205080204" pitchFamily="34" charset="-128"/>
              </a:rPr>
              <a:t>It is not good that the man should be alone; I will make him a helper as his partner</a:t>
            </a:r>
            <a:r>
              <a:rPr lang="ja-JP" altLang="en-US" sz="2000">
                <a:solidFill>
                  <a:srgbClr val="3EFF39"/>
                </a:solidFill>
                <a:ea typeface="ＭＳ Ｐゴシック" panose="020B0600070205080204" pitchFamily="34" charset="-128"/>
              </a:rPr>
              <a:t>’</a:t>
            </a:r>
            <a:r>
              <a:rPr lang="en-US" altLang="ja-JP" sz="2000">
                <a:solidFill>
                  <a:srgbClr val="3EFF39"/>
                </a:solidFill>
                <a:ea typeface="ＭＳ Ｐゴシック" panose="020B0600070205080204" pitchFamily="34" charset="-128"/>
              </a:rPr>
              <a:t> (Genesis 2:18 NRSV).	</a:t>
            </a:r>
          </a:p>
          <a:p>
            <a:pPr eaLnBrk="1" hangingPunct="1">
              <a:buFont typeface="Wingdings" panose="05000000000000000000" pitchFamily="2" charset="2"/>
              <a:buNone/>
            </a:pPr>
            <a:r>
              <a:rPr lang="en-US" altLang="en-US" sz="2000">
                <a:solidFill>
                  <a:srgbClr val="3EFF39"/>
                </a:solidFill>
                <a:ea typeface="ＭＳ Ｐゴシック" panose="020B0600070205080204" pitchFamily="34" charset="-128"/>
              </a:rPr>
              <a:t>	</a:t>
            </a:r>
          </a:p>
          <a:p>
            <a:pPr eaLnBrk="1" hangingPunct="1">
              <a:buFont typeface="Wingdings" panose="05000000000000000000" pitchFamily="2" charset="2"/>
              <a:buNone/>
            </a:pPr>
            <a:r>
              <a:rPr lang="en-US" altLang="en-US" sz="2000">
                <a:solidFill>
                  <a:srgbClr val="3EFF39"/>
                </a:solidFill>
                <a:ea typeface="ＭＳ Ｐゴシック" panose="020B0600070205080204" pitchFamily="34" charset="-128"/>
              </a:rPr>
              <a:t>	</a:t>
            </a:r>
            <a:r>
              <a:rPr lang="en-US" altLang="en-US" sz="2000">
                <a:ea typeface="ＭＳ Ｐゴシック" panose="020B0600070205080204" pitchFamily="34" charset="-128"/>
              </a:rPr>
              <a:t>God as the </a:t>
            </a:r>
            <a:r>
              <a:rPr lang="en-US" altLang="en-US" sz="2000">
                <a:solidFill>
                  <a:srgbClr val="3EFF39"/>
                </a:solidFill>
                <a:ea typeface="ＭＳ Ｐゴシック" panose="020B0600070205080204" pitchFamily="34" charset="-128"/>
              </a:rPr>
              <a:t>helper</a:t>
            </a:r>
            <a:r>
              <a:rPr lang="en-US" altLang="en-US" sz="2000">
                <a:ea typeface="ＭＳ Ｐゴシック" panose="020B0600070205080204" pitchFamily="34" charset="-128"/>
              </a:rPr>
              <a:t> who offers support to his people (see Exod. 18:4; Deut. 33:7; Ps. 121:2).</a:t>
            </a:r>
            <a:endParaRPr lang="en-US" altLang="en-US">
              <a:ea typeface="ＭＳ Ｐゴシック" panose="020B0600070205080204" pitchFamily="34" charset="-128"/>
            </a:endParaRPr>
          </a:p>
        </p:txBody>
      </p:sp>
    </p:spTree>
    <p:extLst>
      <p:ext uri="{BB962C8B-B14F-4D97-AF65-F5344CB8AC3E}">
        <p14:creationId xmlns:p14="http://schemas.microsoft.com/office/powerpoint/2010/main" val="2681228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Conclude </a:t>
            </a:r>
            <a:endParaRPr lang="en-US" dirty="0"/>
          </a:p>
        </p:txBody>
      </p:sp>
      <p:sp>
        <p:nvSpPr>
          <p:cNvPr id="3" name="Content Placeholder 2"/>
          <p:cNvSpPr>
            <a:spLocks noGrp="1"/>
          </p:cNvSpPr>
          <p:nvPr>
            <p:ph idx="1"/>
          </p:nvPr>
        </p:nvSpPr>
        <p:spPr>
          <a:xfrm>
            <a:off x="3180883" y="2187388"/>
            <a:ext cx="8915400" cy="3777622"/>
          </a:xfrm>
        </p:spPr>
        <p:txBody>
          <a:bodyPr>
            <a:noAutofit/>
          </a:bodyPr>
          <a:lstStyle/>
          <a:p>
            <a:r>
              <a:rPr lang="en-GB" sz="2200" dirty="0"/>
              <a:t>The meaning of Eve in Hebrew ‘living, life giver’</a:t>
            </a:r>
          </a:p>
          <a:p>
            <a:r>
              <a:rPr lang="en-GB" sz="2200" dirty="0"/>
              <a:t>“The prominence of Eve comes not only from her role in the Garden of Eden narrative, but also from her frequent appearance in art, theology and literature.” (Alice Ogden Bellis, </a:t>
            </a:r>
            <a:r>
              <a:rPr lang="en-GB" sz="2200" i="1" dirty="0"/>
              <a:t>Women in Scripture</a:t>
            </a:r>
            <a:r>
              <a:rPr lang="en-GB" sz="2200" dirty="0"/>
              <a:t>, p. 79).</a:t>
            </a:r>
          </a:p>
        </p:txBody>
      </p:sp>
    </p:spTree>
    <p:extLst>
      <p:ext uri="{BB962C8B-B14F-4D97-AF65-F5344CB8AC3E}">
        <p14:creationId xmlns:p14="http://schemas.microsoft.com/office/powerpoint/2010/main" val="7071063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sz="2200" dirty="0"/>
              <a:t>Eve is </a:t>
            </a:r>
            <a:r>
              <a:rPr lang="en-GB" sz="2200" b="1" i="1" dirty="0"/>
              <a:t>not</a:t>
            </a:r>
            <a:r>
              <a:rPr lang="en-GB" sz="2200" dirty="0"/>
              <a:t> called a sinner in the Genesis 2-3 account (the word </a:t>
            </a:r>
            <a:r>
              <a:rPr lang="en-GB" sz="2200" i="1" dirty="0"/>
              <a:t>sin</a:t>
            </a:r>
            <a:r>
              <a:rPr lang="en-GB" sz="2200" dirty="0"/>
              <a:t> does not appear in the HB until the Cain-Abel narrative).</a:t>
            </a:r>
          </a:p>
          <a:p>
            <a:r>
              <a:rPr lang="en-GB" sz="2200" dirty="0"/>
              <a:t>Another misconception is that Eve tempts or seduces Adam.</a:t>
            </a:r>
          </a:p>
          <a:p>
            <a:r>
              <a:rPr lang="en-GB" sz="2200" dirty="0"/>
              <a:t>Views of The Fall / The Fall of Man are “entrenched in Western notions of Eden, making it difficult to see features of Eve and her role that form part of the narrative” (idem, p. 80).</a:t>
            </a:r>
            <a:endParaRPr lang="en-US" sz="2200" dirty="0"/>
          </a:p>
          <a:p>
            <a:endParaRPr lang="en-US" dirty="0"/>
          </a:p>
        </p:txBody>
      </p:sp>
    </p:spTree>
    <p:extLst>
      <p:ext uri="{BB962C8B-B14F-4D97-AF65-F5344CB8AC3E}">
        <p14:creationId xmlns:p14="http://schemas.microsoft.com/office/powerpoint/2010/main" val="374998777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0</TotalTime>
  <Words>2182</Words>
  <Application>Microsoft Office PowerPoint</Application>
  <PresentationFormat>Widescreen</PresentationFormat>
  <Paragraphs>211</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Century Gothic</vt:lpstr>
      <vt:lpstr>Wingdings</vt:lpstr>
      <vt:lpstr>Wingdings 3</vt:lpstr>
      <vt:lpstr>Wisp</vt:lpstr>
      <vt:lpstr>Feminist Perspective</vt:lpstr>
      <vt:lpstr>Definition of Terms</vt:lpstr>
      <vt:lpstr>Definition of Terms</vt:lpstr>
      <vt:lpstr>The Bible as a Patriarchal and Androcentric Text</vt:lpstr>
      <vt:lpstr>The Bible as a Patriarchal and Androcentric Text</vt:lpstr>
      <vt:lpstr>The Hebrew Bible as a Patriarchal and Androcentric Text</vt:lpstr>
      <vt:lpstr>Early ‘Feminist’ Voices:  Elizabeth Cady Stanton</vt:lpstr>
      <vt:lpstr>Second Feminist Wave: 1960s and 1970s</vt:lpstr>
      <vt:lpstr>Definition of Feminism</vt:lpstr>
      <vt:lpstr>The Contribution of Phyllis Trible</vt:lpstr>
      <vt:lpstr>Feminist Biblical Hermeneutics: Strategies</vt:lpstr>
      <vt:lpstr>Feminist Biblical Hermeneutics: Strategies</vt:lpstr>
      <vt:lpstr>Feminist Biblical Hermeneutics: Strategies</vt:lpstr>
      <vt:lpstr>Feminist Biblical Interpretation: Tools and Methods</vt:lpstr>
      <vt:lpstr>Historical Criticism</vt:lpstr>
      <vt:lpstr>Historical Criticism</vt:lpstr>
      <vt:lpstr>Literary Criticism</vt:lpstr>
      <vt:lpstr>Cultural Criticism</vt:lpstr>
      <vt:lpstr>Cultural Criticism</vt:lpstr>
      <vt:lpstr>What is a Feminist Reading?</vt:lpstr>
      <vt:lpstr>What is a Feminist Reading?</vt:lpstr>
      <vt:lpstr>What is a Feminist Reading?</vt:lpstr>
      <vt:lpstr>The Story of Eve: A Case Study </vt:lpstr>
      <vt:lpstr>Portrayal of Eve in Biblical Texts</vt:lpstr>
      <vt:lpstr>The ‘Afterlife’ of Eve</vt:lpstr>
      <vt:lpstr>The ‘Afterlife’ of Eve</vt:lpstr>
      <vt:lpstr>A New Reading of Genesis 1-3</vt:lpstr>
      <vt:lpstr>Two Creation Accounts  in the Hebrew Bible</vt:lpstr>
      <vt:lpstr>Creation of Humankind</vt:lpstr>
      <vt:lpstr>Account 2: God Creates the First Woman (Gen. 2:4b-25)</vt:lpstr>
      <vt:lpstr>1. The Creation of Woman  after the Man</vt:lpstr>
      <vt:lpstr>1. The Creation of Woman after the Man</vt:lpstr>
      <vt:lpstr>1. The Creation of Woman  after the Man</vt:lpstr>
      <vt:lpstr>2. The Creation of Woman from the Side of the Man</vt:lpstr>
      <vt:lpstr>2. The Creation of Woman from the Side of the Man</vt:lpstr>
      <vt:lpstr>2. The Creation of Woman  from the Side of the Man</vt:lpstr>
      <vt:lpstr>The Creation of Woman  from the Side of the Man</vt:lpstr>
      <vt:lpstr>2. The Creation of Woman from the Side of the Man</vt:lpstr>
      <vt:lpstr>3. The Woman as Helper</vt:lpstr>
      <vt:lpstr>To Conclude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Women in Judaism</dc:title>
  <dc:creator>Jessica Keady</dc:creator>
  <cp:lastModifiedBy>Jessica Keady</cp:lastModifiedBy>
  <cp:revision>8</cp:revision>
  <dcterms:created xsi:type="dcterms:W3CDTF">2018-01-09T09:53:12Z</dcterms:created>
  <dcterms:modified xsi:type="dcterms:W3CDTF">2022-10-14T08:12:16Z</dcterms:modified>
</cp:coreProperties>
</file>