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Lst>
  <p:notesMasterIdLst>
    <p:notesMasterId r:id="rId12"/>
  </p:notesMasterIdLst>
  <p:handoutMasterIdLst>
    <p:handoutMasterId r:id="rId13"/>
  </p:handoutMasterIdLst>
  <p:sldIdLst>
    <p:sldId id="256" r:id="rId5"/>
    <p:sldId id="264" r:id="rId6"/>
    <p:sldId id="257" r:id="rId7"/>
    <p:sldId id="259" r:id="rId8"/>
    <p:sldId id="262" r:id="rId9"/>
    <p:sldId id="260" r:id="rId10"/>
    <p:sldId id="263"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0" d="100"/>
          <a:sy n="70" d="100"/>
        </p:scale>
        <p:origin x="1138" y="53"/>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handoutMaster" Target="handoutMasters/handoutMaster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notesMaster" Target="notesMasters/notesMaster1.xml"/><Relationship Id="rId17"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viewProps" Target="view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AD218B28-D4E6-476A-8DD5-9CE9DBFF3701}"/>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x-none"/>
          </a:p>
        </p:txBody>
      </p:sp>
      <p:sp>
        <p:nvSpPr>
          <p:cNvPr id="3" name="Date Placeholder 2">
            <a:extLst>
              <a:ext uri="{FF2B5EF4-FFF2-40B4-BE49-F238E27FC236}">
                <a16:creationId xmlns:a16="http://schemas.microsoft.com/office/drawing/2014/main" id="{3243E25D-E625-4E77-8BD4-C7C27BDCF50A}"/>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80079902-1DC6-41F3-ABA5-52596E5D58EB}" type="datetimeFigureOut">
              <a:rPr lang="x-none" smtClean="0"/>
              <a:t>10/27/2023</a:t>
            </a:fld>
            <a:endParaRPr lang="x-none"/>
          </a:p>
        </p:txBody>
      </p:sp>
      <p:sp>
        <p:nvSpPr>
          <p:cNvPr id="4" name="Footer Placeholder 3">
            <a:extLst>
              <a:ext uri="{FF2B5EF4-FFF2-40B4-BE49-F238E27FC236}">
                <a16:creationId xmlns:a16="http://schemas.microsoft.com/office/drawing/2014/main" id="{E4532F7B-CAC2-4135-BEFE-F420015EBDF4}"/>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x-none"/>
          </a:p>
        </p:txBody>
      </p:sp>
      <p:sp>
        <p:nvSpPr>
          <p:cNvPr id="5" name="Slide Number Placeholder 4">
            <a:extLst>
              <a:ext uri="{FF2B5EF4-FFF2-40B4-BE49-F238E27FC236}">
                <a16:creationId xmlns:a16="http://schemas.microsoft.com/office/drawing/2014/main" id="{C0CDE5AB-82ED-478E-9C76-6E83F668FC58}"/>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C2CA684F-B433-4079-B681-689063CA58A1}" type="slidenum">
              <a:rPr lang="x-none" smtClean="0"/>
              <a:t>‹#›</a:t>
            </a:fld>
            <a:endParaRPr lang="x-none"/>
          </a:p>
        </p:txBody>
      </p:sp>
    </p:spTree>
    <p:extLst>
      <p:ext uri="{BB962C8B-B14F-4D97-AF65-F5344CB8AC3E}">
        <p14:creationId xmlns:p14="http://schemas.microsoft.com/office/powerpoint/2010/main" val="304763045"/>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x-none"/>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A34F865-C257-4701-96CC-570642E337CA}" type="datetimeFigureOut">
              <a:rPr lang="x-none" smtClean="0"/>
              <a:t>10/27/2023</a:t>
            </a:fld>
            <a:endParaRPr lang="x-none"/>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x-none"/>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x-none"/>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x-none"/>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12A8BF0-0431-404D-9BB4-67AC385C1305}" type="slidenum">
              <a:rPr lang="x-none" smtClean="0"/>
              <a:t>‹#›</a:t>
            </a:fld>
            <a:endParaRPr lang="x-none"/>
          </a:p>
        </p:txBody>
      </p:sp>
    </p:spTree>
    <p:extLst>
      <p:ext uri="{BB962C8B-B14F-4D97-AF65-F5344CB8AC3E}">
        <p14:creationId xmlns:p14="http://schemas.microsoft.com/office/powerpoint/2010/main" val="3497215142"/>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a:effectLst/>
                <a:latin typeface="+mn-lt"/>
                <a:ea typeface="Calibri" panose="020F0502020204030204" pitchFamily="34" charset="0"/>
              </a:rPr>
              <a:t>Before discussing the detailed benefits of multilingualism, it is important to know what is multilingualism. And multilingualism is one’s ability to interact with a group, institution or family on daily basis with different spoken language as well as written.</a:t>
            </a:r>
            <a:r>
              <a:rPr lang="en-US" sz="1800">
                <a:effectLst/>
                <a:latin typeface="Times New Roman" panose="02020603050405020304" pitchFamily="18" charset="0"/>
                <a:ea typeface="Calibri" panose="020F0502020204030204" pitchFamily="34" charset="0"/>
              </a:rPr>
              <a:t> It removes the norm of using mono language that is commonly known as mother tongue and gives a sense of knowing and getting familiar with many languages regardless of ones; religion, homeland or emotional connection with a minilanguage (</a:t>
            </a:r>
            <a:r>
              <a:rPr lang="en-US" sz="120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Garić</a:t>
            </a:r>
            <a:r>
              <a:rPr lang="en-US" sz="120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2023)</a:t>
            </a:r>
            <a:endParaRPr lang="x-none" sz="1200">
              <a:latin typeface="+mn-lt"/>
            </a:endParaRPr>
          </a:p>
        </p:txBody>
      </p:sp>
      <p:sp>
        <p:nvSpPr>
          <p:cNvPr id="4" name="Slide Number Placeholder 3"/>
          <p:cNvSpPr>
            <a:spLocks noGrp="1"/>
          </p:cNvSpPr>
          <p:nvPr>
            <p:ph type="sldNum" sz="quarter" idx="5"/>
          </p:nvPr>
        </p:nvSpPr>
        <p:spPr/>
        <p:txBody>
          <a:bodyPr/>
          <a:lstStyle/>
          <a:p>
            <a:fld id="{B12A8BF0-0431-404D-9BB4-67AC385C1305}" type="slidenum">
              <a:rPr lang="x-none" smtClean="0"/>
              <a:t>2</a:t>
            </a:fld>
            <a:endParaRPr lang="x-none"/>
          </a:p>
        </p:txBody>
      </p:sp>
    </p:spTree>
    <p:extLst>
      <p:ext uri="{BB962C8B-B14F-4D97-AF65-F5344CB8AC3E}">
        <p14:creationId xmlns:p14="http://schemas.microsoft.com/office/powerpoint/2010/main" val="38808675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a:effectLst/>
                <a:latin typeface="Times New Roman" panose="02020603050405020304" pitchFamily="18" charset="0"/>
                <a:ea typeface="Calibri" panose="020F0502020204030204" pitchFamily="34" charset="0"/>
                <a:cs typeface="Times New Roman" panose="02020603050405020304" pitchFamily="18" charset="0"/>
              </a:rPr>
              <a:t>And multilingualism is one’s ability to interact with a group, institution or family on daily basis with different spoken language as well as written. It removes the norm of using mono language that is commonly known as mother tongue and gives a sense of knowing and getting familiar with many languages regardless of ones; religion, homeland or emotional connection with a minilanguage (</a:t>
            </a:r>
            <a:r>
              <a:rPr lang="en-US" sz="1800">
                <a:solidFill>
                  <a:srgbClr val="222222"/>
                </a:solidFill>
                <a:effectLst/>
                <a:latin typeface="Times New Roman" panose="02020603050405020304" pitchFamily="18" charset="0"/>
                <a:ea typeface="Calibri" panose="020F0502020204030204" pitchFamily="34" charset="0"/>
              </a:rPr>
              <a:t>Hussain 2023</a:t>
            </a:r>
            <a:r>
              <a:rPr lang="en-US" sz="180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a:t>
            </a:r>
            <a:endParaRPr lang="x-none" sz="1800">
              <a:effectLst/>
              <a:latin typeface="Calibri" panose="020F0502020204030204" pitchFamily="34" charset="0"/>
              <a:ea typeface="Calibri" panose="020F0502020204030204" pitchFamily="34" charset="0"/>
              <a:cs typeface="Times New Roman" panose="02020603050405020304" pitchFamily="18" charset="0"/>
            </a:endParaRPr>
          </a:p>
          <a:p>
            <a:endParaRPr lang="x-none"/>
          </a:p>
        </p:txBody>
      </p:sp>
      <p:sp>
        <p:nvSpPr>
          <p:cNvPr id="4" name="Slide Number Placeholder 3"/>
          <p:cNvSpPr>
            <a:spLocks noGrp="1"/>
          </p:cNvSpPr>
          <p:nvPr>
            <p:ph type="sldNum" sz="quarter" idx="5"/>
          </p:nvPr>
        </p:nvSpPr>
        <p:spPr/>
        <p:txBody>
          <a:bodyPr/>
          <a:lstStyle/>
          <a:p>
            <a:fld id="{B12A8BF0-0431-404D-9BB4-67AC385C1305}" type="slidenum">
              <a:rPr lang="x-none" smtClean="0"/>
              <a:t>3</a:t>
            </a:fld>
            <a:endParaRPr lang="x-none"/>
          </a:p>
        </p:txBody>
      </p:sp>
    </p:spTree>
    <p:extLst>
      <p:ext uri="{BB962C8B-B14F-4D97-AF65-F5344CB8AC3E}">
        <p14:creationId xmlns:p14="http://schemas.microsoft.com/office/powerpoint/2010/main" val="201959152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200000"/>
              </a:lnSpc>
              <a:spcAft>
                <a:spcPts val="800"/>
              </a:spcAft>
            </a:pPr>
            <a:r>
              <a:rPr lang="en-US" sz="1800">
                <a:effectLst/>
                <a:latin typeface="Times New Roman" panose="02020603050405020304" pitchFamily="18" charset="0"/>
                <a:ea typeface="Calibri" panose="020F0502020204030204" pitchFamily="34" charset="0"/>
                <a:cs typeface="Times New Roman" panose="02020603050405020304" pitchFamily="18" charset="0"/>
              </a:rPr>
              <a:t>The benefits of multilingualism re listed below for Diversity Hotel and London spa</a:t>
            </a:r>
            <a:endParaRPr lang="x-none" sz="1800">
              <a:effectLst/>
              <a:latin typeface="Calibri" panose="020F0502020204030204" pitchFamily="34" charset="0"/>
              <a:ea typeface="Calibri" panose="020F0502020204030204" pitchFamily="34" charset="0"/>
              <a:cs typeface="Times New Roman" panose="02020603050405020304" pitchFamily="18" charset="0"/>
            </a:endParaRPr>
          </a:p>
          <a:p>
            <a:r>
              <a:rPr lang="en-US" sz="1800">
                <a:effectLst/>
                <a:latin typeface="Times New Roman" panose="02020603050405020304" pitchFamily="18" charset="0"/>
                <a:ea typeface="Calibri" panose="020F0502020204030204" pitchFamily="34" charset="0"/>
              </a:rPr>
              <a:t>To enhance the communication skills: Multilingualism enhances communication. Nowadays, the most common issue people face during travelling and joining a workforce is a diverse form of group that one has to interact on daily basis. People coming from different countries have different language and adopting the same requires to learn the skills and communicate in their language. </a:t>
            </a:r>
            <a:endParaRPr lang="x-none"/>
          </a:p>
        </p:txBody>
      </p:sp>
      <p:sp>
        <p:nvSpPr>
          <p:cNvPr id="4" name="Slide Number Placeholder 3"/>
          <p:cNvSpPr>
            <a:spLocks noGrp="1"/>
          </p:cNvSpPr>
          <p:nvPr>
            <p:ph type="sldNum" sz="quarter" idx="5"/>
          </p:nvPr>
        </p:nvSpPr>
        <p:spPr/>
        <p:txBody>
          <a:bodyPr/>
          <a:lstStyle/>
          <a:p>
            <a:fld id="{B12A8BF0-0431-404D-9BB4-67AC385C1305}" type="slidenum">
              <a:rPr lang="x-none" smtClean="0"/>
              <a:t>4</a:t>
            </a:fld>
            <a:endParaRPr lang="x-none"/>
          </a:p>
        </p:txBody>
      </p:sp>
    </p:spTree>
    <p:extLst>
      <p:ext uri="{BB962C8B-B14F-4D97-AF65-F5344CB8AC3E}">
        <p14:creationId xmlns:p14="http://schemas.microsoft.com/office/powerpoint/2010/main" val="321876021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a:effectLst/>
                <a:latin typeface="Times New Roman" panose="02020603050405020304" pitchFamily="18" charset="0"/>
                <a:ea typeface="Calibri" panose="020F0502020204030204" pitchFamily="34" charset="0"/>
                <a:cs typeface="Times New Roman" panose="02020603050405020304" pitchFamily="18" charset="0"/>
              </a:rPr>
              <a:t>Study shoes that multilingualism creates a more diverse workplace where productivity and performance are both higher than monolingualism workforce. Ability to understand the ideas and perspective of others enhances interpersonal relationships. Provides concrete and precise information</a:t>
            </a:r>
            <a:r>
              <a:rPr lang="en-US" sz="1800">
                <a:effectLst/>
                <a:latin typeface="Calibri" panose="020F0502020204030204" pitchFamily="34" charset="0"/>
                <a:ea typeface="Calibri" panose="020F0502020204030204" pitchFamily="34" charset="0"/>
                <a:cs typeface="Times New Roman" panose="02020603050405020304" pitchFamily="18" charset="0"/>
              </a:rPr>
              <a:t> </a:t>
            </a:r>
            <a:r>
              <a:rPr lang="en-US" sz="1800">
                <a:effectLst/>
                <a:latin typeface="Times New Roman" panose="02020603050405020304" pitchFamily="18" charset="0"/>
                <a:ea typeface="Calibri" panose="020F0502020204030204" pitchFamily="34" charset="0"/>
                <a:cs typeface="Times New Roman" panose="02020603050405020304" pitchFamily="18" charset="0"/>
              </a:rPr>
              <a:t>Another advantage of multilingualism is its ability to provide concrete information, for example, in case of hotel management, a Spanish guest coming to stay in an Asian hotel will convey the information that needs to understood by an Asian language speaker. If both parties share same language and are familiar with one language then the sharing of information will be two way and it will be concrete and precise as well (</a:t>
            </a:r>
            <a:r>
              <a:rPr lang="en-US" sz="1800">
                <a:solidFill>
                  <a:srgbClr val="222222"/>
                </a:solidFill>
                <a:effectLst/>
                <a:latin typeface="Times New Roman" panose="02020603050405020304" pitchFamily="18" charset="0"/>
                <a:ea typeface="Calibri" panose="020F0502020204030204" pitchFamily="34" charset="0"/>
              </a:rPr>
              <a:t>McGlade and Epps 2022)</a:t>
            </a:r>
            <a:endParaRPr lang="x-none" sz="180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x-none" sz="1800">
              <a:effectLst/>
              <a:latin typeface="Calibri" panose="020F0502020204030204" pitchFamily="34" charset="0"/>
              <a:ea typeface="Calibri" panose="020F0502020204030204" pitchFamily="34" charset="0"/>
              <a:cs typeface="Times New Roman" panose="02020603050405020304" pitchFamily="18" charset="0"/>
            </a:endParaRPr>
          </a:p>
          <a:p>
            <a:endParaRPr lang="x-none"/>
          </a:p>
        </p:txBody>
      </p:sp>
      <p:sp>
        <p:nvSpPr>
          <p:cNvPr id="4" name="Slide Number Placeholder 3"/>
          <p:cNvSpPr>
            <a:spLocks noGrp="1"/>
          </p:cNvSpPr>
          <p:nvPr>
            <p:ph type="sldNum" sz="quarter" idx="5"/>
          </p:nvPr>
        </p:nvSpPr>
        <p:spPr/>
        <p:txBody>
          <a:bodyPr/>
          <a:lstStyle/>
          <a:p>
            <a:fld id="{B12A8BF0-0431-404D-9BB4-67AC385C1305}" type="slidenum">
              <a:rPr lang="x-none" smtClean="0"/>
              <a:t>5</a:t>
            </a:fld>
            <a:endParaRPr lang="x-none"/>
          </a:p>
        </p:txBody>
      </p:sp>
    </p:spTree>
    <p:extLst>
      <p:ext uri="{BB962C8B-B14F-4D97-AF65-F5344CB8AC3E}">
        <p14:creationId xmlns:p14="http://schemas.microsoft.com/office/powerpoint/2010/main" val="294973116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a:effectLst/>
                <a:latin typeface="Times New Roman" panose="02020603050405020304" pitchFamily="18" charset="0"/>
                <a:ea typeface="Calibri" panose="020F0502020204030204" pitchFamily="34" charset="0"/>
                <a:cs typeface="Times New Roman" panose="02020603050405020304" pitchFamily="18" charset="0"/>
              </a:rPr>
              <a:t>The European language selected here is “Italian”. It might be difficult for beginners to learn Italian because of its many tenses and intricate verb conjugations. It isn't as complicated as some other languages, like Russian or German, though. Since Italian is a phonetic language, words are typically pronounced exactly as they are written. This can help with spelling and pronunciation more . </a:t>
            </a:r>
            <a:endParaRPr lang="x-none"/>
          </a:p>
        </p:txBody>
      </p:sp>
      <p:sp>
        <p:nvSpPr>
          <p:cNvPr id="4" name="Slide Number Placeholder 3"/>
          <p:cNvSpPr>
            <a:spLocks noGrp="1"/>
          </p:cNvSpPr>
          <p:nvPr>
            <p:ph type="sldNum" sz="quarter" idx="5"/>
          </p:nvPr>
        </p:nvSpPr>
        <p:spPr/>
        <p:txBody>
          <a:bodyPr/>
          <a:lstStyle/>
          <a:p>
            <a:fld id="{B12A8BF0-0431-404D-9BB4-67AC385C1305}" type="slidenum">
              <a:rPr lang="x-none" smtClean="0"/>
              <a:t>6</a:t>
            </a:fld>
            <a:endParaRPr lang="x-none"/>
          </a:p>
        </p:txBody>
      </p:sp>
    </p:spTree>
    <p:extLst>
      <p:ext uri="{BB962C8B-B14F-4D97-AF65-F5344CB8AC3E}">
        <p14:creationId xmlns:p14="http://schemas.microsoft.com/office/powerpoint/2010/main" val="2565025582"/>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a:xfrm>
            <a:off x="7983232" y="5037663"/>
            <a:ext cx="897467" cy="279400"/>
          </a:xfrm>
        </p:spPr>
        <p:txBody>
          <a:bodyPr/>
          <a:lstStyle/>
          <a:p>
            <a:fld id="{715216AB-AB75-4334-9DA2-8962DCD6CA72}" type="datetimeFigureOut">
              <a:rPr lang="x-none" smtClean="0"/>
              <a:t>10/27/2023</a:t>
            </a:fld>
            <a:endParaRPr lang="x-none"/>
          </a:p>
        </p:txBody>
      </p:sp>
      <p:sp>
        <p:nvSpPr>
          <p:cNvPr id="5" name="Footer Placeholder 4"/>
          <p:cNvSpPr>
            <a:spLocks noGrp="1"/>
          </p:cNvSpPr>
          <p:nvPr>
            <p:ph type="ftr" sz="quarter" idx="11"/>
          </p:nvPr>
        </p:nvSpPr>
        <p:spPr>
          <a:xfrm>
            <a:off x="2692397" y="5037663"/>
            <a:ext cx="5214635" cy="279400"/>
          </a:xfrm>
        </p:spPr>
        <p:txBody>
          <a:bodyPr/>
          <a:lstStyle/>
          <a:p>
            <a:endParaRPr lang="x-none"/>
          </a:p>
        </p:txBody>
      </p:sp>
      <p:sp>
        <p:nvSpPr>
          <p:cNvPr id="6" name="Slide Number Placeholder 5"/>
          <p:cNvSpPr>
            <a:spLocks noGrp="1"/>
          </p:cNvSpPr>
          <p:nvPr>
            <p:ph type="sldNum" sz="quarter" idx="12"/>
          </p:nvPr>
        </p:nvSpPr>
        <p:spPr>
          <a:xfrm>
            <a:off x="8956900" y="5037663"/>
            <a:ext cx="551167" cy="279400"/>
          </a:xfrm>
        </p:spPr>
        <p:txBody>
          <a:bodyPr/>
          <a:lstStyle/>
          <a:p>
            <a:fld id="{722B717F-63F8-4A8F-AC2E-AF19F3ECEA46}" type="slidenum">
              <a:rPr lang="x-none" smtClean="0"/>
              <a:t>‹#›</a:t>
            </a:fld>
            <a:endParaRPr lang="x-none"/>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7955026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15216AB-AB75-4334-9DA2-8962DCD6CA72}" type="datetimeFigureOut">
              <a:rPr lang="x-none" smtClean="0"/>
              <a:t>10/27/2023</a:t>
            </a:fld>
            <a:endParaRPr lang="x-none"/>
          </a:p>
        </p:txBody>
      </p:sp>
      <p:sp>
        <p:nvSpPr>
          <p:cNvPr id="5" name="Footer Placeholder 4"/>
          <p:cNvSpPr>
            <a:spLocks noGrp="1"/>
          </p:cNvSpPr>
          <p:nvPr>
            <p:ph type="ftr" sz="quarter" idx="11"/>
          </p:nvPr>
        </p:nvSpPr>
        <p:spPr/>
        <p:txBody>
          <a:bodyPr/>
          <a:lstStyle/>
          <a:p>
            <a:endParaRPr lang="x-none"/>
          </a:p>
        </p:txBody>
      </p:sp>
      <p:sp>
        <p:nvSpPr>
          <p:cNvPr id="6" name="Slide Number Placeholder 5"/>
          <p:cNvSpPr>
            <a:spLocks noGrp="1"/>
          </p:cNvSpPr>
          <p:nvPr>
            <p:ph type="sldNum" sz="quarter" idx="12"/>
          </p:nvPr>
        </p:nvSpPr>
        <p:spPr/>
        <p:txBody>
          <a:bodyPr/>
          <a:lstStyle/>
          <a:p>
            <a:fld id="{722B717F-63F8-4A8F-AC2E-AF19F3ECEA46}" type="slidenum">
              <a:rPr lang="x-none" smtClean="0"/>
              <a:t>‹#›</a:t>
            </a:fld>
            <a:endParaRPr lang="x-none"/>
          </a:p>
        </p:txBody>
      </p:sp>
    </p:spTree>
    <p:extLst>
      <p:ext uri="{BB962C8B-B14F-4D97-AF65-F5344CB8AC3E}">
        <p14:creationId xmlns:p14="http://schemas.microsoft.com/office/powerpoint/2010/main" val="37563704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15216AB-AB75-4334-9DA2-8962DCD6CA72}" type="datetimeFigureOut">
              <a:rPr lang="x-none" smtClean="0"/>
              <a:t>10/27/2023</a:t>
            </a:fld>
            <a:endParaRPr lang="x-none"/>
          </a:p>
        </p:txBody>
      </p:sp>
      <p:sp>
        <p:nvSpPr>
          <p:cNvPr id="5" name="Footer Placeholder 4"/>
          <p:cNvSpPr>
            <a:spLocks noGrp="1"/>
          </p:cNvSpPr>
          <p:nvPr>
            <p:ph type="ftr" sz="quarter" idx="11"/>
          </p:nvPr>
        </p:nvSpPr>
        <p:spPr/>
        <p:txBody>
          <a:bodyPr/>
          <a:lstStyle/>
          <a:p>
            <a:endParaRPr lang="x-none"/>
          </a:p>
        </p:txBody>
      </p:sp>
      <p:sp>
        <p:nvSpPr>
          <p:cNvPr id="6" name="Slide Number Placeholder 5"/>
          <p:cNvSpPr>
            <a:spLocks noGrp="1"/>
          </p:cNvSpPr>
          <p:nvPr>
            <p:ph type="sldNum" sz="quarter" idx="12"/>
          </p:nvPr>
        </p:nvSpPr>
        <p:spPr/>
        <p:txBody>
          <a:bodyPr/>
          <a:lstStyle/>
          <a:p>
            <a:fld id="{722B717F-63F8-4A8F-AC2E-AF19F3ECEA46}" type="slidenum">
              <a:rPr lang="x-none" smtClean="0"/>
              <a:t>‹#›</a:t>
            </a:fld>
            <a:endParaRPr lang="x-none"/>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897357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15216AB-AB75-4334-9DA2-8962DCD6CA72}" type="datetimeFigureOut">
              <a:rPr lang="x-none" smtClean="0"/>
              <a:t>10/27/2023</a:t>
            </a:fld>
            <a:endParaRPr lang="x-none"/>
          </a:p>
        </p:txBody>
      </p:sp>
      <p:sp>
        <p:nvSpPr>
          <p:cNvPr id="6" name="Footer Placeholder 5"/>
          <p:cNvSpPr>
            <a:spLocks noGrp="1"/>
          </p:cNvSpPr>
          <p:nvPr>
            <p:ph type="ftr" sz="quarter" idx="11"/>
          </p:nvPr>
        </p:nvSpPr>
        <p:spPr/>
        <p:txBody>
          <a:bodyPr/>
          <a:lstStyle/>
          <a:p>
            <a:endParaRPr lang="x-none"/>
          </a:p>
        </p:txBody>
      </p:sp>
      <p:sp>
        <p:nvSpPr>
          <p:cNvPr id="7" name="Slide Number Placeholder 6"/>
          <p:cNvSpPr>
            <a:spLocks noGrp="1"/>
          </p:cNvSpPr>
          <p:nvPr>
            <p:ph type="sldNum" sz="quarter" idx="12"/>
          </p:nvPr>
        </p:nvSpPr>
        <p:spPr/>
        <p:txBody>
          <a:bodyPr/>
          <a:lstStyle/>
          <a:p>
            <a:fld id="{722B717F-63F8-4A8F-AC2E-AF19F3ECEA46}" type="slidenum">
              <a:rPr lang="x-none" smtClean="0"/>
              <a:t>‹#›</a:t>
            </a:fld>
            <a:endParaRPr lang="x-none"/>
          </a:p>
        </p:txBody>
      </p:sp>
    </p:spTree>
    <p:extLst>
      <p:ext uri="{BB962C8B-B14F-4D97-AF65-F5344CB8AC3E}">
        <p14:creationId xmlns:p14="http://schemas.microsoft.com/office/powerpoint/2010/main" val="34667991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15216AB-AB75-4334-9DA2-8962DCD6CA72}" type="datetimeFigureOut">
              <a:rPr lang="x-none" smtClean="0"/>
              <a:t>10/27/2023</a:t>
            </a:fld>
            <a:endParaRPr lang="x-none"/>
          </a:p>
        </p:txBody>
      </p:sp>
      <p:sp>
        <p:nvSpPr>
          <p:cNvPr id="8" name="Footer Placeholder 7"/>
          <p:cNvSpPr>
            <a:spLocks noGrp="1"/>
          </p:cNvSpPr>
          <p:nvPr>
            <p:ph type="ftr" sz="quarter" idx="11"/>
          </p:nvPr>
        </p:nvSpPr>
        <p:spPr/>
        <p:txBody>
          <a:bodyPr/>
          <a:lstStyle/>
          <a:p>
            <a:endParaRPr lang="x-none"/>
          </a:p>
        </p:txBody>
      </p:sp>
      <p:sp>
        <p:nvSpPr>
          <p:cNvPr id="9" name="Slide Number Placeholder 8"/>
          <p:cNvSpPr>
            <a:spLocks noGrp="1"/>
          </p:cNvSpPr>
          <p:nvPr>
            <p:ph type="sldNum" sz="quarter" idx="12"/>
          </p:nvPr>
        </p:nvSpPr>
        <p:spPr/>
        <p:txBody>
          <a:bodyPr/>
          <a:lstStyle/>
          <a:p>
            <a:fld id="{722B717F-63F8-4A8F-AC2E-AF19F3ECEA46}" type="slidenum">
              <a:rPr lang="x-none" smtClean="0"/>
              <a:t>‹#›</a:t>
            </a:fld>
            <a:endParaRPr lang="x-none"/>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736603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15216AB-AB75-4334-9DA2-8962DCD6CA72}" type="datetimeFigureOut">
              <a:rPr lang="x-none" smtClean="0"/>
              <a:t>10/27/2023</a:t>
            </a:fld>
            <a:endParaRPr lang="x-none"/>
          </a:p>
        </p:txBody>
      </p:sp>
      <p:sp>
        <p:nvSpPr>
          <p:cNvPr id="4" name="Footer Placeholder 3"/>
          <p:cNvSpPr>
            <a:spLocks noGrp="1"/>
          </p:cNvSpPr>
          <p:nvPr>
            <p:ph type="ftr" sz="quarter" idx="11"/>
          </p:nvPr>
        </p:nvSpPr>
        <p:spPr/>
        <p:txBody>
          <a:bodyPr/>
          <a:lstStyle/>
          <a:p>
            <a:endParaRPr lang="x-none"/>
          </a:p>
        </p:txBody>
      </p:sp>
      <p:sp>
        <p:nvSpPr>
          <p:cNvPr id="5" name="Slide Number Placeholder 4"/>
          <p:cNvSpPr>
            <a:spLocks noGrp="1"/>
          </p:cNvSpPr>
          <p:nvPr>
            <p:ph type="sldNum" sz="quarter" idx="12"/>
          </p:nvPr>
        </p:nvSpPr>
        <p:spPr/>
        <p:txBody>
          <a:bodyPr/>
          <a:lstStyle/>
          <a:p>
            <a:fld id="{722B717F-63F8-4A8F-AC2E-AF19F3ECEA46}" type="slidenum">
              <a:rPr lang="x-none" smtClean="0"/>
              <a:t>‹#›</a:t>
            </a:fld>
            <a:endParaRPr lang="x-none"/>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1445294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15216AB-AB75-4334-9DA2-8962DCD6CA72}" type="datetimeFigureOut">
              <a:rPr lang="x-none" smtClean="0"/>
              <a:t>10/27/2023</a:t>
            </a:fld>
            <a:endParaRPr lang="x-none"/>
          </a:p>
        </p:txBody>
      </p:sp>
      <p:sp>
        <p:nvSpPr>
          <p:cNvPr id="3" name="Footer Placeholder 2"/>
          <p:cNvSpPr>
            <a:spLocks noGrp="1"/>
          </p:cNvSpPr>
          <p:nvPr>
            <p:ph type="ftr" sz="quarter" idx="11"/>
          </p:nvPr>
        </p:nvSpPr>
        <p:spPr/>
        <p:txBody>
          <a:bodyPr/>
          <a:lstStyle/>
          <a:p>
            <a:endParaRPr lang="x-none"/>
          </a:p>
        </p:txBody>
      </p:sp>
      <p:sp>
        <p:nvSpPr>
          <p:cNvPr id="4" name="Slide Number Placeholder 3"/>
          <p:cNvSpPr>
            <a:spLocks noGrp="1"/>
          </p:cNvSpPr>
          <p:nvPr>
            <p:ph type="sldNum" sz="quarter" idx="12"/>
          </p:nvPr>
        </p:nvSpPr>
        <p:spPr/>
        <p:txBody>
          <a:bodyPr/>
          <a:lstStyle/>
          <a:p>
            <a:fld id="{722B717F-63F8-4A8F-AC2E-AF19F3ECEA46}" type="slidenum">
              <a:rPr lang="x-none" smtClean="0"/>
              <a:t>‹#›</a:t>
            </a:fld>
            <a:endParaRPr lang="x-none"/>
          </a:p>
        </p:txBody>
      </p:sp>
    </p:spTree>
    <p:extLst>
      <p:ext uri="{BB962C8B-B14F-4D97-AF65-F5344CB8AC3E}">
        <p14:creationId xmlns:p14="http://schemas.microsoft.com/office/powerpoint/2010/main" val="40968266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15216AB-AB75-4334-9DA2-8962DCD6CA72}" type="datetimeFigureOut">
              <a:rPr lang="x-none" smtClean="0"/>
              <a:t>10/27/2023</a:t>
            </a:fld>
            <a:endParaRPr lang="x-none"/>
          </a:p>
        </p:txBody>
      </p:sp>
      <p:sp>
        <p:nvSpPr>
          <p:cNvPr id="6" name="Footer Placeholder 5"/>
          <p:cNvSpPr>
            <a:spLocks noGrp="1"/>
          </p:cNvSpPr>
          <p:nvPr>
            <p:ph type="ftr" sz="quarter" idx="11"/>
          </p:nvPr>
        </p:nvSpPr>
        <p:spPr/>
        <p:txBody>
          <a:bodyPr/>
          <a:lstStyle/>
          <a:p>
            <a:endParaRPr lang="x-none"/>
          </a:p>
        </p:txBody>
      </p:sp>
      <p:sp>
        <p:nvSpPr>
          <p:cNvPr id="7" name="Slide Number Placeholder 6"/>
          <p:cNvSpPr>
            <a:spLocks noGrp="1"/>
          </p:cNvSpPr>
          <p:nvPr>
            <p:ph type="sldNum" sz="quarter" idx="12"/>
          </p:nvPr>
        </p:nvSpPr>
        <p:spPr/>
        <p:txBody>
          <a:bodyPr/>
          <a:lstStyle/>
          <a:p>
            <a:fld id="{722B717F-63F8-4A8F-AC2E-AF19F3ECEA46}" type="slidenum">
              <a:rPr lang="x-none" smtClean="0"/>
              <a:t>‹#›</a:t>
            </a:fld>
            <a:endParaRPr lang="x-none"/>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855544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15216AB-AB75-4334-9DA2-8962DCD6CA72}" type="datetimeFigureOut">
              <a:rPr lang="x-none" smtClean="0"/>
              <a:t>10/27/2023</a:t>
            </a:fld>
            <a:endParaRPr lang="x-none"/>
          </a:p>
        </p:txBody>
      </p:sp>
      <p:sp>
        <p:nvSpPr>
          <p:cNvPr id="6" name="Footer Placeholder 5"/>
          <p:cNvSpPr>
            <a:spLocks noGrp="1"/>
          </p:cNvSpPr>
          <p:nvPr>
            <p:ph type="ftr" sz="quarter" idx="11"/>
          </p:nvPr>
        </p:nvSpPr>
        <p:spPr/>
        <p:txBody>
          <a:bodyPr/>
          <a:lstStyle/>
          <a:p>
            <a:endParaRPr lang="x-none"/>
          </a:p>
        </p:txBody>
      </p:sp>
      <p:sp>
        <p:nvSpPr>
          <p:cNvPr id="7" name="Slide Number Placeholder 6"/>
          <p:cNvSpPr>
            <a:spLocks noGrp="1"/>
          </p:cNvSpPr>
          <p:nvPr>
            <p:ph type="sldNum" sz="quarter" idx="12"/>
          </p:nvPr>
        </p:nvSpPr>
        <p:spPr/>
        <p:txBody>
          <a:bodyPr/>
          <a:lstStyle/>
          <a:p>
            <a:fld id="{722B717F-63F8-4A8F-AC2E-AF19F3ECEA46}" type="slidenum">
              <a:rPr lang="x-none" smtClean="0"/>
              <a:t>‹#›</a:t>
            </a:fld>
            <a:endParaRPr lang="x-none"/>
          </a:p>
        </p:txBody>
      </p:sp>
    </p:spTree>
    <p:extLst>
      <p:ext uri="{BB962C8B-B14F-4D97-AF65-F5344CB8AC3E}">
        <p14:creationId xmlns:p14="http://schemas.microsoft.com/office/powerpoint/2010/main" val="3694117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15216AB-AB75-4334-9DA2-8962DCD6CA72}" type="datetimeFigureOut">
              <a:rPr lang="x-none" smtClean="0"/>
              <a:t>10/27/2023</a:t>
            </a:fld>
            <a:endParaRPr lang="x-none"/>
          </a:p>
        </p:txBody>
      </p:sp>
      <p:sp>
        <p:nvSpPr>
          <p:cNvPr id="6" name="Footer Placeholder 5"/>
          <p:cNvSpPr>
            <a:spLocks noGrp="1"/>
          </p:cNvSpPr>
          <p:nvPr>
            <p:ph type="ftr" sz="quarter" idx="11"/>
          </p:nvPr>
        </p:nvSpPr>
        <p:spPr/>
        <p:txBody>
          <a:bodyPr/>
          <a:lstStyle/>
          <a:p>
            <a:endParaRPr lang="x-none"/>
          </a:p>
        </p:txBody>
      </p:sp>
      <p:sp>
        <p:nvSpPr>
          <p:cNvPr id="7" name="Slide Number Placeholder 6"/>
          <p:cNvSpPr>
            <a:spLocks noGrp="1"/>
          </p:cNvSpPr>
          <p:nvPr>
            <p:ph type="sldNum" sz="quarter" idx="12"/>
          </p:nvPr>
        </p:nvSpPr>
        <p:spPr/>
        <p:txBody>
          <a:bodyPr/>
          <a:lstStyle/>
          <a:p>
            <a:fld id="{722B717F-63F8-4A8F-AC2E-AF19F3ECEA46}" type="slidenum">
              <a:rPr lang="x-none" smtClean="0"/>
              <a:t>‹#›</a:t>
            </a:fld>
            <a:endParaRPr lang="x-none"/>
          </a:p>
        </p:txBody>
      </p:sp>
    </p:spTree>
    <p:extLst>
      <p:ext uri="{BB962C8B-B14F-4D97-AF65-F5344CB8AC3E}">
        <p14:creationId xmlns:p14="http://schemas.microsoft.com/office/powerpoint/2010/main" val="7799835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15216AB-AB75-4334-9DA2-8962DCD6CA72}" type="datetimeFigureOut">
              <a:rPr lang="x-none" smtClean="0"/>
              <a:t>10/27/2023</a:t>
            </a:fld>
            <a:endParaRPr lang="x-none"/>
          </a:p>
        </p:txBody>
      </p:sp>
      <p:sp>
        <p:nvSpPr>
          <p:cNvPr id="5" name="Footer Placeholder 4"/>
          <p:cNvSpPr>
            <a:spLocks noGrp="1"/>
          </p:cNvSpPr>
          <p:nvPr>
            <p:ph type="ftr" sz="quarter" idx="11"/>
          </p:nvPr>
        </p:nvSpPr>
        <p:spPr/>
        <p:txBody>
          <a:bodyPr/>
          <a:lstStyle/>
          <a:p>
            <a:endParaRPr lang="x-none"/>
          </a:p>
        </p:txBody>
      </p:sp>
      <p:sp>
        <p:nvSpPr>
          <p:cNvPr id="6" name="Slide Number Placeholder 5"/>
          <p:cNvSpPr>
            <a:spLocks noGrp="1"/>
          </p:cNvSpPr>
          <p:nvPr>
            <p:ph type="sldNum" sz="quarter" idx="12"/>
          </p:nvPr>
        </p:nvSpPr>
        <p:spPr/>
        <p:txBody>
          <a:bodyPr/>
          <a:lstStyle/>
          <a:p>
            <a:fld id="{722B717F-63F8-4A8F-AC2E-AF19F3ECEA46}" type="slidenum">
              <a:rPr lang="x-none" smtClean="0"/>
              <a:t>‹#›</a:t>
            </a:fld>
            <a:endParaRPr lang="x-none"/>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45346135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15216AB-AB75-4334-9DA2-8962DCD6CA72}" type="datetimeFigureOut">
              <a:rPr lang="x-none" smtClean="0"/>
              <a:t>10/27/2023</a:t>
            </a:fld>
            <a:endParaRPr lang="x-none"/>
          </a:p>
        </p:txBody>
      </p:sp>
      <p:sp>
        <p:nvSpPr>
          <p:cNvPr id="5" name="Footer Placeholder 4"/>
          <p:cNvSpPr>
            <a:spLocks noGrp="1"/>
          </p:cNvSpPr>
          <p:nvPr>
            <p:ph type="ftr" sz="quarter" idx="11"/>
          </p:nvPr>
        </p:nvSpPr>
        <p:spPr/>
        <p:txBody>
          <a:bodyPr/>
          <a:lstStyle/>
          <a:p>
            <a:endParaRPr lang="x-none"/>
          </a:p>
        </p:txBody>
      </p:sp>
      <p:sp>
        <p:nvSpPr>
          <p:cNvPr id="6" name="Slide Number Placeholder 5"/>
          <p:cNvSpPr>
            <a:spLocks noGrp="1"/>
          </p:cNvSpPr>
          <p:nvPr>
            <p:ph type="sldNum" sz="quarter" idx="12"/>
          </p:nvPr>
        </p:nvSpPr>
        <p:spPr/>
        <p:txBody>
          <a:bodyPr/>
          <a:lstStyle/>
          <a:p>
            <a:fld id="{722B717F-63F8-4A8F-AC2E-AF19F3ECEA46}" type="slidenum">
              <a:rPr lang="x-none" smtClean="0"/>
              <a:t>‹#›</a:t>
            </a:fld>
            <a:endParaRPr lang="x-none"/>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02421617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15216AB-AB75-4334-9DA2-8962DCD6CA72}" type="datetimeFigureOut">
              <a:rPr lang="x-none" smtClean="0"/>
              <a:t>10/27/2023</a:t>
            </a:fld>
            <a:endParaRPr lang="x-none"/>
          </a:p>
        </p:txBody>
      </p:sp>
      <p:sp>
        <p:nvSpPr>
          <p:cNvPr id="5" name="Footer Placeholder 4"/>
          <p:cNvSpPr>
            <a:spLocks noGrp="1"/>
          </p:cNvSpPr>
          <p:nvPr>
            <p:ph type="ftr" sz="quarter" idx="11"/>
          </p:nvPr>
        </p:nvSpPr>
        <p:spPr/>
        <p:txBody>
          <a:bodyPr/>
          <a:lstStyle/>
          <a:p>
            <a:endParaRPr lang="x-none"/>
          </a:p>
        </p:txBody>
      </p:sp>
      <p:sp>
        <p:nvSpPr>
          <p:cNvPr id="6" name="Slide Number Placeholder 5"/>
          <p:cNvSpPr>
            <a:spLocks noGrp="1"/>
          </p:cNvSpPr>
          <p:nvPr>
            <p:ph type="sldNum" sz="quarter" idx="12"/>
          </p:nvPr>
        </p:nvSpPr>
        <p:spPr/>
        <p:txBody>
          <a:bodyPr/>
          <a:lstStyle/>
          <a:p>
            <a:fld id="{722B717F-63F8-4A8F-AC2E-AF19F3ECEA46}" type="slidenum">
              <a:rPr lang="x-none" smtClean="0"/>
              <a:t>‹#›</a:t>
            </a:fld>
            <a:endParaRPr lang="x-none"/>
          </a:p>
        </p:txBody>
      </p:sp>
    </p:spTree>
    <p:extLst>
      <p:ext uri="{BB962C8B-B14F-4D97-AF65-F5344CB8AC3E}">
        <p14:creationId xmlns:p14="http://schemas.microsoft.com/office/powerpoint/2010/main" val="364773762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15216AB-AB75-4334-9DA2-8962DCD6CA72}" type="datetimeFigureOut">
              <a:rPr lang="x-none" smtClean="0"/>
              <a:t>10/27/2023</a:t>
            </a:fld>
            <a:endParaRPr lang="x-none"/>
          </a:p>
        </p:txBody>
      </p:sp>
      <p:sp>
        <p:nvSpPr>
          <p:cNvPr id="5" name="Footer Placeholder 4"/>
          <p:cNvSpPr>
            <a:spLocks noGrp="1"/>
          </p:cNvSpPr>
          <p:nvPr>
            <p:ph type="ftr" sz="quarter" idx="11"/>
          </p:nvPr>
        </p:nvSpPr>
        <p:spPr/>
        <p:txBody>
          <a:bodyPr/>
          <a:lstStyle/>
          <a:p>
            <a:endParaRPr lang="x-none"/>
          </a:p>
        </p:txBody>
      </p:sp>
      <p:sp>
        <p:nvSpPr>
          <p:cNvPr id="6" name="Slide Number Placeholder 5"/>
          <p:cNvSpPr>
            <a:spLocks noGrp="1"/>
          </p:cNvSpPr>
          <p:nvPr>
            <p:ph type="sldNum" sz="quarter" idx="12"/>
          </p:nvPr>
        </p:nvSpPr>
        <p:spPr/>
        <p:txBody>
          <a:bodyPr/>
          <a:lstStyle/>
          <a:p>
            <a:fld id="{722B717F-63F8-4A8F-AC2E-AF19F3ECEA46}" type="slidenum">
              <a:rPr lang="x-none" smtClean="0"/>
              <a:t>‹#›</a:t>
            </a:fld>
            <a:endParaRPr lang="x-none"/>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05219653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15216AB-AB75-4334-9DA2-8962DCD6CA72}" type="datetimeFigureOut">
              <a:rPr lang="x-none" smtClean="0"/>
              <a:t>10/27/2023</a:t>
            </a:fld>
            <a:endParaRPr lang="x-none"/>
          </a:p>
        </p:txBody>
      </p:sp>
      <p:sp>
        <p:nvSpPr>
          <p:cNvPr id="5" name="Footer Placeholder 4"/>
          <p:cNvSpPr>
            <a:spLocks noGrp="1"/>
          </p:cNvSpPr>
          <p:nvPr>
            <p:ph type="ftr" sz="quarter" idx="11"/>
          </p:nvPr>
        </p:nvSpPr>
        <p:spPr/>
        <p:txBody>
          <a:bodyPr/>
          <a:lstStyle/>
          <a:p>
            <a:endParaRPr lang="x-none"/>
          </a:p>
        </p:txBody>
      </p:sp>
      <p:sp>
        <p:nvSpPr>
          <p:cNvPr id="6" name="Slide Number Placeholder 5"/>
          <p:cNvSpPr>
            <a:spLocks noGrp="1"/>
          </p:cNvSpPr>
          <p:nvPr>
            <p:ph type="sldNum" sz="quarter" idx="12"/>
          </p:nvPr>
        </p:nvSpPr>
        <p:spPr/>
        <p:txBody>
          <a:bodyPr/>
          <a:lstStyle/>
          <a:p>
            <a:fld id="{722B717F-63F8-4A8F-AC2E-AF19F3ECEA46}" type="slidenum">
              <a:rPr lang="x-none" smtClean="0"/>
              <a:t>‹#›</a:t>
            </a:fld>
            <a:endParaRPr lang="x-none"/>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7175260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15216AB-AB75-4334-9DA2-8962DCD6CA72}" type="datetimeFigureOut">
              <a:rPr lang="x-none" smtClean="0"/>
              <a:t>10/27/2023</a:t>
            </a:fld>
            <a:endParaRPr lang="x-none"/>
          </a:p>
        </p:txBody>
      </p:sp>
      <p:sp>
        <p:nvSpPr>
          <p:cNvPr id="5" name="Footer Placeholder 4"/>
          <p:cNvSpPr>
            <a:spLocks noGrp="1"/>
          </p:cNvSpPr>
          <p:nvPr>
            <p:ph type="ftr" sz="quarter" idx="11"/>
          </p:nvPr>
        </p:nvSpPr>
        <p:spPr/>
        <p:txBody>
          <a:bodyPr/>
          <a:lstStyle/>
          <a:p>
            <a:endParaRPr lang="x-none"/>
          </a:p>
        </p:txBody>
      </p:sp>
      <p:sp>
        <p:nvSpPr>
          <p:cNvPr id="6" name="Slide Number Placeholder 5"/>
          <p:cNvSpPr>
            <a:spLocks noGrp="1"/>
          </p:cNvSpPr>
          <p:nvPr>
            <p:ph type="sldNum" sz="quarter" idx="12"/>
          </p:nvPr>
        </p:nvSpPr>
        <p:spPr/>
        <p:txBody>
          <a:bodyPr/>
          <a:lstStyle/>
          <a:p>
            <a:fld id="{722B717F-63F8-4A8F-AC2E-AF19F3ECEA46}" type="slidenum">
              <a:rPr lang="x-none" smtClean="0"/>
              <a:t>‹#›</a:t>
            </a:fld>
            <a:endParaRPr lang="x-none"/>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9907555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15216AB-AB75-4334-9DA2-8962DCD6CA72}" type="datetimeFigureOut">
              <a:rPr lang="x-none" smtClean="0"/>
              <a:t>10/27/2023</a:t>
            </a:fld>
            <a:endParaRPr lang="x-none"/>
          </a:p>
        </p:txBody>
      </p:sp>
      <p:sp>
        <p:nvSpPr>
          <p:cNvPr id="5" name="Footer Placeholder 4"/>
          <p:cNvSpPr>
            <a:spLocks noGrp="1"/>
          </p:cNvSpPr>
          <p:nvPr>
            <p:ph type="ftr" sz="quarter" idx="11"/>
          </p:nvPr>
        </p:nvSpPr>
        <p:spPr/>
        <p:txBody>
          <a:bodyPr/>
          <a:lstStyle/>
          <a:p>
            <a:endParaRPr lang="x-none"/>
          </a:p>
        </p:txBody>
      </p:sp>
      <p:sp>
        <p:nvSpPr>
          <p:cNvPr id="6" name="Slide Number Placeholder 5"/>
          <p:cNvSpPr>
            <a:spLocks noGrp="1"/>
          </p:cNvSpPr>
          <p:nvPr>
            <p:ph type="sldNum" sz="quarter" idx="12"/>
          </p:nvPr>
        </p:nvSpPr>
        <p:spPr/>
        <p:txBody>
          <a:bodyPr/>
          <a:lstStyle/>
          <a:p>
            <a:fld id="{722B717F-63F8-4A8F-AC2E-AF19F3ECEA46}" type="slidenum">
              <a:rPr lang="x-none" smtClean="0"/>
              <a:t>‹#›</a:t>
            </a:fld>
            <a:endParaRPr lang="x-none"/>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0173228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715216AB-AB75-4334-9DA2-8962DCD6CA72}" type="datetimeFigureOut">
              <a:rPr lang="x-none" smtClean="0"/>
              <a:t>10/27/2023</a:t>
            </a:fld>
            <a:endParaRPr lang="x-none"/>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x-none"/>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722B717F-63F8-4A8F-AC2E-AF19F3ECEA46}" type="slidenum">
              <a:rPr lang="x-none" smtClean="0"/>
              <a:t>‹#›</a:t>
            </a:fld>
            <a:endParaRPr lang="x-none"/>
          </a:p>
        </p:txBody>
      </p:sp>
    </p:spTree>
    <p:extLst>
      <p:ext uri="{BB962C8B-B14F-4D97-AF65-F5344CB8AC3E}">
        <p14:creationId xmlns:p14="http://schemas.microsoft.com/office/powerpoint/2010/main" val="1427230728"/>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hyperlink" Target="https://uowtsd-my.sharepoint.com/:v:/r/personal/2212526_student_uwtsd_ac_uk/Documents/Recording-20231027_224217.webm?csf=1&amp;web=1&amp;e=a3ue2o&amp;nav=eyJyZWZlcnJhbEluZm8iOnsicmVmZXJyYWxBcHAiOiJTdHJlYW1XZWJBcHAiLCJyZWZlcnJhbFZpZXciOiJTaGFyZURpYWxvZyIsInJlZmVycmFsQXBwUGxhdGZvcm0iOiJXZWIiLCJyZWZlcnJhbE1vZGUiOiJ2aWV3In19" TargetMode="External"/><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2">
            <a:extLst>
              <a:ext uri="{FF2B5EF4-FFF2-40B4-BE49-F238E27FC236}">
                <a16:creationId xmlns:a16="http://schemas.microsoft.com/office/drawing/2014/main" id="{C5FC284C-1340-4619-A7B0-DDD2D1743C96}"/>
              </a:ext>
            </a:extLst>
          </p:cNvPr>
          <p:cNvSpPr>
            <a:spLocks noGrp="1"/>
          </p:cNvSpPr>
          <p:nvPr>
            <p:ph type="title"/>
          </p:nvPr>
        </p:nvSpPr>
        <p:spPr/>
        <p:txBody>
          <a:bodyPr>
            <a:noAutofit/>
          </a:bodyPr>
          <a:lstStyle/>
          <a:p>
            <a:r>
              <a:rPr lang="en-US" sz="3600" b="1">
                <a:latin typeface="+mn-lt"/>
              </a:rPr>
              <a:t>Foreign languages Presentation</a:t>
            </a:r>
            <a:endParaRPr lang="en-US" sz="3600"/>
          </a:p>
        </p:txBody>
      </p:sp>
      <p:sp>
        <p:nvSpPr>
          <p:cNvPr id="3" name="Subtitle 2">
            <a:extLst>
              <a:ext uri="{FF2B5EF4-FFF2-40B4-BE49-F238E27FC236}">
                <a16:creationId xmlns:a16="http://schemas.microsoft.com/office/drawing/2014/main" id="{39A75DB5-7570-4747-994E-A3315BEE261D}"/>
              </a:ext>
            </a:extLst>
          </p:cNvPr>
          <p:cNvSpPr>
            <a:spLocks noGrp="1"/>
          </p:cNvSpPr>
          <p:nvPr>
            <p:ph type="subTitle" idx="4294967295"/>
          </p:nvPr>
        </p:nvSpPr>
        <p:spPr>
          <a:xfrm>
            <a:off x="772885" y="2416629"/>
            <a:ext cx="10635343" cy="3744686"/>
          </a:xfrm>
        </p:spPr>
        <p:txBody>
          <a:bodyPr>
            <a:normAutofit/>
          </a:bodyPr>
          <a:lstStyle/>
          <a:p>
            <a:pPr algn="ctr"/>
            <a:endParaRPr lang="en-US" sz="2400" dirty="0">
              <a:latin typeface="Times New Roman" panose="02020603050405020304" pitchFamily="18" charset="0"/>
              <a:cs typeface="Times New Roman" panose="02020603050405020304" pitchFamily="18" charset="0"/>
            </a:endParaRPr>
          </a:p>
          <a:p>
            <a:pPr algn="ctr"/>
            <a:r>
              <a:rPr lang="en-US" dirty="0" err="1">
                <a:latin typeface="Calibri" panose="020F0502020204030204" pitchFamily="34" charset="0"/>
                <a:ea typeface="Calibri" panose="020F0502020204030204" pitchFamily="34" charset="0"/>
                <a:cs typeface="Calibri" panose="020F0502020204030204" pitchFamily="34" charset="0"/>
              </a:rPr>
              <a:t>Programme</a:t>
            </a:r>
            <a:r>
              <a:rPr lang="en-US" dirty="0">
                <a:latin typeface="Calibri" panose="020F0502020204030204" pitchFamily="34" charset="0"/>
                <a:ea typeface="Calibri" panose="020F0502020204030204" pitchFamily="34" charset="0"/>
                <a:cs typeface="Calibri" panose="020F0502020204030204" pitchFamily="34" charset="0"/>
              </a:rPr>
              <a:t>: BA International Hotel Management</a:t>
            </a:r>
          </a:p>
          <a:p>
            <a:pPr algn="ctr"/>
            <a:r>
              <a:rPr lang="en-US" dirty="0">
                <a:latin typeface="Calibri" panose="020F0502020204030204" pitchFamily="34" charset="0"/>
                <a:ea typeface="Calibri" panose="020F0502020204030204" pitchFamily="34" charset="0"/>
                <a:cs typeface="Calibri" panose="020F0502020204030204" pitchFamily="34" charset="0"/>
              </a:rPr>
              <a:t>Module: Foreign Languages - BMIH5003</a:t>
            </a:r>
          </a:p>
          <a:p>
            <a:pPr algn="ctr"/>
            <a:r>
              <a:rPr lang="en-US" dirty="0">
                <a:latin typeface="Calibri" panose="020F0502020204030204" pitchFamily="34" charset="0"/>
                <a:ea typeface="Calibri" panose="020F0502020204030204" pitchFamily="34" charset="0"/>
                <a:cs typeface="Calibri" panose="020F0502020204030204" pitchFamily="34" charset="0"/>
              </a:rPr>
              <a:t>Student name: CRISTINA ILIUTA</a:t>
            </a:r>
          </a:p>
          <a:p>
            <a:pPr algn="ctr"/>
            <a:r>
              <a:rPr lang="en-US" dirty="0">
                <a:latin typeface="Calibri" panose="020F0502020204030204" pitchFamily="34" charset="0"/>
                <a:ea typeface="Calibri" panose="020F0502020204030204" pitchFamily="34" charset="0"/>
                <a:cs typeface="Calibri" panose="020F0502020204030204" pitchFamily="34" charset="0"/>
              </a:rPr>
              <a:t>Lecturer name: GIULIA CHIFARI</a:t>
            </a:r>
          </a:p>
          <a:p>
            <a:pPr algn="ctr"/>
            <a:r>
              <a:rPr lang="en-GB">
                <a:hlinkClick r:id="rId2"/>
              </a:rPr>
              <a:t>Recording-20231027_224217.webm</a:t>
            </a:r>
            <a:endParaRPr lang="en-US">
              <a:latin typeface="Calibri" panose="020F0502020204030204" pitchFamily="34" charset="0"/>
              <a:ea typeface="Calibri" panose="020F0502020204030204" pitchFamily="34" charset="0"/>
              <a:cs typeface="Calibri" panose="020F0502020204030204" pitchFamily="34" charset="0"/>
            </a:endParaRPr>
          </a:p>
          <a:p>
            <a:pPr algn="ctr"/>
            <a:endParaRPr lang="en-US" sz="2400" dirty="0">
              <a:latin typeface="Times New Roman" panose="02020603050405020304" pitchFamily="18" charset="0"/>
              <a:cs typeface="Times New Roman" panose="02020603050405020304" pitchFamily="18" charset="0"/>
            </a:endParaRPr>
          </a:p>
          <a:p>
            <a:pPr marL="0" indent="0" algn="ctr">
              <a:buNone/>
            </a:pPr>
            <a:endParaRPr lang="x-none"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6672104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9955F3-E629-4A32-B861-574EA6BFDF79}"/>
              </a:ext>
            </a:extLst>
          </p:cNvPr>
          <p:cNvSpPr>
            <a:spLocks noGrp="1"/>
          </p:cNvSpPr>
          <p:nvPr>
            <p:ph type="title"/>
          </p:nvPr>
        </p:nvSpPr>
        <p:spPr/>
        <p:txBody>
          <a:bodyPr>
            <a:normAutofit/>
          </a:bodyPr>
          <a:lstStyle/>
          <a:p>
            <a:r>
              <a:rPr lang="en-US" sz="3200">
                <a:latin typeface="Times New Roman" panose="02020603050405020304" pitchFamily="18" charset="0"/>
                <a:cs typeface="Times New Roman" panose="02020603050405020304" pitchFamily="18" charset="0"/>
              </a:rPr>
              <a:t>INTRODUCTION</a:t>
            </a:r>
            <a:endParaRPr lang="x-none" sz="320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332762CB-BA3F-4FC6-A41F-DEF8534C8BE8}"/>
              </a:ext>
            </a:extLst>
          </p:cNvPr>
          <p:cNvSpPr>
            <a:spLocks noGrp="1"/>
          </p:cNvSpPr>
          <p:nvPr>
            <p:ph idx="4294967295"/>
          </p:nvPr>
        </p:nvSpPr>
        <p:spPr>
          <a:xfrm>
            <a:off x="772886" y="2427513"/>
            <a:ext cx="10646228" cy="3712029"/>
          </a:xfrm>
        </p:spPr>
        <p:txBody>
          <a:bodyPr>
            <a:normAutofit/>
          </a:bodyPr>
          <a:lstStyle/>
          <a:p>
            <a:pPr algn="just">
              <a:lnSpc>
                <a:spcPct val="150000"/>
              </a:lnSpc>
            </a:pPr>
            <a:r>
              <a:rPr lang="en-US" sz="1800">
                <a:effectLst/>
                <a:latin typeface="Calibri" panose="020F0502020204030204" pitchFamily="34" charset="0"/>
                <a:ea typeface="Calibri" panose="020F0502020204030204" pitchFamily="34" charset="0"/>
                <a:cs typeface="Calibri" panose="020F0502020204030204" pitchFamily="34" charset="0"/>
              </a:rPr>
              <a:t>Multilingualism is the most emerging phenomena that benefits people around the globe. It has advantages in person’s professional and personal life.</a:t>
            </a:r>
          </a:p>
          <a:p>
            <a:pPr algn="just">
              <a:lnSpc>
                <a:spcPct val="150000"/>
              </a:lnSpc>
            </a:pPr>
            <a:r>
              <a:rPr lang="en-US" sz="1800">
                <a:effectLst/>
                <a:latin typeface="Calibri" panose="020F0502020204030204" pitchFamily="34" charset="0"/>
                <a:ea typeface="Calibri" panose="020F0502020204030204" pitchFamily="34" charset="0"/>
                <a:cs typeface="Calibri" panose="020F0502020204030204" pitchFamily="34" charset="0"/>
              </a:rPr>
              <a:t> It shows that communication is the major key that one needs to have to remove cultural political, ethnic and demographic barriers in personal interaction, social and professional at workplace</a:t>
            </a:r>
          </a:p>
          <a:p>
            <a:pPr algn="just">
              <a:lnSpc>
                <a:spcPct val="150000"/>
              </a:lnSpc>
            </a:pPr>
            <a:r>
              <a:rPr lang="en-US" sz="1800">
                <a:latin typeface="Calibri" panose="020F0502020204030204" pitchFamily="34" charset="0"/>
                <a:ea typeface="Calibri" panose="020F0502020204030204" pitchFamily="34" charset="0"/>
                <a:cs typeface="Calibri" panose="020F0502020204030204" pitchFamily="34" charset="0"/>
              </a:rPr>
              <a:t>Before discussing the detailed benefits of multilingualism, is important to know what is multilingualism</a:t>
            </a:r>
            <a:endParaRPr lang="en-US" sz="1800">
              <a:effectLst/>
              <a:latin typeface="Calibri" panose="020F0502020204030204" pitchFamily="34" charset="0"/>
              <a:ea typeface="Calibri" panose="020F0502020204030204" pitchFamily="34" charset="0"/>
              <a:cs typeface="Calibri" panose="020F0502020204030204" pitchFamily="34" charset="0"/>
            </a:endParaRPr>
          </a:p>
          <a:p>
            <a:pPr algn="just">
              <a:lnSpc>
                <a:spcPct val="150000"/>
              </a:lnSpc>
            </a:pPr>
            <a:r>
              <a:rPr lang="en-US" sz="1800">
                <a:latin typeface="Calibri" panose="020F0502020204030204" pitchFamily="34" charset="0"/>
                <a:ea typeface="Calibri" panose="020F0502020204030204" pitchFamily="34" charset="0"/>
                <a:cs typeface="Calibri" panose="020F0502020204030204" pitchFamily="34" charset="0"/>
              </a:rPr>
              <a:t>Multilingualism is one ability to interact with a group, institution or family on daily basis with different spoken language as well as written.</a:t>
            </a:r>
            <a:endParaRPr lang="x-none" sz="180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7874506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BED0BD-9F68-4D07-BEB1-6B630C77CB57}"/>
              </a:ext>
            </a:extLst>
          </p:cNvPr>
          <p:cNvSpPr>
            <a:spLocks noGrp="1"/>
          </p:cNvSpPr>
          <p:nvPr>
            <p:ph type="title"/>
          </p:nvPr>
        </p:nvSpPr>
        <p:spPr>
          <a:xfrm>
            <a:off x="1295402" y="707572"/>
            <a:ext cx="9601196" cy="576942"/>
          </a:xfrm>
        </p:spPr>
        <p:txBody>
          <a:bodyPr>
            <a:normAutofit fontScale="90000"/>
          </a:bodyPr>
          <a:lstStyle/>
          <a:p>
            <a:r>
              <a:rPr lang="en-US" sz="4400">
                <a:effectLst/>
                <a:latin typeface="Times New Roman" panose="02020603050405020304" pitchFamily="18" charset="0"/>
                <a:ea typeface="Calibri" panose="020F0502020204030204" pitchFamily="34" charset="0"/>
                <a:cs typeface="Times New Roman" panose="02020603050405020304" pitchFamily="18" charset="0"/>
              </a:rPr>
              <a:t>Multilingualism and its benefits</a:t>
            </a:r>
            <a:endParaRPr lang="x-none">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636A7564-DAB1-4DDD-96EC-57D1030570EE}"/>
              </a:ext>
            </a:extLst>
          </p:cNvPr>
          <p:cNvSpPr>
            <a:spLocks noGrp="1"/>
          </p:cNvSpPr>
          <p:nvPr>
            <p:ph idx="1"/>
          </p:nvPr>
        </p:nvSpPr>
        <p:spPr>
          <a:xfrm>
            <a:off x="772886" y="1545771"/>
            <a:ext cx="10668000" cy="4702629"/>
          </a:xfrm>
        </p:spPr>
        <p:txBody>
          <a:bodyPr>
            <a:noAutofit/>
          </a:bodyPr>
          <a:lstStyle/>
          <a:p>
            <a:pPr lvl="0" algn="just">
              <a:lnSpc>
                <a:spcPct val="170000"/>
              </a:lnSpc>
              <a:buFont typeface="Wingdings" panose="05000000000000000000" pitchFamily="2" charset="2"/>
              <a:buChar char="Ø"/>
            </a:pPr>
            <a:r>
              <a:rPr lang="en-US" sz="1600">
                <a:effectLst/>
                <a:latin typeface="Calibri" panose="020F0502020204030204" pitchFamily="34" charset="0"/>
                <a:ea typeface="Calibri" panose="020F0502020204030204" pitchFamily="34" charset="0"/>
                <a:cs typeface="Calibri" panose="020F0502020204030204" pitchFamily="34" charset="0"/>
              </a:rPr>
              <a:t>Increases the career opportunities</a:t>
            </a:r>
            <a:endParaRPr lang="x-none" sz="1600">
              <a:effectLst/>
              <a:latin typeface="Calibri" panose="020F0502020204030204" pitchFamily="34" charset="0"/>
              <a:ea typeface="Calibri" panose="020F0502020204030204" pitchFamily="34" charset="0"/>
              <a:cs typeface="Calibri" panose="020F0502020204030204" pitchFamily="34" charset="0"/>
            </a:endParaRPr>
          </a:p>
          <a:p>
            <a:pPr marL="457200" algn="just">
              <a:lnSpc>
                <a:spcPct val="170000"/>
              </a:lnSpc>
            </a:pPr>
            <a:r>
              <a:rPr lang="en-US" sz="1600">
                <a:latin typeface="Calibri" panose="020F0502020204030204" pitchFamily="34" charset="0"/>
                <a:ea typeface="Calibri" panose="020F0502020204030204" pitchFamily="34" charset="0"/>
                <a:cs typeface="Calibri" panose="020F0502020204030204" pitchFamily="34" charset="0"/>
              </a:rPr>
              <a:t>M</a:t>
            </a:r>
            <a:r>
              <a:rPr lang="en-US" sz="1600">
                <a:effectLst/>
                <a:latin typeface="Calibri" panose="020F0502020204030204" pitchFamily="34" charset="0"/>
                <a:ea typeface="Calibri" panose="020F0502020204030204" pitchFamily="34" charset="0"/>
                <a:cs typeface="Calibri" panose="020F0502020204030204" pitchFamily="34" charset="0"/>
              </a:rPr>
              <a:t>ultilingualism benefits the people in their career growth. </a:t>
            </a:r>
          </a:p>
          <a:p>
            <a:pPr marL="457200" algn="just">
              <a:lnSpc>
                <a:spcPct val="170000"/>
              </a:lnSpc>
            </a:pPr>
            <a:r>
              <a:rPr lang="en-US" sz="1600">
                <a:effectLst/>
                <a:latin typeface="Calibri" panose="020F0502020204030204" pitchFamily="34" charset="0"/>
                <a:ea typeface="Calibri" panose="020F0502020204030204" pitchFamily="34" charset="0"/>
                <a:cs typeface="Calibri" panose="020F0502020204030204" pitchFamily="34" charset="0"/>
              </a:rPr>
              <a:t>People are able to avail more work opportunities and have more choices than those who can not speak into different languages and fail the language test. </a:t>
            </a:r>
            <a:endParaRPr lang="x-none" sz="1600">
              <a:effectLst/>
              <a:latin typeface="Calibri" panose="020F0502020204030204" pitchFamily="34" charset="0"/>
              <a:ea typeface="Calibri" panose="020F0502020204030204" pitchFamily="34" charset="0"/>
              <a:cs typeface="Calibri" panose="020F0502020204030204" pitchFamily="34" charset="0"/>
            </a:endParaRPr>
          </a:p>
          <a:p>
            <a:pPr lvl="0" algn="just">
              <a:lnSpc>
                <a:spcPct val="170000"/>
              </a:lnSpc>
              <a:buFont typeface="Wingdings" panose="05000000000000000000" pitchFamily="2" charset="2"/>
              <a:buChar char="Ø"/>
            </a:pPr>
            <a:r>
              <a:rPr lang="en-US" sz="1600">
                <a:effectLst/>
                <a:latin typeface="Calibri" panose="020F0502020204030204" pitchFamily="34" charset="0"/>
                <a:ea typeface="Calibri" panose="020F0502020204030204" pitchFamily="34" charset="0"/>
                <a:cs typeface="Calibri" panose="020F0502020204030204" pitchFamily="34" charset="0"/>
              </a:rPr>
              <a:t>Improved decision making </a:t>
            </a:r>
            <a:endParaRPr lang="x-none" sz="1600">
              <a:effectLst/>
              <a:latin typeface="Calibri" panose="020F0502020204030204" pitchFamily="34" charset="0"/>
              <a:ea typeface="Calibri" panose="020F0502020204030204" pitchFamily="34" charset="0"/>
              <a:cs typeface="Calibri" panose="020F0502020204030204" pitchFamily="34" charset="0"/>
            </a:endParaRPr>
          </a:p>
          <a:p>
            <a:pPr marL="457200" algn="just">
              <a:lnSpc>
                <a:spcPct val="170000"/>
              </a:lnSpc>
            </a:pPr>
            <a:r>
              <a:rPr lang="en-US" sz="1600">
                <a:effectLst/>
                <a:latin typeface="Calibri" panose="020F0502020204030204" pitchFamily="34" charset="0"/>
                <a:ea typeface="Calibri" panose="020F0502020204030204" pitchFamily="34" charset="0"/>
                <a:cs typeface="Calibri" panose="020F0502020204030204" pitchFamily="34" charset="0"/>
              </a:rPr>
              <a:t>Multilingualism also improves the decision making by giving person a chance to talk in a meeting composes of people not sharing the same language. </a:t>
            </a:r>
          </a:p>
          <a:p>
            <a:pPr marL="457200" algn="just">
              <a:lnSpc>
                <a:spcPct val="170000"/>
              </a:lnSpc>
            </a:pPr>
            <a:r>
              <a:rPr lang="en-US" sz="1600">
                <a:effectLst/>
                <a:latin typeface="Calibri" panose="020F0502020204030204" pitchFamily="34" charset="0"/>
                <a:ea typeface="Calibri" panose="020F0502020204030204" pitchFamily="34" charset="0"/>
                <a:cs typeface="Calibri" panose="020F0502020204030204" pitchFamily="34" charset="0"/>
              </a:rPr>
              <a:t>It helps getting involved into upper-level decision making at workplaces and forms an opportunity to improve the status at the workplace. </a:t>
            </a:r>
            <a:endParaRPr lang="x-none" sz="1600">
              <a:effectLst/>
              <a:latin typeface="Calibri" panose="020F0502020204030204" pitchFamily="34" charset="0"/>
              <a:ea typeface="Calibri" panose="020F0502020204030204" pitchFamily="34" charset="0"/>
              <a:cs typeface="Calibri" panose="020F0502020204030204" pitchFamily="34" charset="0"/>
            </a:endParaRPr>
          </a:p>
          <a:p>
            <a:pPr marL="0" lvl="0" indent="0" algn="just">
              <a:lnSpc>
                <a:spcPct val="170000"/>
              </a:lnSpc>
              <a:buNone/>
            </a:pPr>
            <a:r>
              <a:rPr lang="en-US" sz="1400">
                <a:effectLst/>
                <a:latin typeface="Calibri" panose="020F0502020204030204" pitchFamily="34" charset="0"/>
                <a:ea typeface="Calibri" panose="020F0502020204030204" pitchFamily="34" charset="0"/>
                <a:cs typeface="Calibri" panose="020F0502020204030204" pitchFamily="34" charset="0"/>
              </a:rPr>
              <a:t> </a:t>
            </a:r>
            <a:endParaRPr lang="x-none" sz="1400">
              <a:effectLst/>
              <a:latin typeface="Calibri" panose="020F0502020204030204" pitchFamily="34" charset="0"/>
              <a:ea typeface="Calibri" panose="020F0502020204030204" pitchFamily="34" charset="0"/>
              <a:cs typeface="Calibri" panose="020F0502020204030204" pitchFamily="34" charset="0"/>
            </a:endParaRPr>
          </a:p>
          <a:p>
            <a:pPr marL="0" indent="0" algn="just">
              <a:lnSpc>
                <a:spcPct val="170000"/>
              </a:lnSpc>
              <a:buNone/>
            </a:pPr>
            <a:r>
              <a:rPr lang="en-US" sz="1400">
                <a:effectLst/>
                <a:latin typeface="Times New Roman" panose="02020603050405020304" pitchFamily="18" charset="0"/>
                <a:ea typeface="Calibri" panose="020F0502020204030204" pitchFamily="34" charset="0"/>
                <a:cs typeface="Times New Roman" panose="02020603050405020304" pitchFamily="18" charset="0"/>
              </a:rPr>
              <a:t> </a:t>
            </a:r>
          </a:p>
          <a:p>
            <a:pPr algn="just">
              <a:lnSpc>
                <a:spcPct val="170000"/>
              </a:lnSpc>
            </a:pPr>
            <a:endParaRPr lang="x-none" sz="1400"/>
          </a:p>
        </p:txBody>
      </p:sp>
    </p:spTree>
    <p:extLst>
      <p:ext uri="{BB962C8B-B14F-4D97-AF65-F5344CB8AC3E}">
        <p14:creationId xmlns:p14="http://schemas.microsoft.com/office/powerpoint/2010/main" val="13132641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082591-2C8F-41BE-8B75-3EE65AE26BC1}"/>
              </a:ext>
            </a:extLst>
          </p:cNvPr>
          <p:cNvSpPr>
            <a:spLocks noGrp="1"/>
          </p:cNvSpPr>
          <p:nvPr>
            <p:ph type="title"/>
          </p:nvPr>
        </p:nvSpPr>
        <p:spPr>
          <a:xfrm>
            <a:off x="1295402" y="685801"/>
            <a:ext cx="9601196" cy="544286"/>
          </a:xfrm>
        </p:spPr>
        <p:txBody>
          <a:bodyPr>
            <a:normAutofit fontScale="90000"/>
          </a:bodyPr>
          <a:lstStyle/>
          <a:p>
            <a:r>
              <a:rPr lang="en-US">
                <a:latin typeface="Times New Roman" panose="02020603050405020304" pitchFamily="18" charset="0"/>
                <a:ea typeface="Calibri" panose="020F0502020204030204" pitchFamily="34" charset="0"/>
                <a:cs typeface="Times New Roman" panose="02020603050405020304" pitchFamily="18" charset="0"/>
              </a:rPr>
              <a:t>Multilingualism and its benefits</a:t>
            </a:r>
            <a:endParaRPr lang="x-none"/>
          </a:p>
        </p:txBody>
      </p:sp>
      <p:sp>
        <p:nvSpPr>
          <p:cNvPr id="3" name="Content Placeholder 2">
            <a:extLst>
              <a:ext uri="{FF2B5EF4-FFF2-40B4-BE49-F238E27FC236}">
                <a16:creationId xmlns:a16="http://schemas.microsoft.com/office/drawing/2014/main" id="{743A4679-5D1B-45E2-AE0F-E07159BDB951}"/>
              </a:ext>
            </a:extLst>
          </p:cNvPr>
          <p:cNvSpPr>
            <a:spLocks noGrp="1"/>
          </p:cNvSpPr>
          <p:nvPr>
            <p:ph idx="4294967295"/>
          </p:nvPr>
        </p:nvSpPr>
        <p:spPr>
          <a:xfrm>
            <a:off x="751114" y="1426029"/>
            <a:ext cx="10657115" cy="4822371"/>
          </a:xfrm>
        </p:spPr>
        <p:txBody>
          <a:bodyPr>
            <a:noAutofit/>
          </a:bodyPr>
          <a:lstStyle/>
          <a:p>
            <a:pPr lvl="0" algn="just">
              <a:lnSpc>
                <a:spcPct val="150000"/>
              </a:lnSpc>
              <a:buFont typeface="Wingdings" panose="05000000000000000000" pitchFamily="2" charset="2"/>
              <a:buChar char="Ø"/>
            </a:pPr>
            <a:r>
              <a:rPr lang="en-US" sz="1600">
                <a:effectLst/>
                <a:latin typeface="Calibri" panose="020F0502020204030204" pitchFamily="34" charset="0"/>
                <a:ea typeface="Calibri" panose="020F0502020204030204" pitchFamily="34" charset="0"/>
                <a:cs typeface="Calibri" panose="020F0502020204030204" pitchFamily="34" charset="0"/>
              </a:rPr>
              <a:t>To enhance the communication skills: Multilingualism enhances communication. Nowadays, workforce is a diverse form of group that one has to interact on daily basis,</a:t>
            </a:r>
            <a:r>
              <a:rPr lang="en-US" sz="1600">
                <a:latin typeface="Calibri" panose="020F0502020204030204" pitchFamily="34" charset="0"/>
                <a:ea typeface="Calibri" panose="020F0502020204030204" pitchFamily="34" charset="0"/>
                <a:cs typeface="Calibri" panose="020F0502020204030204" pitchFamily="34" charset="0"/>
              </a:rPr>
              <a:t> and it </a:t>
            </a:r>
            <a:r>
              <a:rPr lang="en-US" sz="1600">
                <a:effectLst/>
                <a:latin typeface="Calibri" panose="020F0502020204030204" pitchFamily="34" charset="0"/>
                <a:ea typeface="Calibri" panose="020F0502020204030204" pitchFamily="34" charset="0"/>
                <a:cs typeface="Calibri" panose="020F0502020204030204" pitchFamily="34" charset="0"/>
              </a:rPr>
              <a:t>requires to learn the skills and communicate in their language (</a:t>
            </a:r>
            <a:r>
              <a:rPr lang="en-US" sz="1600" err="1">
                <a:solidFill>
                  <a:srgbClr val="222222"/>
                </a:solidFill>
                <a:effectLst/>
                <a:latin typeface="Calibri" panose="020F0502020204030204" pitchFamily="34" charset="0"/>
                <a:ea typeface="Calibri" panose="020F0502020204030204" pitchFamily="34" charset="0"/>
                <a:cs typeface="Calibri" panose="020F0502020204030204" pitchFamily="34" charset="0"/>
              </a:rPr>
              <a:t>Garić</a:t>
            </a:r>
            <a:r>
              <a:rPr lang="en-US" sz="1600">
                <a:solidFill>
                  <a:srgbClr val="222222"/>
                </a:solidFill>
                <a:effectLst/>
                <a:latin typeface="Calibri" panose="020F0502020204030204" pitchFamily="34" charset="0"/>
                <a:ea typeface="Calibri" panose="020F0502020204030204" pitchFamily="34" charset="0"/>
                <a:cs typeface="Calibri" panose="020F0502020204030204" pitchFamily="34" charset="0"/>
              </a:rPr>
              <a:t>, 2023)</a:t>
            </a:r>
            <a:r>
              <a:rPr lang="en-US" sz="1600">
                <a:effectLst/>
                <a:latin typeface="Calibri" panose="020F0502020204030204" pitchFamily="34" charset="0"/>
                <a:ea typeface="Calibri" panose="020F0502020204030204" pitchFamily="34" charset="0"/>
                <a:cs typeface="Calibri" panose="020F0502020204030204" pitchFamily="34" charset="0"/>
              </a:rPr>
              <a:t>. </a:t>
            </a:r>
          </a:p>
          <a:p>
            <a:pPr lvl="0" algn="just">
              <a:lnSpc>
                <a:spcPct val="150000"/>
              </a:lnSpc>
              <a:buFont typeface="Wingdings" panose="05000000000000000000" pitchFamily="2" charset="2"/>
              <a:buChar char="Ø"/>
            </a:pPr>
            <a:r>
              <a:rPr lang="en-US" sz="1600">
                <a:effectLst/>
                <a:latin typeface="Calibri" panose="020F0502020204030204" pitchFamily="34" charset="0"/>
                <a:ea typeface="Calibri" panose="020F0502020204030204" pitchFamily="34" charset="0"/>
                <a:cs typeface="Calibri" panose="020F0502020204030204" pitchFamily="34" charset="0"/>
              </a:rPr>
              <a:t>Study shoes that multilingualism creates a more diverse workplace where productivity and performance are both higher than monolingualism workforce.</a:t>
            </a:r>
          </a:p>
          <a:p>
            <a:pPr lvl="0" algn="just">
              <a:lnSpc>
                <a:spcPct val="150000"/>
              </a:lnSpc>
              <a:buFont typeface="Wingdings" panose="05000000000000000000" pitchFamily="2" charset="2"/>
              <a:buChar char="Ø"/>
            </a:pPr>
            <a:r>
              <a:rPr lang="en-US" sz="1600">
                <a:effectLst/>
                <a:latin typeface="Calibri" panose="020F0502020204030204" pitchFamily="34" charset="0"/>
                <a:ea typeface="Calibri" panose="020F0502020204030204" pitchFamily="34" charset="0"/>
                <a:cs typeface="Calibri" panose="020F0502020204030204" pitchFamily="34" charset="0"/>
              </a:rPr>
              <a:t> Ability to understand the ideas and perspective of others enhances interpersonal relationships (</a:t>
            </a:r>
            <a:r>
              <a:rPr lang="en-US" sz="1600" err="1">
                <a:solidFill>
                  <a:srgbClr val="222222"/>
                </a:solidFill>
                <a:effectLst/>
                <a:latin typeface="Calibri" panose="020F0502020204030204" pitchFamily="34" charset="0"/>
                <a:ea typeface="Calibri" panose="020F0502020204030204" pitchFamily="34" charset="0"/>
                <a:cs typeface="Calibri" panose="020F0502020204030204" pitchFamily="34" charset="0"/>
              </a:rPr>
              <a:t>Maftuna</a:t>
            </a:r>
            <a:r>
              <a:rPr lang="en-US" sz="1600">
                <a:solidFill>
                  <a:srgbClr val="222222"/>
                </a:solidFill>
                <a:effectLst/>
                <a:latin typeface="Calibri" panose="020F0502020204030204" pitchFamily="34" charset="0"/>
                <a:ea typeface="Calibri" panose="020F0502020204030204" pitchFamily="34" charset="0"/>
                <a:cs typeface="Calibri" panose="020F0502020204030204" pitchFamily="34" charset="0"/>
              </a:rPr>
              <a:t> and </a:t>
            </a:r>
            <a:r>
              <a:rPr lang="en-US" sz="1600" err="1">
                <a:solidFill>
                  <a:srgbClr val="222222"/>
                </a:solidFill>
                <a:effectLst/>
                <a:latin typeface="Calibri" panose="020F0502020204030204" pitchFamily="34" charset="0"/>
                <a:ea typeface="Calibri" panose="020F0502020204030204" pitchFamily="34" charset="0"/>
                <a:cs typeface="Calibri" panose="020F0502020204030204" pitchFamily="34" charset="0"/>
              </a:rPr>
              <a:t>Asliddin</a:t>
            </a:r>
            <a:r>
              <a:rPr lang="en-US" sz="1600">
                <a:solidFill>
                  <a:srgbClr val="222222"/>
                </a:solidFill>
                <a:latin typeface="Calibri" panose="020F0502020204030204" pitchFamily="34" charset="0"/>
                <a:ea typeface="Calibri" panose="020F0502020204030204" pitchFamily="34" charset="0"/>
                <a:cs typeface="Calibri" panose="020F0502020204030204" pitchFamily="34" charset="0"/>
              </a:rPr>
              <a:t>, 2023</a:t>
            </a:r>
            <a:r>
              <a:rPr lang="en-US" sz="1600">
                <a:effectLst/>
                <a:latin typeface="Calibri" panose="020F0502020204030204" pitchFamily="34" charset="0"/>
                <a:ea typeface="Calibri" panose="020F0502020204030204" pitchFamily="34" charset="0"/>
                <a:cs typeface="Calibri" panose="020F0502020204030204" pitchFamily="34" charset="0"/>
              </a:rPr>
              <a:t>.</a:t>
            </a:r>
            <a:endParaRPr lang="x-none" sz="1600">
              <a:effectLst/>
              <a:latin typeface="Calibri" panose="020F0502020204030204" pitchFamily="34" charset="0"/>
              <a:ea typeface="Calibri" panose="020F0502020204030204" pitchFamily="34" charset="0"/>
              <a:cs typeface="Calibri" panose="020F0502020204030204" pitchFamily="34" charset="0"/>
            </a:endParaRPr>
          </a:p>
          <a:p>
            <a:pPr lvl="0" algn="just">
              <a:lnSpc>
                <a:spcPct val="150000"/>
              </a:lnSpc>
              <a:buFont typeface="Wingdings" panose="05000000000000000000" pitchFamily="2" charset="2"/>
              <a:buChar char="Ø"/>
            </a:pPr>
            <a:r>
              <a:rPr lang="en-US" sz="1600">
                <a:effectLst/>
                <a:latin typeface="Calibri" panose="020F0502020204030204" pitchFamily="34" charset="0"/>
                <a:ea typeface="Calibri" panose="020F0502020204030204" pitchFamily="34" charset="0"/>
                <a:cs typeface="Calibri" panose="020F0502020204030204" pitchFamily="34" charset="0"/>
              </a:rPr>
              <a:t>Provides concrete and precise information</a:t>
            </a:r>
            <a:endParaRPr lang="x-none" sz="1600">
              <a:effectLst/>
              <a:latin typeface="Calibri" panose="020F0502020204030204" pitchFamily="34" charset="0"/>
              <a:ea typeface="Calibri" panose="020F0502020204030204" pitchFamily="34" charset="0"/>
              <a:cs typeface="Calibri" panose="020F0502020204030204" pitchFamily="34" charset="0"/>
            </a:endParaRPr>
          </a:p>
          <a:p>
            <a:pPr marL="457200" algn="just">
              <a:lnSpc>
                <a:spcPct val="150000"/>
              </a:lnSpc>
              <a:spcAft>
                <a:spcPts val="800"/>
              </a:spcAft>
              <a:buFont typeface="Wingdings" panose="05000000000000000000" pitchFamily="2" charset="2"/>
              <a:buChar char="Ø"/>
            </a:pPr>
            <a:r>
              <a:rPr lang="en-US" sz="1600">
                <a:effectLst/>
                <a:latin typeface="Calibri" panose="020F0502020204030204" pitchFamily="34" charset="0"/>
                <a:ea typeface="Calibri" panose="020F0502020204030204" pitchFamily="34" charset="0"/>
                <a:cs typeface="Calibri" panose="020F0502020204030204" pitchFamily="34" charset="0"/>
              </a:rPr>
              <a:t>Another advantage of multilingualism is its ability to provide concrete information, </a:t>
            </a:r>
          </a:p>
          <a:p>
            <a:pPr marL="171450" indent="0" algn="just">
              <a:lnSpc>
                <a:spcPct val="150000"/>
              </a:lnSpc>
              <a:spcAft>
                <a:spcPts val="800"/>
              </a:spcAft>
              <a:buNone/>
            </a:pPr>
            <a:r>
              <a:rPr lang="en-US" sz="1600">
                <a:effectLst/>
                <a:latin typeface="Calibri" panose="020F0502020204030204" pitchFamily="34" charset="0"/>
                <a:ea typeface="Calibri" panose="020F0502020204030204" pitchFamily="34" charset="0"/>
                <a:cs typeface="Calibri" panose="020F0502020204030204" pitchFamily="34" charset="0"/>
              </a:rPr>
              <a:t>                for example, in case of hotel management, a Spanish guest coming to stay in an Asian hotel will convey the information that needs to understood by an Asian language speaker</a:t>
            </a:r>
            <a:r>
              <a:rPr lang="en-US" sz="1600">
                <a:latin typeface="Calibri" panose="020F0502020204030204" pitchFamily="34" charset="0"/>
                <a:ea typeface="Calibri" panose="020F0502020204030204" pitchFamily="34" charset="0"/>
                <a:cs typeface="Calibri" panose="020F0502020204030204" pitchFamily="34" charset="0"/>
              </a:rPr>
              <a:t> </a:t>
            </a:r>
            <a:r>
              <a:rPr lang="en-US" sz="1600">
                <a:effectLst/>
                <a:latin typeface="Calibri" panose="020F0502020204030204" pitchFamily="34" charset="0"/>
                <a:ea typeface="Calibri" panose="020F0502020204030204" pitchFamily="34" charset="0"/>
                <a:cs typeface="Calibri" panose="020F0502020204030204" pitchFamily="34" charset="0"/>
              </a:rPr>
              <a:t>(</a:t>
            </a:r>
            <a:r>
              <a:rPr lang="en-US" sz="1600">
                <a:solidFill>
                  <a:srgbClr val="222222"/>
                </a:solidFill>
                <a:effectLst/>
                <a:latin typeface="Calibri" panose="020F0502020204030204" pitchFamily="34" charset="0"/>
                <a:ea typeface="Calibri" panose="020F0502020204030204" pitchFamily="34" charset="0"/>
                <a:cs typeface="Calibri" panose="020F0502020204030204" pitchFamily="34" charset="0"/>
              </a:rPr>
              <a:t>McGlade and Epps, 2022)</a:t>
            </a:r>
            <a:endParaRPr lang="x-none" sz="160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3333202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F64CD4-B454-4AB8-B59D-49DA3E2538A7}"/>
              </a:ext>
            </a:extLst>
          </p:cNvPr>
          <p:cNvSpPr>
            <a:spLocks noGrp="1"/>
          </p:cNvSpPr>
          <p:nvPr>
            <p:ph type="title"/>
          </p:nvPr>
        </p:nvSpPr>
        <p:spPr>
          <a:xfrm>
            <a:off x="1295402" y="903514"/>
            <a:ext cx="9601196" cy="1055915"/>
          </a:xfrm>
        </p:spPr>
        <p:txBody>
          <a:bodyPr>
            <a:normAutofit/>
          </a:bodyPr>
          <a:lstStyle/>
          <a:p>
            <a:r>
              <a:rPr lang="en-US" sz="3200">
                <a:latin typeface="Times New Roman" panose="02020603050405020304" pitchFamily="18" charset="0"/>
                <a:cs typeface="Times New Roman" panose="02020603050405020304" pitchFamily="18" charset="0"/>
              </a:rPr>
              <a:t>Importance of language skills for hotel staff</a:t>
            </a:r>
            <a:endParaRPr lang="x-none" sz="320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5D782F24-D6F0-49C3-A7B6-0990A4B4814E}"/>
              </a:ext>
            </a:extLst>
          </p:cNvPr>
          <p:cNvSpPr>
            <a:spLocks noGrp="1"/>
          </p:cNvSpPr>
          <p:nvPr>
            <p:ph idx="4294967295"/>
          </p:nvPr>
        </p:nvSpPr>
        <p:spPr>
          <a:xfrm>
            <a:off x="751114" y="2307771"/>
            <a:ext cx="10668000" cy="3951514"/>
          </a:xfrm>
        </p:spPr>
        <p:txBody>
          <a:bodyPr>
            <a:normAutofit/>
          </a:bodyPr>
          <a:lstStyle/>
          <a:p>
            <a:pPr algn="just">
              <a:lnSpc>
                <a:spcPct val="150000"/>
              </a:lnSpc>
              <a:spcAft>
                <a:spcPts val="800"/>
              </a:spcAft>
            </a:pPr>
            <a:r>
              <a:rPr lang="en-US" sz="1700">
                <a:effectLst/>
                <a:latin typeface="Calibri" panose="020F0502020204030204" pitchFamily="34" charset="0"/>
                <a:ea typeface="Calibri" panose="020F0502020204030204" pitchFamily="34" charset="0"/>
                <a:cs typeface="Calibri" panose="020F0502020204030204" pitchFamily="34" charset="0"/>
              </a:rPr>
              <a:t>It is important for the hotel staff of Diversity and London Spa  to improves it verbal communication to understand what a customer wants to offer. </a:t>
            </a:r>
          </a:p>
          <a:p>
            <a:pPr algn="just">
              <a:lnSpc>
                <a:spcPct val="150000"/>
              </a:lnSpc>
              <a:spcAft>
                <a:spcPts val="800"/>
              </a:spcAft>
            </a:pPr>
            <a:r>
              <a:rPr lang="en-US" sz="1700">
                <a:effectLst/>
                <a:latin typeface="Calibri" panose="020F0502020204030204" pitchFamily="34" charset="0"/>
                <a:ea typeface="Calibri" panose="020F0502020204030204" pitchFamily="34" charset="0"/>
                <a:cs typeface="Calibri" panose="020F0502020204030204" pitchFamily="34" charset="0"/>
              </a:rPr>
              <a:t>For example; if a staff member of Diversity and London Spa  scheduled to provide the service to a particular guest is no familiar to the language his customer has then the poor quality of service would be the end result. It shows that verbal communication is important for a hotel staff to improve the quality of service (</a:t>
            </a:r>
            <a:r>
              <a:rPr lang="en-US" sz="1700">
                <a:solidFill>
                  <a:srgbClr val="222222"/>
                </a:solidFill>
                <a:effectLst/>
                <a:latin typeface="Calibri" panose="020F0502020204030204" pitchFamily="34" charset="0"/>
                <a:ea typeface="Calibri" panose="020F0502020204030204" pitchFamily="34" charset="0"/>
                <a:cs typeface="Calibri" panose="020F0502020204030204" pitchFamily="34" charset="0"/>
              </a:rPr>
              <a:t>Hussain, 2023)</a:t>
            </a:r>
            <a:r>
              <a:rPr lang="en-US" sz="1700">
                <a:effectLst/>
                <a:latin typeface="Calibri" panose="020F0502020204030204" pitchFamily="34" charset="0"/>
                <a:ea typeface="Calibri" panose="020F0502020204030204" pitchFamily="34" charset="0"/>
                <a:cs typeface="Calibri" panose="020F0502020204030204" pitchFamily="34" charset="0"/>
              </a:rPr>
              <a:t>.</a:t>
            </a:r>
            <a:endParaRPr lang="x-none" sz="1700">
              <a:effectLst/>
              <a:latin typeface="Calibri" panose="020F0502020204030204" pitchFamily="34" charset="0"/>
              <a:ea typeface="Calibri" panose="020F0502020204030204" pitchFamily="34" charset="0"/>
              <a:cs typeface="Calibri" panose="020F0502020204030204" pitchFamily="34" charset="0"/>
            </a:endParaRPr>
          </a:p>
          <a:p>
            <a:pPr algn="just">
              <a:lnSpc>
                <a:spcPct val="150000"/>
              </a:lnSpc>
              <a:spcAft>
                <a:spcPts val="800"/>
              </a:spcAft>
            </a:pPr>
            <a:r>
              <a:rPr lang="en-US" sz="1700">
                <a:effectLst/>
                <a:latin typeface="Calibri" panose="020F0502020204030204" pitchFamily="34" charset="0"/>
                <a:ea typeface="Calibri" panose="020F0502020204030204" pitchFamily="34" charset="0"/>
                <a:cs typeface="Calibri" panose="020F0502020204030204" pitchFamily="34" charset="0"/>
              </a:rPr>
              <a:t>For a service industry like Diversity and London Spa  , the ratings and feedback provide by the customers are directly dependent on the staff and their service skills. </a:t>
            </a:r>
          </a:p>
          <a:p>
            <a:pPr algn="just">
              <a:lnSpc>
                <a:spcPct val="150000"/>
              </a:lnSpc>
              <a:spcAft>
                <a:spcPts val="800"/>
              </a:spcAft>
            </a:pPr>
            <a:r>
              <a:rPr lang="en-US" sz="1700">
                <a:latin typeface="Calibri" panose="020F0502020204030204" pitchFamily="34" charset="0"/>
                <a:ea typeface="Calibri" panose="020F0502020204030204" pitchFamily="34" charset="0"/>
                <a:cs typeface="Calibri" panose="020F0502020204030204" pitchFamily="34" charset="0"/>
              </a:rPr>
              <a:t>Lastly, multilingualism enhances not only service quality but impacts positively on the reputation of hotel.</a:t>
            </a:r>
            <a:endParaRPr lang="x-none" sz="1700">
              <a:effectLst/>
              <a:latin typeface="Calibri" panose="020F0502020204030204" pitchFamily="34" charset="0"/>
              <a:ea typeface="Calibri" panose="020F0502020204030204" pitchFamily="34" charset="0"/>
              <a:cs typeface="Calibri" panose="020F0502020204030204" pitchFamily="34" charset="0"/>
            </a:endParaRPr>
          </a:p>
          <a:p>
            <a:pPr algn="just">
              <a:lnSpc>
                <a:spcPct val="150000"/>
              </a:lnSpc>
            </a:pPr>
            <a:endParaRPr lang="x-none"/>
          </a:p>
        </p:txBody>
      </p:sp>
    </p:spTree>
    <p:extLst>
      <p:ext uri="{BB962C8B-B14F-4D97-AF65-F5344CB8AC3E}">
        <p14:creationId xmlns:p14="http://schemas.microsoft.com/office/powerpoint/2010/main" val="5470652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191E40-9857-4527-9A83-394BCD809AA0}"/>
              </a:ext>
            </a:extLst>
          </p:cNvPr>
          <p:cNvSpPr>
            <a:spLocks noGrp="1"/>
          </p:cNvSpPr>
          <p:nvPr>
            <p:ph type="title"/>
          </p:nvPr>
        </p:nvSpPr>
        <p:spPr>
          <a:xfrm>
            <a:off x="1066802" y="620485"/>
            <a:ext cx="10069284" cy="1338943"/>
          </a:xfrm>
        </p:spPr>
        <p:txBody>
          <a:bodyPr>
            <a:normAutofit/>
          </a:bodyPr>
          <a:lstStyle/>
          <a:p>
            <a:r>
              <a:rPr lang="en-US" sz="3600">
                <a:latin typeface="Calibri" panose="020F0502020204030204" pitchFamily="34" charset="0"/>
                <a:ea typeface="Calibri" panose="020F0502020204030204" pitchFamily="34" charset="0"/>
                <a:cs typeface="Calibri" panose="020F0502020204030204" pitchFamily="34" charset="0"/>
              </a:rPr>
              <a:t>Language selection </a:t>
            </a:r>
            <a:br>
              <a:rPr lang="en-US">
                <a:latin typeface="Calibri" panose="020F0502020204030204" pitchFamily="34" charset="0"/>
                <a:ea typeface="Calibri" panose="020F0502020204030204" pitchFamily="34" charset="0"/>
                <a:cs typeface="Calibri" panose="020F0502020204030204" pitchFamily="34" charset="0"/>
              </a:rPr>
            </a:br>
            <a:r>
              <a:rPr lang="en-US">
                <a:latin typeface="Calibri" panose="020F0502020204030204" pitchFamily="34" charset="0"/>
                <a:ea typeface="Calibri" panose="020F0502020204030204" pitchFamily="34" charset="0"/>
                <a:cs typeface="Calibri" panose="020F0502020204030204" pitchFamily="34" charset="0"/>
              </a:rPr>
              <a:t>(</a:t>
            </a:r>
            <a:r>
              <a:rPr lang="en-US" sz="4000">
                <a:latin typeface="Calibri" panose="020F0502020204030204" pitchFamily="34" charset="0"/>
                <a:ea typeface="Calibri" panose="020F0502020204030204" pitchFamily="34" charset="0"/>
                <a:cs typeface="Calibri" panose="020F0502020204030204" pitchFamily="34" charset="0"/>
              </a:rPr>
              <a:t>ITALIAN)</a:t>
            </a:r>
            <a:endParaRPr lang="x-none" sz="4000">
              <a:latin typeface="Calibri" panose="020F0502020204030204" pitchFamily="34" charset="0"/>
              <a:ea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A4313A83-C380-44D1-B72A-F998B61D9531}"/>
              </a:ext>
            </a:extLst>
          </p:cNvPr>
          <p:cNvSpPr>
            <a:spLocks noGrp="1"/>
          </p:cNvSpPr>
          <p:nvPr>
            <p:ph idx="4294967295"/>
          </p:nvPr>
        </p:nvSpPr>
        <p:spPr>
          <a:xfrm>
            <a:off x="805542" y="2438400"/>
            <a:ext cx="10613571" cy="3722914"/>
          </a:xfrm>
        </p:spPr>
        <p:txBody>
          <a:bodyPr>
            <a:normAutofit/>
          </a:bodyPr>
          <a:lstStyle/>
          <a:p>
            <a:r>
              <a:rPr lang="en-US" sz="1800" dirty="0">
                <a:effectLst/>
                <a:latin typeface="Calibri" panose="020F0502020204030204" pitchFamily="34" charset="0"/>
                <a:ea typeface="Calibri" panose="020F0502020204030204" pitchFamily="34" charset="0"/>
                <a:cs typeface="Calibri" panose="020F0502020204030204" pitchFamily="34" charset="0"/>
              </a:rPr>
              <a:t>The European language selected here is “Italian”. </a:t>
            </a:r>
          </a:p>
          <a:p>
            <a:r>
              <a:rPr lang="en-US" sz="1800" dirty="0">
                <a:effectLst/>
                <a:latin typeface="Calibri"/>
                <a:ea typeface="Calibri" panose="020F0502020204030204" pitchFamily="34" charset="0"/>
                <a:cs typeface="Calibri"/>
              </a:rPr>
              <a:t>It is spoken in </a:t>
            </a:r>
            <a:r>
              <a:rPr lang="en-US" sz="1800" dirty="0">
                <a:latin typeface="Calibri"/>
                <a:ea typeface="Calibri" panose="020F0502020204030204" pitchFamily="34" charset="0"/>
                <a:cs typeface="Calibri"/>
              </a:rPr>
              <a:t>Vatican City</a:t>
            </a:r>
            <a:r>
              <a:rPr lang="en-US" sz="1800" dirty="0">
                <a:effectLst/>
                <a:latin typeface="Calibri"/>
                <a:ea typeface="Calibri" panose="020F0502020204030204" pitchFamily="34" charset="0"/>
                <a:cs typeface="Calibri"/>
              </a:rPr>
              <a:t>, Corsica, Switzerland, it is spoken mostly in central Europe., also in </a:t>
            </a:r>
            <a:r>
              <a:rPr lang="en-US" sz="1800" dirty="0">
                <a:latin typeface="Calibri"/>
                <a:ea typeface="Calibri" panose="020F0502020204030204" pitchFamily="34" charset="0"/>
                <a:cs typeface="Calibri"/>
              </a:rPr>
              <a:t>Malta, San Marino, Slovenia, USA, South America.</a:t>
            </a:r>
            <a:endParaRPr lang="en-US" sz="1800" dirty="0">
              <a:effectLst/>
              <a:latin typeface="Calibri"/>
              <a:ea typeface="Calibri" panose="020F0502020204030204" pitchFamily="34" charset="0"/>
              <a:cs typeface="Calibri"/>
            </a:endParaRPr>
          </a:p>
          <a:p>
            <a:r>
              <a:rPr lang="en-US" sz="1800" dirty="0">
                <a:latin typeface="Calibri"/>
                <a:ea typeface="Calibri" panose="020F0502020204030204" pitchFamily="34" charset="0"/>
                <a:cs typeface="Calibri"/>
              </a:rPr>
              <a:t> </a:t>
            </a:r>
            <a:r>
              <a:rPr lang="en-US" sz="1800" dirty="0">
                <a:effectLst/>
                <a:latin typeface="Calibri"/>
                <a:ea typeface="Calibri" panose="020F0502020204030204" pitchFamily="34" charset="0"/>
                <a:cs typeface="Calibri"/>
              </a:rPr>
              <a:t>It </a:t>
            </a:r>
            <a:r>
              <a:rPr lang="en-US" sz="1800" dirty="0">
                <a:latin typeface="Calibri"/>
                <a:ea typeface="Calibri" panose="020F0502020204030204" pitchFamily="34" charset="0"/>
                <a:cs typeface="Calibri"/>
              </a:rPr>
              <a:t>isa Latin language</a:t>
            </a:r>
            <a:r>
              <a:rPr lang="en-US" sz="1800" dirty="0">
                <a:effectLst/>
                <a:latin typeface="Calibri"/>
                <a:ea typeface="Calibri" panose="020F0502020204030204" pitchFamily="34" charset="0"/>
                <a:cs typeface="Calibri"/>
              </a:rPr>
              <a:t> relatively easy to learn, because of linguistic similarities with other language such as French and Spanish</a:t>
            </a:r>
            <a:r>
              <a:rPr lang="en-US" sz="1800" dirty="0">
                <a:latin typeface="Calibri"/>
                <a:ea typeface="Calibri" panose="020F0502020204030204" pitchFamily="34" charset="0"/>
                <a:cs typeface="Calibri"/>
              </a:rPr>
              <a:t>, Romanian</a:t>
            </a:r>
            <a:r>
              <a:rPr lang="en-US" sz="1800">
                <a:latin typeface="Calibri"/>
                <a:ea typeface="Calibri" panose="020F0502020204030204" pitchFamily="34" charset="0"/>
                <a:cs typeface="Calibri"/>
              </a:rPr>
              <a:t>, Portuguese.</a:t>
            </a:r>
            <a:endParaRPr lang="en-US" sz="1800">
              <a:effectLst/>
              <a:latin typeface="Calibri"/>
              <a:ea typeface="Calibri" panose="020F0502020204030204" pitchFamily="34" charset="0"/>
              <a:cs typeface="Calibri" panose="020F0502020204030204" pitchFamily="34" charset="0"/>
            </a:endParaRPr>
          </a:p>
          <a:p>
            <a:r>
              <a:rPr lang="en-US" sz="1800" dirty="0">
                <a:effectLst/>
                <a:latin typeface="Calibri" panose="020F0502020204030204" pitchFamily="34" charset="0"/>
                <a:ea typeface="Calibri" panose="020F0502020204030204" pitchFamily="34" charset="0"/>
                <a:cs typeface="Calibri" panose="020F0502020204030204" pitchFamily="34" charset="0"/>
              </a:rPr>
              <a:t> It has complex form of grammar</a:t>
            </a:r>
            <a:r>
              <a:rPr lang="en-US" sz="1800" dirty="0">
                <a:latin typeface="Calibri" panose="020F0502020204030204" pitchFamily="34" charset="0"/>
                <a:ea typeface="Calibri" panose="020F0502020204030204" pitchFamily="34" charset="0"/>
                <a:cs typeface="Calibri" panose="020F0502020204030204" pitchFamily="34" charset="0"/>
              </a:rPr>
              <a:t> and verbs therefore difficult for beginners to learn </a:t>
            </a:r>
            <a:r>
              <a:rPr lang="en-US" sz="1800" dirty="0">
                <a:effectLst/>
                <a:latin typeface="Calibri" panose="020F0502020204030204" pitchFamily="34" charset="0"/>
                <a:ea typeface="Calibri" panose="020F0502020204030204" pitchFamily="34" charset="0"/>
                <a:cs typeface="Calibri" panose="020F0502020204030204" pitchFamily="34" charset="0"/>
              </a:rPr>
              <a:t>(</a:t>
            </a:r>
            <a:r>
              <a:rPr lang="en-US" sz="1800"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Mukhammadyusuf</a:t>
            </a:r>
            <a:r>
              <a:rPr lang="en-US" sz="1800" dirty="0">
                <a:solidFill>
                  <a:srgbClr val="222222"/>
                </a:solidFill>
                <a:latin typeface="Calibri" panose="020F0502020204030204" pitchFamily="34" charset="0"/>
                <a:ea typeface="Calibri" panose="020F0502020204030204" pitchFamily="34" charset="0"/>
                <a:cs typeface="Calibri" panose="020F0502020204030204" pitchFamily="34" charset="0"/>
              </a:rPr>
              <a:t> et al.,2023)</a:t>
            </a:r>
            <a:r>
              <a:rPr lang="en-US" sz="1800" dirty="0">
                <a:effectLst/>
                <a:latin typeface="Calibri" panose="020F0502020204030204" pitchFamily="34" charset="0"/>
                <a:ea typeface="Calibri" panose="020F0502020204030204" pitchFamily="34" charset="0"/>
                <a:cs typeface="Calibri" panose="020F0502020204030204" pitchFamily="34" charset="0"/>
              </a:rPr>
              <a:t>. </a:t>
            </a:r>
          </a:p>
          <a:p>
            <a:r>
              <a:rPr lang="en-US" sz="1800" dirty="0">
                <a:latin typeface="Calibri"/>
                <a:ea typeface="Calibri" panose="020F0502020204030204" pitchFamily="34" charset="0"/>
                <a:cs typeface="Calibri"/>
              </a:rPr>
              <a:t>The Dilly and Nobu Hotel London are two of the hotel examples of UK that have 5-star rating for their better customer management service. Their staff have unique skills or communicating different languages so that customer satisfaction is sustained.</a:t>
            </a:r>
            <a:endParaRPr lang="x-none" sz="1800" dirty="0">
              <a:latin typeface="Calibri" panose="020F0502020204030204" pitchFamily="34" charset="0"/>
              <a:ea typeface="Calibri" panose="020F0502020204030204" pitchFamily="34" charset="0"/>
              <a:cs typeface="Calibri" panose="020F0502020204030204" pitchFamily="34" charset="0"/>
            </a:endParaRPr>
          </a:p>
          <a:p>
            <a:endParaRPr lang="x-none" sz="1800" dirty="0">
              <a:effectLst/>
              <a:latin typeface="Calibri" panose="020F0502020204030204" pitchFamily="34" charset="0"/>
              <a:ea typeface="Calibri" panose="020F0502020204030204" pitchFamily="34" charset="0"/>
              <a:cs typeface="Calibri" panose="020F0502020204030204" pitchFamily="34" charset="0"/>
            </a:endParaRPr>
          </a:p>
          <a:p>
            <a:endParaRPr lang="x-none" dirty="0"/>
          </a:p>
        </p:txBody>
      </p:sp>
    </p:spTree>
    <p:extLst>
      <p:ext uri="{BB962C8B-B14F-4D97-AF65-F5344CB8AC3E}">
        <p14:creationId xmlns:p14="http://schemas.microsoft.com/office/powerpoint/2010/main" val="2767250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4192B1-F0C1-441E-9523-DD25BF8AC442}"/>
              </a:ext>
            </a:extLst>
          </p:cNvPr>
          <p:cNvSpPr>
            <a:spLocks noGrp="1"/>
          </p:cNvSpPr>
          <p:nvPr>
            <p:ph type="title"/>
          </p:nvPr>
        </p:nvSpPr>
        <p:spPr>
          <a:xfrm>
            <a:off x="1295402" y="620486"/>
            <a:ext cx="9601196" cy="707571"/>
          </a:xfrm>
        </p:spPr>
        <p:txBody>
          <a:bodyPr>
            <a:normAutofit fontScale="90000"/>
          </a:bodyPr>
          <a:lstStyle/>
          <a:p>
            <a:r>
              <a:rPr lang="en-US"/>
              <a:t>REFERENCES</a:t>
            </a:r>
            <a:endParaRPr lang="x-none"/>
          </a:p>
        </p:txBody>
      </p:sp>
      <p:sp>
        <p:nvSpPr>
          <p:cNvPr id="3" name="Content Placeholder 2">
            <a:extLst>
              <a:ext uri="{FF2B5EF4-FFF2-40B4-BE49-F238E27FC236}">
                <a16:creationId xmlns:a16="http://schemas.microsoft.com/office/drawing/2014/main" id="{0012F87C-CD11-4848-86F3-B9E0846571AB}"/>
              </a:ext>
            </a:extLst>
          </p:cNvPr>
          <p:cNvSpPr>
            <a:spLocks noGrp="1"/>
          </p:cNvSpPr>
          <p:nvPr>
            <p:ph idx="1"/>
          </p:nvPr>
        </p:nvSpPr>
        <p:spPr>
          <a:xfrm>
            <a:off x="1295401" y="1328057"/>
            <a:ext cx="9601196" cy="4909457"/>
          </a:xfrm>
        </p:spPr>
        <p:txBody>
          <a:bodyPr>
            <a:noAutofit/>
          </a:bodyPr>
          <a:lstStyle/>
          <a:p>
            <a:pPr algn="just">
              <a:lnSpc>
                <a:spcPct val="170000"/>
              </a:lnSpc>
              <a:spcAft>
                <a:spcPts val="800"/>
              </a:spcAft>
            </a:pPr>
            <a:r>
              <a:rPr lang="en-US" sz="1600" err="1">
                <a:solidFill>
                  <a:srgbClr val="222222"/>
                </a:solidFill>
                <a:effectLst/>
                <a:latin typeface="Calibri" panose="020F0502020204030204" pitchFamily="34" charset="0"/>
                <a:ea typeface="Calibri" panose="020F0502020204030204" pitchFamily="34" charset="0"/>
                <a:cs typeface="Calibri" panose="020F0502020204030204" pitchFamily="34" charset="0"/>
              </a:rPr>
              <a:t>Garić</a:t>
            </a:r>
            <a:r>
              <a:rPr lang="en-US" sz="1600">
                <a:solidFill>
                  <a:srgbClr val="222222"/>
                </a:solidFill>
                <a:effectLst/>
                <a:latin typeface="Calibri" panose="020F0502020204030204" pitchFamily="34" charset="0"/>
                <a:ea typeface="Calibri" panose="020F0502020204030204" pitchFamily="34" charset="0"/>
                <a:cs typeface="Calibri" panose="020F0502020204030204" pitchFamily="34" charset="0"/>
              </a:rPr>
              <a:t>, N., 2023. </a:t>
            </a:r>
            <a:r>
              <a:rPr lang="x-none" sz="1600">
                <a:effectLst/>
                <a:latin typeface="Calibri" panose="020F0502020204030204" pitchFamily="34" charset="0"/>
                <a:ea typeface="Calibri" panose="020F0502020204030204" pitchFamily="34" charset="0"/>
                <a:cs typeface="Calibri" panose="020F0502020204030204" pitchFamily="34" charset="0"/>
              </a:rPr>
              <a:t>Multilingual practices in digital communication with clients: Examples from the hotel and catering services in the Region of Istria (Doctoral dissertation, University of Zadar. Department of Linguistics).</a:t>
            </a:r>
          </a:p>
          <a:p>
            <a:pPr algn="just">
              <a:lnSpc>
                <a:spcPct val="170000"/>
              </a:lnSpc>
              <a:spcAft>
                <a:spcPts val="800"/>
              </a:spcAft>
            </a:pPr>
            <a:r>
              <a:rPr lang="en-US" sz="1600">
                <a:solidFill>
                  <a:srgbClr val="222222"/>
                </a:solidFill>
                <a:effectLst/>
                <a:latin typeface="Calibri" panose="020F0502020204030204" pitchFamily="34" charset="0"/>
                <a:ea typeface="Calibri" panose="020F0502020204030204" pitchFamily="34" charset="0"/>
                <a:cs typeface="Calibri" panose="020F0502020204030204" pitchFamily="34" charset="0"/>
              </a:rPr>
              <a:t>Hussain, A., 2023. The Impact of Multilingualism on Personality Development. </a:t>
            </a:r>
            <a:r>
              <a:rPr lang="x-none" sz="1600">
                <a:effectLst/>
                <a:latin typeface="Calibri" panose="020F0502020204030204" pitchFamily="34" charset="0"/>
                <a:ea typeface="Calibri" panose="020F0502020204030204" pitchFamily="34" charset="0"/>
                <a:cs typeface="Calibri" panose="020F0502020204030204" pitchFamily="34" charset="0"/>
              </a:rPr>
              <a:t>Strength for Today and Bright Hope for Tomorrow Volume 23: 6 June 2023 ISSN 1930-2940, p.146.</a:t>
            </a:r>
          </a:p>
          <a:p>
            <a:pPr algn="just">
              <a:lnSpc>
                <a:spcPct val="170000"/>
              </a:lnSpc>
              <a:spcAft>
                <a:spcPts val="800"/>
              </a:spcAft>
            </a:pPr>
            <a:r>
              <a:rPr lang="en-US" sz="1600" err="1">
                <a:solidFill>
                  <a:srgbClr val="222222"/>
                </a:solidFill>
                <a:effectLst/>
                <a:latin typeface="Calibri" panose="020F0502020204030204" pitchFamily="34" charset="0"/>
                <a:ea typeface="Calibri" panose="020F0502020204030204" pitchFamily="34" charset="0"/>
                <a:cs typeface="Calibri" panose="020F0502020204030204" pitchFamily="34" charset="0"/>
              </a:rPr>
              <a:t>Mukhammadyusuf</a:t>
            </a:r>
            <a:r>
              <a:rPr lang="en-US" sz="1600">
                <a:solidFill>
                  <a:srgbClr val="222222"/>
                </a:solidFill>
                <a:effectLst/>
                <a:latin typeface="Calibri" panose="020F0502020204030204" pitchFamily="34" charset="0"/>
                <a:ea typeface="Calibri" panose="020F0502020204030204" pitchFamily="34" charset="0"/>
                <a:cs typeface="Calibri" panose="020F0502020204030204" pitchFamily="34" charset="0"/>
              </a:rPr>
              <a:t>, K., </a:t>
            </a:r>
            <a:r>
              <a:rPr lang="en-US" sz="1600" err="1">
                <a:solidFill>
                  <a:srgbClr val="222222"/>
                </a:solidFill>
                <a:effectLst/>
                <a:latin typeface="Calibri" panose="020F0502020204030204" pitchFamily="34" charset="0"/>
                <a:ea typeface="Calibri" panose="020F0502020204030204" pitchFamily="34" charset="0"/>
                <a:cs typeface="Calibri" panose="020F0502020204030204" pitchFamily="34" charset="0"/>
              </a:rPr>
              <a:t>Umidjon</a:t>
            </a:r>
            <a:r>
              <a:rPr lang="en-US" sz="1600">
                <a:solidFill>
                  <a:srgbClr val="222222"/>
                </a:solidFill>
                <a:effectLst/>
                <a:latin typeface="Calibri" panose="020F0502020204030204" pitchFamily="34" charset="0"/>
                <a:ea typeface="Calibri" panose="020F0502020204030204" pitchFamily="34" charset="0"/>
                <a:cs typeface="Calibri" panose="020F0502020204030204" pitchFamily="34" charset="0"/>
              </a:rPr>
              <a:t>, U. and </a:t>
            </a:r>
            <a:r>
              <a:rPr lang="en-US" sz="1600" err="1">
                <a:solidFill>
                  <a:srgbClr val="222222"/>
                </a:solidFill>
                <a:effectLst/>
                <a:latin typeface="Calibri" panose="020F0502020204030204" pitchFamily="34" charset="0"/>
                <a:ea typeface="Calibri" panose="020F0502020204030204" pitchFamily="34" charset="0"/>
                <a:cs typeface="Calibri" panose="020F0502020204030204" pitchFamily="34" charset="0"/>
              </a:rPr>
              <a:t>Olimova</a:t>
            </a:r>
            <a:r>
              <a:rPr lang="en-US" sz="1600">
                <a:solidFill>
                  <a:srgbClr val="222222"/>
                </a:solidFill>
                <a:effectLst/>
                <a:latin typeface="Calibri" panose="020F0502020204030204" pitchFamily="34" charset="0"/>
                <a:ea typeface="Calibri" panose="020F0502020204030204" pitchFamily="34" charset="0"/>
                <a:cs typeface="Calibri" panose="020F0502020204030204" pitchFamily="34" charset="0"/>
              </a:rPr>
              <a:t>, N., 2023. ROLE OF MULTILINGUALISM. </a:t>
            </a:r>
            <a:r>
              <a:rPr lang="x-none" sz="1600">
                <a:effectLst/>
                <a:latin typeface="Calibri" panose="020F0502020204030204" pitchFamily="34" charset="0"/>
                <a:ea typeface="Calibri" panose="020F0502020204030204" pitchFamily="34" charset="0"/>
                <a:cs typeface="Calibri" panose="020F0502020204030204" pitchFamily="34" charset="0"/>
              </a:rPr>
              <a:t>PEDAGOGICAL SCIENCES AND TEACHING METHODS, 2(23), pp.38-41. </a:t>
            </a:r>
          </a:p>
          <a:p>
            <a:pPr algn="just">
              <a:lnSpc>
                <a:spcPct val="170000"/>
              </a:lnSpc>
              <a:spcAft>
                <a:spcPts val="800"/>
              </a:spcAft>
            </a:pPr>
            <a:r>
              <a:rPr lang="en-US" sz="1600" err="1">
                <a:solidFill>
                  <a:srgbClr val="222222"/>
                </a:solidFill>
                <a:effectLst/>
                <a:latin typeface="Calibri" panose="020F0502020204030204" pitchFamily="34" charset="0"/>
                <a:ea typeface="Calibri" panose="020F0502020204030204" pitchFamily="34" charset="0"/>
                <a:cs typeface="Calibri" panose="020F0502020204030204" pitchFamily="34" charset="0"/>
              </a:rPr>
              <a:t>Maftuna</a:t>
            </a:r>
            <a:r>
              <a:rPr lang="en-US" sz="1600">
                <a:solidFill>
                  <a:srgbClr val="222222"/>
                </a:solidFill>
                <a:effectLst/>
                <a:latin typeface="Calibri" panose="020F0502020204030204" pitchFamily="34" charset="0"/>
                <a:ea typeface="Calibri" panose="020F0502020204030204" pitchFamily="34" charset="0"/>
                <a:cs typeface="Calibri" panose="020F0502020204030204" pitchFamily="34" charset="0"/>
              </a:rPr>
              <a:t>, K. and </a:t>
            </a:r>
            <a:r>
              <a:rPr lang="en-US" sz="1600" err="1">
                <a:solidFill>
                  <a:srgbClr val="222222"/>
                </a:solidFill>
                <a:effectLst/>
                <a:latin typeface="Calibri" panose="020F0502020204030204" pitchFamily="34" charset="0"/>
                <a:ea typeface="Calibri" panose="020F0502020204030204" pitchFamily="34" charset="0"/>
                <a:cs typeface="Calibri" panose="020F0502020204030204" pitchFamily="34" charset="0"/>
              </a:rPr>
              <a:t>Asliddin</a:t>
            </a:r>
            <a:r>
              <a:rPr lang="en-US" sz="1600">
                <a:solidFill>
                  <a:srgbClr val="222222"/>
                </a:solidFill>
                <a:effectLst/>
                <a:latin typeface="Calibri" panose="020F0502020204030204" pitchFamily="34" charset="0"/>
                <a:ea typeface="Calibri" panose="020F0502020204030204" pitchFamily="34" charset="0"/>
                <a:cs typeface="Calibri" panose="020F0502020204030204" pitchFamily="34" charset="0"/>
              </a:rPr>
              <a:t>, U., 2023. HOTEL ENTERPRISE MANAGEMENT METHODS AND WAYS OF COMMUNICATION. </a:t>
            </a:r>
            <a:r>
              <a:rPr lang="x-none" sz="1600">
                <a:effectLst/>
                <a:latin typeface="Calibri" panose="020F0502020204030204" pitchFamily="34" charset="0"/>
                <a:ea typeface="Calibri" panose="020F0502020204030204" pitchFamily="34" charset="0"/>
                <a:cs typeface="Calibri" panose="020F0502020204030204" pitchFamily="34" charset="0"/>
              </a:rPr>
              <a:t>Galaxy International Interdisciplinary Research Journal, 11(2), pp.59-62.</a:t>
            </a:r>
          </a:p>
          <a:p>
            <a:pPr algn="just">
              <a:lnSpc>
                <a:spcPct val="170000"/>
              </a:lnSpc>
              <a:spcAft>
                <a:spcPts val="800"/>
              </a:spcAft>
            </a:pPr>
            <a:r>
              <a:rPr lang="en-US" sz="1600" err="1">
                <a:solidFill>
                  <a:srgbClr val="222222"/>
                </a:solidFill>
                <a:effectLst/>
                <a:latin typeface="Calibri" panose="020F0502020204030204" pitchFamily="34" charset="0"/>
                <a:ea typeface="Calibri" panose="020F0502020204030204" pitchFamily="34" charset="0"/>
                <a:cs typeface="Calibri" panose="020F0502020204030204" pitchFamily="34" charset="0"/>
              </a:rPr>
              <a:t>McGlade</a:t>
            </a:r>
            <a:r>
              <a:rPr lang="en-US" sz="1600">
                <a:solidFill>
                  <a:srgbClr val="222222"/>
                </a:solidFill>
                <a:effectLst/>
                <a:latin typeface="Calibri" panose="020F0502020204030204" pitchFamily="34" charset="0"/>
                <a:ea typeface="Calibri" panose="020F0502020204030204" pitchFamily="34" charset="0"/>
                <a:cs typeface="Calibri" panose="020F0502020204030204" pitchFamily="34" charset="0"/>
              </a:rPr>
              <a:t>, R. and Epps, B., 2022. (Dis) articulating identities: multilingualism in the Catalan countries. </a:t>
            </a:r>
            <a:r>
              <a:rPr lang="x-none" sz="1600">
                <a:effectLst/>
                <a:latin typeface="Calibri" panose="020F0502020204030204" pitchFamily="34" charset="0"/>
                <a:ea typeface="Calibri" panose="020F0502020204030204" pitchFamily="34" charset="0"/>
                <a:cs typeface="Calibri" panose="020F0502020204030204" pitchFamily="34" charset="0"/>
              </a:rPr>
              <a:t>Journal of Catalan Studies, 1(23), pp.1-14</a:t>
            </a:r>
            <a:r>
              <a:rPr lang="en-US" sz="1600">
                <a:solidFill>
                  <a:srgbClr val="222222"/>
                </a:solidFill>
                <a:effectLst/>
                <a:latin typeface="Calibri" panose="020F0502020204030204" pitchFamily="34" charset="0"/>
                <a:ea typeface="Calibri" panose="020F0502020204030204" pitchFamily="34" charset="0"/>
                <a:cs typeface="Calibri" panose="020F0502020204030204" pitchFamily="34" charset="0"/>
              </a:rPr>
              <a:t>.</a:t>
            </a:r>
            <a:r>
              <a:rPr lang="en-US" sz="1600">
                <a:effectLst/>
                <a:latin typeface="Calibri" panose="020F0502020204030204" pitchFamily="34" charset="0"/>
                <a:ea typeface="Calibri" panose="020F0502020204030204" pitchFamily="34" charset="0"/>
                <a:cs typeface="Calibri" panose="020F0502020204030204" pitchFamily="34" charset="0"/>
              </a:rPr>
              <a:t> </a:t>
            </a:r>
            <a:endParaRPr lang="x-none" sz="1600">
              <a:effectLst/>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358133437"/>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BD024FF986E86248B25DDBA3DBF998D1" ma:contentTypeVersion="15" ma:contentTypeDescription="Create a new document." ma:contentTypeScope="" ma:versionID="ee53199ca08d853ed286e2911ce2a3a4">
  <xsd:schema xmlns:xsd="http://www.w3.org/2001/XMLSchema" xmlns:xs="http://www.w3.org/2001/XMLSchema" xmlns:p="http://schemas.microsoft.com/office/2006/metadata/properties" xmlns:ns3="4055ddc6-ee7b-4b5b-b8fb-52871646f80e" xmlns:ns4="0338428b-3fc8-4989-9d03-78e16c931d9f" targetNamespace="http://schemas.microsoft.com/office/2006/metadata/properties" ma:root="true" ma:fieldsID="2e2f62a9049a84658a5e457e2e685928" ns3:_="" ns4:_="">
    <xsd:import namespace="4055ddc6-ee7b-4b5b-b8fb-52871646f80e"/>
    <xsd:import namespace="0338428b-3fc8-4989-9d03-78e16c931d9f"/>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_activity" minOccurs="0"/>
                <xsd:element ref="ns4:SharedWithUsers" minOccurs="0"/>
                <xsd:element ref="ns4:SharedWithDetails" minOccurs="0"/>
                <xsd:element ref="ns4:SharingHintHash" minOccurs="0"/>
                <xsd:element ref="ns3:MediaServiceDateTaken" minOccurs="0"/>
                <xsd:element ref="ns3:MediaServiceAutoTags" minOccurs="0"/>
                <xsd:element ref="ns3:MediaLengthInSeconds" minOccurs="0"/>
                <xsd:element ref="ns3:MediaServiceObjectDetectorVersions" minOccurs="0"/>
                <xsd:element ref="ns3:MediaServiceGenerationTime" minOccurs="0"/>
                <xsd:element ref="ns3:MediaServiceEventHashCode" minOccurs="0"/>
                <xsd:element ref="ns3:MediaServiceSystemTags"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055ddc6-ee7b-4b5b-b8fb-52871646f80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_activity" ma:index="11" nillable="true" ma:displayName="_activity" ma:hidden="true" ma:internalName="_activity">
      <xsd:simpleType>
        <xsd:restriction base="dms:Note"/>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MediaServiceAutoTags" ma:index="16" nillable="true" ma:displayName="Tags" ma:internalName="MediaServiceAutoTags"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element name="MediaServiceObjectDetectorVersions" ma:index="18" nillable="true" ma:displayName="MediaServiceObjectDetectorVersions" ma:hidden="true" ma:indexed="true" ma:internalName="MediaServiceObjectDetectorVersions" ma:readOnly="true">
      <xsd:simpleType>
        <xsd:restriction base="dms:Text"/>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SystemTags" ma:index="21" nillable="true" ma:displayName="MediaServiceSystemTags" ma:hidden="true" ma:internalName="MediaServiceSystemTags" ma:readOnly="true">
      <xsd:simpleType>
        <xsd:restriction base="dms:Note"/>
      </xsd:simpleType>
    </xsd:element>
    <xsd:element name="MediaServiceOCR" ma:index="22"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0338428b-3fc8-4989-9d03-78e16c931d9f"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4055ddc6-ee7b-4b5b-b8fb-52871646f80e" xsi:nil="true"/>
  </documentManagement>
</p:properties>
</file>

<file path=customXml/itemProps1.xml><?xml version="1.0" encoding="utf-8"?>
<ds:datastoreItem xmlns:ds="http://schemas.openxmlformats.org/officeDocument/2006/customXml" ds:itemID="{56A7EF80-B27E-418D-A762-D3E7BBBE0A29}">
  <ds:schemaRefs>
    <ds:schemaRef ds:uri="0338428b-3fc8-4989-9d03-78e16c931d9f"/>
    <ds:schemaRef ds:uri="4055ddc6-ee7b-4b5b-b8fb-52871646f80e"/>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6E0FBCA0-A9FA-494A-B89A-30329CD29B95}">
  <ds:schemaRefs>
    <ds:schemaRef ds:uri="http://schemas.microsoft.com/sharepoint/v3/contenttype/forms"/>
  </ds:schemaRefs>
</ds:datastoreItem>
</file>

<file path=customXml/itemProps3.xml><?xml version="1.0" encoding="utf-8"?>
<ds:datastoreItem xmlns:ds="http://schemas.openxmlformats.org/officeDocument/2006/customXml" ds:itemID="{865C4C55-AE61-4023-85F0-E6D281EEB906}">
  <ds:schemaRefs>
    <ds:schemaRef ds:uri="0338428b-3fc8-4989-9d03-78e16c931d9f"/>
    <ds:schemaRef ds:uri="4055ddc6-ee7b-4b5b-b8fb-52871646f80e"/>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Organic</Template>
  <TotalTime>1</TotalTime>
  <Words>1245</Words>
  <Application>Microsoft Office PowerPoint</Application>
  <PresentationFormat>Widescreen</PresentationFormat>
  <Paragraphs>56</Paragraphs>
  <Slides>7</Slides>
  <Notes>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7</vt:i4>
      </vt:variant>
    </vt:vector>
  </HeadingPairs>
  <TitlesOfParts>
    <vt:vector size="13" baseType="lpstr">
      <vt:lpstr>Arial</vt:lpstr>
      <vt:lpstr>Calibri</vt:lpstr>
      <vt:lpstr>Garamond</vt:lpstr>
      <vt:lpstr>Times New Roman</vt:lpstr>
      <vt:lpstr>Wingdings</vt:lpstr>
      <vt:lpstr>Organic</vt:lpstr>
      <vt:lpstr>Foreign languages Presentation</vt:lpstr>
      <vt:lpstr>INTRODUCTION</vt:lpstr>
      <vt:lpstr>Multilingualism and its benefits</vt:lpstr>
      <vt:lpstr>Multilingualism and its benefits</vt:lpstr>
      <vt:lpstr>Importance of language skills for hotel staff</vt:lpstr>
      <vt:lpstr>Language selection  (ITALIAN)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Cristina Iliuta</dc:creator>
  <cp:lastModifiedBy>Cristina Iliuta (2212526)</cp:lastModifiedBy>
  <cp:revision>3</cp:revision>
  <dcterms:created xsi:type="dcterms:W3CDTF">2023-10-26T06:05:47Z</dcterms:created>
  <dcterms:modified xsi:type="dcterms:W3CDTF">2023-10-27T22:07:26Z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0x010100BD024FF986E86248B25DDBA3DBF998D1</vt:lpwstr>
  </property>
</Properties>
</file>