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95" r:id="rId2"/>
    <p:sldId id="290" r:id="rId3"/>
    <p:sldId id="289" r:id="rId4"/>
    <p:sldId id="256" r:id="rId5"/>
    <p:sldId id="257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91" r:id="rId32"/>
    <p:sldId id="292" r:id="rId33"/>
    <p:sldId id="293" r:id="rId34"/>
    <p:sldId id="294" r:id="rId35"/>
    <p:sldId id="286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96" autoAdjust="0"/>
    <p:restoredTop sz="94660"/>
  </p:normalViewPr>
  <p:slideViewPr>
    <p:cSldViewPr snapToGrid="0">
      <p:cViewPr varScale="1">
        <p:scale>
          <a:sx n="65" d="100"/>
          <a:sy n="65" d="100"/>
        </p:scale>
        <p:origin x="72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229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24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261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714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720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128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27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713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428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282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6582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5686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743093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4033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382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087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C60E8C-3AFB-49BA-8156-2631792913B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539BCFC-A8D9-4FDB-ABCB-0785475595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241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su.edu/clas/shs/aald/Pix/Thinking%20Ma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ACE7E-9413-41FD-B0EF-1B950F757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Lingusitic</a:t>
            </a:r>
            <a:r>
              <a:rPr lang="en-GB" b="1" dirty="0"/>
              <a:t> Theorists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E506F-AD43-4759-8E7A-C896CD7CE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Paulo Freire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 Bernstein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040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AA1F9-9B29-4216-BBAB-3DE51F1AE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Paulo Freire and the idea of critical pedagogy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49380-5407-4E86-93B7-B8CA088B08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Paulo Freire (1921–1997) was a champion of what’s known today as critical pedagogy: the belief that teaching should challenge learners to examine power structures and patterns of inequality within the status quo.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Freire emphasised how important it is to remember what it is to be human and saw education as a way to transform oppressive structures. His perspective stemmed from the values of love, care, and solidarity.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Freire (1970)</a:t>
            </a:r>
          </a:p>
        </p:txBody>
      </p:sp>
    </p:spTree>
    <p:extLst>
      <p:ext uri="{BB962C8B-B14F-4D97-AF65-F5344CB8AC3E}">
        <p14:creationId xmlns:p14="http://schemas.microsoft.com/office/powerpoint/2010/main" val="4248060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61540-A5B4-46C8-ACB1-9DD248610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is Freire’s banking concept of education?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86994-C460-4F7F-A6C6-EEB14A83B0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In his most famous book, </a:t>
            </a:r>
            <a:r>
              <a:rPr lang="en-GB" sz="8000" i="1" dirty="0">
                <a:latin typeface="Arial" panose="020B0604020202020204" pitchFamily="34" charset="0"/>
                <a:cs typeface="Arial" panose="020B0604020202020204" pitchFamily="34" charset="0"/>
              </a:rPr>
              <a:t>Pedagogy of the Oppressed</a:t>
            </a: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, Freire talks about education becoming an act of depositing. He calls this the ‘banking concept of education’ which is his — admittedly bleak — way of saying that learners are not actively participating in their learning, in problem-posing or interacting, but are expected to receive, memorise, and repeat information.</a:t>
            </a:r>
          </a:p>
          <a:p>
            <a:endParaRPr lang="en-GB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This approach has a disempowering effect on learners and can create misuse of power. In this scenario, the teacher is all-knowing, ‘kindly’ bestowing their knowledge on to those considered ignorant. Freire’s antidote to this dehumanising approach? Critical thinking and pedagogy that encourages participation.</a:t>
            </a:r>
            <a:endParaRPr lang="en-GB" sz="8000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Freire (1970)</a:t>
            </a:r>
          </a:p>
        </p:txBody>
      </p:sp>
    </p:spTree>
    <p:extLst>
      <p:ext uri="{BB962C8B-B14F-4D97-AF65-F5344CB8AC3E}">
        <p14:creationId xmlns:p14="http://schemas.microsoft.com/office/powerpoint/2010/main" val="580332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&#10;Banking&#10;concept of&#10;Education.&#10; ">
            <a:extLst>
              <a:ext uri="{FF2B5EF4-FFF2-40B4-BE49-F238E27FC236}">
                <a16:creationId xmlns:a16="http://schemas.microsoft.com/office/drawing/2014/main" id="{3186C9A6-5E1E-4573-B0C0-12C24A3E14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23322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n the banking concept of education,&#10;knowledge is a gift bestowed by those who&#10;consider themselves knowledgeable upon&#10;thos...">
            <a:extLst>
              <a:ext uri="{FF2B5EF4-FFF2-40B4-BE49-F238E27FC236}">
                <a16:creationId xmlns:a16="http://schemas.microsoft.com/office/drawing/2014/main" id="{FE5664F2-F4DE-4739-A847-18E17AC1C2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1099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ducation thus becomes an act of&#10;depositing, in which the students are&#10;the depositories and the teacher is the&#10;depositor.&#10;...">
            <a:extLst>
              <a:ext uri="{FF2B5EF4-FFF2-40B4-BE49-F238E27FC236}">
                <a16:creationId xmlns:a16="http://schemas.microsoft.com/office/drawing/2014/main" id="{2FFF9EF0-BFC9-484B-87F7-FB62726E08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6068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The teachers&#10;makes deposits&#10;which the students&#10;patiently receive,&#10;memorize, and&#10;repeat.&#10;&#10;&#10;&#10;&#10;                     Edutechni...">
            <a:extLst>
              <a:ext uri="{FF2B5EF4-FFF2-40B4-BE49-F238E27FC236}">
                <a16:creationId xmlns:a16="http://schemas.microsoft.com/office/drawing/2014/main" id="{15BE2046-451E-4E06-8486-0D897F5CE4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322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It is not surprising that the banking concept of&#10;education regards men as adaptable, manageable&#10;                    beings...">
            <a:extLst>
              <a:ext uri="{FF2B5EF4-FFF2-40B4-BE49-F238E27FC236}">
                <a16:creationId xmlns:a16="http://schemas.microsoft.com/office/drawing/2014/main" id="{3A7FA89E-FF58-400B-A876-976007AAA6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6064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The more students work&#10;at storing the deposits&#10;entrusted to them, the&#10;less they develop the&#10;critical thinking skills.&#10;&#10;&#10;&#10;&#10;...">
            <a:extLst>
              <a:ext uri="{FF2B5EF4-FFF2-40B4-BE49-F238E27FC236}">
                <a16:creationId xmlns:a16="http://schemas.microsoft.com/office/drawing/2014/main" id="{41FBD949-DDD9-4F07-9A50-D634B40478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08228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The more completely they&#10;accept the passive role&#10;imposed on them, the less&#10;creative they become.&#10;&#10;&#10;&#10;&#10;                     ...">
            <a:extLst>
              <a:ext uri="{FF2B5EF4-FFF2-40B4-BE49-F238E27FC236}">
                <a16:creationId xmlns:a16="http://schemas.microsoft.com/office/drawing/2014/main" id="{225939CB-AFDE-4E5B-BC37-8AFA01BE45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3981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Attitudes and practices in the&#10;banking education concept:&#10;                                 Edutechnia.org&#10; ">
            <a:extLst>
              <a:ext uri="{FF2B5EF4-FFF2-40B4-BE49-F238E27FC236}">
                <a16:creationId xmlns:a16="http://schemas.microsoft.com/office/drawing/2014/main" id="{09A34BF1-54D9-4EF3-9582-6F6763F8AD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2191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The teacher teaches and&#10;&#10;&#10;&#10;&#10;                          Edutechnia.org&#10; ">
            <a:extLst>
              <a:ext uri="{FF2B5EF4-FFF2-40B4-BE49-F238E27FC236}">
                <a16:creationId xmlns:a16="http://schemas.microsoft.com/office/drawing/2014/main" id="{08FEEEBE-42E4-407C-822E-6A95EC81F2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73464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the students are taught;&#10;&#10;&#10;&#10;&#10;                      Edutechnia.org&#10; ">
            <a:extLst>
              <a:ext uri="{FF2B5EF4-FFF2-40B4-BE49-F238E27FC236}">
                <a16:creationId xmlns:a16="http://schemas.microsoft.com/office/drawing/2014/main" id="{6E221584-EAED-4198-97CB-6B6B44326D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68001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The teacher knows&#10;everything and&#10;&#10;&#10;&#10;&#10;                    Edutechnia.org&#10; ">
            <a:extLst>
              <a:ext uri="{FF2B5EF4-FFF2-40B4-BE49-F238E27FC236}">
                <a16:creationId xmlns:a16="http://schemas.microsoft.com/office/drawing/2014/main" id="{6E48AA5C-96F0-4C05-A648-FB2590920A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46807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 11">
            <a:extLst>
              <a:ext uri="{FF2B5EF4-FFF2-40B4-BE49-F238E27FC236}">
                <a16:creationId xmlns:a16="http://schemas.microsoft.com/office/drawing/2014/main" id="{7E1C44A2-4B37-4B14-B90B-368A88D05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14338" name="Picture 2" descr="the students know&#10;nothing;&#10;&#10;&#10;&#10;&#10;              Edutechnia.org&#10; ">
            <a:extLst>
              <a:ext uri="{FF2B5EF4-FFF2-40B4-BE49-F238E27FC236}">
                <a16:creationId xmlns:a16="http://schemas.microsoft.com/office/drawing/2014/main" id="{31F5BF32-9BC5-43CB-A5CC-2D332C1602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7023"/>
          <a:stretch/>
        </p:blipFill>
        <p:spPr bwMode="auto">
          <a:xfrm>
            <a:off x="2589211" y="643467"/>
            <a:ext cx="8951825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66831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The teacher thinks and the students&#10;are thought about;&#10;&#10;&#10;&#10;&#10;                                Edutechnia.org&#10; ">
            <a:extLst>
              <a:ext uri="{FF2B5EF4-FFF2-40B4-BE49-F238E27FC236}">
                <a16:creationId xmlns:a16="http://schemas.microsoft.com/office/drawing/2014/main" id="{20B1F05F-1E86-4ACC-A572-3523C7762D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2400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The teacher talks and the&#10;students listen –meekly;&#10;&#10;&#10;&#10;&#10;                     Edutechnia.org&#10; ">
            <a:extLst>
              <a:ext uri="{FF2B5EF4-FFF2-40B4-BE49-F238E27FC236}">
                <a16:creationId xmlns:a16="http://schemas.microsoft.com/office/drawing/2014/main" id="{4A6E29A1-6E06-4CE5-A9D5-7253B3A4BF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96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I must be quiet in class.&#10;I must be quiet in class.&#10;I must be quiet in class.&#10;I must be quiet in class.&#10;&#10;&#10;      The teache...">
            <a:extLst>
              <a:ext uri="{FF2B5EF4-FFF2-40B4-BE49-F238E27FC236}">
                <a16:creationId xmlns:a16="http://schemas.microsoft.com/office/drawing/2014/main" id="{EA9D0AC1-5248-44F0-BA8D-B68DE12542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16525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The teachers chooses and enforces&#10;her choice, and the students comply;&#10; ">
            <a:extLst>
              <a:ext uri="{FF2B5EF4-FFF2-40B4-BE49-F238E27FC236}">
                <a16:creationId xmlns:a16="http://schemas.microsoft.com/office/drawing/2014/main" id="{B3F6D491-3478-4EC9-A863-0E18D3C2E5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8874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The teacher acts and the students have the illusion&#10;of acting through the action of the teacher. Edutechnia.org&#10; ">
            <a:extLst>
              <a:ext uri="{FF2B5EF4-FFF2-40B4-BE49-F238E27FC236}">
                <a16:creationId xmlns:a16="http://schemas.microsoft.com/office/drawing/2014/main" id="{58B0D089-740A-4C00-8BA4-F8AB8CC32B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67480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The teachers chooses the program content,&#10;and the students (who were not consulted)&#10;adapt to it;                        Ed...">
            <a:extLst>
              <a:ext uri="{FF2B5EF4-FFF2-40B4-BE49-F238E27FC236}">
                <a16:creationId xmlns:a16="http://schemas.microsoft.com/office/drawing/2014/main" id="{76FAAFC9-E074-4911-A737-D3BC057E19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55387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The teacher confuses the&#10;authority of knowledge&#10;with her own professional&#10;authority which she sets&#10;in opposition to the&#10;fr...">
            <a:extLst>
              <a:ext uri="{FF2B5EF4-FFF2-40B4-BE49-F238E27FC236}">
                <a16:creationId xmlns:a16="http://schemas.microsoft.com/office/drawing/2014/main" id="{F636F86E-62D2-440A-8077-3D4BDC7ED2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34140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The teacher is the&#10;Subject of the learning&#10;process, while the pupils&#10;are mere objects.&#10;&#10;&#10;&#10;&#10;                            Edu...">
            <a:extLst>
              <a:ext uri="{FF2B5EF4-FFF2-40B4-BE49-F238E27FC236}">
                <a16:creationId xmlns:a16="http://schemas.microsoft.com/office/drawing/2014/main" id="{B5EED4C3-7554-452F-8250-E39E606345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83459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The capability of banking education to&#10;minimize or annul the students’&#10;creative power and to stimulate their&#10;credulity ser...">
            <a:extLst>
              <a:ext uri="{FF2B5EF4-FFF2-40B4-BE49-F238E27FC236}">
                <a16:creationId xmlns:a16="http://schemas.microsoft.com/office/drawing/2014/main" id="{DFDC9438-9217-4701-8CED-7A22F98AE7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16030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ooner or later students may perceive the&#10;contradiction in which banking education seeks&#10;to maintain them, and then engage...">
            <a:extLst>
              <a:ext uri="{FF2B5EF4-FFF2-40B4-BE49-F238E27FC236}">
                <a16:creationId xmlns:a16="http://schemas.microsoft.com/office/drawing/2014/main" id="{A623467C-2F25-462B-9D16-8C9B66F891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1216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But the humanist,&#10;        revolutionary educator&#10;        cannot wait for this&#10;        possibility to&#10;        materialize.&#10;...">
            <a:extLst>
              <a:ext uri="{FF2B5EF4-FFF2-40B4-BE49-F238E27FC236}">
                <a16:creationId xmlns:a16="http://schemas.microsoft.com/office/drawing/2014/main" id="{8EC03463-AEE9-41CB-BEA8-48B549BB8F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49740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>
            <a:extLst>
              <a:ext uri="{FF2B5EF4-FFF2-40B4-BE49-F238E27FC236}">
                <a16:creationId xmlns:a16="http://schemas.microsoft.com/office/drawing/2014/main" id="{2F26C0BA-55C7-498D-9DCE-0D5C31A35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53047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is efforts must be imbue with a&#10;profound trust in people and their&#10;creative power.&#10;                                     E...">
            <a:extLst>
              <a:ext uri="{FF2B5EF4-FFF2-40B4-BE49-F238E27FC236}">
                <a16:creationId xmlns:a16="http://schemas.microsoft.com/office/drawing/2014/main" id="{D71C6CCA-A9CC-4C52-AD3D-899DC39573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36010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To achieve this, teachers must be partners&#10;of the students in their relation with them.&#10;                                  ...">
            <a:extLst>
              <a:ext uri="{FF2B5EF4-FFF2-40B4-BE49-F238E27FC236}">
                <a16:creationId xmlns:a16="http://schemas.microsoft.com/office/drawing/2014/main" id="{5B621512-1B0A-41ED-84FF-3AAC3EAB28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86026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Education must begin with&#10;the solution of the teacher-&#10;student contradiction so that&#10;both are simultaneously&#10;teachers and ...">
            <a:extLst>
              <a:ext uri="{FF2B5EF4-FFF2-40B4-BE49-F238E27FC236}">
                <a16:creationId xmlns:a16="http://schemas.microsoft.com/office/drawing/2014/main" id="{19F59FD0-552E-45B9-9621-BBE67F7C69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828675"/>
            <a:ext cx="6934200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45031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5C423-CEE9-4A98-9C93-34E6F342C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Basil Bernstein – Elaborated and Restricted Code (1971)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459CE-603D-4575-8482-C83EA8880D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Following on from subcultural differences is linguistic deprivation (how people speak). Linguistic deprivation is another aspect of cultural deprivation theory as it forms a part of a child’s upbringing and can have an impact on their attainment  at school.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Bernstein looked at the role of language and its affects in educational success. Bernstein argued there are two types of language use, what he termed elaborated and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restricted codes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Bernstein stressed how the language used in schools is mainly that of the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elaborated code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which is used by the middle-classes. 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Bernstein argued gives middle-class children an advantage as class-discussions, writing essays and understanding text books requires confident use of the elaborated codes, and middle-class children will be more familiar using the elaborated codes than working-class children.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28458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402E4-6E02-4D41-AFA5-5FD943578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Elaborated 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B7529-8357-4BA4-973A-FFE360AFD5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Elaborated code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– is the language used by well educated people. The vocabulary is extensive, detailed and articulate. The language used in text books and in formal occasions.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1274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FA48D-5268-4F66-9244-A88304603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Restricted 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71E1A-2049-4524-B922-EE8B19052A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the language used by friends and family in informal settings. It’s sometimes slang, grammatically incorrect with basic vocabulary.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Very basic language which is used by both working and middle-classes. The difference is the working-class use it all the time, whereas the middle-classes know when to resort to the elaborated code.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79319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84007-FC25-4040-B9EA-A720FB959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0D05C-C1DE-4ECE-AE26-C42E08B72C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 all middle-classes speak in elaborated codes?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 all working-class speak in restricted codes?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Diversity of speech?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5718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A1201-0CD6-47DD-ADF0-DB4274B20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EC274-2D18-4608-98D0-6DCCB443DB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>
              <a:hlinkClick r:id="rId2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Bernstein, B. (1971). 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Class, Codes and Control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(Volume 1). London: Routledge &amp; Kegan Paul.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Freire, P. (1970).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Pedagogy of the Oppressed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London: Penguin Random House.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http://www.asu.edu/clas/shs/aald/Pix/Thinking%20Man.jpg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(Accessed 11/3/21).</a:t>
            </a:r>
          </a:p>
        </p:txBody>
      </p:sp>
    </p:spTree>
    <p:extLst>
      <p:ext uri="{BB962C8B-B14F-4D97-AF65-F5344CB8AC3E}">
        <p14:creationId xmlns:p14="http://schemas.microsoft.com/office/powerpoint/2010/main" val="23824383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66</TotalTime>
  <Words>312</Words>
  <Application>Microsoft Office PowerPoint</Application>
  <PresentationFormat>Widescreen</PresentationFormat>
  <Paragraphs>36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Century Gothic</vt:lpstr>
      <vt:lpstr>Wingdings 3</vt:lpstr>
      <vt:lpstr>Wisp</vt:lpstr>
      <vt:lpstr>Lingusitic Theorists</vt:lpstr>
      <vt:lpstr>Paulo Freire and the idea of critical pedagogy </vt:lpstr>
      <vt:lpstr>What is Freire’s banking concept of education?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Basil Bernstein – Elaborated and Restricted Code (1971)</vt:lpstr>
      <vt:lpstr>Elaborated Code</vt:lpstr>
      <vt:lpstr>Restricted Code</vt:lpstr>
      <vt:lpstr>Question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Cindy Hunt</dc:creator>
  <cp:lastModifiedBy>Cindy Hunt</cp:lastModifiedBy>
  <cp:revision>9</cp:revision>
  <dcterms:created xsi:type="dcterms:W3CDTF">2021-02-25T23:14:56Z</dcterms:created>
  <dcterms:modified xsi:type="dcterms:W3CDTF">2021-03-22T11:20:20Z</dcterms:modified>
</cp:coreProperties>
</file>