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6" r:id="rId3"/>
  </p:sldIdLst>
  <p:sldSz cx="8229600" cy="10972800" type="B4JIS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54" d="100"/>
          <a:sy n="54" d="100"/>
        </p:scale>
        <p:origin x="247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7220" y="1795781"/>
            <a:ext cx="6995160" cy="382016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28700" y="5763261"/>
            <a:ext cx="6172200" cy="2649219"/>
          </a:xfrm>
        </p:spPr>
        <p:txBody>
          <a:bodyPr/>
          <a:lstStyle>
            <a:lvl1pPr marL="0" indent="0" algn="ctr">
              <a:buNone/>
              <a:defRPr sz="2160"/>
            </a:lvl1pPr>
            <a:lvl2pPr marL="411480" indent="0" algn="ctr">
              <a:buNone/>
              <a:defRPr sz="1800"/>
            </a:lvl2pPr>
            <a:lvl3pPr marL="822960" indent="0" algn="ctr">
              <a:buNone/>
              <a:defRPr sz="1620"/>
            </a:lvl3pPr>
            <a:lvl4pPr marL="1234440" indent="0" algn="ctr">
              <a:buNone/>
              <a:defRPr sz="1440"/>
            </a:lvl4pPr>
            <a:lvl5pPr marL="1645920" indent="0" algn="ctr">
              <a:buNone/>
              <a:defRPr sz="1440"/>
            </a:lvl5pPr>
            <a:lvl6pPr marL="2057400" indent="0" algn="ctr">
              <a:buNone/>
              <a:defRPr sz="1440"/>
            </a:lvl6pPr>
            <a:lvl7pPr marL="2468880" indent="0" algn="ctr">
              <a:buNone/>
              <a:defRPr sz="1440"/>
            </a:lvl7pPr>
            <a:lvl8pPr marL="2880360" indent="0" algn="ctr">
              <a:buNone/>
              <a:defRPr sz="1440"/>
            </a:lvl8pPr>
            <a:lvl9pPr marL="3291840" indent="0" algn="ctr">
              <a:buNone/>
              <a:defRPr sz="144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6019F-30ED-4877-8806-4F1F490AE27F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9ABAA-3EF8-4112-A8A2-AA7E00327E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39338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6019F-30ED-4877-8806-4F1F490AE27F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9ABAA-3EF8-4112-A8A2-AA7E00327E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81240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1499" y="2735583"/>
            <a:ext cx="7098030" cy="4564379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61499" y="7343143"/>
            <a:ext cx="7098030" cy="2400299"/>
          </a:xfrm>
        </p:spPr>
        <p:txBody>
          <a:bodyPr/>
          <a:lstStyle>
            <a:lvl1pPr marL="0" indent="0">
              <a:buNone/>
              <a:defRPr sz="2160">
                <a:solidFill>
                  <a:schemeClr val="tx1"/>
                </a:solidFill>
              </a:defRPr>
            </a:lvl1pPr>
            <a:lvl2pPr marL="41148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822960" indent="0">
              <a:buNone/>
              <a:defRPr sz="1620">
                <a:solidFill>
                  <a:schemeClr val="tx1">
                    <a:tint val="75000"/>
                  </a:schemeClr>
                </a:solidFill>
              </a:defRPr>
            </a:lvl3pPr>
            <a:lvl4pPr marL="1234440" indent="0">
              <a:buNone/>
              <a:defRPr sz="1440">
                <a:solidFill>
                  <a:schemeClr val="tx1">
                    <a:tint val="75000"/>
                  </a:schemeClr>
                </a:solidFill>
              </a:defRPr>
            </a:lvl4pPr>
            <a:lvl5pPr marL="1645920" indent="0">
              <a:buNone/>
              <a:defRPr sz="1440">
                <a:solidFill>
                  <a:schemeClr val="tx1">
                    <a:tint val="75000"/>
                  </a:schemeClr>
                </a:solidFill>
              </a:defRPr>
            </a:lvl5pPr>
            <a:lvl6pPr marL="2057400" indent="0">
              <a:buNone/>
              <a:defRPr sz="1440">
                <a:solidFill>
                  <a:schemeClr val="tx1">
                    <a:tint val="75000"/>
                  </a:schemeClr>
                </a:solidFill>
              </a:defRPr>
            </a:lvl6pPr>
            <a:lvl7pPr marL="2468880" indent="0">
              <a:buNone/>
              <a:defRPr sz="1440">
                <a:solidFill>
                  <a:schemeClr val="tx1">
                    <a:tint val="75000"/>
                  </a:schemeClr>
                </a:solidFill>
              </a:defRPr>
            </a:lvl7pPr>
            <a:lvl8pPr marL="2880360" indent="0">
              <a:buNone/>
              <a:defRPr sz="1440">
                <a:solidFill>
                  <a:schemeClr val="tx1">
                    <a:tint val="75000"/>
                  </a:schemeClr>
                </a:solidFill>
              </a:defRPr>
            </a:lvl8pPr>
            <a:lvl9pPr marL="3291840" indent="0">
              <a:buNone/>
              <a:defRPr sz="144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6019F-30ED-4877-8806-4F1F490AE27F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9ABAA-3EF8-4112-A8A2-AA7E00327E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900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65785" y="2921000"/>
            <a:ext cx="3497580" cy="69621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66235" y="2921000"/>
            <a:ext cx="3497580" cy="69621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6019F-30ED-4877-8806-4F1F490AE27F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9ABAA-3EF8-4112-A8A2-AA7E00327E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85253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6857" y="584202"/>
            <a:ext cx="7098030" cy="212090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66858" y="2689861"/>
            <a:ext cx="3481506" cy="1318259"/>
          </a:xfrm>
        </p:spPr>
        <p:txBody>
          <a:bodyPr anchor="b"/>
          <a:lstStyle>
            <a:lvl1pPr marL="0" indent="0">
              <a:buNone/>
              <a:defRPr sz="2160" b="1"/>
            </a:lvl1pPr>
            <a:lvl2pPr marL="411480" indent="0">
              <a:buNone/>
              <a:defRPr sz="1800" b="1"/>
            </a:lvl2pPr>
            <a:lvl3pPr marL="822960" indent="0">
              <a:buNone/>
              <a:defRPr sz="1620" b="1"/>
            </a:lvl3pPr>
            <a:lvl4pPr marL="1234440" indent="0">
              <a:buNone/>
              <a:defRPr sz="1440" b="1"/>
            </a:lvl4pPr>
            <a:lvl5pPr marL="1645920" indent="0">
              <a:buNone/>
              <a:defRPr sz="1440" b="1"/>
            </a:lvl5pPr>
            <a:lvl6pPr marL="2057400" indent="0">
              <a:buNone/>
              <a:defRPr sz="1440" b="1"/>
            </a:lvl6pPr>
            <a:lvl7pPr marL="2468880" indent="0">
              <a:buNone/>
              <a:defRPr sz="1440" b="1"/>
            </a:lvl7pPr>
            <a:lvl8pPr marL="2880360" indent="0">
              <a:buNone/>
              <a:defRPr sz="1440" b="1"/>
            </a:lvl8pPr>
            <a:lvl9pPr marL="3291840" indent="0">
              <a:buNone/>
              <a:defRPr sz="14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6858" y="4008120"/>
            <a:ext cx="3481506" cy="58953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166235" y="2689861"/>
            <a:ext cx="3498652" cy="1318259"/>
          </a:xfrm>
        </p:spPr>
        <p:txBody>
          <a:bodyPr anchor="b"/>
          <a:lstStyle>
            <a:lvl1pPr marL="0" indent="0">
              <a:buNone/>
              <a:defRPr sz="2160" b="1"/>
            </a:lvl1pPr>
            <a:lvl2pPr marL="411480" indent="0">
              <a:buNone/>
              <a:defRPr sz="1800" b="1"/>
            </a:lvl2pPr>
            <a:lvl3pPr marL="822960" indent="0">
              <a:buNone/>
              <a:defRPr sz="1620" b="1"/>
            </a:lvl3pPr>
            <a:lvl4pPr marL="1234440" indent="0">
              <a:buNone/>
              <a:defRPr sz="1440" b="1"/>
            </a:lvl4pPr>
            <a:lvl5pPr marL="1645920" indent="0">
              <a:buNone/>
              <a:defRPr sz="1440" b="1"/>
            </a:lvl5pPr>
            <a:lvl6pPr marL="2057400" indent="0">
              <a:buNone/>
              <a:defRPr sz="1440" b="1"/>
            </a:lvl6pPr>
            <a:lvl7pPr marL="2468880" indent="0">
              <a:buNone/>
              <a:defRPr sz="1440" b="1"/>
            </a:lvl7pPr>
            <a:lvl8pPr marL="2880360" indent="0">
              <a:buNone/>
              <a:defRPr sz="1440" b="1"/>
            </a:lvl8pPr>
            <a:lvl9pPr marL="3291840" indent="0">
              <a:buNone/>
              <a:defRPr sz="14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166235" y="4008120"/>
            <a:ext cx="3498652" cy="58953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6019F-30ED-4877-8806-4F1F490AE27F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9ABAA-3EF8-4112-A8A2-AA7E00327E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57110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6019F-30ED-4877-8806-4F1F490AE27F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9ABAA-3EF8-4112-A8A2-AA7E00327E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29201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6019F-30ED-4877-8806-4F1F490AE27F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9ABAA-3EF8-4112-A8A2-AA7E00327E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54155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6857" y="731520"/>
            <a:ext cx="2654260" cy="2560320"/>
          </a:xfrm>
        </p:spPr>
        <p:txBody>
          <a:bodyPr anchor="b"/>
          <a:lstStyle>
            <a:lvl1pPr>
              <a:defRPr sz="28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8652" y="1579882"/>
            <a:ext cx="4166235" cy="7797800"/>
          </a:xfrm>
        </p:spPr>
        <p:txBody>
          <a:bodyPr/>
          <a:lstStyle>
            <a:lvl1pPr>
              <a:defRPr sz="2880"/>
            </a:lvl1pPr>
            <a:lvl2pPr>
              <a:defRPr sz="2520"/>
            </a:lvl2pPr>
            <a:lvl3pPr>
              <a:defRPr sz="216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66857" y="3291840"/>
            <a:ext cx="2654260" cy="6098541"/>
          </a:xfrm>
        </p:spPr>
        <p:txBody>
          <a:bodyPr/>
          <a:lstStyle>
            <a:lvl1pPr marL="0" indent="0">
              <a:buNone/>
              <a:defRPr sz="1440"/>
            </a:lvl1pPr>
            <a:lvl2pPr marL="411480" indent="0">
              <a:buNone/>
              <a:defRPr sz="1260"/>
            </a:lvl2pPr>
            <a:lvl3pPr marL="822960" indent="0">
              <a:buNone/>
              <a:defRPr sz="1080"/>
            </a:lvl3pPr>
            <a:lvl4pPr marL="1234440" indent="0">
              <a:buNone/>
              <a:defRPr sz="900"/>
            </a:lvl4pPr>
            <a:lvl5pPr marL="1645920" indent="0">
              <a:buNone/>
              <a:defRPr sz="900"/>
            </a:lvl5pPr>
            <a:lvl6pPr marL="2057400" indent="0">
              <a:buNone/>
              <a:defRPr sz="900"/>
            </a:lvl6pPr>
            <a:lvl7pPr marL="2468880" indent="0">
              <a:buNone/>
              <a:defRPr sz="900"/>
            </a:lvl7pPr>
            <a:lvl8pPr marL="2880360" indent="0">
              <a:buNone/>
              <a:defRPr sz="900"/>
            </a:lvl8pPr>
            <a:lvl9pPr marL="329184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6019F-30ED-4877-8806-4F1F490AE27F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9ABAA-3EF8-4112-A8A2-AA7E00327E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20651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6857" y="731520"/>
            <a:ext cx="2654260" cy="2560320"/>
          </a:xfrm>
        </p:spPr>
        <p:txBody>
          <a:bodyPr anchor="b"/>
          <a:lstStyle>
            <a:lvl1pPr>
              <a:defRPr sz="28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498652" y="1579882"/>
            <a:ext cx="4166235" cy="7797800"/>
          </a:xfrm>
        </p:spPr>
        <p:txBody>
          <a:bodyPr anchor="t"/>
          <a:lstStyle>
            <a:lvl1pPr marL="0" indent="0">
              <a:buNone/>
              <a:defRPr sz="2880"/>
            </a:lvl1pPr>
            <a:lvl2pPr marL="411480" indent="0">
              <a:buNone/>
              <a:defRPr sz="2520"/>
            </a:lvl2pPr>
            <a:lvl3pPr marL="822960" indent="0">
              <a:buNone/>
              <a:defRPr sz="2160"/>
            </a:lvl3pPr>
            <a:lvl4pPr marL="1234440" indent="0">
              <a:buNone/>
              <a:defRPr sz="1800"/>
            </a:lvl4pPr>
            <a:lvl5pPr marL="1645920" indent="0">
              <a:buNone/>
              <a:defRPr sz="1800"/>
            </a:lvl5pPr>
            <a:lvl6pPr marL="2057400" indent="0">
              <a:buNone/>
              <a:defRPr sz="1800"/>
            </a:lvl6pPr>
            <a:lvl7pPr marL="2468880" indent="0">
              <a:buNone/>
              <a:defRPr sz="1800"/>
            </a:lvl7pPr>
            <a:lvl8pPr marL="2880360" indent="0">
              <a:buNone/>
              <a:defRPr sz="1800"/>
            </a:lvl8pPr>
            <a:lvl9pPr marL="3291840" indent="0">
              <a:buNone/>
              <a:defRPr sz="18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66857" y="3291840"/>
            <a:ext cx="2654260" cy="6098541"/>
          </a:xfrm>
        </p:spPr>
        <p:txBody>
          <a:bodyPr/>
          <a:lstStyle>
            <a:lvl1pPr marL="0" indent="0">
              <a:buNone/>
              <a:defRPr sz="1440"/>
            </a:lvl1pPr>
            <a:lvl2pPr marL="411480" indent="0">
              <a:buNone/>
              <a:defRPr sz="1260"/>
            </a:lvl2pPr>
            <a:lvl3pPr marL="822960" indent="0">
              <a:buNone/>
              <a:defRPr sz="1080"/>
            </a:lvl3pPr>
            <a:lvl4pPr marL="1234440" indent="0">
              <a:buNone/>
              <a:defRPr sz="900"/>
            </a:lvl4pPr>
            <a:lvl5pPr marL="1645920" indent="0">
              <a:buNone/>
              <a:defRPr sz="900"/>
            </a:lvl5pPr>
            <a:lvl6pPr marL="2057400" indent="0">
              <a:buNone/>
              <a:defRPr sz="900"/>
            </a:lvl6pPr>
            <a:lvl7pPr marL="2468880" indent="0">
              <a:buNone/>
              <a:defRPr sz="900"/>
            </a:lvl7pPr>
            <a:lvl8pPr marL="2880360" indent="0">
              <a:buNone/>
              <a:defRPr sz="900"/>
            </a:lvl8pPr>
            <a:lvl9pPr marL="329184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6019F-30ED-4877-8806-4F1F490AE27F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9ABAA-3EF8-4112-A8A2-AA7E00327E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3156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6019F-30ED-4877-8806-4F1F490AE27F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9ABAA-3EF8-4112-A8A2-AA7E00327E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50903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889308" y="584200"/>
            <a:ext cx="1774508" cy="929894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65785" y="584200"/>
            <a:ext cx="5220653" cy="929894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6019F-30ED-4877-8806-4F1F490AE27F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9ABAA-3EF8-4112-A8A2-AA7E00327E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99316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65785" y="584202"/>
            <a:ext cx="7098030" cy="21209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65785" y="2921000"/>
            <a:ext cx="7098030" cy="69621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5785" y="10170162"/>
            <a:ext cx="1851660" cy="584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26019F-30ED-4877-8806-4F1F490AE27F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26055" y="10170162"/>
            <a:ext cx="2777490" cy="584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812155" y="10170162"/>
            <a:ext cx="1851660" cy="584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F9ABAA-3EF8-4112-A8A2-AA7E00327E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9640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822960" rtl="0" eaLnBrk="1" latinLnBrk="0" hangingPunct="1">
        <a:lnSpc>
          <a:spcPct val="90000"/>
        </a:lnSpc>
        <a:spcBef>
          <a:spcPct val="0"/>
        </a:spcBef>
        <a:buNone/>
        <a:defRPr sz="396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05740" indent="-205740" algn="l" defTabSz="822960" rtl="0" eaLnBrk="1" latinLnBrk="0" hangingPunct="1">
        <a:lnSpc>
          <a:spcPct val="90000"/>
        </a:lnSpc>
        <a:spcBef>
          <a:spcPts val="9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17220" indent="-205740" algn="l" defTabSz="822960" rtl="0" eaLnBrk="1" latinLnBrk="0" hangingPunct="1">
        <a:lnSpc>
          <a:spcPct val="90000"/>
        </a:lnSpc>
        <a:spcBef>
          <a:spcPts val="45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2pPr>
      <a:lvl3pPr marL="1028700" indent="-205740" algn="l" defTabSz="822960" rtl="0" eaLnBrk="1" latinLnBrk="0" hangingPunct="1">
        <a:lnSpc>
          <a:spcPct val="90000"/>
        </a:lnSpc>
        <a:spcBef>
          <a:spcPts val="45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indent="-205740" algn="l" defTabSz="822960" rtl="0" eaLnBrk="1" latinLnBrk="0" hangingPunct="1">
        <a:lnSpc>
          <a:spcPct val="90000"/>
        </a:lnSpc>
        <a:spcBef>
          <a:spcPts val="450"/>
        </a:spcBef>
        <a:buFont typeface="Arial" panose="020B0604020202020204" pitchFamily="34" charset="0"/>
        <a:buChar char="•"/>
        <a:defRPr sz="1620" kern="1200">
          <a:solidFill>
            <a:schemeClr val="tx1"/>
          </a:solidFill>
          <a:latin typeface="+mn-lt"/>
          <a:ea typeface="+mn-ea"/>
          <a:cs typeface="+mn-cs"/>
        </a:defRPr>
      </a:lvl4pPr>
      <a:lvl5pPr marL="1851660" indent="-205740" algn="l" defTabSz="822960" rtl="0" eaLnBrk="1" latinLnBrk="0" hangingPunct="1">
        <a:lnSpc>
          <a:spcPct val="90000"/>
        </a:lnSpc>
        <a:spcBef>
          <a:spcPts val="450"/>
        </a:spcBef>
        <a:buFont typeface="Arial" panose="020B0604020202020204" pitchFamily="34" charset="0"/>
        <a:buChar char="•"/>
        <a:defRPr sz="1620" kern="1200">
          <a:solidFill>
            <a:schemeClr val="tx1"/>
          </a:solidFill>
          <a:latin typeface="+mn-lt"/>
          <a:ea typeface="+mn-ea"/>
          <a:cs typeface="+mn-cs"/>
        </a:defRPr>
      </a:lvl5pPr>
      <a:lvl6pPr marL="2263140" indent="-205740" algn="l" defTabSz="822960" rtl="0" eaLnBrk="1" latinLnBrk="0" hangingPunct="1">
        <a:lnSpc>
          <a:spcPct val="90000"/>
        </a:lnSpc>
        <a:spcBef>
          <a:spcPts val="450"/>
        </a:spcBef>
        <a:buFont typeface="Arial" panose="020B0604020202020204" pitchFamily="34" charset="0"/>
        <a:buChar char="•"/>
        <a:defRPr sz="1620" kern="1200">
          <a:solidFill>
            <a:schemeClr val="tx1"/>
          </a:solidFill>
          <a:latin typeface="+mn-lt"/>
          <a:ea typeface="+mn-ea"/>
          <a:cs typeface="+mn-cs"/>
        </a:defRPr>
      </a:lvl6pPr>
      <a:lvl7pPr marL="2674620" indent="-205740" algn="l" defTabSz="822960" rtl="0" eaLnBrk="1" latinLnBrk="0" hangingPunct="1">
        <a:lnSpc>
          <a:spcPct val="90000"/>
        </a:lnSpc>
        <a:spcBef>
          <a:spcPts val="450"/>
        </a:spcBef>
        <a:buFont typeface="Arial" panose="020B0604020202020204" pitchFamily="34" charset="0"/>
        <a:buChar char="•"/>
        <a:defRPr sz="1620" kern="1200">
          <a:solidFill>
            <a:schemeClr val="tx1"/>
          </a:solidFill>
          <a:latin typeface="+mn-lt"/>
          <a:ea typeface="+mn-ea"/>
          <a:cs typeface="+mn-cs"/>
        </a:defRPr>
      </a:lvl7pPr>
      <a:lvl8pPr marL="3086100" indent="-205740" algn="l" defTabSz="822960" rtl="0" eaLnBrk="1" latinLnBrk="0" hangingPunct="1">
        <a:lnSpc>
          <a:spcPct val="90000"/>
        </a:lnSpc>
        <a:spcBef>
          <a:spcPts val="450"/>
        </a:spcBef>
        <a:buFont typeface="Arial" panose="020B0604020202020204" pitchFamily="34" charset="0"/>
        <a:buChar char="•"/>
        <a:defRPr sz="1620" kern="1200">
          <a:solidFill>
            <a:schemeClr val="tx1"/>
          </a:solidFill>
          <a:latin typeface="+mn-lt"/>
          <a:ea typeface="+mn-ea"/>
          <a:cs typeface="+mn-cs"/>
        </a:defRPr>
      </a:lvl8pPr>
      <a:lvl9pPr marL="3497580" indent="-205740" algn="l" defTabSz="822960" rtl="0" eaLnBrk="1" latinLnBrk="0" hangingPunct="1">
        <a:lnSpc>
          <a:spcPct val="90000"/>
        </a:lnSpc>
        <a:spcBef>
          <a:spcPts val="450"/>
        </a:spcBef>
        <a:buFont typeface="Arial" panose="020B0604020202020204" pitchFamily="34" charset="0"/>
        <a:buChar char="•"/>
        <a:defRPr sz="162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822960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algn="l" defTabSz="822960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algn="l" defTabSz="822960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algn="l" defTabSz="822960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algn="l" defTabSz="822960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5pPr>
      <a:lvl6pPr marL="2057400" algn="l" defTabSz="822960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algn="l" defTabSz="822960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7pPr>
      <a:lvl8pPr marL="2880360" algn="l" defTabSz="822960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8pPr>
      <a:lvl9pPr marL="3291840" algn="l" defTabSz="822960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4CB641-4140-9D50-BDF9-91E60DA51B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785" y="484189"/>
            <a:ext cx="7098030" cy="2120901"/>
          </a:xfrm>
        </p:spPr>
        <p:txBody>
          <a:bodyPr>
            <a:normAutofit/>
          </a:bodyPr>
          <a:lstStyle/>
          <a:p>
            <a:r>
              <a:rPr lang="en-US" sz="3200" b="1" dirty="0"/>
              <a:t>Student name –Fatima begum </a:t>
            </a:r>
            <a:br>
              <a:rPr lang="en-US" sz="3200" b="1" dirty="0"/>
            </a:br>
            <a:r>
              <a:rPr lang="en-US" sz="3200" b="1" dirty="0"/>
              <a:t>Bmih4002</a:t>
            </a:r>
            <a:br>
              <a:rPr lang="en-US" sz="3200" b="1" dirty="0"/>
            </a:br>
            <a:r>
              <a:rPr lang="en-US" sz="3200" b="1" dirty="0"/>
              <a:t>teacher-Steve jones </a:t>
            </a:r>
            <a:br>
              <a:rPr lang="en-US" sz="3200" b="1" dirty="0"/>
            </a:br>
            <a:r>
              <a:rPr lang="en-US" sz="32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1246E-436D-96B1-9502-70FFDBD412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785" y="2428874"/>
            <a:ext cx="7098030" cy="8258175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70000"/>
              </a:lnSpc>
            </a:pPr>
            <a:r>
              <a:rPr lang="en-US" dirty="0">
                <a:effectLst/>
              </a:rPr>
              <a:t>Addison-</a:t>
            </a:r>
            <a:r>
              <a:rPr lang="en-US" dirty="0" err="1">
                <a:effectLst/>
              </a:rPr>
              <a:t>Akotoye</a:t>
            </a:r>
            <a:r>
              <a:rPr lang="en-US" dirty="0">
                <a:effectLst/>
              </a:rPr>
              <a:t>, E. and </a:t>
            </a:r>
            <a:r>
              <a:rPr lang="en-US" dirty="0" err="1">
                <a:effectLst/>
              </a:rPr>
              <a:t>Amenumey</a:t>
            </a:r>
            <a:r>
              <a:rPr lang="en-US" dirty="0">
                <a:effectLst/>
              </a:rPr>
              <a:t>, E.K. (2017) “Menu planners’ adherence to nutritional guidelines in menu planning in OSU, Ghana,” </a:t>
            </a:r>
            <a:r>
              <a:rPr lang="en-US" i="1" dirty="0" err="1">
                <a:effectLst/>
              </a:rPr>
              <a:t>Oguaa</a:t>
            </a:r>
            <a:r>
              <a:rPr lang="en-US" i="1" dirty="0">
                <a:effectLst/>
              </a:rPr>
              <a:t> Journal of Social Sciences</a:t>
            </a:r>
            <a:r>
              <a:rPr lang="en-US" dirty="0">
                <a:effectLst/>
              </a:rPr>
              <a:t>, 8(1), pp. 74–89. Available at: https://doi.org/10.47963/joss.v8i1.310. </a:t>
            </a:r>
          </a:p>
          <a:p>
            <a:pPr>
              <a:lnSpc>
                <a:spcPct val="170000"/>
              </a:lnSpc>
            </a:pPr>
            <a:r>
              <a:rPr lang="en-US" dirty="0">
                <a:effectLst/>
              </a:rPr>
              <a:t>Jones, S. (2018) “Restaurant menu for zombies,” </a:t>
            </a:r>
            <a:r>
              <a:rPr lang="en-US" i="1" dirty="0" err="1">
                <a:effectLst/>
              </a:rPr>
              <a:t>PsycEXTRA</a:t>
            </a:r>
            <a:r>
              <a:rPr lang="en-US" i="1" dirty="0">
                <a:effectLst/>
              </a:rPr>
              <a:t> Dataset</a:t>
            </a:r>
            <a:r>
              <a:rPr lang="en-US" dirty="0">
                <a:effectLst/>
              </a:rPr>
              <a:t> [Preprint]. Available at: https://doi.org/10.1037/e505522020-001. </a:t>
            </a:r>
          </a:p>
          <a:p>
            <a:pPr>
              <a:lnSpc>
                <a:spcPct val="170000"/>
              </a:lnSpc>
            </a:pPr>
            <a:r>
              <a:rPr lang="en-US" dirty="0">
                <a:effectLst/>
              </a:rPr>
              <a:t>Lee, P.C. (2017) “</a:t>
            </a:r>
            <a:r>
              <a:rPr lang="en-US" dirty="0" err="1">
                <a:effectLst/>
              </a:rPr>
              <a:t>Traintraining</a:t>
            </a:r>
            <a:r>
              <a:rPr lang="en-US" dirty="0">
                <a:effectLst/>
              </a:rPr>
              <a:t> and development trends in the hospitality industry- evidence from Hospitality Management </a:t>
            </a:r>
            <a:r>
              <a:rPr lang="en-US" dirty="0" err="1">
                <a:effectLst/>
              </a:rPr>
              <a:t>Journalsing</a:t>
            </a:r>
            <a:r>
              <a:rPr lang="en-US" dirty="0">
                <a:effectLst/>
              </a:rPr>
              <a:t> and development trends in the hospitality industry- evidence from Hospitality Management Journals,” </a:t>
            </a:r>
            <a:r>
              <a:rPr lang="en-US" i="1" dirty="0">
                <a:effectLst/>
              </a:rPr>
              <a:t>Journal of Tourism Research &amp; Hospitality</a:t>
            </a:r>
            <a:r>
              <a:rPr lang="en-US" dirty="0">
                <a:effectLst/>
              </a:rPr>
              <a:t>, 06(02). Available at: https://doi.org/10.4172/2324-8807.1000164. </a:t>
            </a:r>
          </a:p>
          <a:p>
            <a:pPr>
              <a:lnSpc>
                <a:spcPct val="170000"/>
              </a:lnSpc>
            </a:pPr>
            <a:r>
              <a:rPr lang="en-US" dirty="0" err="1">
                <a:effectLst/>
              </a:rPr>
              <a:t>Motarjemi</a:t>
            </a:r>
            <a:r>
              <a:rPr lang="en-US" dirty="0">
                <a:effectLst/>
              </a:rPr>
              <a:t>, Y. (2014) “Human factors in food safety management,” </a:t>
            </a:r>
            <a:r>
              <a:rPr lang="en-US" i="1" dirty="0">
                <a:effectLst/>
              </a:rPr>
              <a:t>Food Safety Management</a:t>
            </a:r>
            <a:r>
              <a:rPr lang="en-US" dirty="0">
                <a:effectLst/>
              </a:rPr>
              <a:t>, pp. 975–986. Available at: https://doi.org/10.1016/b978-0-12-381504-0.00037-8. </a:t>
            </a:r>
          </a:p>
          <a:p>
            <a:pPr>
              <a:lnSpc>
                <a:spcPct val="170000"/>
              </a:lnSpc>
            </a:pPr>
            <a:r>
              <a:rPr lang="en-US" dirty="0" err="1">
                <a:effectLst/>
              </a:rPr>
              <a:t>Shadiyar</a:t>
            </a:r>
            <a:r>
              <a:rPr lang="en-US" dirty="0">
                <a:effectLst/>
              </a:rPr>
              <a:t> </a:t>
            </a:r>
            <a:r>
              <a:rPr lang="en-US" dirty="0" err="1">
                <a:effectLst/>
              </a:rPr>
              <a:t>Aralbayeva</a:t>
            </a:r>
            <a:r>
              <a:rPr lang="en-US" dirty="0">
                <a:effectLst/>
              </a:rPr>
              <a:t>, </a:t>
            </a:r>
            <a:r>
              <a:rPr lang="ko-KR" altLang="en-US" dirty="0">
                <a:effectLst/>
              </a:rPr>
              <a:t>김학선 </a:t>
            </a:r>
            <a:r>
              <a:rPr lang="en-US" dirty="0">
                <a:effectLst/>
              </a:rPr>
              <a:t>and </a:t>
            </a:r>
            <a:r>
              <a:rPr lang="ko-KR" altLang="en-US" dirty="0">
                <a:effectLst/>
              </a:rPr>
              <a:t>타오슈팅 </a:t>
            </a:r>
            <a:r>
              <a:rPr lang="en-US" altLang="ko-KR" dirty="0">
                <a:effectLst/>
              </a:rPr>
              <a:t>(2018) “</a:t>
            </a:r>
            <a:r>
              <a:rPr lang="en-US" dirty="0">
                <a:effectLst/>
              </a:rPr>
              <a:t>A study of comparison between </a:t>
            </a:r>
            <a:r>
              <a:rPr lang="en-US" dirty="0" err="1">
                <a:effectLst/>
              </a:rPr>
              <a:t>restraunt</a:t>
            </a:r>
            <a:r>
              <a:rPr lang="en-US" dirty="0">
                <a:effectLst/>
              </a:rPr>
              <a:t> industries in Seoul and Busan through big data analytics,” </a:t>
            </a:r>
            <a:r>
              <a:rPr lang="en-US" i="1" dirty="0">
                <a:effectLst/>
              </a:rPr>
              <a:t>Culinary Science &amp; Hospitality Research</a:t>
            </a:r>
            <a:r>
              <a:rPr lang="en-US" dirty="0">
                <a:effectLst/>
              </a:rPr>
              <a:t>, 24(7), pp. 109–118. Available at: https://doi.org/10.20878/cshr.2018.24.7.013. </a:t>
            </a:r>
          </a:p>
          <a:p>
            <a:pPr>
              <a:lnSpc>
                <a:spcPct val="170000"/>
              </a:lnSpc>
            </a:pPr>
            <a:r>
              <a:rPr lang="en-US" dirty="0">
                <a:effectLst/>
              </a:rPr>
              <a:t>Wijesinghe, G. (2017) “Hostage to hospitality: Is there a relationship between ‘sexual hospitality’ and sex in commercial hospitality?,” </a:t>
            </a:r>
            <a:r>
              <a:rPr lang="en-US" i="1" dirty="0">
                <a:effectLst/>
              </a:rPr>
              <a:t>Hospitality &amp; Society</a:t>
            </a:r>
            <a:r>
              <a:rPr lang="en-US" dirty="0">
                <a:effectLst/>
              </a:rPr>
              <a:t>, 7(2), pp. 181–201. Available at: https://doi.org/10.1386/hosp.7.2.181_1. </a:t>
            </a:r>
          </a:p>
          <a:p>
            <a:pPr marL="0" indent="0">
              <a:lnSpc>
                <a:spcPct val="170000"/>
              </a:lnSpc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51658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73CD10B-DA89-B5D9-681C-9D7F6B9130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8955" y="271162"/>
            <a:ext cx="8196496" cy="109728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2E8F8CB-2492-4237-6C1E-F5C407F0E028}"/>
              </a:ext>
            </a:extLst>
          </p:cNvPr>
          <p:cNvSpPr txBox="1"/>
          <p:nvPr/>
        </p:nvSpPr>
        <p:spPr>
          <a:xfrm>
            <a:off x="1709530" y="0"/>
            <a:ext cx="6520070" cy="92333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0" marR="0" algn="ctr">
              <a:spcBef>
                <a:spcPts val="0"/>
              </a:spcBef>
              <a:spcAft>
                <a:spcPts val="800"/>
              </a:spcAft>
            </a:pPr>
            <a:r>
              <a:rPr lang="en-US" dirty="0">
                <a:solidFill>
                  <a:srgbClr val="002060"/>
                </a:solidFill>
                <a:effectLst/>
                <a:latin typeface="Blackadder ITC" panose="04020505051007020D02" pitchFamily="82" charset="0"/>
                <a:ea typeface="Calibri" panose="020F0502020204030204" pitchFamily="34" charset="0"/>
                <a:cs typeface="Vrinda" panose="020B0502040204020203" pitchFamily="34" charset="0"/>
              </a:rPr>
              <a:t> Enjoy your fantastic time of year with us. You will get a multiple flavor from Christmas party nights, evening dessert with Santa, and Festive Drinks. You will enjoy a live music session during enjoyable dinner.</a:t>
            </a:r>
            <a:endParaRPr lang="en-US" sz="1600" dirty="0">
              <a:solidFill>
                <a:srgbClr val="002060"/>
              </a:solidFill>
              <a:effectLst/>
              <a:latin typeface="Blackadder ITC" panose="04020505051007020D02" pitchFamily="82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D6A6F32-9A3E-6F08-C9C3-1BC53311EADA}"/>
              </a:ext>
            </a:extLst>
          </p:cNvPr>
          <p:cNvSpPr txBox="1"/>
          <p:nvPr/>
        </p:nvSpPr>
        <p:spPr>
          <a:xfrm>
            <a:off x="0" y="1573049"/>
            <a:ext cx="2532185" cy="4541884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400" b="1" i="1" dirty="0">
                <a:solidFill>
                  <a:srgbClr val="002060"/>
                </a:solidFill>
              </a:rPr>
              <a:t>Service Opportunities: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1" i="1" dirty="0"/>
              <a:t>Availability </a:t>
            </a:r>
            <a:r>
              <a:rPr lang="en-US" sz="1200" i="1" dirty="0"/>
              <a:t>- 2 courses at a time except drinks and pudding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1" i="1" dirty="0"/>
              <a:t>Priority of Winter </a:t>
            </a:r>
            <a:r>
              <a:rPr lang="en-US" sz="1200" i="1" dirty="0"/>
              <a:t>Seasonality with ingredients 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1" i="1" dirty="0"/>
              <a:t>live music entertainment</a:t>
            </a:r>
            <a:r>
              <a:rPr lang="en-US" sz="1200" i="1" dirty="0"/>
              <a:t>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1" i="1" dirty="0"/>
              <a:t>suitable price-point </a:t>
            </a:r>
            <a:r>
              <a:rPr lang="en-US" sz="1200" i="1" dirty="0"/>
              <a:t>will reflect local business, not exceed the legal price  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1" i="1" dirty="0"/>
              <a:t>Vegetarian Arrangements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1" i="1" dirty="0"/>
              <a:t>Availability</a:t>
            </a:r>
            <a:r>
              <a:rPr lang="en-US" sz="1200" i="1" dirty="0"/>
              <a:t> – when is the menu available? Is a deposit or pre order required?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1" i="1" dirty="0"/>
              <a:t>Offers with free dessert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1" i="1" dirty="0"/>
              <a:t>Beverages</a:t>
            </a:r>
            <a:r>
              <a:rPr lang="en-US" sz="1200" i="1" dirty="0"/>
              <a:t> – freedom of choice with 2 courses dinner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E1E8A55-8D68-FB32-3CDF-D4395DBC103C}"/>
              </a:ext>
            </a:extLst>
          </p:cNvPr>
          <p:cNvSpPr txBox="1"/>
          <p:nvPr/>
        </p:nvSpPr>
        <p:spPr>
          <a:xfrm>
            <a:off x="2567416" y="982031"/>
            <a:ext cx="2825197" cy="276998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7030A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b="1" i="1" dirty="0"/>
              <a:t>Christmas Dining Menu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1" dirty="0"/>
              <a:t>Onion Squash with Mushroom and Cauliflower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Brioche, Potted Partridge, Parfait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1" dirty="0"/>
              <a:t>Yellowfin Tuna and Seasonal Wet Walnuts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Bone Marrow, Pickled Mushrooms, Beef Tartare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 </a:t>
            </a:r>
            <a:r>
              <a:rPr lang="en-US" sz="1200" b="1" dirty="0"/>
              <a:t>Balmoral Venison with Truffled Celeriac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Smoked Bone Marrow and Beef ‘Duchess’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1" dirty="0"/>
              <a:t>Seasonal Artisan Cheeses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5 or 12 supplement as extra course</a:t>
            </a:r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1D52445-413D-F2F8-42FD-6583171EDE35}"/>
              </a:ext>
            </a:extLst>
          </p:cNvPr>
          <p:cNvSpPr txBox="1"/>
          <p:nvPr/>
        </p:nvSpPr>
        <p:spPr>
          <a:xfrm>
            <a:off x="5486400" y="967340"/>
            <a:ext cx="2743200" cy="4965077"/>
          </a:xfrm>
          <a:prstGeom prst="rect">
            <a:avLst/>
          </a:prstGeom>
          <a:noFill/>
          <a:ln w="38100">
            <a:solidFill>
              <a:srgbClr val="7030A0"/>
            </a:solidFill>
          </a:ln>
        </p:spPr>
        <p:txBody>
          <a:bodyPr wrap="square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US" sz="2800" b="1" i="1" dirty="0"/>
              <a:t>Starters</a:t>
            </a:r>
          </a:p>
          <a:p>
            <a:pPr marL="171450" indent="-1714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200" b="1" dirty="0"/>
              <a:t>Hampshire Terrine </a:t>
            </a:r>
          </a:p>
          <a:p>
            <a:pPr marL="171450" indent="-1714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pickled vegetables, wood pigeon, coffee relish, venison and pheasant </a:t>
            </a:r>
          </a:p>
          <a:p>
            <a:pPr marL="171450" indent="-1714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200" b="1" dirty="0"/>
              <a:t>Smoked Salmon Cut Royal </a:t>
            </a:r>
          </a:p>
          <a:p>
            <a:pPr marL="171450" indent="-1714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Sharp apple, caper and raisin purée, bread -toasted millet with pickled grapes</a:t>
            </a:r>
          </a:p>
          <a:p>
            <a:pPr marL="171450" indent="-1714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200" b="1" dirty="0"/>
              <a:t>Goat's Cheese </a:t>
            </a:r>
          </a:p>
          <a:p>
            <a:pPr marL="171450" indent="-1714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purple sprouting, baked yeast, confit garlic, broccoli purée, </a:t>
            </a:r>
          </a:p>
          <a:p>
            <a:pPr marL="171450" indent="-1714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200" b="1" dirty="0"/>
              <a:t>pine nut crumb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3A1B73B-3662-E40B-0CE0-628678F194A2}"/>
              </a:ext>
            </a:extLst>
          </p:cNvPr>
          <p:cNvSpPr txBox="1"/>
          <p:nvPr/>
        </p:nvSpPr>
        <p:spPr>
          <a:xfrm>
            <a:off x="2602522" y="3766240"/>
            <a:ext cx="2790093" cy="193899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57150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400" b="1" i="1" dirty="0"/>
              <a:t>Mains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Lemon Sole Veronique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winter green beans, seaweed baby potatoes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Wilted, crispy chard, pork cheek, mustard potato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Chestnut Cheese Mushroom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squash purée, sourdough crumbs, sour cream,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1E6A9B9-9C3E-5DA4-AC51-35A2F2601A30}"/>
              </a:ext>
            </a:extLst>
          </p:cNvPr>
          <p:cNvSpPr txBox="1"/>
          <p:nvPr/>
        </p:nvSpPr>
        <p:spPr>
          <a:xfrm>
            <a:off x="5533293" y="5335282"/>
            <a:ext cx="2696308" cy="560371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38100">
            <a:solidFill>
              <a:schemeClr val="accent4">
                <a:lumMod val="20000"/>
                <a:lumOff val="80000"/>
              </a:schemeClr>
            </a:solidFill>
          </a:ln>
        </p:spPr>
        <p:txBody>
          <a:bodyPr wrap="square">
            <a:spAutoFit/>
          </a:bodyPr>
          <a:lstStyle/>
          <a:p>
            <a:pPr marL="342900" indent="-34290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i="1" dirty="0"/>
              <a:t>MEAT ITEMS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1" dirty="0"/>
              <a:t>Crispy Pork with Bun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Coriander, carrot sticks with peanuts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1" dirty="0"/>
              <a:t>Ox Cheek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Sauce Gribiche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1" dirty="0"/>
              <a:t>Mushroom &amp; Mini Beef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Mushroom, Beef Bones 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1" dirty="0"/>
              <a:t>Honey Pork Sausages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with mandarin jam &amp; cranberry 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1" dirty="0"/>
              <a:t>Spicy Chicken Wings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Naga Sauce, Tomato Puree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1" dirty="0"/>
              <a:t>Blankets Pigs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minted raita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1" dirty="0"/>
              <a:t>Corn-Fed Chicken Ballotine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onion ketchup and garlic flavor 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1" dirty="0"/>
              <a:t>Orange Turkey and Sliders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Parfait Chicken Liver 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1" dirty="0"/>
              <a:t>Redcurrant jelly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1" dirty="0"/>
              <a:t>BBQ Slider Burger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ABD7528-3671-56F7-1EA5-BACE21E8B404}"/>
              </a:ext>
            </a:extLst>
          </p:cNvPr>
          <p:cNvSpPr txBox="1"/>
          <p:nvPr/>
        </p:nvSpPr>
        <p:spPr>
          <a:xfrm>
            <a:off x="0" y="6160041"/>
            <a:ext cx="2743200" cy="3249223"/>
          </a:xfrm>
          <a:prstGeom prst="rect">
            <a:avLst/>
          </a:prstGeom>
          <a:solidFill>
            <a:srgbClr val="92D050"/>
          </a:solidFill>
          <a:ln w="38100">
            <a:solidFill>
              <a:schemeClr val="accent4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b="1" i="1" dirty="0"/>
              <a:t>PUDDINGS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Knickerbocker - Black Forest 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Laver stokes Park, milk ice cream, cherries, chocolate cake, Chantilly cream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Sticky Steamed Ginger Pudding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chocolate pearls, glazed mandarin, chocolate sauce 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Hail Chocolate Plate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Chocolate mousse of 70% dark, 35% milk, 33%, chocolate marquis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88D10EA-5353-06C1-A0B8-5BF78FA01865}"/>
              </a:ext>
            </a:extLst>
          </p:cNvPr>
          <p:cNvSpPr txBox="1"/>
          <p:nvPr/>
        </p:nvSpPr>
        <p:spPr>
          <a:xfrm>
            <a:off x="2743200" y="5757562"/>
            <a:ext cx="2699366" cy="3139321"/>
          </a:xfrm>
          <a:prstGeom prst="rect">
            <a:avLst/>
          </a:prstGeom>
          <a:solidFill>
            <a:srgbClr val="00B0F0"/>
          </a:solidFill>
          <a:ln w="38100">
            <a:solidFill>
              <a:srgbClr val="FFFF0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b="1" i="1" dirty="0"/>
              <a:t>FISH ITEMS</a:t>
            </a:r>
          </a:p>
          <a:p>
            <a:r>
              <a:rPr lang="en-US" sz="1200" b="1" dirty="0"/>
              <a:t>Smoked Lightly Salmon </a:t>
            </a:r>
          </a:p>
          <a:p>
            <a:r>
              <a:rPr lang="en-US" sz="1200" dirty="0"/>
              <a:t>raisin purée with caper </a:t>
            </a:r>
          </a:p>
          <a:p>
            <a:r>
              <a:rPr lang="en-US" sz="1200" b="1" dirty="0"/>
              <a:t>Prawn Skewer</a:t>
            </a:r>
          </a:p>
          <a:p>
            <a:r>
              <a:rPr lang="en-US" sz="1200" dirty="0"/>
              <a:t>with ginger</a:t>
            </a:r>
          </a:p>
          <a:p>
            <a:r>
              <a:rPr lang="en-US" sz="1200" b="1" dirty="0"/>
              <a:t>Smoked Haddock with Cheese Fish Cake</a:t>
            </a:r>
          </a:p>
          <a:p>
            <a:r>
              <a:rPr lang="en-US" sz="1200" dirty="0"/>
              <a:t>with cheese sauce</a:t>
            </a:r>
          </a:p>
          <a:p>
            <a:r>
              <a:rPr lang="en-US" sz="1200" b="1" dirty="0"/>
              <a:t>Fish &amp; Chips</a:t>
            </a:r>
          </a:p>
          <a:p>
            <a:r>
              <a:rPr lang="en-US" sz="1200" dirty="0"/>
              <a:t>Batter and tartare sauce</a:t>
            </a:r>
          </a:p>
          <a:p>
            <a:r>
              <a:rPr lang="en-US" sz="1200" b="1" dirty="0"/>
              <a:t>Samosa with Potato &amp; Chickpea </a:t>
            </a:r>
          </a:p>
          <a:p>
            <a:r>
              <a:rPr lang="en-US" sz="1200" dirty="0"/>
              <a:t>mint raita</a:t>
            </a:r>
          </a:p>
          <a:p>
            <a:r>
              <a:rPr lang="en-US" sz="1200" b="1" dirty="0"/>
              <a:t>Mushroom Arancini</a:t>
            </a:r>
          </a:p>
          <a:p>
            <a:r>
              <a:rPr lang="en-US" sz="1200" dirty="0"/>
              <a:t>plant truffle mayo</a:t>
            </a:r>
          </a:p>
          <a:p>
            <a:r>
              <a:rPr lang="en-US" sz="1200" b="1" dirty="0"/>
              <a:t>Baked Goat's Cheese Tart</a:t>
            </a:r>
          </a:p>
          <a:p>
            <a:r>
              <a:rPr lang="en-US" sz="1200" dirty="0"/>
              <a:t>red onion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9420DA5-AC15-6BCE-0D2E-50580A3D6555}"/>
              </a:ext>
            </a:extLst>
          </p:cNvPr>
          <p:cNvSpPr txBox="1"/>
          <p:nvPr/>
        </p:nvSpPr>
        <p:spPr>
          <a:xfrm>
            <a:off x="2649415" y="8827459"/>
            <a:ext cx="2860431" cy="1631216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sz="1600" b="1" i="1" dirty="0"/>
              <a:t>Desert</a:t>
            </a:r>
          </a:p>
          <a:p>
            <a:r>
              <a:rPr lang="en-US" sz="1200" dirty="0"/>
              <a:t>Blackberry Custard </a:t>
            </a:r>
          </a:p>
          <a:p>
            <a:r>
              <a:rPr lang="en-US" sz="1200" dirty="0"/>
              <a:t> Salted Caramel </a:t>
            </a:r>
          </a:p>
          <a:p>
            <a:r>
              <a:rPr lang="en-US" sz="1200" dirty="0"/>
              <a:t>Custard Tart</a:t>
            </a:r>
          </a:p>
          <a:p>
            <a:r>
              <a:rPr lang="en-US" sz="1200" dirty="0"/>
              <a:t>Mint Ice Cream</a:t>
            </a:r>
          </a:p>
          <a:p>
            <a:r>
              <a:rPr lang="en-US" sz="1200" dirty="0"/>
              <a:t>Islands Chocolate </a:t>
            </a:r>
          </a:p>
          <a:p>
            <a:r>
              <a:rPr lang="en-US" sz="1200" dirty="0"/>
              <a:t>Apple Tartlet</a:t>
            </a:r>
          </a:p>
          <a:p>
            <a:r>
              <a:rPr lang="en-US" sz="1200" dirty="0"/>
              <a:t>Chamomile Fluid Ice Cream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83C8C0E5-2B85-2F1C-F3E5-65F6B1DDD978}"/>
              </a:ext>
            </a:extLst>
          </p:cNvPr>
          <p:cNvSpPr txBox="1"/>
          <p:nvPr/>
        </p:nvSpPr>
        <p:spPr>
          <a:xfrm>
            <a:off x="1" y="9495472"/>
            <a:ext cx="1628078" cy="129266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b="1" i="1" dirty="0"/>
              <a:t>Drinks</a:t>
            </a:r>
          </a:p>
          <a:p>
            <a:r>
              <a:rPr lang="en-US" sz="1200" dirty="0"/>
              <a:t>Christmas Martini </a:t>
            </a:r>
          </a:p>
          <a:p>
            <a:r>
              <a:rPr lang="en-US" sz="1200" dirty="0"/>
              <a:t>Margarita </a:t>
            </a:r>
          </a:p>
          <a:p>
            <a:r>
              <a:rPr lang="en-US" sz="1200" dirty="0"/>
              <a:t>Gingerbread Martini</a:t>
            </a:r>
          </a:p>
          <a:p>
            <a:r>
              <a:rPr lang="en-US" sz="1200" dirty="0"/>
              <a:t>Peppermint Martini</a:t>
            </a:r>
          </a:p>
          <a:p>
            <a:r>
              <a:rPr lang="en-US" sz="1200" dirty="0"/>
              <a:t>Mulled Wine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FB1720-62A7-6C38-2B21-EF866C41DD10}"/>
              </a:ext>
            </a:extLst>
          </p:cNvPr>
          <p:cNvSpPr txBox="1"/>
          <p:nvPr/>
        </p:nvSpPr>
        <p:spPr>
          <a:xfrm>
            <a:off x="1483113" y="9414740"/>
            <a:ext cx="1237785" cy="144655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en-US" sz="1100" dirty="0"/>
              <a:t>Sides</a:t>
            </a:r>
          </a:p>
          <a:p>
            <a:r>
              <a:rPr lang="en-US" sz="1100" dirty="0"/>
              <a:t>Glazed Ranch Carrots</a:t>
            </a:r>
          </a:p>
          <a:p>
            <a:r>
              <a:rPr lang="en-US" sz="1100" dirty="0"/>
              <a:t>Coleslaw</a:t>
            </a:r>
          </a:p>
          <a:p>
            <a:r>
              <a:rPr lang="en-US" sz="1100" dirty="0"/>
              <a:t>Fruit Salad</a:t>
            </a:r>
          </a:p>
          <a:p>
            <a:r>
              <a:rPr lang="en-US" sz="1100" dirty="0"/>
              <a:t>Cheese Salad</a:t>
            </a:r>
          </a:p>
          <a:p>
            <a:r>
              <a:rPr lang="en-US" sz="1100" dirty="0"/>
              <a:t>Mushroom Prawn Salad</a:t>
            </a:r>
          </a:p>
        </p:txBody>
      </p:sp>
    </p:spTree>
    <p:extLst>
      <p:ext uri="{BB962C8B-B14F-4D97-AF65-F5344CB8AC3E}">
        <p14:creationId xmlns:p14="http://schemas.microsoft.com/office/powerpoint/2010/main" val="23401684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190</TotalTime>
  <Words>744</Words>
  <Application>Microsoft Office PowerPoint</Application>
  <PresentationFormat>Custom</PresentationFormat>
  <Paragraphs>101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Blackadder ITC</vt:lpstr>
      <vt:lpstr>Calibri</vt:lpstr>
      <vt:lpstr>Calibri Light</vt:lpstr>
      <vt:lpstr>Office Theme</vt:lpstr>
      <vt:lpstr>Student name –Fatima begum  Bmih4002 teacher-Steve jones  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mohammed rahman</cp:lastModifiedBy>
  <cp:revision>2</cp:revision>
  <dcterms:created xsi:type="dcterms:W3CDTF">2022-11-16T12:38:48Z</dcterms:created>
  <dcterms:modified xsi:type="dcterms:W3CDTF">2022-11-18T21:48:42Z</dcterms:modified>
</cp:coreProperties>
</file>