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4" r:id="rId1"/>
  </p:sldMasterIdLst>
  <p:sldIdLst>
    <p:sldId id="256" r:id="rId2"/>
    <p:sldId id="258" r:id="rId3"/>
    <p:sldId id="257" r:id="rId4"/>
    <p:sldId id="259" r:id="rId5"/>
    <p:sldId id="262" r:id="rId6"/>
    <p:sldId id="260" r:id="rId7"/>
    <p:sldId id="261" r:id="rId8"/>
  </p:sldIdLst>
  <p:sldSz cx="9144000" cy="6858000" type="screen4x3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4" d="100"/>
          <a:sy n="74" d="100"/>
        </p:scale>
        <p:origin x="-119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viewProps" Target="viewProps.xml"/><Relationship Id="rId12" Type="http://schemas.openxmlformats.org/officeDocument/2006/relationships/theme" Target="theme/theme1.xml"/><Relationship Id="rId13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printerSettings" Target="printerSettings/printerSettings1.bin"/><Relationship Id="rId1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  <a:prstGeom prst="rect">
            <a:avLst/>
          </a:prstGeo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GB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AF466F-BDA4-4F18-9C7B-FF0A9A1B0E80}" type="datetime1">
              <a:rPr lang="en-US" smtClean="0"/>
              <a:pPr/>
              <a:t>03/10/2011</a:t>
            </a:fld>
            <a:endParaRPr lang="en-US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2D2B3B-882E-40F3-A32F-6DD51691504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723292"/>
            <a:ext cx="7498080" cy="3932659"/>
          </a:xfrm>
          <a:prstGeom prst="rect">
            <a:avLst/>
          </a:prstGeom>
        </p:spPr>
        <p:txBody>
          <a:bodyPr/>
          <a:lstStyle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EF607B-A47E-422C-9BEF-122CCDB7C526}" type="datetime1">
              <a:rPr lang="en-US" smtClean="0"/>
              <a:pPr/>
              <a:t>03/10/2011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  <a:prstGeom prst="rect">
            <a:avLst/>
          </a:prstGeo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3A9A7CB-BEE6-4F99-898E-913F06E8E125}" type="datetime1">
              <a:rPr lang="en-US" smtClean="0"/>
              <a:pPr/>
              <a:t>03/10/2011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EE300C-6FC5-4FC3-AF1A-075E4F50620D}" type="datetime1">
              <a:rPr lang="en-US" smtClean="0"/>
              <a:pPr/>
              <a:t>03/10/2011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prstGeom prst="rect">
            <a:avLst/>
          </a:prstGeo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prstGeom prst="rect">
            <a:avLst/>
          </a:prstGeo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prstGeom prst="rect">
            <a:avLst/>
          </a:prstGeo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prstGeom prst="rect">
            <a:avLst/>
          </a:prstGeo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0D295D-4A77-4DEB-B04C-9F4282A8BC04}" type="datetime1">
              <a:rPr lang="en-US" smtClean="0"/>
              <a:pPr/>
              <a:t>03/10/2011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B28685-4D0C-42D5-8013-B5904CD1FCBC}" type="datetime1">
              <a:rPr lang="en-US" smtClean="0"/>
              <a:pPr/>
              <a:t>03/10/2011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F226C0-9885-4BA9-BBFA-A52CBFEBB775}" type="datetime1">
              <a:rPr lang="en-US" smtClean="0"/>
              <a:pPr/>
              <a:t>03/10/2011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  <a:prstGeom prst="rect">
            <a:avLst/>
          </a:prstGeo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EE1B38-C5EB-4D66-9137-0AFE9CDEDE8F}" type="datetime1">
              <a:rPr lang="en-US" smtClean="0"/>
              <a:pPr/>
              <a:t>03/10/2011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7B613C-1AD7-49D3-885D-F654C5CDBAA6}" type="datetime1">
              <a:rPr lang="en-US" smtClean="0"/>
              <a:pPr/>
              <a:t>03/10/2011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2D2B3B-882E-40F3-A32F-6DD51691504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GB" smtClean="0"/>
              <a:t>Drag picture to placeholder or click icon to add</a:t>
            </a:r>
            <a:endParaRPr kumimoji="0" lang="en-US" dirty="0"/>
          </a:p>
        </p:txBody>
      </p:sp>
      <p:sp>
        <p:nvSpPr>
          <p:cNvPr id="9" name="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35608" y="1723292"/>
            <a:ext cx="7498080" cy="3932659"/>
          </a:xfrm>
          <a:prstGeom prst="rect">
            <a:avLst/>
          </a:prstGeo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FB4290-6522-4139-852E-05BD9E7F0D2E}" type="datetime1">
              <a:rPr lang="en-US" smtClean="0"/>
              <a:pPr/>
              <a:t>03/10/2011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078397" y="6305550"/>
            <a:ext cx="3927361" cy="476250"/>
          </a:xfrm>
        </p:spPr>
        <p:txBody>
          <a:bodyPr/>
          <a:lstStyle>
            <a:lvl1pPr>
              <a:defRPr sz="1200">
                <a:latin typeface="Times"/>
                <a:cs typeface="Times"/>
              </a:defRPr>
            </a:lvl1pPr>
            <a:extLst/>
          </a:lstStyle>
          <a:p>
            <a:r>
              <a:rPr lang="en-US" dirty="0" smtClean="0"/>
              <a:t>School of Applied Computing </a:t>
            </a:r>
          </a:p>
          <a:p>
            <a:r>
              <a:rPr lang="en-US" dirty="0" smtClean="0"/>
              <a:t>Faculty of Design and Applied Engineering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110870" y="-13386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GB" dirty="0" smtClean="0"/>
              <a:t>Click to edit Master title style</a:t>
            </a:r>
            <a:endParaRPr kumimoji="0" lang="en-US" dirty="0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27B613C-1AD7-49D3-885D-F654C5CDBAA6}" type="datetime1">
              <a:rPr lang="en-US" smtClean="0"/>
              <a:pPr/>
              <a:t>03/10/2011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6E2D2B3B-882E-40F3-A32F-6DD51691504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pic>
        <p:nvPicPr>
          <p:cNvPr id="13" name="Picture 17" descr="smu80"/>
          <p:cNvPicPr>
            <a:picLocks noChangeAspect="1" noChangeArrowheads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8325" y="6082668"/>
            <a:ext cx="3495675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Box 13"/>
          <p:cNvSpPr txBox="1"/>
          <p:nvPr userDrawn="1"/>
        </p:nvSpPr>
        <p:spPr>
          <a:xfrm>
            <a:off x="1152157" y="6004358"/>
            <a:ext cx="46868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 smtClean="0">
                <a:solidFill>
                  <a:schemeClr val="accent5">
                    <a:lumMod val="75000"/>
                  </a:schemeClr>
                </a:solidFill>
              </a:rPr>
              <a:t>School of Applied Computing</a:t>
            </a:r>
          </a:p>
          <a:p>
            <a:r>
              <a:rPr lang="en-US" sz="1800" dirty="0" smtClean="0">
                <a:solidFill>
                  <a:schemeClr val="accent5">
                    <a:lumMod val="75000"/>
                  </a:schemeClr>
                </a:solidFill>
              </a:rPr>
              <a:t>Faculty of Design and Applied Engineering</a:t>
            </a:r>
            <a:endParaRPr lang="en-US" sz="18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5" r:id="rId1"/>
    <p:sldLayoutId id="2147483976" r:id="rId2"/>
    <p:sldLayoutId id="2147483977" r:id="rId3"/>
    <p:sldLayoutId id="2147483978" r:id="rId4"/>
    <p:sldLayoutId id="2147483979" r:id="rId5"/>
    <p:sldLayoutId id="2147483980" r:id="rId6"/>
    <p:sldLayoutId id="2147483981" r:id="rId7"/>
    <p:sldLayoutId id="2147483982" r:id="rId8"/>
    <p:sldLayoutId id="2147483983" r:id="rId9"/>
    <p:sldLayoutId id="2147483984" r:id="rId10"/>
    <p:sldLayoutId id="2147483985" r:id="rId11"/>
  </p:sldLayoutIdLs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031706"/>
          </a:xfrm>
        </p:spPr>
        <p:txBody>
          <a:bodyPr/>
          <a:lstStyle/>
          <a:p>
            <a:pPr algn="ctr"/>
            <a:r>
              <a:rPr lang="en-US" dirty="0" smtClean="0">
                <a:latin typeface="Times New Roman"/>
                <a:cs typeface="Times New Roman"/>
              </a:rPr>
              <a:t>Network Management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35618" y="2728302"/>
            <a:ext cx="5191347" cy="1109559"/>
          </a:xfrm>
        </p:spPr>
        <p:txBody>
          <a:bodyPr/>
          <a:lstStyle/>
          <a:p>
            <a:r>
              <a:rPr lang="en-US" sz="3200" dirty="0" smtClean="0">
                <a:solidFill>
                  <a:srgbClr val="F88631"/>
                </a:solidFill>
                <a:latin typeface="Times New Roman"/>
                <a:cs typeface="Times New Roman"/>
              </a:rPr>
              <a:t>Dr. Kapilan Radhakrishnan</a:t>
            </a:r>
          </a:p>
          <a:p>
            <a:r>
              <a:rPr lang="en-US" sz="3200" dirty="0" smtClean="0">
                <a:solidFill>
                  <a:srgbClr val="F88631"/>
                </a:solidFill>
                <a:latin typeface="Times New Roman"/>
                <a:cs typeface="Times New Roman"/>
              </a:rPr>
              <a:t>	2011 - 2012</a:t>
            </a:r>
            <a:endParaRPr lang="en-US" sz="3200" dirty="0">
              <a:solidFill>
                <a:srgbClr val="F88631"/>
              </a:solidFill>
              <a:latin typeface="Times New Roman"/>
              <a:cs typeface="Times New Roman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152157" y="6004358"/>
            <a:ext cx="46868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School of Applied Computing</a:t>
            </a:r>
          </a:p>
          <a:p>
            <a:r>
              <a:rPr lang="en-US" dirty="0" smtClean="0"/>
              <a:t>Faculty of Design and Applied Engineering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30032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About Me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544498"/>
            <a:ext cx="7498080" cy="4111453"/>
          </a:xfrm>
        </p:spPr>
        <p:txBody>
          <a:bodyPr/>
          <a:lstStyle/>
          <a:p>
            <a:pPr marL="82296" indent="0">
              <a:buNone/>
            </a:pPr>
            <a:r>
              <a:rPr lang="en-US" dirty="0" smtClean="0"/>
              <a:t>Kapilan Radhakrishnan</a:t>
            </a:r>
          </a:p>
          <a:p>
            <a:pPr marL="82296" indent="0">
              <a:buNone/>
            </a:pPr>
            <a:r>
              <a:rPr lang="en-US" dirty="0" smtClean="0"/>
              <a:t>PhD in Computer </a:t>
            </a:r>
            <a:r>
              <a:rPr lang="en-US" dirty="0" smtClean="0"/>
              <a:t>Science</a:t>
            </a:r>
          </a:p>
          <a:p>
            <a:pPr marL="82296" indent="0">
              <a:buNone/>
            </a:pPr>
            <a:r>
              <a:rPr lang="en-US" dirty="0" smtClean="0"/>
              <a:t>Cisco Certified Academy Instructor</a:t>
            </a:r>
            <a:endParaRPr lang="en-US" dirty="0" smtClean="0"/>
          </a:p>
          <a:p>
            <a:pPr marL="82296" indent="0">
              <a:buNone/>
            </a:pPr>
            <a:r>
              <a:rPr lang="en-US" dirty="0" smtClean="0"/>
              <a:t>Area of Interests: </a:t>
            </a:r>
            <a:r>
              <a:rPr lang="en-US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Computer Networks, VoIP and Artificial Intelligence</a:t>
            </a:r>
            <a:r>
              <a:rPr lang="en-US" dirty="0" smtClean="0">
                <a:solidFill>
                  <a:srgbClr val="713204"/>
                </a:solidFill>
              </a:rPr>
              <a:t> </a:t>
            </a:r>
          </a:p>
          <a:p>
            <a:pPr marL="82296" indent="0">
              <a:buNone/>
            </a:pPr>
            <a:r>
              <a:rPr lang="en-US" dirty="0" smtClean="0"/>
              <a:t>Office: </a:t>
            </a:r>
            <a:r>
              <a:rPr lang="en-US" dirty="0" smtClean="0">
                <a:solidFill>
                  <a:srgbClr val="F88631"/>
                </a:solidFill>
              </a:rPr>
              <a:t>MH203</a:t>
            </a:r>
          </a:p>
          <a:p>
            <a:pPr marL="82296" indent="0">
              <a:buNone/>
            </a:pPr>
            <a:r>
              <a:rPr lang="en-US" dirty="0" smtClean="0"/>
              <a:t>Email:</a:t>
            </a:r>
            <a:r>
              <a:rPr lang="en-US" dirty="0" smtClean="0">
                <a:solidFill>
                  <a:srgbClr val="713204"/>
                </a:solidFill>
              </a:rPr>
              <a:t> </a:t>
            </a:r>
            <a:r>
              <a:rPr lang="en-US" u="sng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kapilan.radhakrishnan@smu.ac.uk</a:t>
            </a:r>
            <a:endParaRPr lang="en-US" u="sng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43236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38636"/>
          </a:xfrm>
        </p:spPr>
        <p:txBody>
          <a:bodyPr/>
          <a:lstStyle/>
          <a:p>
            <a:r>
              <a:rPr lang="en-US" dirty="0" smtClean="0"/>
              <a:t>Learning Outcomes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Critically analyse strategic planning, design and management issues relating to the corporate IT network infrastructure.</a:t>
            </a:r>
          </a:p>
          <a:p>
            <a:pPr marL="82296" indent="0">
              <a:buNone/>
            </a:pPr>
            <a:endParaRPr lang="en-GB" dirty="0"/>
          </a:p>
          <a:p>
            <a:pPr lvl="0"/>
            <a:r>
              <a:rPr lang="en-GB" dirty="0"/>
              <a:t>Research likely future trends in network management provision.</a:t>
            </a:r>
          </a:p>
        </p:txBody>
      </p:sp>
    </p:spTree>
    <p:extLst>
      <p:ext uri="{BB962C8B-B14F-4D97-AF65-F5344CB8AC3E}">
        <p14:creationId xmlns:p14="http://schemas.microsoft.com/office/powerpoint/2010/main" val="7001430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3154" y="102159"/>
            <a:ext cx="3879122" cy="681836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Course Contents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097594"/>
            <a:ext cx="7498080" cy="4558357"/>
          </a:xfrm>
        </p:spPr>
        <p:txBody>
          <a:bodyPr/>
          <a:lstStyle/>
          <a:p>
            <a:pPr lvl="0"/>
            <a:r>
              <a:rPr lang="en-GB" sz="2100" dirty="0"/>
              <a:t>Backbone network architecture </a:t>
            </a:r>
            <a:r>
              <a:rPr lang="en-GB" sz="2100" dirty="0" smtClean="0"/>
              <a:t>design</a:t>
            </a:r>
          </a:p>
          <a:p>
            <a:pPr lvl="0"/>
            <a:r>
              <a:rPr lang="en-GB" sz="2100" dirty="0"/>
              <a:t>P</a:t>
            </a:r>
            <a:r>
              <a:rPr lang="en-GB" sz="2100" dirty="0" smtClean="0"/>
              <a:t>erformance </a:t>
            </a:r>
            <a:r>
              <a:rPr lang="en-GB" sz="2100" dirty="0"/>
              <a:t>management, and their implications and procedures. </a:t>
            </a:r>
          </a:p>
          <a:p>
            <a:pPr lvl="0"/>
            <a:r>
              <a:rPr lang="en-GB" sz="2100" dirty="0"/>
              <a:t>Performance metrics e.g. delay, throughput, reliability, utilization, </a:t>
            </a:r>
            <a:r>
              <a:rPr lang="en-GB" sz="2100" dirty="0" err="1"/>
              <a:t>etc</a:t>
            </a:r>
            <a:r>
              <a:rPr lang="en-GB" sz="2100" dirty="0"/>
              <a:t>; Setting up threshold for acceptable performance for a given network scenario.</a:t>
            </a:r>
          </a:p>
          <a:p>
            <a:pPr lvl="0"/>
            <a:r>
              <a:rPr lang="en-GB" sz="2100" dirty="0" smtClean="0"/>
              <a:t>Architecture </a:t>
            </a:r>
            <a:r>
              <a:rPr lang="en-GB" sz="2100" dirty="0"/>
              <a:t>models, e.g. peer-to-peer, client/server, thin client, terminal server, three tier structure, and network deployment. </a:t>
            </a:r>
          </a:p>
          <a:p>
            <a:pPr lvl="0"/>
            <a:r>
              <a:rPr lang="en-GB" sz="2100" dirty="0"/>
              <a:t>In-depth view of standardizations for wireless technologies, such as WLAN, </a:t>
            </a:r>
            <a:r>
              <a:rPr lang="en-GB" sz="2100" dirty="0" err="1"/>
              <a:t>WiMAX</a:t>
            </a:r>
            <a:r>
              <a:rPr lang="en-GB" sz="2100" dirty="0"/>
              <a:t>, </a:t>
            </a:r>
            <a:r>
              <a:rPr lang="en-GB" sz="2100" dirty="0" err="1"/>
              <a:t>etc</a:t>
            </a:r>
            <a:r>
              <a:rPr lang="en-GB" sz="2100" dirty="0"/>
              <a:t>; Evaluations of these network technologies. </a:t>
            </a:r>
          </a:p>
          <a:p>
            <a:pPr lvl="0"/>
            <a:r>
              <a:rPr lang="en-GB" sz="2100" dirty="0"/>
              <a:t>Network documentation; Management of network devices. </a:t>
            </a:r>
          </a:p>
        </p:txBody>
      </p:sp>
    </p:spTree>
    <p:extLst>
      <p:ext uri="{BB962C8B-B14F-4D97-AF65-F5344CB8AC3E}">
        <p14:creationId xmlns:p14="http://schemas.microsoft.com/office/powerpoint/2010/main" val="11624992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3154" y="102159"/>
            <a:ext cx="3879122" cy="681836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Course Contents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097594"/>
            <a:ext cx="7498080" cy="4558357"/>
          </a:xfrm>
        </p:spPr>
        <p:txBody>
          <a:bodyPr/>
          <a:lstStyle/>
          <a:p>
            <a:pPr lvl="0"/>
            <a:r>
              <a:rPr lang="en-GB" sz="2100" dirty="0"/>
              <a:t>Fault management; Disaster prevention and recovery methods.</a:t>
            </a:r>
          </a:p>
          <a:p>
            <a:pPr lvl="0"/>
            <a:r>
              <a:rPr lang="en-GB" sz="2100" dirty="0"/>
              <a:t>Network management aids e.g. SNMP based tools; network management model based on SNMP and its components. </a:t>
            </a:r>
          </a:p>
          <a:p>
            <a:pPr lvl="0"/>
            <a:r>
              <a:rPr lang="en-GB" sz="2100" dirty="0"/>
              <a:t>The implications of VLANS, VPNs on network design and management.</a:t>
            </a:r>
          </a:p>
          <a:p>
            <a:pPr lvl="0"/>
            <a:r>
              <a:rPr lang="en-GB" sz="2100" dirty="0"/>
              <a:t>IP address resource management; Network scalability based on NAT and its limitations. </a:t>
            </a:r>
          </a:p>
          <a:p>
            <a:pPr lvl="0"/>
            <a:r>
              <a:rPr lang="en-GB" sz="2100" dirty="0"/>
              <a:t>Network congestion control schemes, such as TCP window-based congestion control. </a:t>
            </a:r>
          </a:p>
          <a:p>
            <a:pPr lvl="0"/>
            <a:r>
              <a:rPr lang="en-GB" sz="2100" dirty="0" smtClean="0"/>
              <a:t>Layered </a:t>
            </a:r>
            <a:r>
              <a:rPr lang="en-GB" sz="2100" dirty="0"/>
              <a:t>optical transport network model; dynamic and static routing; standardisation and recommendations of optical networks. </a:t>
            </a:r>
          </a:p>
        </p:txBody>
      </p:sp>
    </p:spTree>
    <p:extLst>
      <p:ext uri="{BB962C8B-B14F-4D97-AF65-F5344CB8AC3E}">
        <p14:creationId xmlns:p14="http://schemas.microsoft.com/office/powerpoint/2010/main" val="34714177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Tutorial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719198"/>
            <a:ext cx="5531634" cy="1448143"/>
          </a:xfrm>
        </p:spPr>
        <p:txBody>
          <a:bodyPr/>
          <a:lstStyle/>
          <a:p>
            <a:r>
              <a:rPr lang="en-US" dirty="0" smtClean="0"/>
              <a:t>Packet Tracer</a:t>
            </a:r>
          </a:p>
          <a:p>
            <a:r>
              <a:rPr lang="en-US" dirty="0" err="1" smtClean="0"/>
              <a:t>Wireshark</a:t>
            </a:r>
            <a:endParaRPr lang="en-US" dirty="0" smtClean="0"/>
          </a:p>
          <a:p>
            <a:r>
              <a:rPr lang="en-US" dirty="0" smtClean="0"/>
              <a:t>VMware</a:t>
            </a:r>
            <a:endParaRPr lang="en-US" dirty="0" smtClean="0"/>
          </a:p>
          <a:p>
            <a:r>
              <a:rPr lang="en-US" dirty="0" smtClean="0"/>
              <a:t>Group discussions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9179532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Assessment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4509" y="2381849"/>
            <a:ext cx="7498080" cy="1789008"/>
          </a:xfrm>
        </p:spPr>
        <p:txBody>
          <a:bodyPr/>
          <a:lstStyle/>
          <a:p>
            <a:pPr algn="ctr"/>
            <a:r>
              <a:rPr lang="en-US" dirty="0" smtClean="0"/>
              <a:t>Coursework </a:t>
            </a:r>
            <a:r>
              <a:rPr lang="en-US" dirty="0" smtClean="0">
                <a:solidFill>
                  <a:srgbClr val="F88631"/>
                </a:solidFill>
              </a:rPr>
              <a:t>50%</a:t>
            </a:r>
          </a:p>
          <a:p>
            <a:pPr algn="ctr"/>
            <a:r>
              <a:rPr lang="en-US" dirty="0" smtClean="0"/>
              <a:t>Exam </a:t>
            </a:r>
            <a:r>
              <a:rPr lang="en-US" dirty="0" smtClean="0">
                <a:solidFill>
                  <a:srgbClr val="F88631"/>
                </a:solidFill>
              </a:rPr>
              <a:t>50%</a:t>
            </a:r>
            <a:endParaRPr lang="en-US" dirty="0">
              <a:solidFill>
                <a:srgbClr val="F8863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315667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ＭＳ ゴシック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ＭＳ ゴシック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Solstice.thmx</Template>
  <TotalTime>70</TotalTime>
  <Words>279</Words>
  <Application>Microsoft Macintosh PowerPoint</Application>
  <PresentationFormat>On-screen Show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Solstice</vt:lpstr>
      <vt:lpstr>Network Management</vt:lpstr>
      <vt:lpstr>About Me</vt:lpstr>
      <vt:lpstr>Learning Outcomes</vt:lpstr>
      <vt:lpstr>Course Contents</vt:lpstr>
      <vt:lpstr>Course Contents</vt:lpstr>
      <vt:lpstr>Tutorial </vt:lpstr>
      <vt:lpstr>Assessment</vt:lpstr>
    </vt:vector>
  </TitlesOfParts>
  <Company>Swansea Metropolitan University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24</cp:revision>
  <dcterms:created xsi:type="dcterms:W3CDTF">2011-09-26T14:07:52Z</dcterms:created>
  <dcterms:modified xsi:type="dcterms:W3CDTF">2011-10-03T09:22:59Z</dcterms:modified>
</cp:coreProperties>
</file>