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4" r:id="rId5"/>
  </p:sldMasterIdLst>
  <p:notesMasterIdLst>
    <p:notesMasterId r:id="rId45"/>
  </p:notesMasterIdLst>
  <p:sldIdLst>
    <p:sldId id="256" r:id="rId6"/>
    <p:sldId id="259" r:id="rId7"/>
    <p:sldId id="322" r:id="rId8"/>
    <p:sldId id="270" r:id="rId9"/>
    <p:sldId id="325" r:id="rId10"/>
    <p:sldId id="271" r:id="rId11"/>
    <p:sldId id="313" r:id="rId12"/>
    <p:sldId id="272" r:id="rId13"/>
    <p:sldId id="266" r:id="rId14"/>
    <p:sldId id="315" r:id="rId15"/>
    <p:sldId id="316" r:id="rId16"/>
    <p:sldId id="308" r:id="rId17"/>
    <p:sldId id="268" r:id="rId18"/>
    <p:sldId id="267" r:id="rId19"/>
    <p:sldId id="269" r:id="rId20"/>
    <p:sldId id="326" r:id="rId21"/>
    <p:sldId id="323" r:id="rId22"/>
    <p:sldId id="317" r:id="rId23"/>
    <p:sldId id="320" r:id="rId24"/>
    <p:sldId id="318" r:id="rId25"/>
    <p:sldId id="319" r:id="rId26"/>
    <p:sldId id="274" r:id="rId27"/>
    <p:sldId id="275" r:id="rId28"/>
    <p:sldId id="293" r:id="rId29"/>
    <p:sldId id="276" r:id="rId30"/>
    <p:sldId id="294" r:id="rId31"/>
    <p:sldId id="287" r:id="rId32"/>
    <p:sldId id="299" r:id="rId33"/>
    <p:sldId id="298" r:id="rId34"/>
    <p:sldId id="300" r:id="rId35"/>
    <p:sldId id="301" r:id="rId36"/>
    <p:sldId id="302" r:id="rId37"/>
    <p:sldId id="303" r:id="rId38"/>
    <p:sldId id="304" r:id="rId39"/>
    <p:sldId id="305" r:id="rId40"/>
    <p:sldId id="307" r:id="rId41"/>
    <p:sldId id="309" r:id="rId42"/>
    <p:sldId id="310" r:id="rId43"/>
    <p:sldId id="257" r:id="rId44"/>
  </p:sldIdLst>
  <p:sldSz cx="9144000" cy="6858000" type="screen4x3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3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commentAuthors" Target="commentAuthor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161275-EE5D-4D59-B39E-78EEBC23F68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8C06EFB-0416-4B92-AEAB-1BA77F96AD11}">
      <dgm:prSet/>
      <dgm:spPr/>
      <dgm:t>
        <a:bodyPr/>
        <a:lstStyle/>
        <a:p>
          <a:r>
            <a:rPr lang="cy-GB"/>
            <a:t>Ffactorau seicolegol</a:t>
          </a:r>
          <a:endParaRPr lang="en-US"/>
        </a:p>
      </dgm:t>
    </dgm:pt>
    <dgm:pt modelId="{30CF4666-103B-480E-9D77-323626A8485D}" type="parTrans" cxnId="{6070CF9B-BA1B-4178-BD10-077724A9FE3A}">
      <dgm:prSet/>
      <dgm:spPr/>
      <dgm:t>
        <a:bodyPr/>
        <a:lstStyle/>
        <a:p>
          <a:endParaRPr lang="en-US"/>
        </a:p>
      </dgm:t>
    </dgm:pt>
    <dgm:pt modelId="{30639A36-E78B-4DE0-8BB8-E6095BDE00ED}" type="sibTrans" cxnId="{6070CF9B-BA1B-4178-BD10-077724A9FE3A}">
      <dgm:prSet/>
      <dgm:spPr/>
      <dgm:t>
        <a:bodyPr/>
        <a:lstStyle/>
        <a:p>
          <a:endParaRPr lang="en-US"/>
        </a:p>
      </dgm:t>
    </dgm:pt>
    <dgm:pt modelId="{2BED05A2-2714-4636-84EE-EFE277454336}">
      <dgm:prSet/>
      <dgm:spPr/>
      <dgm:t>
        <a:bodyPr/>
        <a:lstStyle/>
        <a:p>
          <a:r>
            <a:rPr lang="cy-GB"/>
            <a:t>Gwybyddiaeth (yr ymenydd!)</a:t>
          </a:r>
          <a:endParaRPr lang="en-US"/>
        </a:p>
      </dgm:t>
    </dgm:pt>
    <dgm:pt modelId="{33848B14-179F-4C62-AEA9-56CBC0B00117}" type="parTrans" cxnId="{37352064-6DCC-46E4-AB25-4B19B0B6E06A}">
      <dgm:prSet/>
      <dgm:spPr/>
      <dgm:t>
        <a:bodyPr/>
        <a:lstStyle/>
        <a:p>
          <a:endParaRPr lang="en-US"/>
        </a:p>
      </dgm:t>
    </dgm:pt>
    <dgm:pt modelId="{F1B61AF0-5A71-4EFE-8F54-39F8589239DF}" type="sibTrans" cxnId="{37352064-6DCC-46E4-AB25-4B19B0B6E06A}">
      <dgm:prSet/>
      <dgm:spPr/>
      <dgm:t>
        <a:bodyPr/>
        <a:lstStyle/>
        <a:p>
          <a:endParaRPr lang="en-US"/>
        </a:p>
      </dgm:t>
    </dgm:pt>
    <dgm:pt modelId="{6546FD6B-FB44-4ED5-8318-ED81C80F5AF8}">
      <dgm:prSet/>
      <dgm:spPr/>
      <dgm:t>
        <a:bodyPr/>
        <a:lstStyle/>
        <a:p>
          <a:r>
            <a:rPr lang="cy-GB"/>
            <a:t>Ewyllys (eisiau gwneud e)</a:t>
          </a:r>
          <a:endParaRPr lang="en-US"/>
        </a:p>
      </dgm:t>
    </dgm:pt>
    <dgm:pt modelId="{F7FA78E1-1F03-4026-8FDB-6244DBD09352}" type="parTrans" cxnId="{D2B43DC5-8601-4261-BF1A-308359349C60}">
      <dgm:prSet/>
      <dgm:spPr/>
      <dgm:t>
        <a:bodyPr/>
        <a:lstStyle/>
        <a:p>
          <a:endParaRPr lang="en-US"/>
        </a:p>
      </dgm:t>
    </dgm:pt>
    <dgm:pt modelId="{15D2CE26-F89E-4E17-B785-B290D4F2C167}" type="sibTrans" cxnId="{D2B43DC5-8601-4261-BF1A-308359349C60}">
      <dgm:prSet/>
      <dgm:spPr/>
      <dgm:t>
        <a:bodyPr/>
        <a:lstStyle/>
        <a:p>
          <a:endParaRPr lang="en-US"/>
        </a:p>
      </dgm:t>
    </dgm:pt>
    <dgm:pt modelId="{F0853F97-B16F-46E0-B7CA-8161A8782ACB}">
      <dgm:prSet/>
      <dgm:spPr/>
      <dgm:t>
        <a:bodyPr/>
        <a:lstStyle/>
        <a:p>
          <a:r>
            <a:rPr lang="cy-GB"/>
            <a:t>Teimladau (agwedd positif/negatif)</a:t>
          </a:r>
          <a:endParaRPr lang="en-US"/>
        </a:p>
      </dgm:t>
    </dgm:pt>
    <dgm:pt modelId="{A1DC1D59-F878-445F-A517-CB52AEA6EE18}" type="parTrans" cxnId="{7C23EE28-505F-4F61-B4A1-2A4CC4267FC8}">
      <dgm:prSet/>
      <dgm:spPr/>
      <dgm:t>
        <a:bodyPr/>
        <a:lstStyle/>
        <a:p>
          <a:endParaRPr lang="en-US"/>
        </a:p>
      </dgm:t>
    </dgm:pt>
    <dgm:pt modelId="{6A8B63ED-F8F3-42F8-B2F9-63FBF347E84E}" type="sibTrans" cxnId="{7C23EE28-505F-4F61-B4A1-2A4CC4267FC8}">
      <dgm:prSet/>
      <dgm:spPr/>
      <dgm:t>
        <a:bodyPr/>
        <a:lstStyle/>
        <a:p>
          <a:endParaRPr lang="en-US"/>
        </a:p>
      </dgm:t>
    </dgm:pt>
    <dgm:pt modelId="{60745EA5-1140-4870-A4D0-DF50A658967A}">
      <dgm:prSet/>
      <dgm:spPr/>
      <dgm:t>
        <a:bodyPr/>
        <a:lstStyle/>
        <a:p>
          <a:r>
            <a:rPr lang="cy-GB"/>
            <a:t>Ymddygiad (dulliau dysgu)</a:t>
          </a:r>
          <a:endParaRPr lang="en-US"/>
        </a:p>
      </dgm:t>
    </dgm:pt>
    <dgm:pt modelId="{B66045B3-7154-4726-8B14-369AC6A12FDF}" type="parTrans" cxnId="{5816B5A1-0DF5-45DF-85AC-F4EAD16104A9}">
      <dgm:prSet/>
      <dgm:spPr/>
      <dgm:t>
        <a:bodyPr/>
        <a:lstStyle/>
        <a:p>
          <a:endParaRPr lang="en-US"/>
        </a:p>
      </dgm:t>
    </dgm:pt>
    <dgm:pt modelId="{D034C06C-2632-4130-B4F2-9476C2DCD5F6}" type="sibTrans" cxnId="{5816B5A1-0DF5-45DF-85AC-F4EAD16104A9}">
      <dgm:prSet/>
      <dgm:spPr/>
      <dgm:t>
        <a:bodyPr/>
        <a:lstStyle/>
        <a:p>
          <a:endParaRPr lang="en-US"/>
        </a:p>
      </dgm:t>
    </dgm:pt>
    <dgm:pt modelId="{00C43C96-C910-4266-B2FF-BA5E1FE01691}">
      <dgm:prSet/>
      <dgm:spPr/>
      <dgm:t>
        <a:bodyPr/>
        <a:lstStyle/>
        <a:p>
          <a:r>
            <a:rPr lang="cy-GB"/>
            <a:t>Ffactorau cymdeithasol</a:t>
          </a:r>
          <a:endParaRPr lang="en-US"/>
        </a:p>
      </dgm:t>
    </dgm:pt>
    <dgm:pt modelId="{1D3B859F-AF10-4539-9A23-BB103A77DA2F}" type="parTrans" cxnId="{F789F676-4E7C-47C9-9385-85911B8FF410}">
      <dgm:prSet/>
      <dgm:spPr/>
      <dgm:t>
        <a:bodyPr/>
        <a:lstStyle/>
        <a:p>
          <a:endParaRPr lang="en-US"/>
        </a:p>
      </dgm:t>
    </dgm:pt>
    <dgm:pt modelId="{79C672FC-A46F-451D-8667-5E0940FD4E13}" type="sibTrans" cxnId="{F789F676-4E7C-47C9-9385-85911B8FF410}">
      <dgm:prSet/>
      <dgm:spPr/>
      <dgm:t>
        <a:bodyPr/>
        <a:lstStyle/>
        <a:p>
          <a:endParaRPr lang="en-US"/>
        </a:p>
      </dgm:t>
    </dgm:pt>
    <dgm:pt modelId="{FB04409A-112E-452B-8229-DEDA48B4CA2A}">
      <dgm:prSet/>
      <dgm:spPr/>
      <dgm:t>
        <a:bodyPr/>
        <a:lstStyle/>
        <a:p>
          <a:r>
            <a:rPr lang="cy-GB"/>
            <a:t>Amgylchedd ieithyddol (clywed iaith?)</a:t>
          </a:r>
          <a:endParaRPr lang="en-US"/>
        </a:p>
      </dgm:t>
    </dgm:pt>
    <dgm:pt modelId="{4C116910-D3AA-4356-B1DB-F428D2A4966E}" type="parTrans" cxnId="{DCCF2272-AC3D-4882-929A-F0F9F87B2D3B}">
      <dgm:prSet/>
      <dgm:spPr/>
      <dgm:t>
        <a:bodyPr/>
        <a:lstStyle/>
        <a:p>
          <a:endParaRPr lang="en-US"/>
        </a:p>
      </dgm:t>
    </dgm:pt>
    <dgm:pt modelId="{4F2C8D02-BC02-4709-866E-805AE5DB3F76}" type="sibTrans" cxnId="{DCCF2272-AC3D-4882-929A-F0F9F87B2D3B}">
      <dgm:prSet/>
      <dgm:spPr/>
      <dgm:t>
        <a:bodyPr/>
        <a:lstStyle/>
        <a:p>
          <a:endParaRPr lang="en-US"/>
        </a:p>
      </dgm:t>
    </dgm:pt>
    <dgm:pt modelId="{E4D7F0AF-19A9-4977-AE37-1E95FFEE3E77}">
      <dgm:prSet/>
      <dgm:spPr/>
      <dgm:t>
        <a:bodyPr/>
        <a:lstStyle/>
        <a:p>
          <a:r>
            <a:rPr lang="cy-GB"/>
            <a:t>Hunaniaeth (teimlo yn rhan)</a:t>
          </a:r>
          <a:endParaRPr lang="en-US"/>
        </a:p>
      </dgm:t>
    </dgm:pt>
    <dgm:pt modelId="{BE0F1E6D-3C67-45B7-90D5-2B452DD21A7C}" type="parTrans" cxnId="{4FA710DE-9D6B-43BE-9256-B5330591509F}">
      <dgm:prSet/>
      <dgm:spPr/>
      <dgm:t>
        <a:bodyPr/>
        <a:lstStyle/>
        <a:p>
          <a:endParaRPr lang="en-US"/>
        </a:p>
      </dgm:t>
    </dgm:pt>
    <dgm:pt modelId="{D0330F32-A20D-49E1-B82F-D1CDEFAB96FF}" type="sibTrans" cxnId="{4FA710DE-9D6B-43BE-9256-B5330591509F}">
      <dgm:prSet/>
      <dgm:spPr/>
      <dgm:t>
        <a:bodyPr/>
        <a:lstStyle/>
        <a:p>
          <a:endParaRPr lang="en-US"/>
        </a:p>
      </dgm:t>
    </dgm:pt>
    <dgm:pt modelId="{0A9C0DDB-F860-49DD-977F-BFC7FD465251}">
      <dgm:prSet/>
      <dgm:spPr/>
      <dgm:t>
        <a:bodyPr/>
        <a:lstStyle/>
        <a:p>
          <a:r>
            <a:rPr lang="cy-GB"/>
            <a:t>Agwedd at iaith</a:t>
          </a:r>
          <a:endParaRPr lang="en-US"/>
        </a:p>
      </dgm:t>
    </dgm:pt>
    <dgm:pt modelId="{F2990359-800B-4B18-A008-A8B761710D4D}" type="parTrans" cxnId="{5EE78588-C25B-4D55-A171-2D42B3027D7B}">
      <dgm:prSet/>
      <dgm:spPr/>
      <dgm:t>
        <a:bodyPr/>
        <a:lstStyle/>
        <a:p>
          <a:endParaRPr lang="en-US"/>
        </a:p>
      </dgm:t>
    </dgm:pt>
    <dgm:pt modelId="{BD2E3F13-6252-4E6A-9824-367099F799C0}" type="sibTrans" cxnId="{5EE78588-C25B-4D55-A171-2D42B3027D7B}">
      <dgm:prSet/>
      <dgm:spPr/>
      <dgm:t>
        <a:bodyPr/>
        <a:lstStyle/>
        <a:p>
          <a:endParaRPr lang="en-US"/>
        </a:p>
      </dgm:t>
    </dgm:pt>
    <dgm:pt modelId="{6D775969-4875-4E6F-8455-48C41F47E8EF}" type="pres">
      <dgm:prSet presAssocID="{3B161275-EE5D-4D59-B39E-78EEBC23F688}" presName="linear" presStyleCnt="0">
        <dgm:presLayoutVars>
          <dgm:animLvl val="lvl"/>
          <dgm:resizeHandles val="exact"/>
        </dgm:presLayoutVars>
      </dgm:prSet>
      <dgm:spPr/>
    </dgm:pt>
    <dgm:pt modelId="{7517FA49-1407-496A-B635-A0B5B0799A84}" type="pres">
      <dgm:prSet presAssocID="{88C06EFB-0416-4B92-AEAB-1BA77F96AD1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986A600-7054-491D-AB48-B523CF0143E0}" type="pres">
      <dgm:prSet presAssocID="{88C06EFB-0416-4B92-AEAB-1BA77F96AD11}" presName="childText" presStyleLbl="revTx" presStyleIdx="0" presStyleCnt="2">
        <dgm:presLayoutVars>
          <dgm:bulletEnabled val="1"/>
        </dgm:presLayoutVars>
      </dgm:prSet>
      <dgm:spPr/>
    </dgm:pt>
    <dgm:pt modelId="{FACEEB70-3A5F-4309-9B7E-EC69CBE9826C}" type="pres">
      <dgm:prSet presAssocID="{00C43C96-C910-4266-B2FF-BA5E1FE0169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7E4780C-92B1-47DE-9951-E20782B111E6}" type="pres">
      <dgm:prSet presAssocID="{00C43C96-C910-4266-B2FF-BA5E1FE0169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BC00816-64E9-4AD1-AB0F-CE938243C8CF}" type="presOf" srcId="{6546FD6B-FB44-4ED5-8318-ED81C80F5AF8}" destId="{E986A600-7054-491D-AB48-B523CF0143E0}" srcOrd="0" destOrd="1" presId="urn:microsoft.com/office/officeart/2005/8/layout/vList2"/>
    <dgm:cxn modelId="{7C23EE28-505F-4F61-B4A1-2A4CC4267FC8}" srcId="{88C06EFB-0416-4B92-AEAB-1BA77F96AD11}" destId="{F0853F97-B16F-46E0-B7CA-8161A8782ACB}" srcOrd="2" destOrd="0" parTransId="{A1DC1D59-F878-445F-A517-CB52AEA6EE18}" sibTransId="{6A8B63ED-F8F3-42F8-B2F9-63FBF347E84E}"/>
    <dgm:cxn modelId="{DDC9395C-3F3D-4AF2-AACF-B9E6A0C7AE16}" type="presOf" srcId="{F0853F97-B16F-46E0-B7CA-8161A8782ACB}" destId="{E986A600-7054-491D-AB48-B523CF0143E0}" srcOrd="0" destOrd="2" presId="urn:microsoft.com/office/officeart/2005/8/layout/vList2"/>
    <dgm:cxn modelId="{37352064-6DCC-46E4-AB25-4B19B0B6E06A}" srcId="{88C06EFB-0416-4B92-AEAB-1BA77F96AD11}" destId="{2BED05A2-2714-4636-84EE-EFE277454336}" srcOrd="0" destOrd="0" parTransId="{33848B14-179F-4C62-AEA9-56CBC0B00117}" sibTransId="{F1B61AF0-5A71-4EFE-8F54-39F8589239DF}"/>
    <dgm:cxn modelId="{FC68F74E-A589-474A-A80F-4C45A9BD5D34}" type="presOf" srcId="{00C43C96-C910-4266-B2FF-BA5E1FE01691}" destId="{FACEEB70-3A5F-4309-9B7E-EC69CBE9826C}" srcOrd="0" destOrd="0" presId="urn:microsoft.com/office/officeart/2005/8/layout/vList2"/>
    <dgm:cxn modelId="{DCCF2272-AC3D-4882-929A-F0F9F87B2D3B}" srcId="{00C43C96-C910-4266-B2FF-BA5E1FE01691}" destId="{FB04409A-112E-452B-8229-DEDA48B4CA2A}" srcOrd="0" destOrd="0" parTransId="{4C116910-D3AA-4356-B1DB-F428D2A4966E}" sibTransId="{4F2C8D02-BC02-4709-866E-805AE5DB3F76}"/>
    <dgm:cxn modelId="{F789F676-4E7C-47C9-9385-85911B8FF410}" srcId="{3B161275-EE5D-4D59-B39E-78EEBC23F688}" destId="{00C43C96-C910-4266-B2FF-BA5E1FE01691}" srcOrd="1" destOrd="0" parTransId="{1D3B859F-AF10-4539-9A23-BB103A77DA2F}" sibTransId="{79C672FC-A46F-451D-8667-5E0940FD4E13}"/>
    <dgm:cxn modelId="{7CA48F83-EAA8-41CA-B4AD-7829558BBE9C}" type="presOf" srcId="{60745EA5-1140-4870-A4D0-DF50A658967A}" destId="{E986A600-7054-491D-AB48-B523CF0143E0}" srcOrd="0" destOrd="3" presId="urn:microsoft.com/office/officeart/2005/8/layout/vList2"/>
    <dgm:cxn modelId="{5EE78588-C25B-4D55-A171-2D42B3027D7B}" srcId="{00C43C96-C910-4266-B2FF-BA5E1FE01691}" destId="{0A9C0DDB-F860-49DD-977F-BFC7FD465251}" srcOrd="2" destOrd="0" parTransId="{F2990359-800B-4B18-A008-A8B761710D4D}" sibTransId="{BD2E3F13-6252-4E6A-9824-367099F799C0}"/>
    <dgm:cxn modelId="{6070CF9B-BA1B-4178-BD10-077724A9FE3A}" srcId="{3B161275-EE5D-4D59-B39E-78EEBC23F688}" destId="{88C06EFB-0416-4B92-AEAB-1BA77F96AD11}" srcOrd="0" destOrd="0" parTransId="{30CF4666-103B-480E-9D77-323626A8485D}" sibTransId="{30639A36-E78B-4DE0-8BB8-E6095BDE00ED}"/>
    <dgm:cxn modelId="{5816B5A1-0DF5-45DF-85AC-F4EAD16104A9}" srcId="{88C06EFB-0416-4B92-AEAB-1BA77F96AD11}" destId="{60745EA5-1140-4870-A4D0-DF50A658967A}" srcOrd="3" destOrd="0" parTransId="{B66045B3-7154-4726-8B14-369AC6A12FDF}" sibTransId="{D034C06C-2632-4130-B4F2-9476C2DCD5F6}"/>
    <dgm:cxn modelId="{51CEEEB4-5E0E-40CF-99A2-A77D40322F4F}" type="presOf" srcId="{FB04409A-112E-452B-8229-DEDA48B4CA2A}" destId="{E7E4780C-92B1-47DE-9951-E20782B111E6}" srcOrd="0" destOrd="0" presId="urn:microsoft.com/office/officeart/2005/8/layout/vList2"/>
    <dgm:cxn modelId="{5E217ABF-930A-45F5-A263-1122CE828484}" type="presOf" srcId="{E4D7F0AF-19A9-4977-AE37-1E95FFEE3E77}" destId="{E7E4780C-92B1-47DE-9951-E20782B111E6}" srcOrd="0" destOrd="1" presId="urn:microsoft.com/office/officeart/2005/8/layout/vList2"/>
    <dgm:cxn modelId="{D2B43DC5-8601-4261-BF1A-308359349C60}" srcId="{88C06EFB-0416-4B92-AEAB-1BA77F96AD11}" destId="{6546FD6B-FB44-4ED5-8318-ED81C80F5AF8}" srcOrd="1" destOrd="0" parTransId="{F7FA78E1-1F03-4026-8FDB-6244DBD09352}" sibTransId="{15D2CE26-F89E-4E17-B785-B290D4F2C167}"/>
    <dgm:cxn modelId="{448E00D1-B96D-426F-B17B-BCABA83F6EC9}" type="presOf" srcId="{0A9C0DDB-F860-49DD-977F-BFC7FD465251}" destId="{E7E4780C-92B1-47DE-9951-E20782B111E6}" srcOrd="0" destOrd="2" presId="urn:microsoft.com/office/officeart/2005/8/layout/vList2"/>
    <dgm:cxn modelId="{AAC7C6D6-B751-4A9D-9DDA-3590C26B2700}" type="presOf" srcId="{2BED05A2-2714-4636-84EE-EFE277454336}" destId="{E986A600-7054-491D-AB48-B523CF0143E0}" srcOrd="0" destOrd="0" presId="urn:microsoft.com/office/officeart/2005/8/layout/vList2"/>
    <dgm:cxn modelId="{4FA710DE-9D6B-43BE-9256-B5330591509F}" srcId="{00C43C96-C910-4266-B2FF-BA5E1FE01691}" destId="{E4D7F0AF-19A9-4977-AE37-1E95FFEE3E77}" srcOrd="1" destOrd="0" parTransId="{BE0F1E6D-3C67-45B7-90D5-2B452DD21A7C}" sibTransId="{D0330F32-A20D-49E1-B82F-D1CDEFAB96FF}"/>
    <dgm:cxn modelId="{461DF2E5-27C9-4B1F-8271-A23DB426715D}" type="presOf" srcId="{88C06EFB-0416-4B92-AEAB-1BA77F96AD11}" destId="{7517FA49-1407-496A-B635-A0B5B0799A84}" srcOrd="0" destOrd="0" presId="urn:microsoft.com/office/officeart/2005/8/layout/vList2"/>
    <dgm:cxn modelId="{AA5D01F3-E19C-41D9-987E-7101BEA05784}" type="presOf" srcId="{3B161275-EE5D-4D59-B39E-78EEBC23F688}" destId="{6D775969-4875-4E6F-8455-48C41F47E8EF}" srcOrd="0" destOrd="0" presId="urn:microsoft.com/office/officeart/2005/8/layout/vList2"/>
    <dgm:cxn modelId="{E33529A6-DDAB-47D8-A1B1-C248F2DA673D}" type="presParOf" srcId="{6D775969-4875-4E6F-8455-48C41F47E8EF}" destId="{7517FA49-1407-496A-B635-A0B5B0799A84}" srcOrd="0" destOrd="0" presId="urn:microsoft.com/office/officeart/2005/8/layout/vList2"/>
    <dgm:cxn modelId="{88598E82-3BD9-4277-B79F-BF64EB6D4762}" type="presParOf" srcId="{6D775969-4875-4E6F-8455-48C41F47E8EF}" destId="{E986A600-7054-491D-AB48-B523CF0143E0}" srcOrd="1" destOrd="0" presId="urn:microsoft.com/office/officeart/2005/8/layout/vList2"/>
    <dgm:cxn modelId="{76D6224D-3C49-45C8-8EB9-98FF249AC8EA}" type="presParOf" srcId="{6D775969-4875-4E6F-8455-48C41F47E8EF}" destId="{FACEEB70-3A5F-4309-9B7E-EC69CBE9826C}" srcOrd="2" destOrd="0" presId="urn:microsoft.com/office/officeart/2005/8/layout/vList2"/>
    <dgm:cxn modelId="{6AF54CD7-3912-4BD7-8FF7-5FAE514C2C09}" type="presParOf" srcId="{6D775969-4875-4E6F-8455-48C41F47E8EF}" destId="{E7E4780C-92B1-47DE-9951-E20782B111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41EB7A-BCB3-4F7D-BAF0-559F43BE26B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F1E5DB-9AB1-4B5C-88F5-D573AB5BA7DD}">
      <dgm:prSet phldrT="[Text]"/>
      <dgm:spPr/>
      <dgm:t>
        <a:bodyPr/>
        <a:lstStyle/>
        <a:p>
          <a:r>
            <a:rPr lang="cy-GB"/>
            <a:t>“The curriculum is a framework for what students should know, understand, and be able to do” </a:t>
          </a:r>
        </a:p>
        <a:p>
          <a:r>
            <a:rPr lang="cy-GB"/>
            <a:t>Ken Robinson (2015) </a:t>
          </a:r>
          <a:r>
            <a:rPr lang="cy-GB" i="1"/>
            <a:t>Creative Schools</a:t>
          </a:r>
          <a:endParaRPr lang="en-GB"/>
        </a:p>
      </dgm:t>
    </dgm:pt>
    <dgm:pt modelId="{32800B26-7003-4E89-A710-CE41D8880CAA}" type="parTrans" cxnId="{70790D03-58F9-445E-8CB8-41B1CA8EA24C}">
      <dgm:prSet/>
      <dgm:spPr/>
      <dgm:t>
        <a:bodyPr/>
        <a:lstStyle/>
        <a:p>
          <a:endParaRPr lang="en-GB"/>
        </a:p>
      </dgm:t>
    </dgm:pt>
    <dgm:pt modelId="{1D37910F-E61C-4BBA-A517-8A9CC559A632}" type="sibTrans" cxnId="{70790D03-58F9-445E-8CB8-41B1CA8EA24C}">
      <dgm:prSet/>
      <dgm:spPr/>
      <dgm:t>
        <a:bodyPr/>
        <a:lstStyle/>
        <a:p>
          <a:endParaRPr lang="en-GB"/>
        </a:p>
      </dgm:t>
    </dgm:pt>
    <dgm:pt modelId="{FE171AC9-0725-4214-848C-9D42F532E00E}" type="pres">
      <dgm:prSet presAssocID="{E841EB7A-BCB3-4F7D-BAF0-559F43BE26B8}" presName="diagram" presStyleCnt="0">
        <dgm:presLayoutVars>
          <dgm:dir/>
          <dgm:resizeHandles val="exact"/>
        </dgm:presLayoutVars>
      </dgm:prSet>
      <dgm:spPr/>
    </dgm:pt>
    <dgm:pt modelId="{049C37F0-49F6-4934-B1C5-881AB63935AD}" type="pres">
      <dgm:prSet presAssocID="{B3F1E5DB-9AB1-4B5C-88F5-D573AB5BA7DD}" presName="node" presStyleLbl="node1" presStyleIdx="0" presStyleCnt="1">
        <dgm:presLayoutVars>
          <dgm:bulletEnabled val="1"/>
        </dgm:presLayoutVars>
      </dgm:prSet>
      <dgm:spPr/>
    </dgm:pt>
  </dgm:ptLst>
  <dgm:cxnLst>
    <dgm:cxn modelId="{70790D03-58F9-445E-8CB8-41B1CA8EA24C}" srcId="{E841EB7A-BCB3-4F7D-BAF0-559F43BE26B8}" destId="{B3F1E5DB-9AB1-4B5C-88F5-D573AB5BA7DD}" srcOrd="0" destOrd="0" parTransId="{32800B26-7003-4E89-A710-CE41D8880CAA}" sibTransId="{1D37910F-E61C-4BBA-A517-8A9CC559A632}"/>
    <dgm:cxn modelId="{F3192415-FD7C-4453-9686-6A171551EA6A}" type="presOf" srcId="{E841EB7A-BCB3-4F7D-BAF0-559F43BE26B8}" destId="{FE171AC9-0725-4214-848C-9D42F532E00E}" srcOrd="0" destOrd="0" presId="urn:microsoft.com/office/officeart/2005/8/layout/default"/>
    <dgm:cxn modelId="{D5A1E8EE-D941-4FA5-BAA6-1A460731F10F}" type="presOf" srcId="{B3F1E5DB-9AB1-4B5C-88F5-D573AB5BA7DD}" destId="{049C37F0-49F6-4934-B1C5-881AB63935AD}" srcOrd="0" destOrd="0" presId="urn:microsoft.com/office/officeart/2005/8/layout/default"/>
    <dgm:cxn modelId="{D46305B6-1E93-4C7D-98D0-C1E06D30030E}" type="presParOf" srcId="{FE171AC9-0725-4214-848C-9D42F532E00E}" destId="{049C37F0-49F6-4934-B1C5-881AB63935AD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980320-FC02-405C-A41C-14BB0992C0D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5E125D6A-9B02-4A1F-9DBE-2B045D9454D9}">
      <dgm:prSet/>
      <dgm:spPr/>
      <dgm:t>
        <a:bodyPr/>
        <a:lstStyle/>
        <a:p>
          <a:r>
            <a:rPr lang="cy-GB"/>
            <a:t>Penodol</a:t>
          </a:r>
          <a:endParaRPr lang="en-GB"/>
        </a:p>
      </dgm:t>
    </dgm:pt>
    <dgm:pt modelId="{94F9C0C8-0BE9-4A61-AD40-65DAB0A11C7A}" type="parTrans" cxnId="{3474059F-29C8-4C3D-A0E6-9F3924E37561}">
      <dgm:prSet/>
      <dgm:spPr/>
      <dgm:t>
        <a:bodyPr/>
        <a:lstStyle/>
        <a:p>
          <a:endParaRPr lang="en-GB"/>
        </a:p>
      </dgm:t>
    </dgm:pt>
    <dgm:pt modelId="{C7D0F235-9052-45B5-BF10-16C32A7467C8}" type="sibTrans" cxnId="{3474059F-29C8-4C3D-A0E6-9F3924E37561}">
      <dgm:prSet/>
      <dgm:spPr/>
      <dgm:t>
        <a:bodyPr/>
        <a:lstStyle/>
        <a:p>
          <a:endParaRPr lang="en-GB"/>
        </a:p>
      </dgm:t>
    </dgm:pt>
    <dgm:pt modelId="{A1C0FE8D-B941-4A28-9CE6-23D58E17C59D}">
      <dgm:prSet/>
      <dgm:spPr/>
      <dgm:t>
        <a:bodyPr/>
        <a:lstStyle/>
        <a:p>
          <a:r>
            <a:rPr lang="cy-GB"/>
            <a:t>Amhenodol</a:t>
          </a:r>
          <a:endParaRPr lang="en-GB"/>
        </a:p>
      </dgm:t>
    </dgm:pt>
    <dgm:pt modelId="{D0142DEB-AFB2-41BF-8711-E0EA4F4A6130}" type="parTrans" cxnId="{D9636717-9D89-473F-B38B-1E286202EAF5}">
      <dgm:prSet/>
      <dgm:spPr/>
      <dgm:t>
        <a:bodyPr/>
        <a:lstStyle/>
        <a:p>
          <a:endParaRPr lang="en-GB"/>
        </a:p>
      </dgm:t>
    </dgm:pt>
    <dgm:pt modelId="{7C917BE1-75A9-47CD-BF21-BDDA965B6D0B}" type="sibTrans" cxnId="{D9636717-9D89-473F-B38B-1E286202EAF5}">
      <dgm:prSet/>
      <dgm:spPr/>
      <dgm:t>
        <a:bodyPr/>
        <a:lstStyle/>
        <a:p>
          <a:endParaRPr lang="en-GB"/>
        </a:p>
      </dgm:t>
    </dgm:pt>
    <dgm:pt modelId="{84E9585F-F282-4547-A7F2-AE6A5547CBCB}">
      <dgm:prSet/>
      <dgm:spPr/>
      <dgm:t>
        <a:bodyPr/>
        <a:lstStyle/>
        <a:p>
          <a:r>
            <a:rPr lang="cy-GB"/>
            <a:t>Cudd</a:t>
          </a:r>
          <a:endParaRPr lang="en-GB"/>
        </a:p>
      </dgm:t>
    </dgm:pt>
    <dgm:pt modelId="{7BCDADEB-9AFE-486A-A639-4A2372AC377B}" type="parTrans" cxnId="{CB5C0D05-8BFA-43C7-9AA0-B8D181709C2F}">
      <dgm:prSet/>
      <dgm:spPr/>
      <dgm:t>
        <a:bodyPr/>
        <a:lstStyle/>
        <a:p>
          <a:endParaRPr lang="en-GB"/>
        </a:p>
      </dgm:t>
    </dgm:pt>
    <dgm:pt modelId="{397BEF9D-44F8-48AF-B1FE-319CFFF2A10C}" type="sibTrans" cxnId="{CB5C0D05-8BFA-43C7-9AA0-B8D181709C2F}">
      <dgm:prSet/>
      <dgm:spPr/>
      <dgm:t>
        <a:bodyPr/>
        <a:lstStyle/>
        <a:p>
          <a:endParaRPr lang="en-GB"/>
        </a:p>
      </dgm:t>
    </dgm:pt>
    <dgm:pt modelId="{453B28F7-63DF-4C42-989B-0780A380648A}">
      <dgm:prSet/>
      <dgm:spPr/>
      <dgm:t>
        <a:bodyPr/>
        <a:lstStyle/>
        <a:p>
          <a:r>
            <a:rPr lang="cy-GB"/>
            <a:t>Gwaharddiedig</a:t>
          </a:r>
          <a:endParaRPr lang="en-GB"/>
        </a:p>
      </dgm:t>
    </dgm:pt>
    <dgm:pt modelId="{D89757D9-9032-4E48-9065-450C6930921C}" type="parTrans" cxnId="{84D91B12-E1C7-4EB1-A43E-1F3495345A2A}">
      <dgm:prSet/>
      <dgm:spPr/>
      <dgm:t>
        <a:bodyPr/>
        <a:lstStyle/>
        <a:p>
          <a:endParaRPr lang="en-GB"/>
        </a:p>
      </dgm:t>
    </dgm:pt>
    <dgm:pt modelId="{1AAE1A46-A77F-4487-B946-3A700C9CE11D}" type="sibTrans" cxnId="{84D91B12-E1C7-4EB1-A43E-1F3495345A2A}">
      <dgm:prSet/>
      <dgm:spPr/>
      <dgm:t>
        <a:bodyPr/>
        <a:lstStyle/>
        <a:p>
          <a:endParaRPr lang="en-GB"/>
        </a:p>
      </dgm:t>
    </dgm:pt>
    <dgm:pt modelId="{91E92881-A6B8-4564-88F2-3371AEE8E670}" type="pres">
      <dgm:prSet presAssocID="{8F980320-FC02-405C-A41C-14BB0992C0DF}" presName="linear" presStyleCnt="0">
        <dgm:presLayoutVars>
          <dgm:animLvl val="lvl"/>
          <dgm:resizeHandles val="exact"/>
        </dgm:presLayoutVars>
      </dgm:prSet>
      <dgm:spPr/>
    </dgm:pt>
    <dgm:pt modelId="{7940ED08-18F6-4882-AB95-8142C4BD8ACA}" type="pres">
      <dgm:prSet presAssocID="{5E125D6A-9B02-4A1F-9DBE-2B045D9454D9}" presName="parentText" presStyleLbl="node1" presStyleIdx="0" presStyleCnt="4" custLinFactNeighborX="3400" custLinFactNeighborY="-40020">
        <dgm:presLayoutVars>
          <dgm:chMax val="0"/>
          <dgm:bulletEnabled val="1"/>
        </dgm:presLayoutVars>
      </dgm:prSet>
      <dgm:spPr/>
    </dgm:pt>
    <dgm:pt modelId="{5A091ED9-F3EC-47DD-92CE-9BFB92376C15}" type="pres">
      <dgm:prSet presAssocID="{C7D0F235-9052-45B5-BF10-16C32A7467C8}" presName="spacer" presStyleCnt="0"/>
      <dgm:spPr/>
    </dgm:pt>
    <dgm:pt modelId="{7A5AFF35-64AC-4DC0-A3CF-B9C3F3E551FD}" type="pres">
      <dgm:prSet presAssocID="{A1C0FE8D-B941-4A28-9CE6-23D58E17C59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F6EB46D-5908-4C27-BB07-D9220C69F80F}" type="pres">
      <dgm:prSet presAssocID="{7C917BE1-75A9-47CD-BF21-BDDA965B6D0B}" presName="spacer" presStyleCnt="0"/>
      <dgm:spPr/>
    </dgm:pt>
    <dgm:pt modelId="{700AA9FC-E606-4469-8960-EF178C301B94}" type="pres">
      <dgm:prSet presAssocID="{84E9585F-F282-4547-A7F2-AE6A5547CBC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DE08A96-B8E0-4EBD-B487-64CC79577ED2}" type="pres">
      <dgm:prSet presAssocID="{397BEF9D-44F8-48AF-B1FE-319CFFF2A10C}" presName="spacer" presStyleCnt="0"/>
      <dgm:spPr/>
    </dgm:pt>
    <dgm:pt modelId="{22F6A3B0-9D82-4871-A6E6-989DE1DF608F}" type="pres">
      <dgm:prSet presAssocID="{453B28F7-63DF-4C42-989B-0780A380648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B5C0D05-8BFA-43C7-9AA0-B8D181709C2F}" srcId="{8F980320-FC02-405C-A41C-14BB0992C0DF}" destId="{84E9585F-F282-4547-A7F2-AE6A5547CBCB}" srcOrd="2" destOrd="0" parTransId="{7BCDADEB-9AFE-486A-A639-4A2372AC377B}" sibTransId="{397BEF9D-44F8-48AF-B1FE-319CFFF2A10C}"/>
    <dgm:cxn modelId="{84D91B12-E1C7-4EB1-A43E-1F3495345A2A}" srcId="{8F980320-FC02-405C-A41C-14BB0992C0DF}" destId="{453B28F7-63DF-4C42-989B-0780A380648A}" srcOrd="3" destOrd="0" parTransId="{D89757D9-9032-4E48-9065-450C6930921C}" sibTransId="{1AAE1A46-A77F-4487-B946-3A700C9CE11D}"/>
    <dgm:cxn modelId="{D9636717-9D89-473F-B38B-1E286202EAF5}" srcId="{8F980320-FC02-405C-A41C-14BB0992C0DF}" destId="{A1C0FE8D-B941-4A28-9CE6-23D58E17C59D}" srcOrd="1" destOrd="0" parTransId="{D0142DEB-AFB2-41BF-8711-E0EA4F4A6130}" sibTransId="{7C917BE1-75A9-47CD-BF21-BDDA965B6D0B}"/>
    <dgm:cxn modelId="{368FF948-B68A-41C7-9178-3AE5F7C2C68C}" type="presOf" srcId="{5E125D6A-9B02-4A1F-9DBE-2B045D9454D9}" destId="{7940ED08-18F6-4882-AB95-8142C4BD8ACA}" srcOrd="0" destOrd="0" presId="urn:microsoft.com/office/officeart/2005/8/layout/vList2"/>
    <dgm:cxn modelId="{4413C977-1C42-481A-ABA8-4CCE6A63E97A}" type="presOf" srcId="{8F980320-FC02-405C-A41C-14BB0992C0DF}" destId="{91E92881-A6B8-4564-88F2-3371AEE8E670}" srcOrd="0" destOrd="0" presId="urn:microsoft.com/office/officeart/2005/8/layout/vList2"/>
    <dgm:cxn modelId="{3474059F-29C8-4C3D-A0E6-9F3924E37561}" srcId="{8F980320-FC02-405C-A41C-14BB0992C0DF}" destId="{5E125D6A-9B02-4A1F-9DBE-2B045D9454D9}" srcOrd="0" destOrd="0" parTransId="{94F9C0C8-0BE9-4A61-AD40-65DAB0A11C7A}" sibTransId="{C7D0F235-9052-45B5-BF10-16C32A7467C8}"/>
    <dgm:cxn modelId="{254F16AE-3DFA-46B5-A8A8-0EC7C3B5F6AF}" type="presOf" srcId="{84E9585F-F282-4547-A7F2-AE6A5547CBCB}" destId="{700AA9FC-E606-4469-8960-EF178C301B94}" srcOrd="0" destOrd="0" presId="urn:microsoft.com/office/officeart/2005/8/layout/vList2"/>
    <dgm:cxn modelId="{218DDFDC-3B6C-486D-B55C-9BF42323A484}" type="presOf" srcId="{453B28F7-63DF-4C42-989B-0780A380648A}" destId="{22F6A3B0-9D82-4871-A6E6-989DE1DF608F}" srcOrd="0" destOrd="0" presId="urn:microsoft.com/office/officeart/2005/8/layout/vList2"/>
    <dgm:cxn modelId="{CD13E2FF-81B6-4021-9E71-6A85EF94FA59}" type="presOf" srcId="{A1C0FE8D-B941-4A28-9CE6-23D58E17C59D}" destId="{7A5AFF35-64AC-4DC0-A3CF-B9C3F3E551FD}" srcOrd="0" destOrd="0" presId="urn:microsoft.com/office/officeart/2005/8/layout/vList2"/>
    <dgm:cxn modelId="{968B87FF-ED30-49A5-9261-51D15EE3ECE5}" type="presParOf" srcId="{91E92881-A6B8-4564-88F2-3371AEE8E670}" destId="{7940ED08-18F6-4882-AB95-8142C4BD8ACA}" srcOrd="0" destOrd="0" presId="urn:microsoft.com/office/officeart/2005/8/layout/vList2"/>
    <dgm:cxn modelId="{606B2147-950D-476B-A19A-BC2A70653F08}" type="presParOf" srcId="{91E92881-A6B8-4564-88F2-3371AEE8E670}" destId="{5A091ED9-F3EC-47DD-92CE-9BFB92376C15}" srcOrd="1" destOrd="0" presId="urn:microsoft.com/office/officeart/2005/8/layout/vList2"/>
    <dgm:cxn modelId="{63A045DF-562C-4709-B008-49546A0F8DA6}" type="presParOf" srcId="{91E92881-A6B8-4564-88F2-3371AEE8E670}" destId="{7A5AFF35-64AC-4DC0-A3CF-B9C3F3E551FD}" srcOrd="2" destOrd="0" presId="urn:microsoft.com/office/officeart/2005/8/layout/vList2"/>
    <dgm:cxn modelId="{26E7C163-00DE-4429-9C0C-6C8D0BE17FB7}" type="presParOf" srcId="{91E92881-A6B8-4564-88F2-3371AEE8E670}" destId="{4F6EB46D-5908-4C27-BB07-D9220C69F80F}" srcOrd="3" destOrd="0" presId="urn:microsoft.com/office/officeart/2005/8/layout/vList2"/>
    <dgm:cxn modelId="{918344F4-DAC2-4D69-9282-A8ADB4762C0E}" type="presParOf" srcId="{91E92881-A6B8-4564-88F2-3371AEE8E670}" destId="{700AA9FC-E606-4469-8960-EF178C301B94}" srcOrd="4" destOrd="0" presId="urn:microsoft.com/office/officeart/2005/8/layout/vList2"/>
    <dgm:cxn modelId="{4182A440-580F-452F-97B2-8D5F86F8BF49}" type="presParOf" srcId="{91E92881-A6B8-4564-88F2-3371AEE8E670}" destId="{7DE08A96-B8E0-4EBD-B487-64CC79577ED2}" srcOrd="5" destOrd="0" presId="urn:microsoft.com/office/officeart/2005/8/layout/vList2"/>
    <dgm:cxn modelId="{D5452242-0765-4B70-9FCC-72627D3E7458}" type="presParOf" srcId="{91E92881-A6B8-4564-88F2-3371AEE8E670}" destId="{22F6A3B0-9D82-4871-A6E6-989DE1DF608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392676-6EEF-4610-B946-5BBF0619A98D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7386E042-3EBD-4DE3-9FFA-B7EB9A904791}">
      <dgm:prSet/>
      <dgm:spPr/>
      <dgm:t>
        <a:bodyPr/>
        <a:lstStyle/>
        <a:p>
          <a:r>
            <a:rPr lang="cy-GB" i="1"/>
            <a:t>Explicit</a:t>
          </a:r>
          <a:endParaRPr lang="en-GB" i="1"/>
        </a:p>
      </dgm:t>
    </dgm:pt>
    <dgm:pt modelId="{47C2D94C-7615-4977-BC88-8223E14EE439}" type="parTrans" cxnId="{E985CD01-029B-4B09-B0CF-BDE7D0430223}">
      <dgm:prSet/>
      <dgm:spPr/>
      <dgm:t>
        <a:bodyPr/>
        <a:lstStyle/>
        <a:p>
          <a:endParaRPr lang="en-GB"/>
        </a:p>
      </dgm:t>
    </dgm:pt>
    <dgm:pt modelId="{99435BA1-1E3A-49D7-BFAF-A407B4686EF0}" type="sibTrans" cxnId="{E985CD01-029B-4B09-B0CF-BDE7D0430223}">
      <dgm:prSet/>
      <dgm:spPr/>
      <dgm:t>
        <a:bodyPr/>
        <a:lstStyle/>
        <a:p>
          <a:endParaRPr lang="en-GB"/>
        </a:p>
      </dgm:t>
    </dgm:pt>
    <dgm:pt modelId="{F17EBDF1-7321-49C1-82B1-281D25C53B21}">
      <dgm:prSet/>
      <dgm:spPr/>
      <dgm:t>
        <a:bodyPr/>
        <a:lstStyle/>
        <a:p>
          <a:r>
            <a:rPr lang="cy-GB" i="1"/>
            <a:t>Implicit</a:t>
          </a:r>
          <a:endParaRPr lang="en-GB" i="1"/>
        </a:p>
      </dgm:t>
    </dgm:pt>
    <dgm:pt modelId="{18450DB6-6935-42CD-AD20-7199B7744435}" type="parTrans" cxnId="{D2EAC62A-9E5F-4D53-9330-5386FEB775F9}">
      <dgm:prSet/>
      <dgm:spPr/>
      <dgm:t>
        <a:bodyPr/>
        <a:lstStyle/>
        <a:p>
          <a:endParaRPr lang="en-GB"/>
        </a:p>
      </dgm:t>
    </dgm:pt>
    <dgm:pt modelId="{B7CCAFD9-87B2-4D68-98BA-5A2DFFB60419}" type="sibTrans" cxnId="{D2EAC62A-9E5F-4D53-9330-5386FEB775F9}">
      <dgm:prSet/>
      <dgm:spPr/>
      <dgm:t>
        <a:bodyPr/>
        <a:lstStyle/>
        <a:p>
          <a:endParaRPr lang="en-GB"/>
        </a:p>
      </dgm:t>
    </dgm:pt>
    <dgm:pt modelId="{E193E046-7A54-4C82-BAD8-60C5DC6729DB}">
      <dgm:prSet/>
      <dgm:spPr/>
      <dgm:t>
        <a:bodyPr/>
        <a:lstStyle/>
        <a:p>
          <a:r>
            <a:rPr lang="en-GB" i="1"/>
            <a:t>Hidden</a:t>
          </a:r>
        </a:p>
      </dgm:t>
    </dgm:pt>
    <dgm:pt modelId="{8AC480DF-D43C-42C3-A735-11151D998001}" type="parTrans" cxnId="{66157683-786A-45F6-8FDD-45B3750D82E1}">
      <dgm:prSet/>
      <dgm:spPr/>
      <dgm:t>
        <a:bodyPr/>
        <a:lstStyle/>
        <a:p>
          <a:endParaRPr lang="en-GB"/>
        </a:p>
      </dgm:t>
    </dgm:pt>
    <dgm:pt modelId="{0CDB50C3-2954-4379-B228-65DA9F163687}" type="sibTrans" cxnId="{66157683-786A-45F6-8FDD-45B3750D82E1}">
      <dgm:prSet/>
      <dgm:spPr/>
      <dgm:t>
        <a:bodyPr/>
        <a:lstStyle/>
        <a:p>
          <a:endParaRPr lang="en-GB"/>
        </a:p>
      </dgm:t>
    </dgm:pt>
    <dgm:pt modelId="{4E433E72-17B0-405E-9258-7A6E09430DF0}">
      <dgm:prSet/>
      <dgm:spPr/>
      <dgm:t>
        <a:bodyPr/>
        <a:lstStyle/>
        <a:p>
          <a:r>
            <a:rPr lang="en-GB" i="1"/>
            <a:t>Excluded</a:t>
          </a:r>
        </a:p>
      </dgm:t>
    </dgm:pt>
    <dgm:pt modelId="{DB6DA136-47AF-45A6-8075-E8B6E9F6AEA3}" type="parTrans" cxnId="{9D9CA3CE-A2FC-40EF-B66A-6BBF4010A727}">
      <dgm:prSet/>
      <dgm:spPr/>
      <dgm:t>
        <a:bodyPr/>
        <a:lstStyle/>
        <a:p>
          <a:endParaRPr lang="en-GB"/>
        </a:p>
      </dgm:t>
    </dgm:pt>
    <dgm:pt modelId="{FB7F2C4D-DC25-4FC2-A74D-5DC6A339CB7B}" type="sibTrans" cxnId="{9D9CA3CE-A2FC-40EF-B66A-6BBF4010A727}">
      <dgm:prSet/>
      <dgm:spPr/>
      <dgm:t>
        <a:bodyPr/>
        <a:lstStyle/>
        <a:p>
          <a:endParaRPr lang="en-GB"/>
        </a:p>
      </dgm:t>
    </dgm:pt>
    <dgm:pt modelId="{78CCBD9E-095F-434F-B2C1-4A6957921951}" type="pres">
      <dgm:prSet presAssocID="{73392676-6EEF-4610-B946-5BBF0619A98D}" presName="linear" presStyleCnt="0">
        <dgm:presLayoutVars>
          <dgm:animLvl val="lvl"/>
          <dgm:resizeHandles val="exact"/>
        </dgm:presLayoutVars>
      </dgm:prSet>
      <dgm:spPr/>
    </dgm:pt>
    <dgm:pt modelId="{8ECE5C45-FA20-425D-B6AC-3EAA74ABB78E}" type="pres">
      <dgm:prSet presAssocID="{7386E042-3EBD-4DE3-9FFA-B7EB9A90479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18B0FE-43D3-4E0C-897F-9A30D0E44281}" type="pres">
      <dgm:prSet presAssocID="{99435BA1-1E3A-49D7-BFAF-A407B4686EF0}" presName="spacer" presStyleCnt="0"/>
      <dgm:spPr/>
    </dgm:pt>
    <dgm:pt modelId="{907C44D1-A098-476F-8E17-9D955F1E7BE3}" type="pres">
      <dgm:prSet presAssocID="{F17EBDF1-7321-49C1-82B1-281D25C53B2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3EFA452-6AC8-45FF-8703-6B6ABE3E9CAF}" type="pres">
      <dgm:prSet presAssocID="{B7CCAFD9-87B2-4D68-98BA-5A2DFFB60419}" presName="spacer" presStyleCnt="0"/>
      <dgm:spPr/>
    </dgm:pt>
    <dgm:pt modelId="{65458EF4-6076-4610-B6CF-D9EFD9E80A50}" type="pres">
      <dgm:prSet presAssocID="{E193E046-7A54-4C82-BAD8-60C5DC6729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2696D9C-1FE6-4A96-97A7-FC0C5E44E8E3}" type="pres">
      <dgm:prSet presAssocID="{0CDB50C3-2954-4379-B228-65DA9F163687}" presName="spacer" presStyleCnt="0"/>
      <dgm:spPr/>
    </dgm:pt>
    <dgm:pt modelId="{5D02E1B4-6D2D-4DE3-8F6A-79D10623CBE7}" type="pres">
      <dgm:prSet presAssocID="{4E433E72-17B0-405E-9258-7A6E09430DF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985CD01-029B-4B09-B0CF-BDE7D0430223}" srcId="{73392676-6EEF-4610-B946-5BBF0619A98D}" destId="{7386E042-3EBD-4DE3-9FFA-B7EB9A904791}" srcOrd="0" destOrd="0" parTransId="{47C2D94C-7615-4977-BC88-8223E14EE439}" sibTransId="{99435BA1-1E3A-49D7-BFAF-A407B4686EF0}"/>
    <dgm:cxn modelId="{FE339810-94D0-443A-8551-1FE7B049BE53}" type="presOf" srcId="{F17EBDF1-7321-49C1-82B1-281D25C53B21}" destId="{907C44D1-A098-476F-8E17-9D955F1E7BE3}" srcOrd="0" destOrd="0" presId="urn:microsoft.com/office/officeart/2005/8/layout/vList2"/>
    <dgm:cxn modelId="{D2EAC62A-9E5F-4D53-9330-5386FEB775F9}" srcId="{73392676-6EEF-4610-B946-5BBF0619A98D}" destId="{F17EBDF1-7321-49C1-82B1-281D25C53B21}" srcOrd="1" destOrd="0" parTransId="{18450DB6-6935-42CD-AD20-7199B7744435}" sibTransId="{B7CCAFD9-87B2-4D68-98BA-5A2DFFB60419}"/>
    <dgm:cxn modelId="{66157683-786A-45F6-8FDD-45B3750D82E1}" srcId="{73392676-6EEF-4610-B946-5BBF0619A98D}" destId="{E193E046-7A54-4C82-BAD8-60C5DC6729DB}" srcOrd="2" destOrd="0" parTransId="{8AC480DF-D43C-42C3-A735-11151D998001}" sibTransId="{0CDB50C3-2954-4379-B228-65DA9F163687}"/>
    <dgm:cxn modelId="{C382FC85-A76F-4899-B53C-59F19F68DE35}" type="presOf" srcId="{4E433E72-17B0-405E-9258-7A6E09430DF0}" destId="{5D02E1B4-6D2D-4DE3-8F6A-79D10623CBE7}" srcOrd="0" destOrd="0" presId="urn:microsoft.com/office/officeart/2005/8/layout/vList2"/>
    <dgm:cxn modelId="{5315C087-0A94-4DCE-9B83-A39D8B0D0599}" type="presOf" srcId="{7386E042-3EBD-4DE3-9FFA-B7EB9A904791}" destId="{8ECE5C45-FA20-425D-B6AC-3EAA74ABB78E}" srcOrd="0" destOrd="0" presId="urn:microsoft.com/office/officeart/2005/8/layout/vList2"/>
    <dgm:cxn modelId="{DEE0F095-9F52-442C-BD71-CF159AA4E7AF}" type="presOf" srcId="{73392676-6EEF-4610-B946-5BBF0619A98D}" destId="{78CCBD9E-095F-434F-B2C1-4A6957921951}" srcOrd="0" destOrd="0" presId="urn:microsoft.com/office/officeart/2005/8/layout/vList2"/>
    <dgm:cxn modelId="{3A9752B5-AC5C-4DE7-92DD-51764C2E9E20}" type="presOf" srcId="{E193E046-7A54-4C82-BAD8-60C5DC6729DB}" destId="{65458EF4-6076-4610-B6CF-D9EFD9E80A50}" srcOrd="0" destOrd="0" presId="urn:microsoft.com/office/officeart/2005/8/layout/vList2"/>
    <dgm:cxn modelId="{9D9CA3CE-A2FC-40EF-B66A-6BBF4010A727}" srcId="{73392676-6EEF-4610-B946-5BBF0619A98D}" destId="{4E433E72-17B0-405E-9258-7A6E09430DF0}" srcOrd="3" destOrd="0" parTransId="{DB6DA136-47AF-45A6-8075-E8B6E9F6AEA3}" sibTransId="{FB7F2C4D-DC25-4FC2-A74D-5DC6A339CB7B}"/>
    <dgm:cxn modelId="{84C935B8-756F-45A0-B502-34A4123B78E2}" type="presParOf" srcId="{78CCBD9E-095F-434F-B2C1-4A6957921951}" destId="{8ECE5C45-FA20-425D-B6AC-3EAA74ABB78E}" srcOrd="0" destOrd="0" presId="urn:microsoft.com/office/officeart/2005/8/layout/vList2"/>
    <dgm:cxn modelId="{ADA25FDD-7594-4569-860F-BA2ED9DFDBC5}" type="presParOf" srcId="{78CCBD9E-095F-434F-B2C1-4A6957921951}" destId="{1C18B0FE-43D3-4E0C-897F-9A30D0E44281}" srcOrd="1" destOrd="0" presId="urn:microsoft.com/office/officeart/2005/8/layout/vList2"/>
    <dgm:cxn modelId="{E2B3344E-ACAA-4C16-ABEE-CE1296E16189}" type="presParOf" srcId="{78CCBD9E-095F-434F-B2C1-4A6957921951}" destId="{907C44D1-A098-476F-8E17-9D955F1E7BE3}" srcOrd="2" destOrd="0" presId="urn:microsoft.com/office/officeart/2005/8/layout/vList2"/>
    <dgm:cxn modelId="{445F92A2-CEDF-471B-980D-39BF7C813B23}" type="presParOf" srcId="{78CCBD9E-095F-434F-B2C1-4A6957921951}" destId="{53EFA452-6AC8-45FF-8703-6B6ABE3E9CAF}" srcOrd="3" destOrd="0" presId="urn:microsoft.com/office/officeart/2005/8/layout/vList2"/>
    <dgm:cxn modelId="{5522A025-F2D8-406C-92DA-33E1DB5D4B86}" type="presParOf" srcId="{78CCBD9E-095F-434F-B2C1-4A6957921951}" destId="{65458EF4-6076-4610-B6CF-D9EFD9E80A50}" srcOrd="4" destOrd="0" presId="urn:microsoft.com/office/officeart/2005/8/layout/vList2"/>
    <dgm:cxn modelId="{9997DBDC-479B-456C-892D-9D054F5D0C27}" type="presParOf" srcId="{78CCBD9E-095F-434F-B2C1-4A6957921951}" destId="{82696D9C-1FE6-4A96-97A7-FC0C5E44E8E3}" srcOrd="5" destOrd="0" presId="urn:microsoft.com/office/officeart/2005/8/layout/vList2"/>
    <dgm:cxn modelId="{8496DCAB-241A-406D-BAC9-5AAAFC04D942}" type="presParOf" srcId="{78CCBD9E-095F-434F-B2C1-4A6957921951}" destId="{5D02E1B4-6D2D-4DE3-8F6A-79D10623CBE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7E77E0-A026-4811-87E9-40DE1EAB02B0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27E029C-20A9-44D5-B50C-A322C06754F3}">
      <dgm:prSet phldrT="[Text]"/>
      <dgm:spPr/>
      <dgm:t>
        <a:bodyPr/>
        <a:lstStyle/>
        <a:p>
          <a:r>
            <a:rPr lang="cy-GB" i="1"/>
            <a:t>Explicit</a:t>
          </a:r>
          <a:endParaRPr lang="en-GB" i="1"/>
        </a:p>
      </dgm:t>
    </dgm:pt>
    <dgm:pt modelId="{1D7614B0-A72D-4124-8B4D-D2935B2902C1}" type="parTrans" cxnId="{C743264C-AF32-4BA4-9079-4E412D1716F7}">
      <dgm:prSet/>
      <dgm:spPr/>
      <dgm:t>
        <a:bodyPr/>
        <a:lstStyle/>
        <a:p>
          <a:endParaRPr lang="en-GB"/>
        </a:p>
      </dgm:t>
    </dgm:pt>
    <dgm:pt modelId="{21BFF8B0-2E97-48BC-A552-D0EF0C8EE880}" type="sibTrans" cxnId="{C743264C-AF32-4BA4-9079-4E412D1716F7}">
      <dgm:prSet/>
      <dgm:spPr/>
      <dgm:t>
        <a:bodyPr/>
        <a:lstStyle/>
        <a:p>
          <a:endParaRPr lang="en-GB"/>
        </a:p>
      </dgm:t>
    </dgm:pt>
    <dgm:pt modelId="{A66E5004-27E3-400C-9F12-D049C0DAD77D}" type="pres">
      <dgm:prSet presAssocID="{4F7E77E0-A026-4811-87E9-40DE1EAB02B0}" presName="diagram" presStyleCnt="0">
        <dgm:presLayoutVars>
          <dgm:dir/>
          <dgm:resizeHandles val="exact"/>
        </dgm:presLayoutVars>
      </dgm:prSet>
      <dgm:spPr/>
    </dgm:pt>
    <dgm:pt modelId="{49FCC1A6-68A2-4830-8FB2-133D4B00C7A9}" type="pres">
      <dgm:prSet presAssocID="{727E029C-20A9-44D5-B50C-A322C06754F3}" presName="node" presStyleLbl="node1" presStyleIdx="0" presStyleCnt="1" custScaleY="30445" custLinFactNeighborY="-78085">
        <dgm:presLayoutVars>
          <dgm:bulletEnabled val="1"/>
        </dgm:presLayoutVars>
      </dgm:prSet>
      <dgm:spPr/>
    </dgm:pt>
  </dgm:ptLst>
  <dgm:cxnLst>
    <dgm:cxn modelId="{CA54196C-7966-484E-9D77-758C77FAF04D}" type="presOf" srcId="{727E029C-20A9-44D5-B50C-A322C06754F3}" destId="{49FCC1A6-68A2-4830-8FB2-133D4B00C7A9}" srcOrd="0" destOrd="0" presId="urn:microsoft.com/office/officeart/2005/8/layout/default"/>
    <dgm:cxn modelId="{C743264C-AF32-4BA4-9079-4E412D1716F7}" srcId="{4F7E77E0-A026-4811-87E9-40DE1EAB02B0}" destId="{727E029C-20A9-44D5-B50C-A322C06754F3}" srcOrd="0" destOrd="0" parTransId="{1D7614B0-A72D-4124-8B4D-D2935B2902C1}" sibTransId="{21BFF8B0-2E97-48BC-A552-D0EF0C8EE880}"/>
    <dgm:cxn modelId="{9EE19C7D-B174-4691-945A-04CBAF41AAA6}" type="presOf" srcId="{4F7E77E0-A026-4811-87E9-40DE1EAB02B0}" destId="{A66E5004-27E3-400C-9F12-D049C0DAD77D}" srcOrd="0" destOrd="0" presId="urn:microsoft.com/office/officeart/2005/8/layout/default"/>
    <dgm:cxn modelId="{433C7360-2611-49AD-9999-D88D2A6FB0E2}" type="presParOf" srcId="{A66E5004-27E3-400C-9F12-D049C0DAD77D}" destId="{49FCC1A6-68A2-4830-8FB2-133D4B00C7A9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894210-5D18-479D-B221-D730AFA3CEFC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6996B10-E62C-4426-8B76-6399ED60F3DD}">
      <dgm:prSet phldrT="[Text]"/>
      <dgm:spPr/>
      <dgm:t>
        <a:bodyPr/>
        <a:lstStyle/>
        <a:p>
          <a:r>
            <a:rPr lang="cy-GB"/>
            <a:t>Penodol</a:t>
          </a:r>
          <a:endParaRPr lang="en-GB"/>
        </a:p>
      </dgm:t>
    </dgm:pt>
    <dgm:pt modelId="{BAF087C8-8524-4F34-AFA1-FD04D8BDF7A7}" type="parTrans" cxnId="{28F3882F-C0D9-4387-AD8B-2FE872C44D10}">
      <dgm:prSet/>
      <dgm:spPr/>
      <dgm:t>
        <a:bodyPr/>
        <a:lstStyle/>
        <a:p>
          <a:endParaRPr lang="en-GB"/>
        </a:p>
      </dgm:t>
    </dgm:pt>
    <dgm:pt modelId="{B9571FD5-E594-45A6-9ABE-45D9ED28DC78}" type="sibTrans" cxnId="{28F3882F-C0D9-4387-AD8B-2FE872C44D10}">
      <dgm:prSet/>
      <dgm:spPr/>
      <dgm:t>
        <a:bodyPr/>
        <a:lstStyle/>
        <a:p>
          <a:endParaRPr lang="en-GB"/>
        </a:p>
      </dgm:t>
    </dgm:pt>
    <dgm:pt modelId="{DD220864-B558-4589-BD39-5123CDA43030}" type="pres">
      <dgm:prSet presAssocID="{9C894210-5D18-479D-B221-D730AFA3CEFC}" presName="diagram" presStyleCnt="0">
        <dgm:presLayoutVars>
          <dgm:dir/>
          <dgm:resizeHandles val="exact"/>
        </dgm:presLayoutVars>
      </dgm:prSet>
      <dgm:spPr/>
    </dgm:pt>
    <dgm:pt modelId="{171804EB-9F18-4D71-93CF-C667E38891F7}" type="pres">
      <dgm:prSet presAssocID="{E6996B10-E62C-4426-8B76-6399ED60F3DD}" presName="node" presStyleLbl="node1" presStyleIdx="0" presStyleCnt="1" custScaleY="30446" custLinFactNeighborY="-81169">
        <dgm:presLayoutVars>
          <dgm:bulletEnabled val="1"/>
        </dgm:presLayoutVars>
      </dgm:prSet>
      <dgm:spPr/>
    </dgm:pt>
  </dgm:ptLst>
  <dgm:cxnLst>
    <dgm:cxn modelId="{28F3882F-C0D9-4387-AD8B-2FE872C44D10}" srcId="{9C894210-5D18-479D-B221-D730AFA3CEFC}" destId="{E6996B10-E62C-4426-8B76-6399ED60F3DD}" srcOrd="0" destOrd="0" parTransId="{BAF087C8-8524-4F34-AFA1-FD04D8BDF7A7}" sibTransId="{B9571FD5-E594-45A6-9ABE-45D9ED28DC78}"/>
    <dgm:cxn modelId="{32678D83-6A09-41B1-A0E8-1085857657E7}" type="presOf" srcId="{9C894210-5D18-479D-B221-D730AFA3CEFC}" destId="{DD220864-B558-4589-BD39-5123CDA43030}" srcOrd="0" destOrd="0" presId="urn:microsoft.com/office/officeart/2005/8/layout/default"/>
    <dgm:cxn modelId="{BE330A98-5A77-4FBA-BDAA-714870A7880F}" type="presOf" srcId="{E6996B10-E62C-4426-8B76-6399ED60F3DD}" destId="{171804EB-9F18-4D71-93CF-C667E38891F7}" srcOrd="0" destOrd="0" presId="urn:microsoft.com/office/officeart/2005/8/layout/default"/>
    <dgm:cxn modelId="{77C0A995-328C-492A-8F16-003E6509B8BC}" type="presParOf" srcId="{DD220864-B558-4589-BD39-5123CDA43030}" destId="{171804EB-9F18-4D71-93CF-C667E38891F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F7E77E0-A026-4811-87E9-40DE1EAB02B0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27E029C-20A9-44D5-B50C-A322C06754F3}">
      <dgm:prSet phldrT="[Text]"/>
      <dgm:spPr>
        <a:solidFill>
          <a:srgbClr val="29FA06"/>
        </a:solidFill>
      </dgm:spPr>
      <dgm:t>
        <a:bodyPr/>
        <a:lstStyle/>
        <a:p>
          <a:r>
            <a:rPr lang="cy-GB" i="1"/>
            <a:t>Implicit</a:t>
          </a:r>
          <a:endParaRPr lang="en-GB" i="1"/>
        </a:p>
      </dgm:t>
    </dgm:pt>
    <dgm:pt modelId="{1D7614B0-A72D-4124-8B4D-D2935B2902C1}" type="parTrans" cxnId="{C743264C-AF32-4BA4-9079-4E412D1716F7}">
      <dgm:prSet/>
      <dgm:spPr/>
      <dgm:t>
        <a:bodyPr/>
        <a:lstStyle/>
        <a:p>
          <a:endParaRPr lang="en-GB"/>
        </a:p>
      </dgm:t>
    </dgm:pt>
    <dgm:pt modelId="{21BFF8B0-2E97-48BC-A552-D0EF0C8EE880}" type="sibTrans" cxnId="{C743264C-AF32-4BA4-9079-4E412D1716F7}">
      <dgm:prSet/>
      <dgm:spPr/>
      <dgm:t>
        <a:bodyPr/>
        <a:lstStyle/>
        <a:p>
          <a:endParaRPr lang="en-GB"/>
        </a:p>
      </dgm:t>
    </dgm:pt>
    <dgm:pt modelId="{A66E5004-27E3-400C-9F12-D049C0DAD77D}" type="pres">
      <dgm:prSet presAssocID="{4F7E77E0-A026-4811-87E9-40DE1EAB02B0}" presName="diagram" presStyleCnt="0">
        <dgm:presLayoutVars>
          <dgm:dir/>
          <dgm:resizeHandles val="exact"/>
        </dgm:presLayoutVars>
      </dgm:prSet>
      <dgm:spPr/>
    </dgm:pt>
    <dgm:pt modelId="{49FCC1A6-68A2-4830-8FB2-133D4B00C7A9}" type="pres">
      <dgm:prSet presAssocID="{727E029C-20A9-44D5-B50C-A322C06754F3}" presName="node" presStyleLbl="node1" presStyleIdx="0" presStyleCnt="1" custScaleY="30445" custLinFactNeighborY="-78085">
        <dgm:presLayoutVars>
          <dgm:bulletEnabled val="1"/>
        </dgm:presLayoutVars>
      </dgm:prSet>
      <dgm:spPr/>
    </dgm:pt>
  </dgm:ptLst>
  <dgm:cxnLst>
    <dgm:cxn modelId="{CA54196C-7966-484E-9D77-758C77FAF04D}" type="presOf" srcId="{727E029C-20A9-44D5-B50C-A322C06754F3}" destId="{49FCC1A6-68A2-4830-8FB2-133D4B00C7A9}" srcOrd="0" destOrd="0" presId="urn:microsoft.com/office/officeart/2005/8/layout/default"/>
    <dgm:cxn modelId="{C743264C-AF32-4BA4-9079-4E412D1716F7}" srcId="{4F7E77E0-A026-4811-87E9-40DE1EAB02B0}" destId="{727E029C-20A9-44D5-B50C-A322C06754F3}" srcOrd="0" destOrd="0" parTransId="{1D7614B0-A72D-4124-8B4D-D2935B2902C1}" sibTransId="{21BFF8B0-2E97-48BC-A552-D0EF0C8EE880}"/>
    <dgm:cxn modelId="{9EE19C7D-B174-4691-945A-04CBAF41AAA6}" type="presOf" srcId="{4F7E77E0-A026-4811-87E9-40DE1EAB02B0}" destId="{A66E5004-27E3-400C-9F12-D049C0DAD77D}" srcOrd="0" destOrd="0" presId="urn:microsoft.com/office/officeart/2005/8/layout/default"/>
    <dgm:cxn modelId="{433C7360-2611-49AD-9999-D88D2A6FB0E2}" type="presParOf" srcId="{A66E5004-27E3-400C-9F12-D049C0DAD77D}" destId="{49FCC1A6-68A2-4830-8FB2-133D4B00C7A9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C894210-5D18-479D-B221-D730AFA3CEFC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6996B10-E62C-4426-8B76-6399ED60F3DD}">
      <dgm:prSet phldrT="[Text]"/>
      <dgm:spPr>
        <a:solidFill>
          <a:srgbClr val="29FA06"/>
        </a:solidFill>
      </dgm:spPr>
      <dgm:t>
        <a:bodyPr/>
        <a:lstStyle/>
        <a:p>
          <a:r>
            <a:rPr lang="cy-GB"/>
            <a:t>Amhenodol</a:t>
          </a:r>
          <a:endParaRPr lang="en-GB"/>
        </a:p>
      </dgm:t>
    </dgm:pt>
    <dgm:pt modelId="{BAF087C8-8524-4F34-AFA1-FD04D8BDF7A7}" type="parTrans" cxnId="{28F3882F-C0D9-4387-AD8B-2FE872C44D10}">
      <dgm:prSet/>
      <dgm:spPr/>
      <dgm:t>
        <a:bodyPr/>
        <a:lstStyle/>
        <a:p>
          <a:endParaRPr lang="en-GB"/>
        </a:p>
      </dgm:t>
    </dgm:pt>
    <dgm:pt modelId="{B9571FD5-E594-45A6-9ABE-45D9ED28DC78}" type="sibTrans" cxnId="{28F3882F-C0D9-4387-AD8B-2FE872C44D10}">
      <dgm:prSet/>
      <dgm:spPr/>
      <dgm:t>
        <a:bodyPr/>
        <a:lstStyle/>
        <a:p>
          <a:endParaRPr lang="en-GB"/>
        </a:p>
      </dgm:t>
    </dgm:pt>
    <dgm:pt modelId="{DD220864-B558-4589-BD39-5123CDA43030}" type="pres">
      <dgm:prSet presAssocID="{9C894210-5D18-479D-B221-D730AFA3CEFC}" presName="diagram" presStyleCnt="0">
        <dgm:presLayoutVars>
          <dgm:dir/>
          <dgm:resizeHandles val="exact"/>
        </dgm:presLayoutVars>
      </dgm:prSet>
      <dgm:spPr/>
    </dgm:pt>
    <dgm:pt modelId="{171804EB-9F18-4D71-93CF-C667E38891F7}" type="pres">
      <dgm:prSet presAssocID="{E6996B10-E62C-4426-8B76-6399ED60F3DD}" presName="node" presStyleLbl="node1" presStyleIdx="0" presStyleCnt="1" custScaleY="30446" custLinFactNeighborY="-81169">
        <dgm:presLayoutVars>
          <dgm:bulletEnabled val="1"/>
        </dgm:presLayoutVars>
      </dgm:prSet>
      <dgm:spPr/>
    </dgm:pt>
  </dgm:ptLst>
  <dgm:cxnLst>
    <dgm:cxn modelId="{28F3882F-C0D9-4387-AD8B-2FE872C44D10}" srcId="{9C894210-5D18-479D-B221-D730AFA3CEFC}" destId="{E6996B10-E62C-4426-8B76-6399ED60F3DD}" srcOrd="0" destOrd="0" parTransId="{BAF087C8-8524-4F34-AFA1-FD04D8BDF7A7}" sibTransId="{B9571FD5-E594-45A6-9ABE-45D9ED28DC78}"/>
    <dgm:cxn modelId="{32678D83-6A09-41B1-A0E8-1085857657E7}" type="presOf" srcId="{9C894210-5D18-479D-B221-D730AFA3CEFC}" destId="{DD220864-B558-4589-BD39-5123CDA43030}" srcOrd="0" destOrd="0" presId="urn:microsoft.com/office/officeart/2005/8/layout/default"/>
    <dgm:cxn modelId="{BE330A98-5A77-4FBA-BDAA-714870A7880F}" type="presOf" srcId="{E6996B10-E62C-4426-8B76-6399ED60F3DD}" destId="{171804EB-9F18-4D71-93CF-C667E38891F7}" srcOrd="0" destOrd="0" presId="urn:microsoft.com/office/officeart/2005/8/layout/default"/>
    <dgm:cxn modelId="{77C0A995-328C-492A-8F16-003E6509B8BC}" type="presParOf" srcId="{DD220864-B558-4589-BD39-5123CDA43030}" destId="{171804EB-9F18-4D71-93CF-C667E38891F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F7E77E0-A026-4811-87E9-40DE1EAB02B0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27E029C-20A9-44D5-B50C-A322C06754F3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y-GB" i="1"/>
            <a:t>Hidden</a:t>
          </a:r>
          <a:endParaRPr lang="en-GB" i="1"/>
        </a:p>
      </dgm:t>
    </dgm:pt>
    <dgm:pt modelId="{1D7614B0-A72D-4124-8B4D-D2935B2902C1}" type="parTrans" cxnId="{C743264C-AF32-4BA4-9079-4E412D1716F7}">
      <dgm:prSet/>
      <dgm:spPr/>
      <dgm:t>
        <a:bodyPr/>
        <a:lstStyle/>
        <a:p>
          <a:endParaRPr lang="en-GB"/>
        </a:p>
      </dgm:t>
    </dgm:pt>
    <dgm:pt modelId="{21BFF8B0-2E97-48BC-A552-D0EF0C8EE880}" type="sibTrans" cxnId="{C743264C-AF32-4BA4-9079-4E412D1716F7}">
      <dgm:prSet/>
      <dgm:spPr/>
      <dgm:t>
        <a:bodyPr/>
        <a:lstStyle/>
        <a:p>
          <a:endParaRPr lang="en-GB"/>
        </a:p>
      </dgm:t>
    </dgm:pt>
    <dgm:pt modelId="{A66E5004-27E3-400C-9F12-D049C0DAD77D}" type="pres">
      <dgm:prSet presAssocID="{4F7E77E0-A026-4811-87E9-40DE1EAB02B0}" presName="diagram" presStyleCnt="0">
        <dgm:presLayoutVars>
          <dgm:dir/>
          <dgm:resizeHandles val="exact"/>
        </dgm:presLayoutVars>
      </dgm:prSet>
      <dgm:spPr/>
    </dgm:pt>
    <dgm:pt modelId="{49FCC1A6-68A2-4830-8FB2-133D4B00C7A9}" type="pres">
      <dgm:prSet presAssocID="{727E029C-20A9-44D5-B50C-A322C06754F3}" presName="node" presStyleLbl="node1" presStyleIdx="0" presStyleCnt="1" custScaleY="30445" custLinFactNeighborY="-78085">
        <dgm:presLayoutVars>
          <dgm:bulletEnabled val="1"/>
        </dgm:presLayoutVars>
      </dgm:prSet>
      <dgm:spPr/>
    </dgm:pt>
  </dgm:ptLst>
  <dgm:cxnLst>
    <dgm:cxn modelId="{CA54196C-7966-484E-9D77-758C77FAF04D}" type="presOf" srcId="{727E029C-20A9-44D5-B50C-A322C06754F3}" destId="{49FCC1A6-68A2-4830-8FB2-133D4B00C7A9}" srcOrd="0" destOrd="0" presId="urn:microsoft.com/office/officeart/2005/8/layout/default"/>
    <dgm:cxn modelId="{C743264C-AF32-4BA4-9079-4E412D1716F7}" srcId="{4F7E77E0-A026-4811-87E9-40DE1EAB02B0}" destId="{727E029C-20A9-44D5-B50C-A322C06754F3}" srcOrd="0" destOrd="0" parTransId="{1D7614B0-A72D-4124-8B4D-D2935B2902C1}" sibTransId="{21BFF8B0-2E97-48BC-A552-D0EF0C8EE880}"/>
    <dgm:cxn modelId="{9EE19C7D-B174-4691-945A-04CBAF41AAA6}" type="presOf" srcId="{4F7E77E0-A026-4811-87E9-40DE1EAB02B0}" destId="{A66E5004-27E3-400C-9F12-D049C0DAD77D}" srcOrd="0" destOrd="0" presId="urn:microsoft.com/office/officeart/2005/8/layout/default"/>
    <dgm:cxn modelId="{433C7360-2611-49AD-9999-D88D2A6FB0E2}" type="presParOf" srcId="{A66E5004-27E3-400C-9F12-D049C0DAD77D}" destId="{49FCC1A6-68A2-4830-8FB2-133D4B00C7A9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C894210-5D18-479D-B221-D730AFA3CEFC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6996B10-E62C-4426-8B76-6399ED60F3DD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y-GB"/>
            <a:t>Cudd</a:t>
          </a:r>
          <a:endParaRPr lang="en-GB"/>
        </a:p>
      </dgm:t>
    </dgm:pt>
    <dgm:pt modelId="{BAF087C8-8524-4F34-AFA1-FD04D8BDF7A7}" type="parTrans" cxnId="{28F3882F-C0D9-4387-AD8B-2FE872C44D10}">
      <dgm:prSet/>
      <dgm:spPr/>
      <dgm:t>
        <a:bodyPr/>
        <a:lstStyle/>
        <a:p>
          <a:endParaRPr lang="en-GB"/>
        </a:p>
      </dgm:t>
    </dgm:pt>
    <dgm:pt modelId="{B9571FD5-E594-45A6-9ABE-45D9ED28DC78}" type="sibTrans" cxnId="{28F3882F-C0D9-4387-AD8B-2FE872C44D10}">
      <dgm:prSet/>
      <dgm:spPr/>
      <dgm:t>
        <a:bodyPr/>
        <a:lstStyle/>
        <a:p>
          <a:endParaRPr lang="en-GB"/>
        </a:p>
      </dgm:t>
    </dgm:pt>
    <dgm:pt modelId="{DD220864-B558-4589-BD39-5123CDA43030}" type="pres">
      <dgm:prSet presAssocID="{9C894210-5D18-479D-B221-D730AFA3CEFC}" presName="diagram" presStyleCnt="0">
        <dgm:presLayoutVars>
          <dgm:dir/>
          <dgm:resizeHandles val="exact"/>
        </dgm:presLayoutVars>
      </dgm:prSet>
      <dgm:spPr/>
    </dgm:pt>
    <dgm:pt modelId="{171804EB-9F18-4D71-93CF-C667E38891F7}" type="pres">
      <dgm:prSet presAssocID="{E6996B10-E62C-4426-8B76-6399ED60F3DD}" presName="node" presStyleLbl="node1" presStyleIdx="0" presStyleCnt="1" custScaleY="30446" custLinFactNeighborY="-81169">
        <dgm:presLayoutVars>
          <dgm:bulletEnabled val="1"/>
        </dgm:presLayoutVars>
      </dgm:prSet>
      <dgm:spPr/>
    </dgm:pt>
  </dgm:ptLst>
  <dgm:cxnLst>
    <dgm:cxn modelId="{28F3882F-C0D9-4387-AD8B-2FE872C44D10}" srcId="{9C894210-5D18-479D-B221-D730AFA3CEFC}" destId="{E6996B10-E62C-4426-8B76-6399ED60F3DD}" srcOrd="0" destOrd="0" parTransId="{BAF087C8-8524-4F34-AFA1-FD04D8BDF7A7}" sibTransId="{B9571FD5-E594-45A6-9ABE-45D9ED28DC78}"/>
    <dgm:cxn modelId="{32678D83-6A09-41B1-A0E8-1085857657E7}" type="presOf" srcId="{9C894210-5D18-479D-B221-D730AFA3CEFC}" destId="{DD220864-B558-4589-BD39-5123CDA43030}" srcOrd="0" destOrd="0" presId="urn:microsoft.com/office/officeart/2005/8/layout/default"/>
    <dgm:cxn modelId="{BE330A98-5A77-4FBA-BDAA-714870A7880F}" type="presOf" srcId="{E6996B10-E62C-4426-8B76-6399ED60F3DD}" destId="{171804EB-9F18-4D71-93CF-C667E38891F7}" srcOrd="0" destOrd="0" presId="urn:microsoft.com/office/officeart/2005/8/layout/default"/>
    <dgm:cxn modelId="{77C0A995-328C-492A-8F16-003E6509B8BC}" type="presParOf" srcId="{DD220864-B558-4589-BD39-5123CDA43030}" destId="{171804EB-9F18-4D71-93CF-C667E38891F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F7E77E0-A026-4811-87E9-40DE1EAB02B0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27E029C-20A9-44D5-B50C-A322C06754F3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y-GB" i="1"/>
            <a:t>Excluded</a:t>
          </a:r>
          <a:endParaRPr lang="en-GB" i="1"/>
        </a:p>
      </dgm:t>
    </dgm:pt>
    <dgm:pt modelId="{1D7614B0-A72D-4124-8B4D-D2935B2902C1}" type="parTrans" cxnId="{C743264C-AF32-4BA4-9079-4E412D1716F7}">
      <dgm:prSet/>
      <dgm:spPr/>
      <dgm:t>
        <a:bodyPr/>
        <a:lstStyle/>
        <a:p>
          <a:endParaRPr lang="en-GB"/>
        </a:p>
      </dgm:t>
    </dgm:pt>
    <dgm:pt modelId="{21BFF8B0-2E97-48BC-A552-D0EF0C8EE880}" type="sibTrans" cxnId="{C743264C-AF32-4BA4-9079-4E412D1716F7}">
      <dgm:prSet/>
      <dgm:spPr/>
      <dgm:t>
        <a:bodyPr/>
        <a:lstStyle/>
        <a:p>
          <a:endParaRPr lang="en-GB"/>
        </a:p>
      </dgm:t>
    </dgm:pt>
    <dgm:pt modelId="{A66E5004-27E3-400C-9F12-D049C0DAD77D}" type="pres">
      <dgm:prSet presAssocID="{4F7E77E0-A026-4811-87E9-40DE1EAB02B0}" presName="diagram" presStyleCnt="0">
        <dgm:presLayoutVars>
          <dgm:dir/>
          <dgm:resizeHandles val="exact"/>
        </dgm:presLayoutVars>
      </dgm:prSet>
      <dgm:spPr/>
    </dgm:pt>
    <dgm:pt modelId="{49FCC1A6-68A2-4830-8FB2-133D4B00C7A9}" type="pres">
      <dgm:prSet presAssocID="{727E029C-20A9-44D5-B50C-A322C06754F3}" presName="node" presStyleLbl="node1" presStyleIdx="0" presStyleCnt="1" custScaleY="30445" custLinFactNeighborY="-78085">
        <dgm:presLayoutVars>
          <dgm:bulletEnabled val="1"/>
        </dgm:presLayoutVars>
      </dgm:prSet>
      <dgm:spPr/>
    </dgm:pt>
  </dgm:ptLst>
  <dgm:cxnLst>
    <dgm:cxn modelId="{CA54196C-7966-484E-9D77-758C77FAF04D}" type="presOf" srcId="{727E029C-20A9-44D5-B50C-A322C06754F3}" destId="{49FCC1A6-68A2-4830-8FB2-133D4B00C7A9}" srcOrd="0" destOrd="0" presId="urn:microsoft.com/office/officeart/2005/8/layout/default"/>
    <dgm:cxn modelId="{C743264C-AF32-4BA4-9079-4E412D1716F7}" srcId="{4F7E77E0-A026-4811-87E9-40DE1EAB02B0}" destId="{727E029C-20A9-44D5-B50C-A322C06754F3}" srcOrd="0" destOrd="0" parTransId="{1D7614B0-A72D-4124-8B4D-D2935B2902C1}" sibTransId="{21BFF8B0-2E97-48BC-A552-D0EF0C8EE880}"/>
    <dgm:cxn modelId="{9EE19C7D-B174-4691-945A-04CBAF41AAA6}" type="presOf" srcId="{4F7E77E0-A026-4811-87E9-40DE1EAB02B0}" destId="{A66E5004-27E3-400C-9F12-D049C0DAD77D}" srcOrd="0" destOrd="0" presId="urn:microsoft.com/office/officeart/2005/8/layout/default"/>
    <dgm:cxn modelId="{433C7360-2611-49AD-9999-D88D2A6FB0E2}" type="presParOf" srcId="{A66E5004-27E3-400C-9F12-D049C0DAD77D}" destId="{49FCC1A6-68A2-4830-8FB2-133D4B00C7A9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C894210-5D18-479D-B221-D730AFA3CEFC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6996B10-E62C-4426-8B76-6399ED60F3DD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y-GB"/>
            <a:t>Gwaharddiedig</a:t>
          </a:r>
          <a:endParaRPr lang="en-GB"/>
        </a:p>
      </dgm:t>
    </dgm:pt>
    <dgm:pt modelId="{BAF087C8-8524-4F34-AFA1-FD04D8BDF7A7}" type="parTrans" cxnId="{28F3882F-C0D9-4387-AD8B-2FE872C44D10}">
      <dgm:prSet/>
      <dgm:spPr/>
      <dgm:t>
        <a:bodyPr/>
        <a:lstStyle/>
        <a:p>
          <a:endParaRPr lang="en-GB"/>
        </a:p>
      </dgm:t>
    </dgm:pt>
    <dgm:pt modelId="{B9571FD5-E594-45A6-9ABE-45D9ED28DC78}" type="sibTrans" cxnId="{28F3882F-C0D9-4387-AD8B-2FE872C44D10}">
      <dgm:prSet/>
      <dgm:spPr/>
      <dgm:t>
        <a:bodyPr/>
        <a:lstStyle/>
        <a:p>
          <a:endParaRPr lang="en-GB"/>
        </a:p>
      </dgm:t>
    </dgm:pt>
    <dgm:pt modelId="{DD220864-B558-4589-BD39-5123CDA43030}" type="pres">
      <dgm:prSet presAssocID="{9C894210-5D18-479D-B221-D730AFA3CEFC}" presName="diagram" presStyleCnt="0">
        <dgm:presLayoutVars>
          <dgm:dir/>
          <dgm:resizeHandles val="exact"/>
        </dgm:presLayoutVars>
      </dgm:prSet>
      <dgm:spPr/>
    </dgm:pt>
    <dgm:pt modelId="{171804EB-9F18-4D71-93CF-C667E38891F7}" type="pres">
      <dgm:prSet presAssocID="{E6996B10-E62C-4426-8B76-6399ED60F3DD}" presName="node" presStyleLbl="node1" presStyleIdx="0" presStyleCnt="1" custScaleY="30446" custLinFactNeighborY="-81169">
        <dgm:presLayoutVars>
          <dgm:bulletEnabled val="1"/>
        </dgm:presLayoutVars>
      </dgm:prSet>
      <dgm:spPr/>
    </dgm:pt>
  </dgm:ptLst>
  <dgm:cxnLst>
    <dgm:cxn modelId="{28F3882F-C0D9-4387-AD8B-2FE872C44D10}" srcId="{9C894210-5D18-479D-B221-D730AFA3CEFC}" destId="{E6996B10-E62C-4426-8B76-6399ED60F3DD}" srcOrd="0" destOrd="0" parTransId="{BAF087C8-8524-4F34-AFA1-FD04D8BDF7A7}" sibTransId="{B9571FD5-E594-45A6-9ABE-45D9ED28DC78}"/>
    <dgm:cxn modelId="{32678D83-6A09-41B1-A0E8-1085857657E7}" type="presOf" srcId="{9C894210-5D18-479D-B221-D730AFA3CEFC}" destId="{DD220864-B558-4589-BD39-5123CDA43030}" srcOrd="0" destOrd="0" presId="urn:microsoft.com/office/officeart/2005/8/layout/default"/>
    <dgm:cxn modelId="{BE330A98-5A77-4FBA-BDAA-714870A7880F}" type="presOf" srcId="{E6996B10-E62C-4426-8B76-6399ED60F3DD}" destId="{171804EB-9F18-4D71-93CF-C667E38891F7}" srcOrd="0" destOrd="0" presId="urn:microsoft.com/office/officeart/2005/8/layout/default"/>
    <dgm:cxn modelId="{77C0A995-328C-492A-8F16-003E6509B8BC}" type="presParOf" srcId="{DD220864-B558-4589-BD39-5123CDA43030}" destId="{171804EB-9F18-4D71-93CF-C667E38891F7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7FA49-1407-496A-B635-A0B5B0799A84}">
      <dsp:nvSpPr>
        <dsp:cNvPr id="0" name=""/>
        <dsp:cNvSpPr/>
      </dsp:nvSpPr>
      <dsp:spPr>
        <a:xfrm>
          <a:off x="0" y="57475"/>
          <a:ext cx="4885203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/>
            <a:t>Ffactorau seicolegol</a:t>
          </a:r>
          <a:endParaRPr lang="en-US" sz="2800" kern="1200"/>
        </a:p>
      </dsp:txBody>
      <dsp:txXfrm>
        <a:off x="32784" y="90259"/>
        <a:ext cx="4819635" cy="606012"/>
      </dsp:txXfrm>
    </dsp:sp>
    <dsp:sp modelId="{E986A600-7054-491D-AB48-B523CF0143E0}">
      <dsp:nvSpPr>
        <dsp:cNvPr id="0" name=""/>
        <dsp:cNvSpPr/>
      </dsp:nvSpPr>
      <dsp:spPr>
        <a:xfrm>
          <a:off x="0" y="729055"/>
          <a:ext cx="4885203" cy="150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10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Gwybyddiaeth (yr ymenydd!)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Ewyllys (eisiau gwneud e)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Teimladau (agwedd positif/negatif)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Ymddygiad (dulliau dysgu)</a:t>
          </a:r>
          <a:endParaRPr lang="en-US" sz="2200" kern="1200"/>
        </a:p>
      </dsp:txBody>
      <dsp:txXfrm>
        <a:off x="0" y="729055"/>
        <a:ext cx="4885203" cy="1506960"/>
      </dsp:txXfrm>
    </dsp:sp>
    <dsp:sp modelId="{FACEEB70-3A5F-4309-9B7E-EC69CBE9826C}">
      <dsp:nvSpPr>
        <dsp:cNvPr id="0" name=""/>
        <dsp:cNvSpPr/>
      </dsp:nvSpPr>
      <dsp:spPr>
        <a:xfrm>
          <a:off x="0" y="2236015"/>
          <a:ext cx="4885203" cy="6715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kern="1200"/>
            <a:t>Ffactorau cymdeithasol</a:t>
          </a:r>
          <a:endParaRPr lang="en-US" sz="2800" kern="1200"/>
        </a:p>
      </dsp:txBody>
      <dsp:txXfrm>
        <a:off x="32784" y="2268799"/>
        <a:ext cx="4819635" cy="606012"/>
      </dsp:txXfrm>
    </dsp:sp>
    <dsp:sp modelId="{E7E4780C-92B1-47DE-9951-E20782B111E6}">
      <dsp:nvSpPr>
        <dsp:cNvPr id="0" name=""/>
        <dsp:cNvSpPr/>
      </dsp:nvSpPr>
      <dsp:spPr>
        <a:xfrm>
          <a:off x="0" y="2907595"/>
          <a:ext cx="4885203" cy="1449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10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Amgylchedd ieithyddol (clywed iaith?)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Hunaniaeth (teimlo yn rhan)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/>
            <a:t>Agwedd at iaith</a:t>
          </a:r>
          <a:endParaRPr lang="en-US" sz="2200" kern="1200"/>
        </a:p>
      </dsp:txBody>
      <dsp:txXfrm>
        <a:off x="0" y="2907595"/>
        <a:ext cx="4885203" cy="1449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C37F0-49F6-4934-B1C5-881AB63935AD}">
      <dsp:nvSpPr>
        <dsp:cNvPr id="0" name=""/>
        <dsp:cNvSpPr/>
      </dsp:nvSpPr>
      <dsp:spPr>
        <a:xfrm>
          <a:off x="299326" y="162"/>
          <a:ext cx="5239637" cy="3143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“The curriculum is a framework for what students should know, understand, and be able to do” 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/>
            <a:t>Ken Robinson (2015) </a:t>
          </a:r>
          <a:r>
            <a:rPr lang="cy-GB" sz="3200" i="1" kern="1200"/>
            <a:t>Creative Schools</a:t>
          </a:r>
          <a:endParaRPr lang="en-GB" sz="3200" kern="1200"/>
        </a:p>
      </dsp:txBody>
      <dsp:txXfrm>
        <a:off x="299326" y="162"/>
        <a:ext cx="5239637" cy="31437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40ED08-18F6-4882-AB95-8142C4BD8ACA}">
      <dsp:nvSpPr>
        <dsp:cNvPr id="0" name=""/>
        <dsp:cNvSpPr/>
      </dsp:nvSpPr>
      <dsp:spPr>
        <a:xfrm>
          <a:off x="0" y="0"/>
          <a:ext cx="2818811" cy="5996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Penodol</a:t>
          </a:r>
          <a:endParaRPr lang="en-GB" sz="2500" kern="1200"/>
        </a:p>
      </dsp:txBody>
      <dsp:txXfrm>
        <a:off x="29271" y="29271"/>
        <a:ext cx="2760269" cy="541083"/>
      </dsp:txXfrm>
    </dsp:sp>
    <dsp:sp modelId="{7A5AFF35-64AC-4DC0-A3CF-B9C3F3E551FD}">
      <dsp:nvSpPr>
        <dsp:cNvPr id="0" name=""/>
        <dsp:cNvSpPr/>
      </dsp:nvSpPr>
      <dsp:spPr>
        <a:xfrm>
          <a:off x="0" y="687079"/>
          <a:ext cx="2818811" cy="599625"/>
        </a:xfrm>
        <a:prstGeom prst="roundRect">
          <a:avLst/>
        </a:prstGeom>
        <a:solidFill>
          <a:schemeClr val="accent4">
            <a:hueOff val="3465231"/>
            <a:satOff val="-15989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Amhenodol</a:t>
          </a:r>
          <a:endParaRPr lang="en-GB" sz="2500" kern="1200"/>
        </a:p>
      </dsp:txBody>
      <dsp:txXfrm>
        <a:off x="29271" y="716350"/>
        <a:ext cx="2760269" cy="541083"/>
      </dsp:txXfrm>
    </dsp:sp>
    <dsp:sp modelId="{700AA9FC-E606-4469-8960-EF178C301B94}">
      <dsp:nvSpPr>
        <dsp:cNvPr id="0" name=""/>
        <dsp:cNvSpPr/>
      </dsp:nvSpPr>
      <dsp:spPr>
        <a:xfrm>
          <a:off x="0" y="1358704"/>
          <a:ext cx="2818811" cy="599625"/>
        </a:xfrm>
        <a:prstGeom prst="roundRect">
          <a:avLst/>
        </a:prstGeom>
        <a:solidFill>
          <a:schemeClr val="accent4">
            <a:hueOff val="6930461"/>
            <a:satOff val="-31979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Cudd</a:t>
          </a:r>
          <a:endParaRPr lang="en-GB" sz="2500" kern="1200"/>
        </a:p>
      </dsp:txBody>
      <dsp:txXfrm>
        <a:off x="29271" y="1387975"/>
        <a:ext cx="2760269" cy="541083"/>
      </dsp:txXfrm>
    </dsp:sp>
    <dsp:sp modelId="{22F6A3B0-9D82-4871-A6E6-989DE1DF608F}">
      <dsp:nvSpPr>
        <dsp:cNvPr id="0" name=""/>
        <dsp:cNvSpPr/>
      </dsp:nvSpPr>
      <dsp:spPr>
        <a:xfrm>
          <a:off x="0" y="2030329"/>
          <a:ext cx="2818811" cy="599625"/>
        </a:xfrm>
        <a:prstGeom prst="roundRect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Gwaharddiedig</a:t>
          </a:r>
          <a:endParaRPr lang="en-GB" sz="2500" kern="1200"/>
        </a:p>
      </dsp:txBody>
      <dsp:txXfrm>
        <a:off x="29271" y="2059600"/>
        <a:ext cx="2760269" cy="5410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CE5C45-FA20-425D-B6AC-3EAA74ABB78E}">
      <dsp:nvSpPr>
        <dsp:cNvPr id="0" name=""/>
        <dsp:cNvSpPr/>
      </dsp:nvSpPr>
      <dsp:spPr>
        <a:xfrm>
          <a:off x="0" y="15453"/>
          <a:ext cx="2970034" cy="5996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i="1" kern="1200"/>
            <a:t>Explicit</a:t>
          </a:r>
          <a:endParaRPr lang="en-GB" sz="2500" i="1" kern="1200"/>
        </a:p>
      </dsp:txBody>
      <dsp:txXfrm>
        <a:off x="29271" y="44724"/>
        <a:ext cx="2911492" cy="541083"/>
      </dsp:txXfrm>
    </dsp:sp>
    <dsp:sp modelId="{907C44D1-A098-476F-8E17-9D955F1E7BE3}">
      <dsp:nvSpPr>
        <dsp:cNvPr id="0" name=""/>
        <dsp:cNvSpPr/>
      </dsp:nvSpPr>
      <dsp:spPr>
        <a:xfrm>
          <a:off x="0" y="687079"/>
          <a:ext cx="2970034" cy="599625"/>
        </a:xfrm>
        <a:prstGeom prst="roundRect">
          <a:avLst/>
        </a:prstGeom>
        <a:solidFill>
          <a:schemeClr val="accent4">
            <a:hueOff val="3465231"/>
            <a:satOff val="-15989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i="1" kern="1200"/>
            <a:t>Implicit</a:t>
          </a:r>
          <a:endParaRPr lang="en-GB" sz="2500" i="1" kern="1200"/>
        </a:p>
      </dsp:txBody>
      <dsp:txXfrm>
        <a:off x="29271" y="716350"/>
        <a:ext cx="2911492" cy="541083"/>
      </dsp:txXfrm>
    </dsp:sp>
    <dsp:sp modelId="{65458EF4-6076-4610-B6CF-D9EFD9E80A50}">
      <dsp:nvSpPr>
        <dsp:cNvPr id="0" name=""/>
        <dsp:cNvSpPr/>
      </dsp:nvSpPr>
      <dsp:spPr>
        <a:xfrm>
          <a:off x="0" y="1358704"/>
          <a:ext cx="2970034" cy="599625"/>
        </a:xfrm>
        <a:prstGeom prst="roundRect">
          <a:avLst/>
        </a:prstGeom>
        <a:solidFill>
          <a:schemeClr val="accent4">
            <a:hueOff val="6930461"/>
            <a:satOff val="-31979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Hidden</a:t>
          </a:r>
        </a:p>
      </dsp:txBody>
      <dsp:txXfrm>
        <a:off x="29271" y="1387975"/>
        <a:ext cx="2911492" cy="541083"/>
      </dsp:txXfrm>
    </dsp:sp>
    <dsp:sp modelId="{5D02E1B4-6D2D-4DE3-8F6A-79D10623CBE7}">
      <dsp:nvSpPr>
        <dsp:cNvPr id="0" name=""/>
        <dsp:cNvSpPr/>
      </dsp:nvSpPr>
      <dsp:spPr>
        <a:xfrm>
          <a:off x="0" y="2030329"/>
          <a:ext cx="2970034" cy="599625"/>
        </a:xfrm>
        <a:prstGeom prst="roundRect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/>
            <a:t>Excluded</a:t>
          </a:r>
        </a:p>
      </dsp:txBody>
      <dsp:txXfrm>
        <a:off x="29271" y="2059600"/>
        <a:ext cx="2911492" cy="5410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CC1A6-68A2-4830-8FB2-133D4B00C7A9}">
      <dsp:nvSpPr>
        <dsp:cNvPr id="0" name=""/>
        <dsp:cNvSpPr/>
      </dsp:nvSpPr>
      <dsp:spPr>
        <a:xfrm>
          <a:off x="0" y="0"/>
          <a:ext cx="2914650" cy="5324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i="1" kern="1200"/>
            <a:t>Explicit</a:t>
          </a:r>
          <a:endParaRPr lang="en-GB" sz="2400" i="1" kern="1200"/>
        </a:p>
      </dsp:txBody>
      <dsp:txXfrm>
        <a:off x="0" y="0"/>
        <a:ext cx="2914650" cy="5324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804EB-9F18-4D71-93CF-C667E38891F7}">
      <dsp:nvSpPr>
        <dsp:cNvPr id="0" name=""/>
        <dsp:cNvSpPr/>
      </dsp:nvSpPr>
      <dsp:spPr>
        <a:xfrm>
          <a:off x="0" y="0"/>
          <a:ext cx="2914650" cy="53243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/>
            <a:t>Penodol</a:t>
          </a:r>
          <a:endParaRPr lang="en-GB" sz="2400" kern="1200"/>
        </a:p>
      </dsp:txBody>
      <dsp:txXfrm>
        <a:off x="0" y="0"/>
        <a:ext cx="2914650" cy="5324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CC1A6-68A2-4830-8FB2-133D4B00C7A9}">
      <dsp:nvSpPr>
        <dsp:cNvPr id="0" name=""/>
        <dsp:cNvSpPr/>
      </dsp:nvSpPr>
      <dsp:spPr>
        <a:xfrm>
          <a:off x="0" y="0"/>
          <a:ext cx="2914650" cy="532419"/>
        </a:xfrm>
        <a:prstGeom prst="rect">
          <a:avLst/>
        </a:prstGeom>
        <a:solidFill>
          <a:srgbClr val="29FA0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i="1" kern="1200"/>
            <a:t>Implicit</a:t>
          </a:r>
          <a:endParaRPr lang="en-GB" sz="2400" i="1" kern="1200"/>
        </a:p>
      </dsp:txBody>
      <dsp:txXfrm>
        <a:off x="0" y="0"/>
        <a:ext cx="2914650" cy="53241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804EB-9F18-4D71-93CF-C667E38891F7}">
      <dsp:nvSpPr>
        <dsp:cNvPr id="0" name=""/>
        <dsp:cNvSpPr/>
      </dsp:nvSpPr>
      <dsp:spPr>
        <a:xfrm>
          <a:off x="0" y="0"/>
          <a:ext cx="2914650" cy="532436"/>
        </a:xfrm>
        <a:prstGeom prst="rect">
          <a:avLst/>
        </a:prstGeom>
        <a:solidFill>
          <a:srgbClr val="29FA0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/>
            <a:t>Amhenodol</a:t>
          </a:r>
          <a:endParaRPr lang="en-GB" sz="2400" kern="1200"/>
        </a:p>
      </dsp:txBody>
      <dsp:txXfrm>
        <a:off x="0" y="0"/>
        <a:ext cx="2914650" cy="5324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CC1A6-68A2-4830-8FB2-133D4B00C7A9}">
      <dsp:nvSpPr>
        <dsp:cNvPr id="0" name=""/>
        <dsp:cNvSpPr/>
      </dsp:nvSpPr>
      <dsp:spPr>
        <a:xfrm>
          <a:off x="0" y="0"/>
          <a:ext cx="2914650" cy="532419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i="1" kern="1200"/>
            <a:t>Hidden</a:t>
          </a:r>
          <a:endParaRPr lang="en-GB" sz="2400" i="1" kern="1200"/>
        </a:p>
      </dsp:txBody>
      <dsp:txXfrm>
        <a:off x="0" y="0"/>
        <a:ext cx="2914650" cy="53241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804EB-9F18-4D71-93CF-C667E38891F7}">
      <dsp:nvSpPr>
        <dsp:cNvPr id="0" name=""/>
        <dsp:cNvSpPr/>
      </dsp:nvSpPr>
      <dsp:spPr>
        <a:xfrm>
          <a:off x="0" y="0"/>
          <a:ext cx="2914650" cy="532436"/>
        </a:xfrm>
        <a:prstGeom prst="rect">
          <a:avLst/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/>
            <a:t>Cudd</a:t>
          </a:r>
          <a:endParaRPr lang="en-GB" sz="2400" kern="1200"/>
        </a:p>
      </dsp:txBody>
      <dsp:txXfrm>
        <a:off x="0" y="0"/>
        <a:ext cx="2914650" cy="53243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CC1A6-68A2-4830-8FB2-133D4B00C7A9}">
      <dsp:nvSpPr>
        <dsp:cNvPr id="0" name=""/>
        <dsp:cNvSpPr/>
      </dsp:nvSpPr>
      <dsp:spPr>
        <a:xfrm>
          <a:off x="0" y="0"/>
          <a:ext cx="2914650" cy="53241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i="1" kern="1200"/>
            <a:t>Excluded</a:t>
          </a:r>
          <a:endParaRPr lang="en-GB" sz="2400" i="1" kern="1200"/>
        </a:p>
      </dsp:txBody>
      <dsp:txXfrm>
        <a:off x="0" y="0"/>
        <a:ext cx="2914650" cy="53241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804EB-9F18-4D71-93CF-C667E38891F7}">
      <dsp:nvSpPr>
        <dsp:cNvPr id="0" name=""/>
        <dsp:cNvSpPr/>
      </dsp:nvSpPr>
      <dsp:spPr>
        <a:xfrm>
          <a:off x="0" y="0"/>
          <a:ext cx="2914650" cy="532436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/>
            <a:t>Gwaharddiedig</a:t>
          </a:r>
          <a:endParaRPr lang="en-GB" sz="2400" kern="1200"/>
        </a:p>
      </dsp:txBody>
      <dsp:txXfrm>
        <a:off x="0" y="0"/>
        <a:ext cx="2914650" cy="532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2736" units="cm"/>
          <inkml:channel name="Y" type="integer" max="1824" units="cm"/>
          <inkml:channel name="T" type="integer" max="2.14748E9" units="dev"/>
        </inkml:traceFormat>
        <inkml:channelProperties>
          <inkml:channelProperty channel="X" name="resolution" value="105.23077" units="1/cm"/>
          <inkml:channelProperty channel="Y" name="resolution" value="105.43353" units="1/cm"/>
          <inkml:channelProperty channel="T" name="resolution" value="1" units="1/dev"/>
        </inkml:channelProperties>
      </inkml:inkSource>
      <inkml:timestamp xml:id="ts0" timeString="2021-09-28T11:18:52.8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4031 17588 0,'0'-11'344,"0"-10"-329,21-10 1,-10 0 15,-1 20-31,-10-20 16,11-11 0,20-31-1,-21 31 1,-10-41-1,11 41 1,10-21 0,0-41-1,-21 62 1,0-10 0,31-11-1,-31 42 1,10-31-1,-10 21-15,21-21 16,0 10 0,-21-52-1,10 52 1,11-21 15,-10 32-15,-1-11-1,-10 1 1,0 20 0,21-32-1,-21 33 1,31-33 0,-31 22-1,11-42 1,-1 42-1,-10-11 1,11-21 0,10 21-1,-21 11 1,0 10-16,0-10 16,0 10-1,21-31 1,-21 31 15,0-21-15,10 11-1,0 10 1,-10-11 0,0 12-1,32-43 1,-32 32-1,10-43 1,-10 43 0,0-11-1,21 11 1,-10-32 15,-1 32-15,-10-21-1,0 20 1,0 1 0,0 10-16,10 0 15,11-10 1,-21 0 0,11-11-1,-1-42 1,-10 32-1,0 0 1,11-32 0,10 43-1,-21-1 1,0 10 0,10-9 15,-10-1-16,0 31-15,10-41 16,-10 21 0,0-21-1,11 20 1,-11-20 15,0-31-15,10 30-1,-10-41 1,21 42 0,-21 0 15,11 10-15,-11 11-16,0 10 0,0 0 15,10-10 1,1-11-1,-11 11 1,0-22-16,20-20 31,-9-42-15,-1 42 0,11-31-1,-21 52 1,11-1 15,-1 1-15,-10 0-16,31-63 15,-31 11 1,0 20 0,11 21-1,10-62 16,-21 73-31</inkml:trace>
  <inkml:trace contextRef="#ctx0" brushRef="#br0" timeOffset="34336.39">4877 12575 0,'0'-53'297,"21"-9"-297,0-11 16,10-21-1,-20 62-15,-1-41 16,11-10 0,21-64-1,-11 43 1,21-53 0,-52 126-16,32-42 15,-32 31 1,10 32-16,-10-11 31,11-21-15,20 0-1,-21-20 1,1 9 0,-11 32-16,21-41 15,-21 30 1,0-20 15,0 42-15,10-1 452,-10 1-468,0-21 16,0 20-16,11-31 16,-1-10-1,11-31 1,-21 51 15,10-30-15,-10 30-1,0-20 1,0 0 0,0 31-1,0-31 1,0 31 0,0-31 15,0 31-16,0-31 1,0 31-16,0-11 31,0 11-15,0-62 0,0 52-1,0-43 1,0 43-1,0-11 1,0 21-16,0-20 16,0 20-1,0-21 1,0 21 0,0 0-1,0 11 1,0-1-1,0-10 1,0 11 0,0 0-1,0-1 1,0-31 15,0 1-15,0-1-1,0-10 1,0-1 0,0 1-1,32-11 1,-32 22 0,21 9-1,-11 11 313,21 11-328,-31-11 16,32-21 15,-22 11-31,22-21 16,-12-32-1,12 22 1,-22 30 0,1-20-1,10 0 1,-1 0 0,-20 31-1,21 0 1,-21-11-1,11 12 1,10-33 15,-21 32-15,0-10-16,0 21 16,0-1-16,10-31 15,1 11 1,-11-52-1,0 30 1,0 12 0,0 9-1,0-10 1,10 1 0,0-1-1,11 11 1,-10-1-1,-1 22 407,1-11-406,-11-10-16,21 10 16,-1-32-1,-20 22-15,21 0 16,-10-11 15,10 11-31,-11-1 16,1-9-1,9-12 1,-20 33 0,11-12-1,-11 22-15,0-1 16,10 1-1,1-11 1,-1-10 15,-10 20 1,11 1-17,-1-1 1,11 1-1,0-11 1,-11 0-16,1 11 16,10-11-1,10 0 1,-31 10 0,21-30-1,-11 20 1,1 10-1,-1 1-15,-10-21 16,11 10 15,-11 0-15,21 21 0,-21-11-1,10 1 1,0-21-1,1-1 1,-11 22 0,10-22-1,-10 22 1,11-11 0,-1 11-1,11-11 16,-10 0 1,-1 10-17,-10 1 1,0 0 0,10 10-16,-10-11 15,0 1 16,11 10 1,-11-11-17,10-10 1,1 21 687,-11-10-703,0-1 16,31 1-1,-31-11 1,11 11-16,-1-11 16,-10 0-1,10 10 1,1-9-1,-11 9 1,0-10 0,10 11-1,11-1 17,0-10-17,-10 11 1,-1 0-1,-10-1 32,10-10-31,1 21 0,20-21-1,-10 21 1,-21-10-1,11 10 1,-1-11 0,21 11-1,-20 0-15,-1 0 16,11 0 0,0-10-1,10 10 32,-20 0-31,-1-10-1,1 10-15,-1 0 16,21 0 0,-10 0-1,-10 0 1,10 0-1,-11 0 1,1 0 0,9 0-1,-9 0 17,-1 0-17,1 0 1,-1 0-1,11 0 17,0 0-17,-11 0 17,11 0-17,-10 0 1,10 0-1,0 0 1,-1 0 0,1 0-1,11 0 1,-11 0 15,-11 0-31,11 0 16,0 0-1,0 0 1,0 0 0,-1 0-1,-9 0 1,-1-21-16,22 21 16,-22 0-16,1 0 31,9 0-16,12 0 17,-1 0-17,-21 0 1,22 0 0,-22 0-1,1 0 1,-1 10 1343,1-10-1343,-1 0-16,0 0 0,22 0 15,-22 0 1,1 0 0,10 0-1,10 11 17,-21-11-32,1 0 31,10 0-16,0 0 1,10 0 0,-21 0-1,1 0 1,-1 0-16,1 0 16,-1 0-1,32 0 1,-32 0-1,11 0 17,-10 0-17,-1 0 1,21 0 0,-20 0-1,10 0 1,-11 0-1,1 0-15,20 0 32,-21 0-17,11 0 1,-10 0 0,-1 0-1,11 0 1,0 0 15,-11 0-15,1 0-16,10 0 31,0 0-15,-11 0-1,1 0 1,9 0-1,12 0 1,10 0 0,-22 0-1,43 0 1,-21 0 0,-32 0-1,22 0 563,-11 0-562,10 0 0,-21 0-1,1 0-15,10 0 16,0 0-1,10 0-15,-21 0 16,22 0 15,-1-21-15,-10 10 0,-11 11 15,1 0-16,10 0 1,0 0 0,-11 0-1,0 0 1,1 0-16,10 0 16,10 0-1,-10-10 16,0 10-15,0-11 0,-11 11-1,11 0-15,10 0 32,-10 0-32,-10 0 31,20 0-16,-20 0 32,-1 0-31,0 11 0,1-11-16,-1 0 31,11 10-31,0 11 15,-10 0-15,9-21 16,-9 10 31,10-10-31,-11 0-16,-10 11 15,32-11 1,-12 10-1,22 22 17,10-32-17,-20 0 1,-22 0-16,1 0 16,-1 0 702,1 0-702,-1 0-16,0 0 16,22 0-16,-22 0 15,22 0 16,-1 0-31,-10 0 16,21 0 0,-32 0-1,11 0 17,10 0-17,-20-11 1,-1 11-16,1 0 15,-1 0 1,0 0 15,1 0-31,20-10 32,-20 10-17,-1 0 1,1 0 31,-1 0-32,0 0 110,1 0-125,20 0 16,-10 0 0,-10 21-1,-1-21 1,-10 10-1,31 1-15,-31 9 16,21-9 0,-10-1-1,10 22 17,-1-11-17,1 10 1,0-10-1,0 10 1,-21-20 0,21 20-1,-11-10 17,-10-11-32,11 11 15,-1-10 1,1 20-1,-1-31 1,-10 21 0,11-11-16,10 11 31,-11 0-15,0 0-1,1 0 1,-1-11-1,1 1 1,-1 20 0,22-10-1,-12 0 1,12 10 0,-11 21-1,-21-31 1,0 11-1,10-32 1470,11 0-1470,-21 10 1,10 0 0,1-10 15,-11 11-15,10-1 15,1-10-31,-11 11 15,10-11 1,1 10 0,20 22-1,-21-22 17,1 0-32,-1 1 15,1-11 1,-1 21-1,11-11 1,-10 22 0,-1-32-16,-10 20 31,10-9-15,1-1-1,-11 22 16,10-32-15,1 21 0,-11-11 15,31 0-15,-31 1-1,11-1 1,-11 11-16,10-10 31,0-1-15,1-10-1,-1 11 1,1-1 0,20 0-1,-10-10 1,0 11-1,-11-11 1,32 21 0,-11-21-1,-10 0 1,31 0 15,-31 0-15,32 0-1,-33 0 1,33 0 0,-12-11-1,12 11 1,9 0 0,-41 0-1,31 0 1,-31 0-1,11 21 17,-11-21-32,-1 0 15,22 0 1,-21 0 0,-10 0-1,41 11 1,-21-11 15,11 0-15,-11 0-1,21 0 1,-41 0-16,52 0 16,-32 0-1,-21 0 720,1 0-720,-1 0-15,1 0 16,20 0-1,-10 0 1,21-11 15,-32 11-31,11 0 16,21-21 0,-32 21-16,11-10 0,21 10 15,0-21 1,-32 21-16,21 0 31,1 0-15,51-21-1,-62 21 1,21 0 0,-32 0-16,11-10 15,0 10 1,31-11-1,1 11 1,30-21 0,-31 11-1,74-1 1,10 11 15,-42 0-15,62-41-1,1 41 1,-147 0 640,11 0-640,-10 0-16,-1 0 16,11 0-1,31 10 1,-20 1-1,-1-11 1,11 0 0,-21 0-1,10 10 1,-10-10 0,-11 10-1,1-10 16,20 0-15,-21 0 15,1 0-15,-1 0 0,1 0-1,-1 0-15,1 0 16,10 0-1,-1 0 1,-9 0 0,-1 0-16,1 0 15,10 11 1,10-11 15,-21 0-31,1 0 31,-1-11 907,1-20-922,20 10-16,-10-10 15,21-53 1,-21 22-1,-1 30 1,-9 11-16,-1 1 16,1-22-1,20-31 1,-10 31 0,-11 0-1,11 42-15,-21-21 16,11-21-1,-11 22 1,10-22 0,-10 21-1,0 10-15,0-9 16,0 9 15,0-10-15,0 11-1,0-1 17,0 1 61,11-1-61,-1 1-17,1 0 1,-1-1 15,-10-10-31,31 0 16,-31 0-1,0 11 1,0 0 406,11-11-422,-1 10 16,-10 1-16,21-11 31,-21-10-16,21-1-15,-11 11 16,1 0 0,-1 1-1,-10-1 1,11 10 0,-1 11-16,11-21 15,-10 11 1,9-32-1,1 32 1,11-1 0,-32 1-16,21-1 15,-1 11 1,-9 0 0,-1 0-1,22 0 16,-11 0-15,31 0 0,-31 0-1,10 0 1,-10 0-16,10 0 16,21 0-1,42 0 1,-41 0-1,51 32 1,-52-22 0,11 21-1,-21-10 17,0 11-17,-1-32 1,-20 0 531,-10 0-532,41-21-15,-10 0 16,-21 0 15,-1 21-15,-9 0-1,10 0-15,-11-21 16,1 11 0,-1 10-1,11 0 1,-11 0 0,22 0-1,-11 0 1,0 0-1,-11-11 17,11 11-17,0 0 1,-11 0 0,1 0-16,-1 0 15,1 0-15,20-10 31,-10 10-15,0 0 0,0 0-1,10 0 1,-10 0 0,10 0-1,0 0 16,-20 0-15,41 0 0,-31 0-1,10 0-15,1 0 32,-22 0-17,32 0 1,-32 0-16,11 0 15,31 0 1,-10 0 0,-10 0-1,-1 0 17,0 0-17,11 0 1,0 0-1,0 0-15,-11 0 32,42 0-17,-63 0 1,1 0 906,-1 0-907,1 0-15,10 0 0,-11 0 16,1 0 0,-1 0-16,0 0 15,11 0 17,11 0-17,-11 0 1,-1 0-1,-9 0 1,-1 0 0,11 0 31,-10 0-47,10 0 15,-11 0 1,0 0-16,1 0 47,-1463 0-32,2935 0-15,-1472 0 16,-1 0-16,11 0 16,-11 0-1,32-11 16,-31 11-15,10 0 0,-11 0-1,11 0 1,10-10 0,-10 10-1,-11 0 1,22 0-1,-22 0 17,1 0-17,-1 0 1,1 0 0,-1 0 30,0 0-46,11 0 16,-10 0 0,-1 0-1,1 0 17,-1 0-1,1 0-16,-1 0 32,11 0-31,0 0 0,-11 0-1,1 0 1,-11 10-1,10 1 1,1-1 0,-11 1-16,0 10 15,20-11 1,-9 0 0,-1 11-1,1 11 1,10 9-1,0-9 1,-11-11 0,0 10-1,1 11 1,10 10 0,10-10 15,-31-11-16,21 21 1,10-10 0,-10 21-1,21-21 1,21 31 0,10 10-1,-52-41 1,10 0-1,-10-21 1,-21-11 922,0 1-938,21-1 15,-21 0-15,10 11 16,1-10-1,-11-1-15,21 1 16,-11 10 0,0-11 15,1 0-31,-11 11 16,21-10-1,10 10 1,-31 0-1,11-11 1,-1 11-16,11-11 31,-21 1-31,10-1 16,1 1 0,-11 10-1,31 10 1,-10-10 31,0 0-32,-11-11 1,11 11-16,0-11 16,0 11-1,42 21 1,-53-21-1,-10-11 1,0 11 875,11-21-891,-1 11 15,0-1 1,11 1 0,-21-1-16,21 0 15,-10 22 1,10-22-1,-1 11 17,1 0-17,0 10 1,0-10 0,-10-10-1,-1-1 1,0 21-1,-10-10 1,32-21 0,-32 21-1,10-21 1,1 0 0,-1 11-1,1-1 1,20 21-1,-10-31 1,0 0 15,31 0-15,-42 0 0,22 0-1,-11 0-15,-11 0 16,11 0 15,0 0-15,10 0-1,-10 0 1,10-10 0,-10 0-1,42 10 1,-53-11-1,11 11 1,-10 0 0,10 0-1,-1 0 32,-9 0-31,-1 0-1,1 0 1,-11 11-16,21-1 16,0 0 15,-1-10 4188,-9 0-4204,-1 0 17,1 0-17,-1 0 16,1 0-15,20 0 0,-21 0-1,1 0 1,10 0 0,-11 0 30,1 0-30,10 0 15,-11 0-31,0 0 63,1 0-48,10 0 32,0 0-31,-11 0 0,1 0 1327,-1 0-1327,11 0 0,10 0-1,-10 0 1,0 0-1,-11 0 1,1 0-16,20 0 16,-20 0-1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256E285A-1626-4BB0-A458-3E5589E2C09B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0625" y="1252538"/>
            <a:ext cx="4508500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15189F6-1FA3-47AD-BF14-5A9872D91BE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3302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National curriculum – 1988</a:t>
            </a:r>
          </a:p>
          <a:p>
            <a:endParaRPr lang="en-GB" dirty="0"/>
          </a:p>
          <a:p>
            <a:pPr marL="181154" indent="-181154">
              <a:buFont typeface="Arial" panose="020B0604020202020204" pitchFamily="34" charset="0"/>
              <a:buChar char="•"/>
            </a:pPr>
            <a:r>
              <a:rPr lang="en-GB" dirty="0"/>
              <a:t>Kylie Minogue had number 1 hit with ‘I should be so lucky’</a:t>
            </a:r>
          </a:p>
          <a:p>
            <a:pPr marL="181154" indent="-181154">
              <a:buFont typeface="Arial" panose="020B0604020202020204" pitchFamily="34" charset="0"/>
              <a:buChar char="•"/>
            </a:pPr>
            <a:r>
              <a:rPr lang="en-GB" dirty="0"/>
              <a:t>£1 note still in circulation until March</a:t>
            </a:r>
          </a:p>
          <a:p>
            <a:pPr marL="181154" indent="-181154">
              <a:buFont typeface="Arial" panose="020B0604020202020204" pitchFamily="34" charset="0"/>
              <a:buChar char="•"/>
            </a:pPr>
            <a:r>
              <a:rPr lang="en-GB" dirty="0"/>
              <a:t>Kenneth Baker in charge of education</a:t>
            </a:r>
          </a:p>
          <a:p>
            <a:pPr marL="181154" indent="-181154">
              <a:buFont typeface="Arial" panose="020B0604020202020204" pitchFamily="34" charset="0"/>
              <a:buChar char="•"/>
            </a:pPr>
            <a:r>
              <a:rPr lang="en-GB" dirty="0"/>
              <a:t>MT and RR</a:t>
            </a:r>
          </a:p>
          <a:p>
            <a:pPr marL="181154" indent="-181154">
              <a:buFont typeface="Arial" panose="020B0604020202020204" pitchFamily="34" charset="0"/>
              <a:buChar char="•"/>
            </a:pPr>
            <a:r>
              <a:rPr lang="en-GB" dirty="0"/>
              <a:t>First year pupils sat GCSEs</a:t>
            </a:r>
          </a:p>
          <a:p>
            <a:pPr marL="181154" indent="-181154">
              <a:buFont typeface="Arial" panose="020B0604020202020204" pitchFamily="34" charset="0"/>
              <a:buChar char="•"/>
            </a:pPr>
            <a:r>
              <a:rPr lang="en-GB" dirty="0"/>
              <a:t>Pint of lager would cost &lt; £1</a:t>
            </a:r>
          </a:p>
          <a:p>
            <a:pPr marL="181154" indent="-181154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473830-0F1E-4F7B-8AD7-C850FEC5589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045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Tasg i’r myfyrwyr nodi brawddeg o ddiffiniad ar post-it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657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Ar ol y tri diffiniad, myfyrwyr i ddewis pa un yw’r diffiniad gorau yn eu barn nhw...gan roi rhesymau.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2284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We must consider the notion of curriculum and what it stands for, since it has many different meanings. This is based on the type of education system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596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Penodol – yr hyn sydd angen dysgu yn ol dogfennau’r llywodraeth, hwn yn amlwg mewn cynlluniau gwersi myfyrwyr</a:t>
            </a:r>
          </a:p>
          <a:p>
            <a:r>
              <a:rPr lang="cy-GB"/>
              <a:t>Amhenodol – yr hyn mae disgyblion yn dysgu o agweddau athrawon ac amgylchiadau’r ysgol, gwersi sy’n codi yn anfwriadol e.e. Brwdfrydedd at ddysgu, awyrgylch gefnogol (the unintended curriculum)</a:t>
            </a:r>
          </a:p>
          <a:p>
            <a:r>
              <a:rPr lang="cy-GB"/>
              <a:t>Cudd – egwyddorion sy’n cael eu dysgu fel ymddygiad, ymdrechu, cwblhau tasgau, cydweithio, prydlondeb...</a:t>
            </a:r>
          </a:p>
          <a:p>
            <a:r>
              <a:rPr lang="cy-GB"/>
              <a:t>Gwaharddiedig – ddim yn cael dysgu e.e. Esblygiad v Big Bang (dim addysg am esblygiad yn Saudi Arabia, Twrci a nifer o daleithiau y ‘Bible Belt yn Ne UDA), hawliau hoywon – Section 28 yn y DU – gwahardd “unrhyw hyrwyddo bwriadol o hoywon”/2the intentional promotion of homosexuality”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2180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Penodol – yr hyn sydd angen dysgu yn ol dogfennau’r llywodraeth, hwn yn amlwg mewn cynlluniau gwersi myfyrwyr</a:t>
            </a:r>
          </a:p>
          <a:p>
            <a:r>
              <a:rPr lang="cy-GB"/>
              <a:t>Amhenodol – yr hyn mae disgyblion yn dysgu o agweddau athrawon ac amgylchiadau’r ysgol, gwersi sy’n codi yn anfwriadol e.e. Brwdfrydedd at ddysgu, awyrgylch gefnogol (the unintended curriculum)</a:t>
            </a:r>
          </a:p>
          <a:p>
            <a:r>
              <a:rPr lang="cy-GB"/>
              <a:t>Cudd – egwyddorion sy’n cael eu dysgu fel ymddygiad, ymdrechu, cwblhau tasgau, cydweithio, prydlondeb...</a:t>
            </a:r>
          </a:p>
          <a:p>
            <a:r>
              <a:rPr lang="cy-GB"/>
              <a:t>Gwaharddiedig – ddim yn cael dysgu e.e. Esblygiad v Big Bang (dim addysg am esblygiad yn Saudi Arabia, Twrci a nifer o daleithiau y ‘Bible Belt yn Ne UDA), hawliau hoywon – Section 28 yn y DU – gwahardd “unrhyw hyrwyddo bwriadol o hoywon”/2the intentional promotion of homosexuality”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8782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Penodol – yr hyn sydd angen dysgu yn ol dogfennau’r llywodraeth, hwn yn amlwg mewn cynlluniau gwersi myfyrwyr</a:t>
            </a:r>
          </a:p>
          <a:p>
            <a:r>
              <a:rPr lang="cy-GB"/>
              <a:t>Amhenodol – yr hyn mae disgyblion yn dysgu o agweddau athrawon ac amgylchiadau’r ysgol, gwersi sy’n codi yn anfwriadol e.e. Brwdfrydedd at ddysgu, awyrgylch gefnogol (the unintended curriculum)</a:t>
            </a:r>
          </a:p>
          <a:p>
            <a:r>
              <a:rPr lang="cy-GB"/>
              <a:t>Cudd – egwyddorion sy’n cael eu dysgu fel ymddygiad, ymdrechu, cwblhau tasgau, cydweithio, prydlondeb...</a:t>
            </a:r>
          </a:p>
          <a:p>
            <a:r>
              <a:rPr lang="cy-GB"/>
              <a:t>Gwaharddiedig – ddim yn cael dysgu e.e. Esblygiad v Big Bang (dim addysg am esblygiad yn Saudi Arabia, Twrci a nifer o daleithiau y ‘Bible Belt yn Ne UDA), hawliau hoywon – Section 28 yn y DU – gwahardd “unrhyw hyrwyddo bwriadol o hoywon”/2the intentional promotion of homosexuality”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1826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Penodol – yr hyn sydd angen dysgu yn ol dogfennau’r llywodraeth, hwn yn amlwg mewn cynlluniau gwersi myfyrwyr</a:t>
            </a:r>
          </a:p>
          <a:p>
            <a:r>
              <a:rPr lang="cy-GB"/>
              <a:t>Amhenodol – yr hyn mae disgyblion yn dysgu o agweddau athrawon ac amgylchiadau’r ysgol, gwersi sy’n codi yn anfwriadol e.e. Brwdfrydedd at ddysgu, awyrgylch gefnogol (the unintended curriculum)</a:t>
            </a:r>
          </a:p>
          <a:p>
            <a:r>
              <a:rPr lang="cy-GB"/>
              <a:t>Cudd – egwyddorion sy’n cael eu dysgu fel ymddygiad, ymdrechu, cwblhau tasgau, cydweithio, prydlondeb...</a:t>
            </a:r>
          </a:p>
          <a:p>
            <a:r>
              <a:rPr lang="cy-GB"/>
              <a:t>Gwaharddiedig – ddim yn cael dysgu e.e. Esblygiad v Big Bang (dim addysg am esblygiad yn Saudi Arabia, Twrci a nifer o daleithiau y ‘Bible Belt yn Ne UDA), hawliau hoywon – Section 28 yn y DU – gwahardd “unrhyw hyrwyddo bwriadol o hoywon”/2the intentional promotion of homosexuality”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3130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Penodol – yr hyn sydd angen dysgu yn </a:t>
            </a:r>
            <a:r>
              <a:rPr lang="cy-GB" dirty="0" err="1"/>
              <a:t>ol</a:t>
            </a:r>
            <a:r>
              <a:rPr lang="cy-GB" dirty="0"/>
              <a:t> dogfennau’r llywodraeth, hwn yn amlwg mewn cynlluniau gwersi myfyrwyr</a:t>
            </a:r>
          </a:p>
          <a:p>
            <a:r>
              <a:rPr lang="cy-GB" dirty="0"/>
              <a:t>Amhenodol – yr hyn mae disgyblion yn dysgu o agweddau athrawon ac amgylchiadau’r ysgol, gwersi sy’n codi yn anfwriadol e.e. Brwdfrydedd at ddysgu, awyrgylch gefnogol (the </a:t>
            </a:r>
            <a:r>
              <a:rPr lang="cy-GB" dirty="0" err="1"/>
              <a:t>unintended</a:t>
            </a:r>
            <a:r>
              <a:rPr lang="cy-GB" dirty="0"/>
              <a:t> </a:t>
            </a:r>
            <a:r>
              <a:rPr lang="cy-GB" dirty="0" err="1"/>
              <a:t>curriculum</a:t>
            </a:r>
            <a:r>
              <a:rPr lang="cy-GB" dirty="0"/>
              <a:t>)</a:t>
            </a:r>
          </a:p>
          <a:p>
            <a:r>
              <a:rPr lang="cy-GB" dirty="0"/>
              <a:t>Cudd – egwyddorion sy’n cael eu dysgu fel ymddygiad, ymdrechu, cwblhau tasgau, cydweithio, prydlondeb...</a:t>
            </a:r>
          </a:p>
          <a:p>
            <a:r>
              <a:rPr lang="cy-GB" dirty="0" err="1"/>
              <a:t>Gwaharddiedig</a:t>
            </a:r>
            <a:r>
              <a:rPr lang="cy-GB" dirty="0"/>
              <a:t> – ddim yn cael dysgu e.e. Esblygiad v Big Bang (dim addysg am esblygiad yn Saudi Arabia, Twrci a nifer o daleithiau y ‘</a:t>
            </a:r>
            <a:r>
              <a:rPr lang="cy-GB" dirty="0" err="1"/>
              <a:t>Bible</a:t>
            </a:r>
            <a:r>
              <a:rPr lang="cy-GB" dirty="0"/>
              <a:t> Belt yn Ne UDA), hawliau hoywon – Section 28 yn y DU – gwahardd “unrhyw hyrwyddo bwriadol o hoywon”/2the </a:t>
            </a:r>
            <a:r>
              <a:rPr lang="cy-GB" dirty="0" err="1"/>
              <a:t>intentional</a:t>
            </a:r>
            <a:r>
              <a:rPr lang="cy-GB" dirty="0"/>
              <a:t> </a:t>
            </a:r>
            <a:r>
              <a:rPr lang="cy-GB" dirty="0" err="1"/>
              <a:t>promotion</a:t>
            </a:r>
            <a:r>
              <a:rPr lang="cy-GB" dirty="0"/>
              <a:t> of </a:t>
            </a:r>
            <a:r>
              <a:rPr lang="cy-GB" dirty="0" err="1"/>
              <a:t>homosexuality</a:t>
            </a:r>
            <a:r>
              <a:rPr lang="cy-GB" dirty="0"/>
              <a:t>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355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53D3E-A80C-4D2C-BCF7-DB5556D6C6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9EAA7-4563-4C1D-9C16-A406DDCCA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8A205-B671-4B63-B776-90925D4AC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24A36-C7D8-47A1-9138-5EFF354ECA27}" type="datetimeFigureOut">
              <a:rPr lang="en-GB" smtClean="0"/>
              <a:t>12/09/2022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5BAD8-5D2B-453D-BFED-FDF3D1282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F83E8-F4DA-4BFD-9932-59E9D4A20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A60A7-2672-4679-97DD-7FE12F411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452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61D63-FDC3-4754-B0FE-6F79EA09C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496A8-E4DA-4EB9-8E87-F5850D6AA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B81CD-A285-4B43-A1AD-B8D50563C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24A36-C7D8-47A1-9138-5EFF354ECA27}" type="datetimeFigureOut">
              <a:rPr lang="en-GB" smtClean="0"/>
              <a:t>12/09/2022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159EBE-1E4F-43C5-9BA2-3D331784C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360D7-3B74-4139-A02C-9D510984F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A60A7-2672-4679-97DD-7FE12F411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221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12D1A13-EF22-D1C7-26FF-551DD3C6F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2D8FC331-872F-F05C-1F83-23F2D95F6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91BC1A22-3C80-2D51-171E-3C0545E29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52BAF9D2-984E-BD53-C107-68927F897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2C67804-6030-9ECA-08AB-EF206E3B6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0972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C048AC4-C31C-7929-135A-4CFF67C7D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E53B3C4-90CD-7B36-B64B-F35793BB6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42292BB-A402-3607-60E7-F1670E268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5559354B-B51E-ECA8-DCEF-813C48770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E81DCD9D-5B8E-1015-6F9F-2160E7478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015148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DFB8DF9-2E71-847C-F388-A6FE47AAD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022F658B-07D5-1A4B-ABC1-7DA2191C7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83BD5E8-FC02-F54F-0474-D6FF5149E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76DAAB69-4D4C-4ACF-BC6C-449B41E58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706004D-3AC7-B453-286A-A397C3A9D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25366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279C55B-50A4-6D39-A31D-DBBE9A4F5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93DC4BB-D841-1026-C3F8-BE5568728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968D4EB3-B424-08CF-517B-806148D400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811FAE0C-46F3-696E-7AD8-F3525FACB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D9BD17CB-F169-F3BC-C206-67C34F536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BF60356E-B452-33F1-0E24-FD69ABF77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07094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D0A0F2C-97C0-D2A9-EB2C-4EF1D6480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4B24B145-9988-F424-43C0-B4E07F446A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7EC3BDA-9037-6853-65C6-3ECEC01F0A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C4EFFB6C-8278-8C08-15D4-BE4ECECDD8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E699D83C-9FD5-E2B9-24F0-3ED1AC1221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D5BC54F7-0190-F7A2-0832-06CEFB028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23B722A1-DD06-5F4F-BC28-5EA384044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8B043D7D-86D7-BA7B-0F81-8A5D22B2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56806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793D63B-45DE-FD15-9CE0-FAB7EEB02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43B4F8BA-B0DD-9BB7-961F-2B1564CF3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B78859E1-9A64-0501-D766-EF58A0E61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74385267-F8B1-486A-C605-50246BB4C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4043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EE20E581-9592-67BA-CCB4-55F76FBF3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A6E2E024-F778-674D-26FE-107521B73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211EC32E-62B1-04AD-0111-CF7ECF323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315786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99300C8-5FA4-72B6-03E0-D81C311DA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10700B33-7BED-57B1-C770-0E2A43933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AC79CB94-CA34-ED00-C2CA-B67661B488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59465C4B-C2A2-0D91-E71E-1FC2F4122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BEDCBC50-D933-0D4F-26A4-D02BFA376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B7D368AE-584F-E850-07BF-BEB2F4977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782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2C5D99F-47C5-E719-5035-97AA2932F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79E78BF6-AED0-E4B2-F721-D51667497A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C78B2BFE-62A1-1992-66D2-FA65CFC7E8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BC2E5602-896C-F63D-AFC6-9B8E28A9B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22EF7706-6C07-A941-4F30-1A4840FC1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80AF76E9-DB9E-C460-56B7-D1BA04D10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66015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4D92B49-2400-0196-7E81-7BCEB3816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21A1C040-231E-23E9-44AC-96381F994C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055DBB9F-4455-5BE2-62A7-6D9F8AFB2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06D8599C-CDC5-27F8-9863-F0816FB81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E31E5DD-F8A2-9274-A4B1-D137D261B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80421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788A7B45-605F-124F-56EB-64481AE168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F8DE24C9-BCD1-63F3-60DD-602217C184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C4CFCB9-011F-710F-3607-2B06CFFBF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FD48838-A2E3-FF01-2B00-C7AA0B572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8BC8D38-6E53-E7B3-B14F-5BF99396B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88234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03A22B4B-6606-A62A-BBC6-748741009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E8296968-E908-5166-F3D3-300D0FAAD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C28159C6-FF55-2899-E991-064F8A852C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CF908-A55B-488F-8B56-5C2F40A578D0}" type="datetimeFigureOut">
              <a:rPr lang="cy-GB" smtClean="0"/>
              <a:t>12/09/2022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2693F75-6B36-4D55-9DD5-9CEDAD0C10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640CEEC9-387C-997C-97DE-F8216E5A14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CE9BD-A7DC-428F-82F6-8E360AF6AA1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48800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aled.p.williams@pcydds.ac.uk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llyw.cymru/sites/default/files/statistics-and-research/2019-06/180228-overview-approaches-second-language-acquisition-instructional-practices-cy.pdf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8ab696e2-724f-4200-bcb4-2be1144b3e7b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glossary.org/learning-standard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edglossary.org/learning-objectives/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wricwlwm-cymru-2008/cyfnodau-allweddol-2-i-4/" TargetMode="Externa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cymru-2008/cyfnodau-allweddol-2-i-4/cymraeg-ail-iaith-yng-nghwricwlwm-cenedlaethol-cymru/" TargetMode="External"/><Relationship Id="rId2" Type="http://schemas.openxmlformats.org/officeDocument/2006/relationships/hyperlink" Target="https://hwb.gov.wales/cwricwlwm-cymru-2008/cyfnodau-allweddol-2-i-4/cymraeg-rhaglen-astudio-cyfnodau-allweddol-2-4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E356F2-A49A-42B4-A247-43F724002667}"/>
              </a:ext>
            </a:extLst>
          </p:cNvPr>
          <p:cNvSpPr txBox="1"/>
          <p:nvPr/>
        </p:nvSpPr>
        <p:spPr>
          <a:xfrm>
            <a:off x="3298372" y="4305299"/>
            <a:ext cx="2743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ECAD6008C</a:t>
            </a:r>
          </a:p>
          <a:p>
            <a:pPr algn="ctr"/>
            <a:r>
              <a:rPr lang="en-GB" sz="2800" dirty="0" err="1">
                <a:solidFill>
                  <a:schemeClr val="bg1"/>
                </a:solidFill>
              </a:rPr>
              <a:t>Sesiwn</a:t>
            </a:r>
            <a:r>
              <a:rPr lang="en-GB" sz="2800" dirty="0">
                <a:solidFill>
                  <a:schemeClr val="bg1"/>
                </a:solidFill>
              </a:rPr>
              <a:t> 1 29/9/21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0229-3802-42DC-BA21-EB2037FBF3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ECAD6008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6C584-C901-40E9-B229-ACB11EA208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/>
              <a:t>Beth ydw i’n Addysgu?</a:t>
            </a:r>
          </a:p>
          <a:p>
            <a:r>
              <a:rPr lang="cy-GB"/>
              <a:t>Aled Williams – Tiwtor Pwnc Cymraeg Uwchradd</a:t>
            </a:r>
          </a:p>
          <a:p>
            <a:r>
              <a:rPr lang="cy-GB">
                <a:hlinkClick r:id="rId2"/>
              </a:rPr>
              <a:t>aled.p.williams@pcydds.ac.uk</a:t>
            </a:r>
            <a:r>
              <a:rPr lang="cy-GB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838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1759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Medi 12fed</a:t>
            </a:r>
            <a:endParaRPr lang="cy-GB" dirty="0"/>
          </a:p>
        </p:txBody>
      </p:sp>
      <p:graphicFrame>
        <p:nvGraphicFramePr>
          <p:cNvPr id="6" name="Dalfan Cynnwys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07998236"/>
              </p:ext>
            </p:extLst>
          </p:nvPr>
        </p:nvGraphicFramePr>
        <p:xfrm>
          <a:off x="509752" y="1323756"/>
          <a:ext cx="8355724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3034">
                  <a:extLst>
                    <a:ext uri="{9D8B030D-6E8A-4147-A177-3AD203B41FA5}">
                      <a16:colId xmlns:a16="http://schemas.microsoft.com/office/drawing/2014/main" val="1125421653"/>
                    </a:ext>
                  </a:extLst>
                </a:gridCol>
                <a:gridCol w="6342690">
                  <a:extLst>
                    <a:ext uri="{9D8B030D-6E8A-4147-A177-3AD203B41FA5}">
                      <a16:colId xmlns:a16="http://schemas.microsoft.com/office/drawing/2014/main" val="30346785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err="1"/>
                        <a:t>Amser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err="1"/>
                        <a:t>Gweithgaredd</a:t>
                      </a:r>
                      <a:endParaRPr lang="cy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549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9am</a:t>
                      </a:r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Dod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nabod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ein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gilydd</a:t>
                      </a:r>
                      <a:endParaRPr lang="en-GB" sz="2000" b="0" i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37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000" dirty="0"/>
                        <a:t>10:30am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dirty="0"/>
                        <a:t>EGWYL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547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11am-12:30pm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Cyflwyniad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ar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Cwricwlwm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Gymru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.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Trafodaeth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“Beth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ydw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I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wedi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dysgu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am y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cwricwlwm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newydd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?”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934705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CINIO</a:t>
                      </a:r>
                      <a:endParaRPr lang="cy-GB" sz="2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3286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1:30pm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pedwar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diben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-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tasgau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ddeall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y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cwricwlwm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newydd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0" i="0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yn</a:t>
                      </a:r>
                      <a:r>
                        <a:rPr lang="en-GB" sz="20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well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105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Cwricwlwm</a:t>
                      </a:r>
                      <a:r>
                        <a:rPr lang="en-GB" sz="2000" dirty="0"/>
                        <a:t> 2008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956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3:30</a:t>
                      </a:r>
                      <a:endParaRPr lang="cy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Gorffen</a:t>
                      </a:r>
                      <a:endParaRPr lang="cy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9223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3234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385646" y="1970839"/>
            <a:ext cx="3618402" cy="24842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b="1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5BB7B-ECDF-4EE3-AB0A-A0C286519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Cyflwyno ein hunain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BD006-2713-411E-A242-16689264D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8067"/>
            <a:ext cx="7886700" cy="4351338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</a:pPr>
            <a:r>
              <a:rPr lang="en-GB" sz="1800" err="1"/>
              <a:t>Addysg</a:t>
            </a:r>
            <a:endParaRPr lang="en-GB" sz="1800"/>
          </a:p>
          <a:p>
            <a:pPr marL="342900" indent="-342900">
              <a:lnSpc>
                <a:spcPct val="150000"/>
              </a:lnSpc>
            </a:pPr>
            <a:r>
              <a:rPr lang="en-GB" sz="1800"/>
              <a:t>Gwaith</a:t>
            </a:r>
          </a:p>
          <a:p>
            <a:pPr marL="342900" indent="-342900">
              <a:lnSpc>
                <a:spcPct val="150000"/>
              </a:lnSpc>
            </a:pPr>
            <a:r>
              <a:rPr lang="en-GB" sz="1800" err="1"/>
              <a:t>Bywyd</a:t>
            </a:r>
            <a:r>
              <a:rPr lang="en-GB" sz="1800"/>
              <a:t> </a:t>
            </a:r>
            <a:r>
              <a:rPr lang="en-GB" sz="1800" err="1"/>
              <a:t>personol</a:t>
            </a:r>
            <a:endParaRPr lang="en-GB" sz="1800"/>
          </a:p>
          <a:p>
            <a:pPr marL="342900" indent="-342900">
              <a:lnSpc>
                <a:spcPct val="150000"/>
              </a:lnSpc>
            </a:pPr>
            <a:r>
              <a:rPr lang="en-GB" sz="1800" err="1"/>
              <a:t>Diddordebau</a:t>
            </a:r>
            <a:endParaRPr lang="en-GB" sz="1800"/>
          </a:p>
          <a:p>
            <a:pPr marL="342900" indent="-342900">
              <a:lnSpc>
                <a:spcPct val="150000"/>
              </a:lnSpc>
            </a:pPr>
            <a:r>
              <a:rPr lang="en-GB" sz="1800" err="1"/>
              <a:t>Edrych</a:t>
            </a:r>
            <a:r>
              <a:rPr lang="en-GB" sz="1800"/>
              <a:t> </a:t>
            </a:r>
            <a:r>
              <a:rPr lang="en-GB" sz="1800" err="1"/>
              <a:t>ymlaen</a:t>
            </a:r>
            <a:r>
              <a:rPr lang="en-GB" sz="1800"/>
              <a:t> at…</a:t>
            </a:r>
          </a:p>
          <a:p>
            <a:pPr marL="342900" indent="-342900">
              <a:lnSpc>
                <a:spcPct val="150000"/>
              </a:lnSpc>
            </a:pPr>
            <a:r>
              <a:rPr lang="en-GB" sz="1800" err="1"/>
              <a:t>Dwi’n</a:t>
            </a:r>
            <a:r>
              <a:rPr lang="en-GB" sz="1800"/>
              <a:t> </a:t>
            </a:r>
            <a:r>
              <a:rPr lang="en-GB" sz="1800" err="1"/>
              <a:t>poeni</a:t>
            </a:r>
            <a:r>
              <a:rPr lang="en-GB" sz="1800"/>
              <a:t> am…</a:t>
            </a:r>
          </a:p>
          <a:p>
            <a:pPr marL="342900" indent="-342900">
              <a:lnSpc>
                <a:spcPct val="150000"/>
              </a:lnSpc>
            </a:pPr>
            <a:r>
              <a:rPr lang="en-GB" sz="1800" err="1"/>
              <a:t>Rhywbeth</a:t>
            </a:r>
            <a:r>
              <a:rPr lang="en-GB" sz="1800"/>
              <a:t> </a:t>
            </a:r>
            <a:r>
              <a:rPr lang="en-GB" sz="1800" err="1"/>
              <a:t>diddorol</a:t>
            </a:r>
            <a:endParaRPr lang="en-GB" sz="1500">
              <a:solidFill>
                <a:schemeClr val="bg1"/>
              </a:solidFill>
            </a:endParaRP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Llun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11727" y="2706764"/>
            <a:ext cx="1091819" cy="818864"/>
          </a:xfrm>
          <a:prstGeom prst="rect">
            <a:avLst/>
          </a:prstGeom>
        </p:spPr>
      </p:pic>
      <p:pic>
        <p:nvPicPr>
          <p:cNvPr id="16" name="Llun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971" y="4341569"/>
            <a:ext cx="1483495" cy="1112621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130" y="3902383"/>
            <a:ext cx="1091818" cy="818864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C55CDF38-0408-4816-AF59-879410DCC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09" y="3346526"/>
            <a:ext cx="1662962" cy="407709"/>
          </a:xfrm>
          <a:ln w="38100">
            <a:solidFill>
              <a:srgbClr val="00B0F0"/>
            </a:solidFill>
          </a:ln>
        </p:spPr>
        <p:txBody>
          <a:bodyPr>
            <a:noAutofit/>
          </a:bodyPr>
          <a:lstStyle/>
          <a:p>
            <a:r>
              <a:rPr lang="en-GB" b="1" dirty="0">
                <a:latin typeface="Bradley Hand ITC" panose="03070402050302030203" pitchFamily="66" charset="0"/>
              </a:rPr>
              <a:t>Aled Williams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7655FA-9F70-4574-95F6-95B748FE24FB}"/>
              </a:ext>
            </a:extLst>
          </p:cNvPr>
          <p:cNvSpPr/>
          <p:nvPr/>
        </p:nvSpPr>
        <p:spPr>
          <a:xfrm rot="21246193">
            <a:off x="2139242" y="1006587"/>
            <a:ext cx="2356317" cy="1740407"/>
          </a:xfrm>
          <a:prstGeom prst="rect">
            <a:avLst/>
          </a:prstGeom>
          <a:solidFill>
            <a:schemeClr val="bg1"/>
          </a:solidFill>
          <a:ln w="38100"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Amdana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i:</a:t>
            </a:r>
          </a:p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-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Dod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o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Gaerdydd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byw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yng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Nghaerfyrddin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ers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dros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20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mlynedd</a:t>
            </a:r>
            <a:endParaRPr lang="en-GB" sz="12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-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Amser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hamdden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–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joio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peldroed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golff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cefnogi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unrhyw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beldroed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yng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Nghymru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edrych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ymlaen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at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Gwpan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Byd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yn Qatar</a:t>
            </a:r>
            <a:endParaRPr lang="en-GB" sz="1350" dirty="0">
              <a:solidFill>
                <a:prstClr val="black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2D144DB-3A58-4205-BF20-948251DC608C}"/>
              </a:ext>
            </a:extLst>
          </p:cNvPr>
          <p:cNvSpPr/>
          <p:nvPr/>
        </p:nvSpPr>
        <p:spPr>
          <a:xfrm>
            <a:off x="4432400" y="4674135"/>
            <a:ext cx="1979514" cy="1249423"/>
          </a:xfrm>
          <a:prstGeom prst="rect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Dwi’n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caru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:</a:t>
            </a: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Haul,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tywydd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braf</a:t>
            </a:r>
            <a:endParaRPr lang="en-GB" sz="10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Chwaraeon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–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pêl-droed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golff</a:t>
            </a:r>
            <a:endParaRPr lang="en-GB" sz="10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Bwyta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pethau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melys</a:t>
            </a:r>
            <a:endParaRPr lang="en-GB" sz="10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Unrhywbeth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i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wneud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a </a:t>
            </a:r>
            <a:r>
              <a:rPr lang="en-GB" sz="10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llwyddiant</a:t>
            </a:r>
            <a:r>
              <a:rPr lang="en-GB" sz="10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Cymru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03D2B7D-F744-4EF1-B01C-F3C3ADA1325E}"/>
              </a:ext>
            </a:extLst>
          </p:cNvPr>
          <p:cNvSpPr/>
          <p:nvPr/>
        </p:nvSpPr>
        <p:spPr>
          <a:xfrm>
            <a:off x="6772132" y="3260283"/>
            <a:ext cx="2520050" cy="16486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Beth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wnes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i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dros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haf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?</a:t>
            </a: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Eisteddfod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Tregaron</a:t>
            </a:r>
            <a:endParaRPr lang="en-GB" sz="12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Gwersylla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yn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Iwerddon</a:t>
            </a:r>
            <a:endParaRPr lang="en-GB" sz="12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Dringo’r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Wyddfa</a:t>
            </a: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Osgoi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sgr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  <a:cs typeface="Calibri" panose="020F0502020204030204" pitchFamily="34" charset="0"/>
              </a:rPr>
              <a:t>îns</a:t>
            </a:r>
            <a:endParaRPr lang="en-GB" sz="12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26C6A1-8F64-4AEE-9C1F-A527275D7C92}"/>
              </a:ext>
            </a:extLst>
          </p:cNvPr>
          <p:cNvSpPr txBox="1"/>
          <p:nvPr/>
        </p:nvSpPr>
        <p:spPr>
          <a:xfrm>
            <a:off x="4620726" y="978720"/>
            <a:ext cx="2465874" cy="138499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 defTabSz="685800"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Dwi’n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edrych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mlaen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at:</a:t>
            </a:r>
          </a:p>
          <a:p>
            <a:pPr algn="ctr" defTabSz="685800"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Helpu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chi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lwyddo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yn y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cwrs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(cheesy)</a:t>
            </a:r>
          </a:p>
          <a:p>
            <a:pPr algn="ctr" defTabSz="685800"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Treulio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amser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gydag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oedolion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(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wedi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cael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hen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ddigon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o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amser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gyda’r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plant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dros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gwyliau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haf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)</a:t>
            </a:r>
          </a:p>
          <a:p>
            <a:pPr algn="ctr" defTabSz="685800">
              <a:defRPr/>
            </a:pPr>
            <a:endParaRPr lang="en-GB" sz="1200" b="1" dirty="0">
              <a:solidFill>
                <a:prstClr val="black"/>
              </a:solidFill>
              <a:latin typeface="Bradley Hand ITC" panose="03070402050302030203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CE4560-C6FB-40F4-B490-C03C042D3221}"/>
              </a:ext>
            </a:extLst>
          </p:cNvPr>
          <p:cNvSpPr txBox="1"/>
          <p:nvPr/>
        </p:nvSpPr>
        <p:spPr>
          <a:xfrm>
            <a:off x="6529849" y="4908931"/>
            <a:ext cx="2552945" cy="1015663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Beth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nad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ydw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i’n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edrych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mlaen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ato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eleni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:</a:t>
            </a:r>
          </a:p>
          <a:p>
            <a:pPr algn="ctr" defTabSz="685800"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Dysgu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wyneb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I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wyneb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eto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.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Dwi’n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nerfus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.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Wedi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cyfarwyddo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gyda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dysgu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arlein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o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adre</a:t>
            </a:r>
            <a:endParaRPr lang="en-GB" sz="21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E2E0C4-BBFD-431F-8492-090A3AC8CC90}"/>
              </a:ext>
            </a:extLst>
          </p:cNvPr>
          <p:cNvSpPr/>
          <p:nvPr/>
        </p:nvSpPr>
        <p:spPr>
          <a:xfrm>
            <a:off x="69215" y="4248467"/>
            <a:ext cx="3117552" cy="1675091"/>
          </a:xfrm>
          <a:prstGeom prst="ellipse">
            <a:avLst/>
          </a:prstGeom>
          <a:solidFill>
            <a:schemeClr val="bg1"/>
          </a:solidFill>
          <a:ln w="38100">
            <a:solidFill>
              <a:srgbClr val="3399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Teulu</a:t>
            </a:r>
            <a:endParaRPr lang="en-GB" sz="13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Gwraig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Llinos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yn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ddoctor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. Tri o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blant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(Miriam 11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oed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Olwen 10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oed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Gwydion 7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oed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). Dim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anifeiliaid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anwes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– well gen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i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bobl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nag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anifeiliaid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!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09A04A-9F2A-4C7E-9F0B-8F2F1450C717}"/>
              </a:ext>
            </a:extLst>
          </p:cNvPr>
          <p:cNvSpPr/>
          <p:nvPr/>
        </p:nvSpPr>
        <p:spPr>
          <a:xfrm rot="171763">
            <a:off x="2256381" y="2929426"/>
            <a:ext cx="2019896" cy="1362553"/>
          </a:xfrm>
          <a:prstGeom prst="rect">
            <a:avLst/>
          </a:prstGeom>
          <a:solidFill>
            <a:schemeClr val="bg1"/>
          </a:solidFill>
          <a:ln w="38100"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Sut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byddai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fy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nheulu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yn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fy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nisgrifio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:</a:t>
            </a:r>
          </a:p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“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Ti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mor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boring a SO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ddim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ddoniol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.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Fi’n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caru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pw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mwy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na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fi’n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caru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ti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” –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oddi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wrth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fy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mhlant</a:t>
            </a:r>
            <a:endParaRPr lang="en-GB" sz="12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5" name="Scroll: Vertical 14">
            <a:extLst>
              <a:ext uri="{FF2B5EF4-FFF2-40B4-BE49-F238E27FC236}">
                <a16:creationId xmlns:a16="http://schemas.microsoft.com/office/drawing/2014/main" id="{AD368E96-AB16-435A-BE30-DCF2C035408C}"/>
              </a:ext>
            </a:extLst>
          </p:cNvPr>
          <p:cNvSpPr/>
          <p:nvPr/>
        </p:nvSpPr>
        <p:spPr>
          <a:xfrm rot="308775">
            <a:off x="4396286" y="2227655"/>
            <a:ext cx="2555685" cy="2207016"/>
          </a:xfrm>
          <a:prstGeom prst="verticalScroll">
            <a:avLst/>
          </a:prstGeom>
          <a:solidFill>
            <a:schemeClr val="bg1"/>
          </a:solidFill>
          <a:ln w="38100"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Yn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fy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amser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hamdden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:</a:t>
            </a: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Hyfforddi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pel-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droed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merched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dan-12 Carmarthen Stars</a:t>
            </a: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Darllen</a:t>
            </a:r>
            <a:endParaRPr lang="en-GB" sz="120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DIY</a:t>
            </a:r>
          </a:p>
          <a:p>
            <a:pPr marL="214313" indent="-214313" algn="ctr" defTabSz="685800">
              <a:buFont typeface="Arial" panose="020B0604020202020204" pitchFamily="34" charset="0"/>
              <a:buChar char="•"/>
              <a:defRPr/>
            </a:pP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Casglu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sticeri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Panini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Cwpan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 </a:t>
            </a:r>
            <a:r>
              <a:rPr lang="en-GB" sz="120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Byd</a:t>
            </a:r>
            <a:r>
              <a:rPr lang="en-GB" sz="120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Qatar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135CAF0-75D2-48C1-BC06-937A068CBF5A}"/>
              </a:ext>
            </a:extLst>
          </p:cNvPr>
          <p:cNvSpPr/>
          <p:nvPr/>
        </p:nvSpPr>
        <p:spPr>
          <a:xfrm>
            <a:off x="7216279" y="1123334"/>
            <a:ext cx="2031630" cy="2065259"/>
          </a:xfrm>
          <a:prstGeom prst="rect">
            <a:avLst/>
          </a:prstGeom>
          <a:solidFill>
            <a:schemeClr val="bg1"/>
          </a:solidFill>
          <a:ln w="38100">
            <a:solidFill>
              <a:srgbClr val="CC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Profiad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dysgu</a:t>
            </a:r>
            <a:endParaRPr lang="en-GB" sz="13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Athro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Cymraeg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Ysgol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Strade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– 4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mlynedd</a:t>
            </a:r>
            <a:endParaRPr lang="en-GB" sz="13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Pennaeth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Adran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y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Gymraeg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Strade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- 11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mlynedd</a:t>
            </a:r>
            <a:endParaRPr lang="en-GB" sz="13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Pennaeth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Cynorthwyol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,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Strade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– 3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mlynedd</a:t>
            </a:r>
            <a:endParaRPr lang="en-GB" sz="13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  <a:p>
            <a:pPr algn="ctr" defTabSz="685800">
              <a:defRPr/>
            </a:pP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Hyfforddi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athrawon</a:t>
            </a:r>
            <a:r>
              <a:rPr lang="en-GB" sz="1350" b="1" dirty="0">
                <a:solidFill>
                  <a:prstClr val="black"/>
                </a:solidFill>
                <a:latin typeface="Berlin Sans FB Demi" panose="020E0802020502020306" pitchFamily="34" charset="0"/>
              </a:rPr>
              <a:t> PCYDDS – 6 </a:t>
            </a:r>
            <a:r>
              <a:rPr lang="en-GB" sz="1350" b="1" dirty="0" err="1">
                <a:solidFill>
                  <a:prstClr val="black"/>
                </a:solidFill>
                <a:latin typeface="Berlin Sans FB Demi" panose="020E0802020502020306" pitchFamily="34" charset="0"/>
              </a:rPr>
              <a:t>mlynedd</a:t>
            </a:r>
            <a:endParaRPr lang="en-GB" sz="1350" b="1" dirty="0">
              <a:solidFill>
                <a:prstClr val="black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" name="Plaque 2"/>
          <p:cNvSpPr/>
          <p:nvPr/>
        </p:nvSpPr>
        <p:spPr>
          <a:xfrm>
            <a:off x="12581" y="896911"/>
            <a:ext cx="1899138" cy="235104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GB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6" name="Picture 5" descr="Clipart - books - coloure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759" y="4122099"/>
            <a:ext cx="586041" cy="586041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3546986" y="5563553"/>
            <a:ext cx="486529" cy="415498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defTabSz="685800">
              <a:defRPr/>
            </a:pPr>
            <a:r>
              <a:rPr lang="en-GB" sz="1050" dirty="0">
                <a:solidFill>
                  <a:prstClr val="black"/>
                </a:solidFill>
                <a:latin typeface="Bradley Hand ITC" panose="03070402050302030203" pitchFamily="66" charset="0"/>
              </a:rPr>
              <a:t>Bessie</a:t>
            </a:r>
          </a:p>
        </p:txBody>
      </p:sp>
      <p:pic>
        <p:nvPicPr>
          <p:cNvPr id="24" name="Llun 2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0863" y="3700767"/>
            <a:ext cx="1042571" cy="625543"/>
          </a:xfrm>
          <a:prstGeom prst="rect">
            <a:avLst/>
          </a:prstGeom>
        </p:spPr>
      </p:pic>
      <p:pic>
        <p:nvPicPr>
          <p:cNvPr id="25" name="Llun 2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87229" y="2400055"/>
            <a:ext cx="689779" cy="689779"/>
          </a:xfrm>
          <a:prstGeom prst="rect">
            <a:avLst/>
          </a:prstGeom>
        </p:spPr>
      </p:pic>
      <p:pic>
        <p:nvPicPr>
          <p:cNvPr id="5" name="Llun 4">
            <a:extLst>
              <a:ext uri="{FF2B5EF4-FFF2-40B4-BE49-F238E27FC236}">
                <a16:creationId xmlns:a16="http://schemas.microsoft.com/office/drawing/2014/main" id="{E9E3288C-6F13-F30A-FF95-6FD13D5E1C8F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764"/>
          <a:stretch/>
        </p:blipFill>
        <p:spPr>
          <a:xfrm>
            <a:off x="249606" y="1161302"/>
            <a:ext cx="1397050" cy="169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35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F7BFD-807D-4A7B-8526-1A0AD01D9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 1 – cwblhau Llinell y Gymraeg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80CF1D-0604-42EA-BAB8-E5C301600E6C}"/>
              </a:ext>
            </a:extLst>
          </p:cNvPr>
          <p:cNvSpPr/>
          <p:nvPr/>
        </p:nvSpPr>
        <p:spPr>
          <a:xfrm>
            <a:off x="7046752" y="5629013"/>
            <a:ext cx="2097248" cy="12295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C56D91-1AF5-40CB-837E-A51FFBC200E7}"/>
              </a:ext>
            </a:extLst>
          </p:cNvPr>
          <p:cNvSpPr txBox="1"/>
          <p:nvPr/>
        </p:nvSpPr>
        <p:spPr>
          <a:xfrm>
            <a:off x="3486149" y="348614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70CB181-5CDC-407F-A130-AF4A7B9B8E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41" t="16428" r="13750" b="6607"/>
          <a:stretch/>
        </p:blipFill>
        <p:spPr>
          <a:xfrm>
            <a:off x="783770" y="1696299"/>
            <a:ext cx="7173687" cy="51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346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F7BFD-807D-4A7B-8526-1A0AD01D9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1 – Llinell y Gymraeg Aled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80CF1D-0604-42EA-BAB8-E5C301600E6C}"/>
              </a:ext>
            </a:extLst>
          </p:cNvPr>
          <p:cNvSpPr/>
          <p:nvPr/>
        </p:nvSpPr>
        <p:spPr>
          <a:xfrm>
            <a:off x="7046752" y="5629013"/>
            <a:ext cx="2097248" cy="12295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C56D91-1AF5-40CB-837E-A51FFBC200E7}"/>
              </a:ext>
            </a:extLst>
          </p:cNvPr>
          <p:cNvSpPr txBox="1"/>
          <p:nvPr/>
        </p:nvSpPr>
        <p:spPr>
          <a:xfrm>
            <a:off x="3486149" y="348614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70CB181-5CDC-407F-A130-AF4A7B9B8E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41" t="16428" r="13750" b="6607"/>
          <a:stretch/>
        </p:blipFill>
        <p:spPr>
          <a:xfrm>
            <a:off x="783770" y="1696299"/>
            <a:ext cx="7173687" cy="516170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E9E7C78-2989-4D0C-9826-F73BFD906672}"/>
                  </a:ext>
                </a:extLst>
              </p14:cNvPr>
              <p14:cNvContentPartPr/>
              <p14:nvPr/>
            </p14:nvContentPartPr>
            <p14:xfrm>
              <a:off x="1451160" y="2395080"/>
              <a:ext cx="5557680" cy="39369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E9E7C78-2989-4D0C-9826-F73BFD90667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41800" y="2385720"/>
                <a:ext cx="5576400" cy="3955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65939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04A76-C07D-45D4-A2B6-0DDF3A3A0A4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79714" y="299811"/>
            <a:ext cx="7886700" cy="1325563"/>
          </a:xfrm>
        </p:spPr>
        <p:txBody>
          <a:bodyPr/>
          <a:lstStyle/>
          <a:p>
            <a:r>
              <a:rPr lang="cy-GB" dirty="0"/>
              <a:t>Tasg 2  – Sgwrs 10 munud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C216D0-49B7-40DD-8BBD-B869F9EA390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37556" y="1962944"/>
            <a:ext cx="7271657" cy="29321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sz="2000" dirty="0">
                <a:cs typeface="Calibri"/>
              </a:rPr>
              <a:t>Beth yw dy atgofion gorau di o’r ysgol gynradd ac ysgol uwchradd?</a:t>
            </a:r>
          </a:p>
          <a:p>
            <a:r>
              <a:rPr lang="cy-GB" sz="2000" dirty="0">
                <a:cs typeface="Calibri"/>
              </a:rPr>
              <a:t>Beth wyt ti yn cofio am y gwersi Cymraeg?</a:t>
            </a:r>
          </a:p>
          <a:p>
            <a:r>
              <a:rPr lang="cy-GB" sz="2000" dirty="0">
                <a:cs typeface="Calibri"/>
              </a:rPr>
              <a:t>Beth fyddet ti yn newid am dy brofiadau ysgol?</a:t>
            </a:r>
          </a:p>
          <a:p>
            <a:endParaRPr lang="cy-GB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3718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4B805-FA26-4F14-AFD4-F1FA28B2B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 3 - Beth yw dy nod di fel athro/awes Cymraeg?</a:t>
            </a:r>
            <a:endParaRPr lang="en-GB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D407CEBC-DE8A-4306-BE9C-B8397FC7D5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2615488"/>
              </p:ext>
            </p:extLst>
          </p:nvPr>
        </p:nvGraphicFramePr>
        <p:xfrm>
          <a:off x="693386" y="1838048"/>
          <a:ext cx="7886700" cy="33707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5646">
                  <a:extLst>
                    <a:ext uri="{9D8B030D-6E8A-4147-A177-3AD203B41FA5}">
                      <a16:colId xmlns:a16="http://schemas.microsoft.com/office/drawing/2014/main" val="807942889"/>
                    </a:ext>
                  </a:extLst>
                </a:gridCol>
                <a:gridCol w="6101054">
                  <a:extLst>
                    <a:ext uri="{9D8B030D-6E8A-4147-A177-3AD203B41FA5}">
                      <a16:colId xmlns:a16="http://schemas.microsoft.com/office/drawing/2014/main" val="1110950078"/>
                    </a:ext>
                  </a:extLst>
                </a:gridCol>
              </a:tblGrid>
              <a:tr h="674153">
                <a:tc>
                  <a:txBody>
                    <a:bodyPr/>
                    <a:lstStyle/>
                    <a:p>
                      <a:pPr algn="ctr"/>
                      <a:r>
                        <a:rPr lang="cy-GB" sz="2000"/>
                        <a:t>Enw</a:t>
                      </a:r>
                      <a:endParaRPr lang="en-GB" sz="2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y-GB" sz="2000"/>
                        <a:t>Nod</a:t>
                      </a:r>
                      <a:endParaRPr lang="en-GB" sz="2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43137600"/>
                  </a:ext>
                </a:extLst>
              </a:tr>
              <a:tr h="674153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/>
                        <a:t>Amy</a:t>
                      </a:r>
                      <a:endParaRPr lang="en-GB" sz="2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02758514"/>
                  </a:ext>
                </a:extLst>
              </a:tr>
              <a:tr h="674153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/>
                        <a:t>Amber</a:t>
                      </a:r>
                      <a:endParaRPr lang="en-GB" sz="2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302072166"/>
                  </a:ext>
                </a:extLst>
              </a:tr>
              <a:tr h="674153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/>
                        <a:t>Cerian</a:t>
                      </a:r>
                      <a:endParaRPr lang="en-GB" sz="2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864628239"/>
                  </a:ext>
                </a:extLst>
              </a:tr>
              <a:tr h="674153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/>
                        <a:t>Laura</a:t>
                      </a:r>
                      <a:endParaRPr lang="en-GB" sz="2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63935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9936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7F234-AEF8-46FA-8879-0630B0A8F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865" y="231093"/>
            <a:ext cx="3448050" cy="116976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2008 (1988)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3571E-5569-46E1-B003-26C70299E7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2336" y="1591582"/>
            <a:ext cx="2359479" cy="4351338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Cymraeg</a:t>
            </a:r>
          </a:p>
          <a:p>
            <a:r>
              <a:rPr lang="en-GB" b="1" dirty="0" err="1"/>
              <a:t>Saesneg</a:t>
            </a:r>
            <a:endParaRPr lang="en-GB" b="1" dirty="0"/>
          </a:p>
          <a:p>
            <a:r>
              <a:rPr lang="en-GB" b="1" dirty="0" err="1"/>
              <a:t>Mathemateg</a:t>
            </a:r>
            <a:endParaRPr lang="en-GB" b="1" dirty="0"/>
          </a:p>
          <a:p>
            <a:r>
              <a:rPr lang="en-GB" b="1" dirty="0" err="1"/>
              <a:t>Gwyddoniaeth</a:t>
            </a:r>
            <a:endParaRPr lang="en-GB" b="1" dirty="0"/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endParaRPr lang="en-GB" dirty="0"/>
          </a:p>
          <a:p>
            <a:r>
              <a:rPr lang="en-GB" dirty="0" err="1"/>
              <a:t>Daearyddiaeth</a:t>
            </a:r>
            <a:endParaRPr lang="en-GB" dirty="0"/>
          </a:p>
          <a:p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Busnes</a:t>
            </a:r>
            <a:endParaRPr lang="en-GB" dirty="0"/>
          </a:p>
          <a:p>
            <a:r>
              <a:rPr lang="en-GB" dirty="0"/>
              <a:t>Hanes</a:t>
            </a:r>
          </a:p>
          <a:p>
            <a:r>
              <a:rPr lang="en-GB" dirty="0" err="1"/>
              <a:t>Technoleg</a:t>
            </a:r>
            <a:endParaRPr lang="en-GB" dirty="0"/>
          </a:p>
          <a:p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Bwyd</a:t>
            </a:r>
            <a:endParaRPr lang="en-GB" dirty="0"/>
          </a:p>
          <a:p>
            <a:r>
              <a:rPr lang="en-GB" dirty="0" err="1"/>
              <a:t>Graffeg</a:t>
            </a:r>
            <a:endParaRPr lang="en-GB" dirty="0"/>
          </a:p>
          <a:p>
            <a:r>
              <a:rPr lang="en-GB" dirty="0"/>
              <a:t>Gwaith </a:t>
            </a:r>
            <a:r>
              <a:rPr lang="en-GB" dirty="0" err="1"/>
              <a:t>Pren</a:t>
            </a:r>
            <a:endParaRPr lang="en-GB" dirty="0"/>
          </a:p>
          <a:p>
            <a:r>
              <a:rPr lang="en-GB" dirty="0" err="1"/>
              <a:t>Tecstiliau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EBBFD6B-2401-4C23-800A-737C8526213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88840374"/>
              </p:ext>
            </p:extLst>
          </p:nvPr>
        </p:nvGraphicFramePr>
        <p:xfrm>
          <a:off x="4381498" y="1765754"/>
          <a:ext cx="4702629" cy="30348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67543">
                  <a:extLst>
                    <a:ext uri="{9D8B030D-6E8A-4147-A177-3AD203B41FA5}">
                      <a16:colId xmlns:a16="http://schemas.microsoft.com/office/drawing/2014/main" val="2408314147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2276235652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1748824400"/>
                    </a:ext>
                  </a:extLst>
                </a:gridCol>
              </a:tblGrid>
              <a:tr h="1737115">
                <a:tc>
                  <a:txBody>
                    <a:bodyPr/>
                    <a:lstStyle/>
                    <a:p>
                      <a:r>
                        <a:rPr lang="en-GB" dirty="0"/>
                        <a:t>Y </a:t>
                      </a:r>
                      <a:r>
                        <a:rPr lang="en-GB" dirty="0" err="1"/>
                        <a:t>Celfyddydau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Mynegiannol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Ieithoedd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Llythrennedd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Chyfathrebu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Gwyddoniaeth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Thechnoleg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0849715"/>
                  </a:ext>
                </a:extLst>
              </a:tr>
              <a:tr h="1297731">
                <a:tc>
                  <a:txBody>
                    <a:bodyPr/>
                    <a:lstStyle/>
                    <a:p>
                      <a:r>
                        <a:rPr lang="en-GB" dirty="0"/>
                        <a:t>Iechyd a </a:t>
                      </a:r>
                      <a:r>
                        <a:rPr lang="en-GB" dirty="0" err="1"/>
                        <a:t>Lles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 </a:t>
                      </a:r>
                      <a:r>
                        <a:rPr lang="en-GB" dirty="0" err="1"/>
                        <a:t>Dyniaethau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Mathemateg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Rhifedd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402904"/>
                  </a:ext>
                </a:extLst>
              </a:tr>
            </a:tbl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C29E61F-3BBD-4437-B444-19DE679B3CE1}"/>
              </a:ext>
            </a:extLst>
          </p:cNvPr>
          <p:cNvSpPr txBox="1">
            <a:spLocks/>
          </p:cNvSpPr>
          <p:nvPr/>
        </p:nvSpPr>
        <p:spPr>
          <a:xfrm>
            <a:off x="2457449" y="1738929"/>
            <a:ext cx="2359479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Chwaraeon</a:t>
            </a:r>
            <a:endParaRPr lang="en-GB" dirty="0"/>
          </a:p>
          <a:p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endParaRPr lang="en-GB" dirty="0"/>
          </a:p>
          <a:p>
            <a:r>
              <a:rPr lang="en-GB" dirty="0" err="1"/>
              <a:t>Cerdd</a:t>
            </a:r>
            <a:endParaRPr lang="en-GB" dirty="0"/>
          </a:p>
          <a:p>
            <a:r>
              <a:rPr lang="en-GB" dirty="0" err="1"/>
              <a:t>Celf</a:t>
            </a:r>
            <a:endParaRPr lang="en-GB" dirty="0"/>
          </a:p>
          <a:p>
            <a:r>
              <a:rPr lang="en-GB" dirty="0"/>
              <a:t>Drama</a:t>
            </a:r>
          </a:p>
          <a:p>
            <a:r>
              <a:rPr lang="en-GB" dirty="0"/>
              <a:t>Dawns</a:t>
            </a:r>
          </a:p>
          <a:p>
            <a:r>
              <a:rPr lang="en-GB" dirty="0" err="1"/>
              <a:t>TGCh</a:t>
            </a:r>
            <a:endParaRPr lang="en-GB" dirty="0"/>
          </a:p>
          <a:p>
            <a:r>
              <a:rPr lang="en-GB" dirty="0"/>
              <a:t>ITM</a:t>
            </a:r>
          </a:p>
          <a:p>
            <a:r>
              <a:rPr lang="en-GB" dirty="0" err="1"/>
              <a:t>ABCh</a:t>
            </a:r>
            <a:endParaRPr lang="en-GB" dirty="0"/>
          </a:p>
          <a:p>
            <a:r>
              <a:rPr lang="en-GB" dirty="0" err="1"/>
              <a:t>Cemeg</a:t>
            </a:r>
            <a:endParaRPr lang="en-GB" dirty="0"/>
          </a:p>
          <a:p>
            <a:r>
              <a:rPr lang="en-GB" dirty="0" err="1"/>
              <a:t>Ffiseg</a:t>
            </a:r>
            <a:endParaRPr lang="en-GB" dirty="0"/>
          </a:p>
          <a:p>
            <a:r>
              <a:rPr lang="en-GB" dirty="0" err="1"/>
              <a:t>Bioleg</a:t>
            </a:r>
            <a:endParaRPr lang="en-GB" dirty="0"/>
          </a:p>
          <a:p>
            <a:r>
              <a:rPr lang="en-GB" dirty="0"/>
              <a:t>x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177E398-352A-431E-A58B-6BF353AFB290}"/>
              </a:ext>
            </a:extLst>
          </p:cNvPr>
          <p:cNvSpPr txBox="1">
            <a:spLocks/>
          </p:cNvSpPr>
          <p:nvPr/>
        </p:nvSpPr>
        <p:spPr>
          <a:xfrm>
            <a:off x="5304065" y="231093"/>
            <a:ext cx="3448050" cy="1169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2023</a:t>
            </a:r>
          </a:p>
        </p:txBody>
      </p:sp>
    </p:spTree>
    <p:extLst>
      <p:ext uri="{BB962C8B-B14F-4D97-AF65-F5344CB8AC3E}">
        <p14:creationId xmlns:p14="http://schemas.microsoft.com/office/powerpoint/2010/main" val="396492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7F234-AEF8-46FA-8879-0630B0A8F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865" y="231093"/>
            <a:ext cx="3448050" cy="116976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2008 (1988)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3571E-5569-46E1-B003-26C70299E7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5865" y="1700439"/>
            <a:ext cx="317590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Cyfnodau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5-7 </a:t>
            </a:r>
            <a:r>
              <a:rPr lang="en-GB" b="1" dirty="0" err="1"/>
              <a:t>Cyfnod</a:t>
            </a:r>
            <a:r>
              <a:rPr lang="en-GB" b="1" dirty="0"/>
              <a:t> Sylfaen</a:t>
            </a:r>
          </a:p>
          <a:p>
            <a:pPr marL="0" indent="0">
              <a:buNone/>
            </a:pPr>
            <a:r>
              <a:rPr lang="en-GB" b="1" dirty="0"/>
              <a:t>7-11 CA2</a:t>
            </a:r>
          </a:p>
          <a:p>
            <a:pPr marL="0" indent="0">
              <a:buNone/>
            </a:pPr>
            <a:r>
              <a:rPr lang="en-GB" b="1" dirty="0"/>
              <a:t>11-14 CA3</a:t>
            </a:r>
          </a:p>
          <a:p>
            <a:pPr marL="0" indent="0">
              <a:buNone/>
            </a:pPr>
            <a:r>
              <a:rPr lang="en-GB" b="1" dirty="0"/>
              <a:t>14-16 CA4</a:t>
            </a:r>
          </a:p>
          <a:p>
            <a:pPr marL="0" indent="0">
              <a:buNone/>
            </a:pPr>
            <a:r>
              <a:rPr lang="en-GB" b="1" dirty="0"/>
              <a:t>16-18 CA5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177E398-352A-431E-A58B-6BF353AFB290}"/>
              </a:ext>
            </a:extLst>
          </p:cNvPr>
          <p:cNvSpPr txBox="1">
            <a:spLocks/>
          </p:cNvSpPr>
          <p:nvPr/>
        </p:nvSpPr>
        <p:spPr>
          <a:xfrm>
            <a:off x="5304065" y="231093"/>
            <a:ext cx="3448050" cy="1169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2023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071E88-2274-4C1A-AA34-035D4E55DE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55" t="62130" r="35327" b="19177"/>
          <a:stretch/>
        </p:blipFill>
        <p:spPr>
          <a:xfrm>
            <a:off x="4514851" y="2344198"/>
            <a:ext cx="4241963" cy="153191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F193372-0221-47B2-A21A-7A1543322324}"/>
              </a:ext>
            </a:extLst>
          </p:cNvPr>
          <p:cNvSpPr txBox="1">
            <a:spLocks/>
          </p:cNvSpPr>
          <p:nvPr/>
        </p:nvSpPr>
        <p:spPr>
          <a:xfrm>
            <a:off x="5312230" y="1585802"/>
            <a:ext cx="317590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 err="1"/>
              <a:t>Camau</a:t>
            </a:r>
            <a:r>
              <a:rPr lang="en-GB" b="1" dirty="0"/>
              <a:t> </a:t>
            </a:r>
            <a:r>
              <a:rPr lang="en-GB" b="1" dirty="0" err="1"/>
              <a:t>Cynnydd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0828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4" y="490674"/>
            <a:ext cx="8619935" cy="4848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119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B329B-F417-462F-ACFA-43812B874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676C1-59BC-4AAE-A1D1-F4E41A570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D896E52-4863-4130-AF61-2B2152F4A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100" y="0"/>
            <a:ext cx="9159100" cy="572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915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87BDE-170F-4044-B39C-ED6869616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 4 – Faint o Gymraeg sydd yn dy ardal di?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2CCCA-61BD-410F-8D9D-4D5CF8809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Sgwrs gr</a:t>
            </a:r>
            <a:r>
              <a:rPr lang="cy-GB">
                <a:latin typeface="Calibri Light" panose="020F0302020204030204" pitchFamily="34" charset="0"/>
                <a:cs typeface="Calibri Light" panose="020F0302020204030204" pitchFamily="34" charset="0"/>
              </a:rPr>
              <a:t>ŵ</a:t>
            </a:r>
            <a:r>
              <a:rPr lang="cy-GB"/>
              <a:t>p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559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681E-EFAD-4420-A7C9-609271C6D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2" y="626352"/>
            <a:ext cx="2562119" cy="3596556"/>
          </a:xfrm>
        </p:spPr>
        <p:txBody>
          <a:bodyPr>
            <a:normAutofit/>
          </a:bodyPr>
          <a:lstStyle/>
          <a:p>
            <a:r>
              <a:rPr lang="cy-GB"/>
              <a:t>Ffactorau sydd yn effeithio ar ddysgu iaith</a:t>
            </a:r>
            <a:endParaRPr lang="en-GB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9D8E76B-4AC7-455B-BD6D-8B4F6744BC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1318828"/>
              </p:ext>
            </p:extLst>
          </p:nvPr>
        </p:nvGraphicFramePr>
        <p:xfrm>
          <a:off x="3895725" y="287654"/>
          <a:ext cx="4885203" cy="4414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590B4C9-E650-4D8F-AF9F-F1A4FF907034}"/>
              </a:ext>
            </a:extLst>
          </p:cNvPr>
          <p:cNvSpPr txBox="1"/>
          <p:nvPr/>
        </p:nvSpPr>
        <p:spPr>
          <a:xfrm>
            <a:off x="647271" y="5003728"/>
            <a:ext cx="78423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/>
              </a:rPr>
              <a:t>https://llyw.cymru/sites/default/files/statistics-and-research/2019-06/180228-overview-approaches-second-language-acquisition-instructional-practices-cy.pdf</a:t>
            </a:r>
            <a:r>
              <a:rPr lang="en-GB" sz="9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493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5C40472-98A0-5310-04E4-315EE8825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Cyflwyniad </a:t>
            </a:r>
            <a:r>
              <a:rPr lang="cy-GB" dirty="0" err="1"/>
              <a:t>Sonny</a:t>
            </a:r>
            <a:r>
              <a:rPr lang="cy-GB" dirty="0"/>
              <a:t> Singh ar Cwricwlwm i Gymru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5657C4C-0054-6A9A-E8BB-AD2362A15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hlinkClick r:id="rId2"/>
              </a:rPr>
              <a:t>https://web.microsoftstream.com/video/8ab696e2-724f-4200-bcb4-2be1144b3e7b</a:t>
            </a:r>
            <a:r>
              <a:rPr lang="cy-GB" dirty="0"/>
              <a:t> </a:t>
            </a:r>
          </a:p>
          <a:p>
            <a:endParaRPr lang="cy-GB" dirty="0"/>
          </a:p>
          <a:p>
            <a:r>
              <a:rPr lang="cy-GB" dirty="0"/>
              <a:t>Nodwch y 7 ffaith mwyaf diddorol yn y cyflwyniad. Rhannwch eich ffeithiau mewn sgwrs grŵp.</a:t>
            </a:r>
          </a:p>
        </p:txBody>
      </p:sp>
    </p:spTree>
    <p:extLst>
      <p:ext uri="{BB962C8B-B14F-4D97-AF65-F5344CB8AC3E}">
        <p14:creationId xmlns:p14="http://schemas.microsoft.com/office/powerpoint/2010/main" val="254008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87BDE-170F-4044-B39C-ED6869616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4 – Y Pedwar Diben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2CCCA-61BD-410F-8D9D-4D5CF8809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pedwar diben i’r cwricwlwm newydd:</a:t>
            </a:r>
          </a:p>
          <a:p>
            <a:r>
              <a:rPr lang="cy-GB" dirty="0"/>
              <a:t>Dysgwyr uchelgeisiol, galluog</a:t>
            </a:r>
          </a:p>
          <a:p>
            <a:r>
              <a:rPr lang="cy-GB" dirty="0"/>
              <a:t>Cyfranwyr mentrus, creadigol</a:t>
            </a:r>
          </a:p>
          <a:p>
            <a:r>
              <a:rPr lang="cy-GB" dirty="0"/>
              <a:t>Dinasyddion egwyddorol, gwybodus</a:t>
            </a:r>
          </a:p>
          <a:p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 a </a:t>
            </a:r>
            <a:r>
              <a:rPr lang="en-GB" dirty="0" err="1"/>
              <a:t>hyderus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097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529A2-45A4-40AA-97A3-26B12FF60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63518"/>
            <a:ext cx="7886700" cy="4351338"/>
          </a:xfrm>
        </p:spPr>
        <p:txBody>
          <a:bodyPr>
            <a:normAutofit fontScale="62500" lnSpcReduction="20000"/>
          </a:bodyPr>
          <a:lstStyle/>
          <a:p>
            <a:pPr marL="0" indent="0" fontAlgn="base">
              <a:buNone/>
            </a:pPr>
            <a:r>
              <a:rPr lang="en-GB" sz="4400" b="1" i="0" dirty="0" err="1">
                <a:solidFill>
                  <a:srgbClr val="1F1F1F"/>
                </a:solidFill>
                <a:effectLst/>
                <a:latin typeface="inherit"/>
              </a:rPr>
              <a:t>dysgwyr</a:t>
            </a:r>
            <a:r>
              <a:rPr lang="en-GB" sz="44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sz="4400" b="1" i="0" dirty="0" err="1">
                <a:solidFill>
                  <a:srgbClr val="1F1F1F"/>
                </a:solidFill>
                <a:effectLst/>
                <a:latin typeface="inherit"/>
              </a:rPr>
              <a:t>uchelgeisiol</a:t>
            </a:r>
            <a:r>
              <a:rPr lang="en-GB" sz="4400" b="1" i="0" dirty="0">
                <a:solidFill>
                  <a:srgbClr val="1F1F1F"/>
                </a:solidFill>
                <a:effectLst/>
                <a:latin typeface="inherit"/>
              </a:rPr>
              <a:t>, </a:t>
            </a:r>
            <a:r>
              <a:rPr lang="en-GB" sz="4400" b="1" i="0" dirty="0" err="1">
                <a:solidFill>
                  <a:srgbClr val="1F1F1F"/>
                </a:solidFill>
                <a:effectLst/>
                <a:latin typeface="inherit"/>
              </a:rPr>
              <a:t>galluog</a:t>
            </a:r>
            <a:r>
              <a:rPr lang="en-GB" sz="44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sy’n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: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gosod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safonau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uchel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iddyn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nhw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hunain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chwilio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am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heriau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mwynhau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datblygu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corff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â’r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hangen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gysylltu’r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honno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chymhwyso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gwahanol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gyd-destunau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ymholgar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mwynhau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datrys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problemau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gallu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cyfathrebu’n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effeithiol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gwahanol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ffurfiau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lleoliadau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drwy’r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Gymraeg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Saesneg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gallu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egluro’r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syniadau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chysyniadau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maen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nhw’n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dysgu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amdanyn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nhw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gallu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defnyddio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rhif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effeithiol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gwahanol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gyd-destunau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deall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sut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ddehongli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data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chymhwyso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cysyniadau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mathemategol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defnyddio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technolegau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digidol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greadigol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rhannu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iddi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dadansoddi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ymchwilio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gwerthuso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canfyddiadau’n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feirniadol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ac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 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sy’n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barod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i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ddysgu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gydol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eu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bywydau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048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3A653-A86B-415E-B49D-FF5F61376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846" y="1022463"/>
            <a:ext cx="7886700" cy="4351338"/>
          </a:xfrm>
        </p:spPr>
        <p:txBody>
          <a:bodyPr>
            <a:normAutofit fontScale="77500" lnSpcReduction="20000"/>
          </a:bodyPr>
          <a:lstStyle/>
          <a:p>
            <a:pPr marL="0" indent="0" algn="l" fontAlgn="base">
              <a:buNone/>
            </a:pPr>
            <a:r>
              <a:rPr lang="en-GB" sz="5200" b="1" i="0" dirty="0" err="1">
                <a:solidFill>
                  <a:srgbClr val="1F1F1F"/>
                </a:solidFill>
                <a:effectLst/>
                <a:latin typeface="inherit"/>
              </a:rPr>
              <a:t>cyfranwyr</a:t>
            </a:r>
            <a:r>
              <a:rPr lang="en-GB" sz="52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sz="5200" b="1" i="0" dirty="0" err="1">
                <a:solidFill>
                  <a:srgbClr val="1F1F1F"/>
                </a:solidFill>
                <a:effectLst/>
                <a:latin typeface="inherit"/>
              </a:rPr>
              <a:t>mentrus</a:t>
            </a:r>
            <a:r>
              <a:rPr lang="en-GB" sz="5200" b="1" i="0" dirty="0">
                <a:solidFill>
                  <a:srgbClr val="1F1F1F"/>
                </a:solidFill>
                <a:effectLst/>
                <a:latin typeface="inherit"/>
              </a:rPr>
              <a:t>, </a:t>
            </a:r>
            <a:r>
              <a:rPr lang="en-GB" sz="5200" b="1" i="0" dirty="0" err="1">
                <a:solidFill>
                  <a:srgbClr val="1F1F1F"/>
                </a:solidFill>
                <a:effectLst/>
                <a:latin typeface="inherit"/>
              </a:rPr>
              <a:t>creadigol</a:t>
            </a:r>
            <a:r>
              <a:rPr lang="en-GB" sz="52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sy’n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: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cysylltu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cymhwyso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greu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syniadau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chynnyrch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meddwl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greadigol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er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mwyn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ail-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lunio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datrys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problemau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adnabod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cyfleoedd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manteisio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arnyn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nhw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mentro’n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bwyllog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arwain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chwarae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rolau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gwahanol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timau’n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effeithiol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gyfrifol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mynegi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syniadau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emosiynau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drwy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wahanol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gyfryngau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rhoi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o’u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hegni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fel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pobl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eraill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elwa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marL="0" indent="0" algn="l" fontAlgn="base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barod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i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chwarae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rhan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lawn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mewn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bywyd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a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gwaith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1679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F118F-4C40-4762-B98E-78BA6E237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39242"/>
            <a:ext cx="7886700" cy="4351338"/>
          </a:xfrm>
        </p:spPr>
        <p:txBody>
          <a:bodyPr>
            <a:normAutofit fontScale="70000" lnSpcReduction="20000"/>
          </a:bodyPr>
          <a:lstStyle/>
          <a:p>
            <a:pPr marL="0" indent="0" algn="l" fontAlgn="base">
              <a:buNone/>
            </a:pPr>
            <a:r>
              <a:rPr lang="en-GB" sz="5700" b="1" i="0" dirty="0" err="1">
                <a:solidFill>
                  <a:srgbClr val="1F1F1F"/>
                </a:solidFill>
                <a:effectLst/>
                <a:latin typeface="inherit"/>
              </a:rPr>
              <a:t>dinasyddion</a:t>
            </a:r>
            <a:r>
              <a:rPr lang="en-GB" sz="57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sz="5700" b="1" i="0" dirty="0" err="1">
                <a:solidFill>
                  <a:srgbClr val="1F1F1F"/>
                </a:solidFill>
                <a:effectLst/>
                <a:latin typeface="inherit"/>
              </a:rPr>
              <a:t>egwyddorol</a:t>
            </a:r>
            <a:r>
              <a:rPr lang="en-GB" sz="5700" b="1" i="0" dirty="0">
                <a:solidFill>
                  <a:srgbClr val="1F1F1F"/>
                </a:solidFill>
                <a:effectLst/>
                <a:latin typeface="inherit"/>
              </a:rPr>
              <a:t>, </a:t>
            </a:r>
            <a:r>
              <a:rPr lang="en-GB" sz="5700" b="1" i="0" dirty="0" err="1">
                <a:solidFill>
                  <a:srgbClr val="1F1F1F"/>
                </a:solidFill>
                <a:effectLst/>
                <a:latin typeface="inherit"/>
              </a:rPr>
              <a:t>gwybodus</a:t>
            </a:r>
            <a:r>
              <a:rPr lang="en-GB" sz="57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sy’n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: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canfod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gwerthuso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defnyddio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tystiolaeth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wrth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ffurfio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barn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trafod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materion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cyfoes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sail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a'u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gwerthoedd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deall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arfer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cyfrifoldebau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a'u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hawliau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democrataidd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deall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ystyried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effaith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gweithredoedd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wrth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ddewis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gweithredu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wybodus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am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diwylliant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cymuned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cymdeithas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awr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gorffennol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parchu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anghenion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hawliau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pobl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eraill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fel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aelod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gymdeithas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amrywiol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dangos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hymrwymiad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sicrhau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cynaladwyedd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y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blaned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marL="0" indent="0" algn="l" fontAlgn="base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 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barod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i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fod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yn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ddinasyddion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yng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Nghymru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a’r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byd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9186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731DC-6659-4985-8E00-EFA72249A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386" y="779702"/>
            <a:ext cx="7886700" cy="4351338"/>
          </a:xfrm>
        </p:spPr>
        <p:txBody>
          <a:bodyPr>
            <a:normAutofit fontScale="55000" lnSpcReduction="20000"/>
          </a:bodyPr>
          <a:lstStyle/>
          <a:p>
            <a:pPr marL="0" indent="0" algn="l" fontAlgn="base">
              <a:buNone/>
            </a:pPr>
            <a:r>
              <a:rPr lang="en-GB" sz="5100" b="1" i="0" dirty="0" err="1">
                <a:solidFill>
                  <a:srgbClr val="1F1F1F"/>
                </a:solidFill>
                <a:effectLst/>
                <a:latin typeface="inherit"/>
              </a:rPr>
              <a:t>unigolion</a:t>
            </a:r>
            <a:r>
              <a:rPr lang="en-GB" sz="51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sz="5100" b="1" i="0" dirty="0" err="1">
                <a:solidFill>
                  <a:srgbClr val="1F1F1F"/>
                </a:solidFill>
                <a:effectLst/>
                <a:latin typeface="inherit"/>
              </a:rPr>
              <a:t>iach</a:t>
            </a:r>
            <a:r>
              <a:rPr lang="en-GB" sz="5100" b="1" i="0" dirty="0">
                <a:solidFill>
                  <a:srgbClr val="1F1F1F"/>
                </a:solidFill>
                <a:effectLst/>
                <a:latin typeface="inherit"/>
              </a:rPr>
              <a:t>, </a:t>
            </a:r>
            <a:r>
              <a:rPr lang="en-GB" sz="5100" b="1" i="0" dirty="0" err="1">
                <a:solidFill>
                  <a:srgbClr val="1F1F1F"/>
                </a:solidFill>
                <a:effectLst/>
                <a:latin typeface="inherit"/>
              </a:rPr>
              <a:t>hyderus</a:t>
            </a:r>
            <a:r>
              <a:rPr lang="en-GB" sz="5100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sydd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: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â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gwerthoedd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sicr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sefydlu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credoau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ysbrydol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egwyddorol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meithrin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lles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meddyliol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emosiynol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drwy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ddatblygu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hyder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cadernid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empathi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cymhwyso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am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effaith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deiet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ymarfer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corff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iechyd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corfforol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meddyliol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bywyd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pob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dydd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gwybod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sut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ddod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cymorth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hangen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gadw’n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ddiogel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iach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cymryd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rhan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gweithgarwch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corfforol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gwneud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penderfyniadau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pwyllog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ynghylch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ffordd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o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fyw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rheoli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risg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â’r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hyder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angen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gymryd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rhan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mewn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perfformiadau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ffurfio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cydberthnasau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cadarnhaol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wedi’u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seilio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ymddiriedaeth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pharch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at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gilydd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wynebu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heriau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goresgyn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â’r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a’r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wybodaeth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hangen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ddelio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â’u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bywyd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pob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dydd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mor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annibynnol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ag y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gallan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nhw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pPr marL="0" indent="0" algn="l" fontAlgn="base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ac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y’n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barod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i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fyw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bywyd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cyflawn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fel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aelodau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gwerthfawr</a:t>
            </a:r>
            <a:r>
              <a:rPr lang="en-GB" b="1" i="0" dirty="0">
                <a:solidFill>
                  <a:srgbClr val="1F1F1F"/>
                </a:solidFill>
                <a:effectLst/>
                <a:latin typeface="inherit"/>
              </a:rPr>
              <a:t> o </a:t>
            </a:r>
            <a:r>
              <a:rPr lang="en-GB" b="1" i="0" dirty="0" err="1">
                <a:solidFill>
                  <a:srgbClr val="1F1F1F"/>
                </a:solidFill>
                <a:effectLst/>
                <a:latin typeface="inherit"/>
              </a:rPr>
              <a:t>gymdeithas</a:t>
            </a:r>
            <a:endParaRPr lang="en-GB" b="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795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651A3-D323-4379-A93C-6B45200FD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Beth yw ‘cwricwlwm’? / What is a ‘curriculum’?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71448-E0C4-49ED-B57D-DCDF171C827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Mae’n siwr eich bod chi wedi clywed y gair ‘cwricwlwm’ sawl gwaith yn ystod eich taith addysg? Ond beth yw ei ystyr e?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BBDAB-77D7-41AC-BB6C-E46B4F2069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/>
              <a:t>You must have heard the word ‘curriculum’ many </a:t>
            </a:r>
            <a:r>
              <a:rPr lang="cy-GB" err="1"/>
              <a:t>times</a:t>
            </a:r>
            <a:r>
              <a:rPr lang="cy-GB"/>
              <a:t> </a:t>
            </a:r>
            <a:r>
              <a:rPr lang="cy-GB" err="1"/>
              <a:t>throughout</a:t>
            </a:r>
            <a:r>
              <a:rPr lang="cy-GB"/>
              <a:t> your educational journey. But what does it mean?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143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F278D9-D514-45D1-97FC-9318C4CCA5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375" y="1823799"/>
            <a:ext cx="3028950" cy="31596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D651A3-D323-4379-A93C-6B45200FD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Beth yw ‘cwricwlwm’? / What is a ‘curriculum’?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71448-E0C4-49ED-B57D-DCDF171C82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5900" y="2057401"/>
            <a:ext cx="3028950" cy="2991780"/>
          </a:xfrm>
        </p:spPr>
        <p:txBody>
          <a:bodyPr>
            <a:normAutofit fontScale="92500" lnSpcReduction="20000"/>
          </a:bodyPr>
          <a:lstStyle/>
          <a:p>
            <a:r>
              <a:rPr lang="cy-GB"/>
              <a:t>Ceisiwch ysgrifennu brawddeg sy’n esbonio beth yw ystyr cwricwlwm</a:t>
            </a:r>
          </a:p>
          <a:p>
            <a:r>
              <a:rPr lang="cy-GB"/>
              <a:t>(peidiwch poeni...atebion yn dod ar y sleidiau nesaf...!)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BBDAB-77D7-41AC-BB6C-E46B4F2069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057401"/>
            <a:ext cx="3028950" cy="2991780"/>
          </a:xfrm>
        </p:spPr>
        <p:txBody>
          <a:bodyPr>
            <a:normAutofit fontScale="92500" lnSpcReduction="20000"/>
          </a:bodyPr>
          <a:lstStyle/>
          <a:p>
            <a:r>
              <a:rPr lang="cy-GB"/>
              <a:t>Try and write a sentence that explains what ‘curriculum’ means</a:t>
            </a:r>
          </a:p>
          <a:p>
            <a:endParaRPr lang="cy-GB"/>
          </a:p>
          <a:p>
            <a:r>
              <a:rPr lang="cy-GB"/>
              <a:t>(don’t worry...answers coming on the next slides!)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539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ystyr</a:t>
            </a:r>
            <a:r>
              <a:rPr lang="en-GB"/>
              <a:t> ‘</a:t>
            </a:r>
            <a:r>
              <a:rPr lang="en-GB" err="1"/>
              <a:t>cwricwlwm</a:t>
            </a:r>
            <a:r>
              <a:rPr lang="en-GB"/>
              <a:t>’?</a:t>
            </a:r>
            <a:br>
              <a:rPr lang="en-GB"/>
            </a:br>
            <a:r>
              <a:rPr lang="en-GB" i="1"/>
              <a:t>What is the meaning of ‘curriculum’?</a:t>
            </a:r>
            <a:br>
              <a:rPr lang="en-GB"/>
            </a:br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</p:nvPr>
        </p:nvGraphicFramePr>
        <p:xfrm>
          <a:off x="1485900" y="2057400"/>
          <a:ext cx="2924082" cy="25374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4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537460">
                <a:tc>
                  <a:txBody>
                    <a:bodyPr/>
                    <a:lstStyle/>
                    <a:p>
                      <a:r>
                        <a:rPr lang="en-GB" sz="1800" b="1" err="1"/>
                        <a:t>Gwraidd</a:t>
                      </a:r>
                      <a:r>
                        <a:rPr lang="en-GB" sz="1800" b="1"/>
                        <a:t>:</a:t>
                      </a:r>
                    </a:p>
                    <a:p>
                      <a:endParaRPr lang="en-GB" sz="1800"/>
                    </a:p>
                    <a:p>
                      <a:r>
                        <a:rPr lang="en-GB" sz="1800" err="1"/>
                        <a:t>O’r</a:t>
                      </a:r>
                      <a:r>
                        <a:rPr lang="en-GB" sz="1800"/>
                        <a:t> </a:t>
                      </a:r>
                      <a:r>
                        <a:rPr lang="en-GB" sz="1800" err="1"/>
                        <a:t>Lladin</a:t>
                      </a:r>
                      <a:r>
                        <a:rPr lang="en-GB" sz="1800"/>
                        <a:t> ‘</a:t>
                      </a:r>
                      <a:r>
                        <a:rPr lang="en-GB" sz="1800" i="1" err="1"/>
                        <a:t>currere</a:t>
                      </a:r>
                      <a:r>
                        <a:rPr lang="en-GB" sz="1800" i="1"/>
                        <a:t>’</a:t>
                      </a:r>
                      <a:r>
                        <a:rPr lang="en-GB" sz="1800"/>
                        <a:t>, </a:t>
                      </a:r>
                      <a:r>
                        <a:rPr lang="en-GB" sz="1800" err="1"/>
                        <a:t>sy’n</a:t>
                      </a:r>
                      <a:r>
                        <a:rPr lang="en-GB" sz="1800"/>
                        <a:t> </a:t>
                      </a:r>
                      <a:r>
                        <a:rPr lang="en-GB" sz="1800" err="1"/>
                        <a:t>golygu</a:t>
                      </a:r>
                      <a:r>
                        <a:rPr lang="en-GB" sz="1800"/>
                        <a:t>  ‘</a:t>
                      </a:r>
                      <a:r>
                        <a:rPr lang="en-GB" sz="1800" i="1"/>
                        <a:t>y</a:t>
                      </a:r>
                      <a:r>
                        <a:rPr lang="en-GB" sz="1800" i="1" baseline="0"/>
                        <a:t> </a:t>
                      </a:r>
                      <a:r>
                        <a:rPr lang="en-GB" sz="1800" i="1" baseline="0" err="1"/>
                        <a:t>weithred</a:t>
                      </a:r>
                      <a:r>
                        <a:rPr lang="en-GB" sz="1800" i="1" baseline="0"/>
                        <a:t> o </a:t>
                      </a:r>
                      <a:r>
                        <a:rPr lang="en-GB" sz="1800" i="1" baseline="0" err="1"/>
                        <a:t>redeg</a:t>
                      </a:r>
                      <a:r>
                        <a:rPr lang="en-GB" sz="1800" i="1"/>
                        <a:t>,  </a:t>
                      </a:r>
                      <a:r>
                        <a:rPr lang="en-GB" sz="1800" i="1" err="1"/>
                        <a:t>ffordd</a:t>
                      </a:r>
                      <a:r>
                        <a:rPr lang="en-GB" sz="1800" i="1"/>
                        <a:t> o </a:t>
                      </a:r>
                      <a:r>
                        <a:rPr lang="en-GB" sz="1800" i="1" err="1"/>
                        <a:t>weithredu</a:t>
                      </a:r>
                      <a:r>
                        <a:rPr lang="en-GB" sz="1800"/>
                        <a:t>’.</a:t>
                      </a:r>
                    </a:p>
                    <a:p>
                      <a:endParaRPr lang="en-GB" sz="1800"/>
                    </a:p>
                    <a:p>
                      <a:r>
                        <a:rPr lang="en-GB" sz="1800" err="1"/>
                        <a:t>Mae’n</a:t>
                      </a:r>
                      <a:r>
                        <a:rPr lang="en-GB" sz="1800"/>
                        <a:t> </a:t>
                      </a:r>
                      <a:r>
                        <a:rPr lang="en-GB" sz="1800" err="1"/>
                        <a:t>disgrifio</a:t>
                      </a:r>
                      <a:r>
                        <a:rPr lang="en-GB" sz="1800"/>
                        <a:t> </a:t>
                      </a:r>
                      <a:r>
                        <a:rPr lang="en-GB" sz="1800" err="1"/>
                        <a:t>taith</a:t>
                      </a:r>
                      <a:r>
                        <a:rPr lang="en-GB" sz="1800"/>
                        <a:t> </a:t>
                      </a:r>
                      <a:r>
                        <a:rPr lang="en-GB" sz="1800" err="1"/>
                        <a:t>ddysgu</a:t>
                      </a:r>
                      <a:r>
                        <a:rPr lang="en-GB" sz="1800"/>
                        <a:t> </a:t>
                      </a:r>
                      <a:r>
                        <a:rPr lang="en-GB" sz="1800" err="1"/>
                        <a:t>rhywun</a:t>
                      </a:r>
                      <a:r>
                        <a:rPr lang="en-GB" sz="1800"/>
                        <a:t>.</a:t>
                      </a:r>
                    </a:p>
                    <a:p>
                      <a:endParaRPr lang="en-GB" sz="1800"/>
                    </a:p>
                  </a:txBody>
                  <a:tcPr marL="34782" marR="34782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F90FD-0BC2-4548-8C8B-7B36429CDA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057401"/>
            <a:ext cx="3075198" cy="2991780"/>
          </a:xfrm>
        </p:spPr>
        <p:txBody>
          <a:bodyPr/>
          <a:lstStyle/>
          <a:p>
            <a:pPr marL="0" indent="0">
              <a:buNone/>
            </a:pPr>
            <a:r>
              <a:rPr lang="en-GB" sz="1800" b="1" i="1"/>
              <a:t>Origin:</a:t>
            </a:r>
          </a:p>
          <a:p>
            <a:pPr marL="0" indent="0">
              <a:buNone/>
            </a:pPr>
            <a:endParaRPr lang="en-GB" sz="1800" b="1" i="1"/>
          </a:p>
          <a:p>
            <a:pPr marL="0" indent="0">
              <a:buNone/>
            </a:pPr>
            <a:r>
              <a:rPr lang="en-GB" sz="1800" i="1"/>
              <a:t>From the Latin ‘</a:t>
            </a:r>
            <a:r>
              <a:rPr lang="en-GB" sz="1800" i="1" err="1"/>
              <a:t>currere</a:t>
            </a:r>
            <a:r>
              <a:rPr lang="en-GB" sz="1800" i="1"/>
              <a:t>’, which means ‘action of running, course of action’.</a:t>
            </a:r>
          </a:p>
          <a:p>
            <a:pPr marL="0" indent="0">
              <a:buNone/>
            </a:pPr>
            <a:endParaRPr lang="en-GB" sz="1800" i="1"/>
          </a:p>
          <a:p>
            <a:pPr marL="0" indent="0">
              <a:buNone/>
            </a:pPr>
            <a:r>
              <a:rPr lang="en-GB" sz="1800" i="1"/>
              <a:t>It describes someone’s learning journey.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8773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3014C-0210-405F-BDF1-8DF43A661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Diffiniad</a:t>
            </a:r>
            <a:endParaRPr lang="en-GB" i="1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A9D0F35-7540-4AEA-AF8E-1753CB31E91F}"/>
              </a:ext>
            </a:extLst>
          </p:cNvPr>
          <p:cNvGraphicFramePr/>
          <p:nvPr/>
        </p:nvGraphicFramePr>
        <p:xfrm>
          <a:off x="1652856" y="1905000"/>
          <a:ext cx="5838290" cy="314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0238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2FAC2-D96D-490F-ADB9-E39F33595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yw</a:t>
            </a:r>
            <a:r>
              <a:rPr lang="en-GB"/>
              <a:t> </a:t>
            </a:r>
            <a:r>
              <a:rPr lang="en-GB" err="1"/>
              <a:t>cwricwlwm</a:t>
            </a:r>
            <a:r>
              <a:rPr lang="en-GB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A63A6-7202-4BC9-B057-55FF0ADFB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79403"/>
            <a:ext cx="7886700" cy="4125110"/>
          </a:xfrm>
        </p:spPr>
        <p:txBody>
          <a:bodyPr>
            <a:normAutofit fontScale="92500" lnSpcReduction="20000"/>
          </a:bodyPr>
          <a:lstStyle/>
          <a:p>
            <a:r>
              <a:rPr lang="en-GB" b="0" i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The term </a:t>
            </a:r>
            <a:r>
              <a:rPr lang="en-GB" b="1" i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curriculum</a:t>
            </a:r>
            <a:r>
              <a:rPr lang="en-GB" b="0" i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refers to the lessons and academic content taught in a school or in a specific course or program. In dictionaries, </a:t>
            </a:r>
            <a:r>
              <a:rPr lang="en-GB" b="0" i="1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curriculum</a:t>
            </a:r>
            <a:r>
              <a:rPr lang="en-GB" b="0" i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is often defined as the courses offered by a school, but it is rarely used in such a general sense in schools. Depending on how broadly educators define or employ the term, curriculum typically refers to the knowledge and skills students are expected to learn, which includes the </a:t>
            </a:r>
            <a:r>
              <a:rPr lang="en-GB" b="1" i="0" u="sng">
                <a:solidFill>
                  <a:srgbClr val="1D4B74"/>
                </a:solidFill>
                <a:effectLst/>
                <a:latin typeface="arial" panose="020B0604020202020204" pitchFamily="34" charset="0"/>
                <a:hlinkClick r:id="rId3" tooltip="Learning Standards"/>
              </a:rPr>
              <a:t>learning standards</a:t>
            </a:r>
            <a:r>
              <a:rPr lang="en-GB" b="0" i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or </a:t>
            </a:r>
            <a:r>
              <a:rPr lang="en-GB" b="1" i="0" u="sng">
                <a:solidFill>
                  <a:srgbClr val="1D4B74"/>
                </a:solidFill>
                <a:effectLst/>
                <a:latin typeface="arial" panose="020B0604020202020204" pitchFamily="34" charset="0"/>
                <a:hlinkClick r:id="rId4" tooltip="Learning Objectives"/>
              </a:rPr>
              <a:t>learning objectives</a:t>
            </a:r>
            <a:r>
              <a:rPr lang="en-GB" b="0" i="0">
                <a:solidFill>
                  <a:srgbClr val="2C2E35"/>
                </a:solidFill>
                <a:effectLst/>
                <a:latin typeface="arial" panose="020B0604020202020204" pitchFamily="34" charset="0"/>
              </a:rPr>
              <a:t> they are expected to meet.</a:t>
            </a:r>
          </a:p>
          <a:p>
            <a:endParaRPr lang="en-GB">
              <a:solidFill>
                <a:srgbClr val="2C2E35"/>
              </a:solidFill>
              <a:latin typeface="arial" panose="020B0604020202020204" pitchFamily="34" charset="0"/>
            </a:endParaRPr>
          </a:p>
          <a:p>
            <a:r>
              <a:rPr lang="en-GB" err="1">
                <a:solidFill>
                  <a:srgbClr val="2C2E35"/>
                </a:solidFill>
                <a:latin typeface="arial" panose="020B0604020202020204" pitchFamily="34" charset="0"/>
              </a:rPr>
              <a:t>Ffynhonell</a:t>
            </a:r>
            <a:r>
              <a:rPr lang="en-GB">
                <a:solidFill>
                  <a:srgbClr val="2C2E35"/>
                </a:solidFill>
                <a:latin typeface="arial" panose="020B0604020202020204" pitchFamily="34" charset="0"/>
              </a:rPr>
              <a:t> – The Glossary of Education Reform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26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49D2CF-7927-4A8B-B6D1-59A3A5EF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Mathau o gwricwlwm</a:t>
            </a:r>
            <a:br>
              <a:rPr lang="cy-GB"/>
            </a:br>
            <a:r>
              <a:rPr lang="cy-GB" i="1"/>
              <a:t>Types of curriculum</a:t>
            </a:r>
            <a:endParaRPr lang="en-GB" i="1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341CDD4F-9AE6-4235-AEB2-2C56A607AA9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614489" y="2226470"/>
          <a:ext cx="2818811" cy="2645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30FD22E-42FD-4005-BF93-43DD84C2A644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14862" y="2226470"/>
          <a:ext cx="2970035" cy="2645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5167358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49D2CF-7927-4A8B-B6D1-59A3A5EF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Mathau o gwricwlwm</a:t>
            </a:r>
            <a:br>
              <a:rPr lang="cy-GB"/>
            </a:br>
            <a:r>
              <a:rPr lang="cy-GB" i="1"/>
              <a:t>Types of curriculum</a:t>
            </a:r>
            <a:endParaRPr lang="en-GB" i="1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E8872F88-A503-4ACC-A11C-0091A5E1903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14863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1108451-B959-474A-A761-EE822776693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614488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1DE86A7-6B6E-4EA5-8501-DEFA439F739E}"/>
              </a:ext>
            </a:extLst>
          </p:cNvPr>
          <p:cNvSpPr txBox="1"/>
          <p:nvPr/>
        </p:nvSpPr>
        <p:spPr>
          <a:xfrm>
            <a:off x="1674688" y="2791360"/>
            <a:ext cx="27586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/>
              <a:t>Yr hyn sydd angen dysgu yn ôl dogfennau’r llywodraeth 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Sgiliau e.e. llythrennedd, rhifedd 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Gwybodaeth e.e. Hanes, Mathemateg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FDE06B-C742-441D-A248-5FABA4D69B20}"/>
              </a:ext>
            </a:extLst>
          </p:cNvPr>
          <p:cNvSpPr txBox="1"/>
          <p:nvPr/>
        </p:nvSpPr>
        <p:spPr>
          <a:xfrm>
            <a:off x="4692882" y="2791360"/>
            <a:ext cx="27586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 i="1"/>
              <a:t>The content thas has to be taught according to government documents i.e.  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Skills e.g. literacy and numeracy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Knowledge e.g. History, Maths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30363500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49D2CF-7927-4A8B-B6D1-59A3A5EF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Mathau o gwricwlwm</a:t>
            </a:r>
            <a:br>
              <a:rPr lang="cy-GB"/>
            </a:br>
            <a:r>
              <a:rPr lang="cy-GB" i="1"/>
              <a:t>Types of curriculum</a:t>
            </a:r>
            <a:endParaRPr lang="en-GB" i="1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E8872F88-A503-4ACC-A11C-0091A5E1903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14863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1108451-B959-474A-A761-EE822776693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614488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1DE86A7-6B6E-4EA5-8501-DEFA439F739E}"/>
              </a:ext>
            </a:extLst>
          </p:cNvPr>
          <p:cNvSpPr txBox="1"/>
          <p:nvPr/>
        </p:nvSpPr>
        <p:spPr>
          <a:xfrm>
            <a:off x="1674688" y="2791360"/>
            <a:ext cx="27586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/>
              <a:t>Yr hyn mae disgyblion yn dysgu o agweddau athrawon ac amgylchiadau’r ysgol e.e.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Brwdfrydedd at ddysgu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Awyrgych gefnogol</a:t>
            </a:r>
          </a:p>
          <a:p>
            <a:r>
              <a:rPr lang="cy-GB"/>
              <a:t>(y cwricwlwm anfwriadol)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FDE06B-C742-441D-A248-5FABA4D69B20}"/>
              </a:ext>
            </a:extLst>
          </p:cNvPr>
          <p:cNvSpPr txBox="1"/>
          <p:nvPr/>
        </p:nvSpPr>
        <p:spPr>
          <a:xfrm>
            <a:off x="4692882" y="2791360"/>
            <a:ext cx="29223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 i="1"/>
              <a:t>Pupils learn from the attitudes of teachers and the school environment e.g.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Enthusiasm for learning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Supportive environment</a:t>
            </a:r>
          </a:p>
          <a:p>
            <a:r>
              <a:rPr lang="cy-GB" i="1"/>
              <a:t>(the unintended curriculum)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681089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49D2CF-7927-4A8B-B6D1-59A3A5EF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Mathau o gwricwlwm</a:t>
            </a:r>
            <a:br>
              <a:rPr lang="cy-GB"/>
            </a:br>
            <a:r>
              <a:rPr lang="cy-GB" i="1"/>
              <a:t>Types of curriculum</a:t>
            </a:r>
            <a:endParaRPr lang="en-GB" i="1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E8872F88-A503-4ACC-A11C-0091A5E1903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14863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1108451-B959-474A-A761-EE822776693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614488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1DE86A7-6B6E-4EA5-8501-DEFA439F739E}"/>
              </a:ext>
            </a:extLst>
          </p:cNvPr>
          <p:cNvSpPr txBox="1"/>
          <p:nvPr/>
        </p:nvSpPr>
        <p:spPr>
          <a:xfrm>
            <a:off x="1674688" y="2791360"/>
            <a:ext cx="27586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/>
              <a:t>Egwyddorion sy’n cael eu dysgu e.e.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ymddygiad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ymdrech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cwblhau tasgau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cydweithio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prydlondeb 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FDE06B-C742-441D-A248-5FABA4D69B20}"/>
              </a:ext>
            </a:extLst>
          </p:cNvPr>
          <p:cNvSpPr txBox="1"/>
          <p:nvPr/>
        </p:nvSpPr>
        <p:spPr>
          <a:xfrm>
            <a:off x="4692882" y="2791360"/>
            <a:ext cx="27586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 i="1"/>
              <a:t>Principles learnt through the teaching e.g.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behaviour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effort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completing tasks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working together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punctuality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17839105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49D2CF-7927-4A8B-B6D1-59A3A5EF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/>
              <a:t>Mathau o gwricwlwm</a:t>
            </a:r>
            <a:br>
              <a:rPr lang="cy-GB"/>
            </a:br>
            <a:r>
              <a:rPr lang="cy-GB" i="1"/>
              <a:t>Types of curriculum</a:t>
            </a:r>
            <a:endParaRPr lang="en-GB" i="1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E8872F88-A503-4ACC-A11C-0091A5E1903F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4614863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1108451-B959-474A-A761-EE822776693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614488" y="2226469"/>
          <a:ext cx="291465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1DE86A7-6B6E-4EA5-8501-DEFA439F739E}"/>
              </a:ext>
            </a:extLst>
          </p:cNvPr>
          <p:cNvSpPr txBox="1"/>
          <p:nvPr/>
        </p:nvSpPr>
        <p:spPr>
          <a:xfrm>
            <a:off x="1420404" y="2791360"/>
            <a:ext cx="3012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/>
              <a:t>Testunau neu agweddau sydd wedi cael eu gwahardd rhag eu dysgu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esblygiad v ‘Y Ffrwydrad fawr’ (gwyddoniaeth v crefydd)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/>
              <a:t>Hawliau hoywon (adran 28, 1986-2003)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FDE06B-C742-441D-A248-5FABA4D69B20}"/>
              </a:ext>
            </a:extLst>
          </p:cNvPr>
          <p:cNvSpPr txBox="1"/>
          <p:nvPr/>
        </p:nvSpPr>
        <p:spPr>
          <a:xfrm>
            <a:off x="4692882" y="2791360"/>
            <a:ext cx="29146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cy-GB" i="1"/>
              <a:t>Topics or attitudes that are exclluded from being taught e.g.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evolution v Big Bang theory (science v religion)</a:t>
            </a:r>
          </a:p>
          <a:p>
            <a:pPr marL="600075" lvl="1" indent="-257175">
              <a:buFont typeface="Courier New" panose="02070309020205020404" pitchFamily="49" charset="0"/>
              <a:buChar char="o"/>
            </a:pPr>
            <a:r>
              <a:rPr lang="cy-GB" i="1"/>
              <a:t>Homosexuality (section 28, 1986-2003)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27507435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99C8B-AB7E-4456-B5E1-A8A7C6132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Tasg 5 - Beth yw rhinweddau (qualities) person ifanc llwyddiannus?</a:t>
            </a:r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A6F62A-C2A6-45A7-8AB5-9D124FF3E6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1800" y="2700519"/>
            <a:ext cx="3200400" cy="2386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2B353D-F019-4420-80A1-BF871A6FE2D8}"/>
              </a:ext>
            </a:extLst>
          </p:cNvPr>
          <p:cNvSpPr txBox="1"/>
          <p:nvPr/>
        </p:nvSpPr>
        <p:spPr>
          <a:xfrm>
            <a:off x="5300135" y="2665215"/>
            <a:ext cx="9567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/>
              <a:t>mwyaf pwysig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DE8C61-FB83-4163-AB6E-B5E445F63C9E}"/>
              </a:ext>
            </a:extLst>
          </p:cNvPr>
          <p:cNvSpPr txBox="1"/>
          <p:nvPr/>
        </p:nvSpPr>
        <p:spPr>
          <a:xfrm>
            <a:off x="5300135" y="4361054"/>
            <a:ext cx="9567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/>
              <a:t>lleiaf pwysig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1565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99C8B-AB7E-4456-B5E1-A8A7C6132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 6 - Beth yw’r agweddau pwysicaf o ran y pwnc Cymraeg?</a:t>
            </a:r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A6F62A-C2A6-45A7-8AB5-9D124FF3E6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1800" y="2665214"/>
            <a:ext cx="3200400" cy="23860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2B353D-F019-4420-80A1-BF871A6FE2D8}"/>
              </a:ext>
            </a:extLst>
          </p:cNvPr>
          <p:cNvSpPr txBox="1"/>
          <p:nvPr/>
        </p:nvSpPr>
        <p:spPr>
          <a:xfrm>
            <a:off x="5300135" y="2665215"/>
            <a:ext cx="9567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/>
              <a:t>mwyaf pwysig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DE8C61-FB83-4163-AB6E-B5E445F63C9E}"/>
              </a:ext>
            </a:extLst>
          </p:cNvPr>
          <p:cNvSpPr txBox="1"/>
          <p:nvPr/>
        </p:nvSpPr>
        <p:spPr>
          <a:xfrm>
            <a:off x="5300135" y="4361054"/>
            <a:ext cx="95673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/>
              <a:t>lleiaf pwysig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435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3CF5F-841F-44D5-81A4-3D16273FA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Tasg 7 – Pa wybodaeth allweddol sy’n rhaid i ddysgwyr wybod am y pwnc ‘Cymraeg’ erbyn 16 oed?</a:t>
            </a:r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11A1025-BD7E-4CD6-8E2A-18E6EE9CAC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226469"/>
          <a:ext cx="7886700" cy="28435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3389904271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414357072"/>
                    </a:ext>
                  </a:extLst>
                </a:gridCol>
              </a:tblGrid>
              <a:tr h="568711">
                <a:tc>
                  <a:txBody>
                    <a:bodyPr/>
                    <a:lstStyle/>
                    <a:p>
                      <a:r>
                        <a:rPr lang="cy-GB" sz="1400"/>
                        <a:t>Gwybodaeth allweddol</a:t>
                      </a:r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y-GB" sz="1400"/>
                        <a:t>Pam ei fod yn bwysig?</a:t>
                      </a:r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665537499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11027328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327325617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3721235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070318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22183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3CF5F-841F-44D5-81A4-3D16273FA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/>
              <a:t>Tasg 8 – Pa sgiliau allweddol sy’n rhaid i ddysgwr wybod o fewn y pwnc ‘Cymraeg’ erbyn 16 oed?</a:t>
            </a:r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11A1025-BD7E-4CD6-8E2A-18E6EE9CAC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226469"/>
          <a:ext cx="7886700" cy="28435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3389904271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414357072"/>
                    </a:ext>
                  </a:extLst>
                </a:gridCol>
              </a:tblGrid>
              <a:tr h="568711">
                <a:tc>
                  <a:txBody>
                    <a:bodyPr/>
                    <a:lstStyle/>
                    <a:p>
                      <a:r>
                        <a:rPr lang="cy-GB" sz="1400"/>
                        <a:t>Gwybodaeth allweddol</a:t>
                      </a:r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cy-GB" sz="1400"/>
                        <a:t>Pam ei fod yn bwysig?</a:t>
                      </a:r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665537499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11027328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327325617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3721235"/>
                  </a:ext>
                </a:extLst>
              </a:tr>
              <a:tr h="56871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07031876"/>
                  </a:ext>
                </a:extLst>
              </a:tr>
            </a:tbl>
          </a:graphicData>
        </a:graphic>
      </p:graphicFrame>
      <p:sp>
        <p:nvSpPr>
          <p:cNvPr id="3" name="AutoShape 2">
            <a:extLst>
              <a:ext uri="{FF2B5EF4-FFF2-40B4-BE49-F238E27FC236}">
                <a16:creationId xmlns:a16="http://schemas.microsoft.com/office/drawing/2014/main" id="{1463894B-CF7B-42F4-B43B-032EFDFE0B6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57700" y="331470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07A6C2CE-1EEE-4402-AD97-C70D4FC81AB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342900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3242989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AEDB1-C903-455E-8717-E70C79290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Cwricwlwm 2008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9EBF0-D801-4674-8156-38B226281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pwnc</a:t>
            </a:r>
            <a:endParaRPr lang="en-GB" dirty="0"/>
          </a:p>
          <a:p>
            <a:r>
              <a:rPr lang="en-GB" dirty="0">
                <a:hlinkClick r:id="rId2"/>
              </a:rPr>
              <a:t>https://hwb.gov.wales/cwricwlwm-cymru-2008/cyfnodau-allweddol-2-i-4/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400592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D3AE6-B57F-4022-8863-0825682FC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Cwricwlwm i Gymru</a:t>
            </a:r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5BF276A-AE97-4714-90A1-643E0A9E6A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265" y="1486743"/>
            <a:ext cx="5241471" cy="388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3872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64699-CE50-49BC-B991-6C3016F47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8E227-7F6B-45B7-BAB1-6AF75AA42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FA4319-9988-4863-99F8-934B7597E9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55" t="11852" r="35648" b="19177"/>
          <a:stretch/>
        </p:blipFill>
        <p:spPr>
          <a:xfrm>
            <a:off x="2088080" y="-43542"/>
            <a:ext cx="4195273" cy="565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7594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51D73-1B5D-426B-82BE-A847CCA61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Tasg 9 – cyflwyno’r cwricwlwm pwnc Cymraeg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79F3F-3625-41E3-AD5B-DBD1A9EA8B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Cymraeg Iaith Gyntaf</a:t>
            </a:r>
          </a:p>
          <a:p>
            <a:r>
              <a:rPr lang="en-GB" dirty="0">
                <a:hlinkClick r:id="rId2"/>
              </a:rPr>
              <a:t>https://hwb.gov.wales/cwricwlwm-cymru-2008/cyfnodau-allweddol-2-i-4/cymraeg-rhaglen-astudio-cyfnodau-allweddol-2-4/</a:t>
            </a:r>
            <a:r>
              <a:rPr lang="cy-GB" dirty="0"/>
              <a:t> </a:t>
            </a:r>
          </a:p>
          <a:p>
            <a:r>
              <a:rPr lang="cy-GB" dirty="0" err="1"/>
              <a:t>Tud</a:t>
            </a:r>
            <a:r>
              <a:rPr lang="cy-GB" dirty="0"/>
              <a:t> 18-27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D3905A-4E29-4585-B669-16C090945C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Cymraeg Ail Iaith</a:t>
            </a:r>
          </a:p>
          <a:p>
            <a:r>
              <a:rPr lang="en-GB" dirty="0">
                <a:hlinkClick r:id="rId3"/>
              </a:rPr>
              <a:t>https://hwb.gov.wales/cwricwlwm-cymru-2008/cyfnodau-allweddol-2-i-4/cymraeg-ail-iaith-yng-nghwricwlwm-cenedlaethol-cymru/</a:t>
            </a:r>
            <a:r>
              <a:rPr lang="cy-GB" dirty="0"/>
              <a:t> </a:t>
            </a:r>
          </a:p>
          <a:p>
            <a:r>
              <a:rPr lang="en-GB" dirty="0" err="1"/>
              <a:t>Tud</a:t>
            </a:r>
            <a:r>
              <a:rPr lang="en-GB" dirty="0"/>
              <a:t> 16-18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2" ma:contentTypeDescription="Create a new document." ma:contentTypeScope="" ma:versionID="a9362b3e8a9f58eb2fbc586da222e0fb">
  <xsd:schema xmlns:xsd="http://www.w3.org/2001/XMLSchema" xmlns:xs="http://www.w3.org/2001/XMLSchema" xmlns:p="http://schemas.microsoft.com/office/2006/metadata/properties" xmlns:ns2="d0c16ae7-32b4-4740-b0a7-dfd26a9ffd57" xmlns:ns3="cf19616a-23ad-4fd8-a146-2d8a5c50165e" targetNamespace="http://schemas.microsoft.com/office/2006/metadata/properties" ma:root="true" ma:fieldsID="2dfe75c44a50b06ad4f1ca67453d9613" ns2:_="" ns3:_="">
    <xsd:import namespace="d0c16ae7-32b4-4740-b0a7-dfd26a9ffd57"/>
    <xsd:import namespace="cf19616a-23ad-4fd8-a146-2d8a5c5016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9616a-23ad-4fd8-a146-2d8a5c50165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FE1AB5D-03AA-407D-8C5E-B8A2A53FCD5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E58062-6D08-47FB-9F1B-34C06FCD8D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cf19616a-23ad-4fd8-a146-2d8a5c5016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F3B9AA2-9BE1-4A2D-992D-1740638BEB1E}">
  <ds:schemaRefs>
    <ds:schemaRef ds:uri="http://schemas.microsoft.com/office/2006/documentManagement/types"/>
    <ds:schemaRef ds:uri="http://purl.org/dc/dcmitype/"/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elements/1.1/"/>
    <ds:schemaRef ds:uri="cf19616a-23ad-4fd8-a146-2d8a5c50165e"/>
    <ds:schemaRef ds:uri="d0c16ae7-32b4-4740-b0a7-dfd26a9ffd57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918</TotalTime>
  <Words>2607</Words>
  <Application>Microsoft Office PowerPoint</Application>
  <PresentationFormat>Sioe Ar-sgrin (4:3)</PresentationFormat>
  <Paragraphs>331</Paragraphs>
  <Slides>39</Slides>
  <Notes>11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8</vt:i4>
      </vt:variant>
      <vt:variant>
        <vt:lpstr>Thema</vt:lpstr>
      </vt:variant>
      <vt:variant>
        <vt:i4>2</vt:i4>
      </vt:variant>
      <vt:variant>
        <vt:lpstr>Teitlau Sleidiau</vt:lpstr>
      </vt:variant>
      <vt:variant>
        <vt:i4>39</vt:i4>
      </vt:variant>
    </vt:vector>
  </HeadingPairs>
  <TitlesOfParts>
    <vt:vector size="49" baseType="lpstr">
      <vt:lpstr>inherit</vt:lpstr>
      <vt:lpstr>Arial</vt:lpstr>
      <vt:lpstr>Arial</vt:lpstr>
      <vt:lpstr>Berlin Sans FB Demi</vt:lpstr>
      <vt:lpstr>Bradley Hand ITC</vt:lpstr>
      <vt:lpstr>Calibri</vt:lpstr>
      <vt:lpstr>Calibri Light</vt:lpstr>
      <vt:lpstr>Courier New</vt:lpstr>
      <vt:lpstr>Office Theme</vt:lpstr>
      <vt:lpstr>Thema Office</vt:lpstr>
      <vt:lpstr>Cyflwyniad PowerPoint</vt:lpstr>
      <vt:lpstr>ECAD6008</vt:lpstr>
      <vt:lpstr>Dydd Llun Medi 12fed</vt:lpstr>
      <vt:lpstr>Cyflwyno ein hunain</vt:lpstr>
      <vt:lpstr>Cyflwyniad PowerPoint</vt:lpstr>
      <vt:lpstr>Tasg 1 – cwblhau Llinell y Gymraeg</vt:lpstr>
      <vt:lpstr>Tasg 1 – Llinell y Gymraeg Aled</vt:lpstr>
      <vt:lpstr>Tasg 2  – Sgwrs 10 munud</vt:lpstr>
      <vt:lpstr>Tasg 3 - Beth yw dy nod di fel athro/awes Cymraeg?</vt:lpstr>
      <vt:lpstr>Cwricwlwm 2008 (1988)</vt:lpstr>
      <vt:lpstr>Cwricwlwm 2008 (1988)</vt:lpstr>
      <vt:lpstr>Cyflwyniad PowerPoint</vt:lpstr>
      <vt:lpstr>Cyflwyniad PowerPoint</vt:lpstr>
      <vt:lpstr>Tasg 4 – Faint o Gymraeg sydd yn dy ardal di?</vt:lpstr>
      <vt:lpstr>Ffactorau sydd yn effeithio ar ddysgu iaith</vt:lpstr>
      <vt:lpstr>Cyflwyniad Sonny Singh ar Cwricwlwm i Gymru</vt:lpstr>
      <vt:lpstr>Tasg 4 – Y Pedwar Diben</vt:lpstr>
      <vt:lpstr>Cyflwyniad PowerPoint</vt:lpstr>
      <vt:lpstr>Cyflwyniad PowerPoint</vt:lpstr>
      <vt:lpstr>Cyflwyniad PowerPoint</vt:lpstr>
      <vt:lpstr>Cyflwyniad PowerPoint</vt:lpstr>
      <vt:lpstr>Beth yw ‘cwricwlwm’? / What is a ‘curriculum’?</vt:lpstr>
      <vt:lpstr>Beth yw ‘cwricwlwm’? / What is a ‘curriculum’?</vt:lpstr>
      <vt:lpstr>Beth yw ystyr ‘cwricwlwm’? What is the meaning of ‘curriculum’? </vt:lpstr>
      <vt:lpstr>Diffiniad</vt:lpstr>
      <vt:lpstr>Beth yw cwricwlwm?</vt:lpstr>
      <vt:lpstr>Mathau o gwricwlwm Types of curriculum</vt:lpstr>
      <vt:lpstr>Mathau o gwricwlwm Types of curriculum</vt:lpstr>
      <vt:lpstr>Mathau o gwricwlwm Types of curriculum</vt:lpstr>
      <vt:lpstr>Mathau o gwricwlwm Types of curriculum</vt:lpstr>
      <vt:lpstr>Mathau o gwricwlwm Types of curriculum</vt:lpstr>
      <vt:lpstr>Tasg 5 - Beth yw rhinweddau (qualities) person ifanc llwyddiannus?</vt:lpstr>
      <vt:lpstr>Tasg 6 - Beth yw’r agweddau pwysicaf o ran y pwnc Cymraeg?</vt:lpstr>
      <vt:lpstr>Tasg 7 – Pa wybodaeth allweddol sy’n rhaid i ddysgwyr wybod am y pwnc ‘Cymraeg’ erbyn 16 oed?</vt:lpstr>
      <vt:lpstr>Tasg 8 – Pa sgiliau allweddol sy’n rhaid i ddysgwr wybod o fewn y pwnc ‘Cymraeg’ erbyn 16 oed?</vt:lpstr>
      <vt:lpstr>Cwricwlwm 2008</vt:lpstr>
      <vt:lpstr>Cwricwlwm i Gymru</vt:lpstr>
      <vt:lpstr>Cyflwyniad PowerPoint</vt:lpstr>
      <vt:lpstr>Tasg 9 – cyflwyno’r cwricwlwm pwnc Cymraeg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Aled P Williams</cp:lastModifiedBy>
  <cp:revision>16</cp:revision>
  <cp:lastPrinted>2022-09-11T15:59:00Z</cp:lastPrinted>
  <dcterms:created xsi:type="dcterms:W3CDTF">2017-02-08T11:33:06Z</dcterms:created>
  <dcterms:modified xsi:type="dcterms:W3CDTF">2022-09-12T13:06:52Z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