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0" r:id="rId1"/>
  </p:sldMasterIdLst>
  <p:notesMasterIdLst>
    <p:notesMasterId r:id="rId3"/>
  </p:notesMasterIdLst>
  <p:sldIdLst>
    <p:sldId id="256" r:id="rId2"/>
  </p:sldIdLst>
  <p:sldSz cx="10688638" cy="1512411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106" d="100"/>
          <a:sy n="106" d="100"/>
        </p:scale>
        <p:origin x="36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Smart Shop proposed ER diagram: user-created project artefact, 3_Proposed_ER_Diagram.png.</a:t>
            </a:r>
          </a:p>
          <a:p>
            <a:r>
              <a:t>- Academic references are displayed in the poster reference block.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A3DED-473B-E091-CBEF-E562D99F94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6080" y="2475174"/>
            <a:ext cx="8016479" cy="5265432"/>
          </a:xfrm>
        </p:spPr>
        <p:txBody>
          <a:bodyPr anchor="b"/>
          <a:lstStyle>
            <a:lvl1pPr algn="ctr">
              <a:defRPr sz="526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07ED0E-89BA-FA9C-EA36-78B3EA1161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6080" y="7943661"/>
            <a:ext cx="8016479" cy="3651492"/>
          </a:xfrm>
        </p:spPr>
        <p:txBody>
          <a:bodyPr/>
          <a:lstStyle>
            <a:lvl1pPr marL="0" indent="0" algn="ctr">
              <a:buNone/>
              <a:defRPr sz="2104"/>
            </a:lvl1pPr>
            <a:lvl2pPr marL="400827" indent="0" algn="ctr">
              <a:buNone/>
              <a:defRPr sz="1753"/>
            </a:lvl2pPr>
            <a:lvl3pPr marL="801654" indent="0" algn="ctr">
              <a:buNone/>
              <a:defRPr sz="1578"/>
            </a:lvl3pPr>
            <a:lvl4pPr marL="1202482" indent="0" algn="ctr">
              <a:buNone/>
              <a:defRPr sz="1403"/>
            </a:lvl4pPr>
            <a:lvl5pPr marL="1603309" indent="0" algn="ctr">
              <a:buNone/>
              <a:defRPr sz="1403"/>
            </a:lvl5pPr>
            <a:lvl6pPr marL="2004136" indent="0" algn="ctr">
              <a:buNone/>
              <a:defRPr sz="1403"/>
            </a:lvl6pPr>
            <a:lvl7pPr marL="2404963" indent="0" algn="ctr">
              <a:buNone/>
              <a:defRPr sz="1403"/>
            </a:lvl7pPr>
            <a:lvl8pPr marL="2805791" indent="0" algn="ctr">
              <a:buNone/>
              <a:defRPr sz="1403"/>
            </a:lvl8pPr>
            <a:lvl9pPr marL="3206618" indent="0" algn="ctr">
              <a:buNone/>
              <a:defRPr sz="1403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2A188D-9CED-BD32-5107-84B66D318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5EFF2D-9BAC-DEF8-0A12-AAE484C33D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90DD9B-01C1-2C05-8F15-5EB6DF0EBD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598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4C130-A43B-FCAE-1D28-A371BFC96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92367-4A13-2A0E-7091-ED286AD37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057787-CF37-9594-D6B9-996A265E2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0D1F40-784F-6C12-1F6C-15383B25B6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F6242-E50D-F083-7042-D43E26E45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916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841D1-4266-FA79-3531-FE4CD2ECD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277" y="3770527"/>
            <a:ext cx="9218950" cy="6291210"/>
          </a:xfrm>
        </p:spPr>
        <p:txBody>
          <a:bodyPr anchor="b"/>
          <a:lstStyle>
            <a:lvl1pPr>
              <a:defRPr sz="526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61A1C9-A892-9253-B982-16D560F551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9277" y="10121254"/>
            <a:ext cx="9218950" cy="3308399"/>
          </a:xfrm>
        </p:spPr>
        <p:txBody>
          <a:bodyPr/>
          <a:lstStyle>
            <a:lvl1pPr marL="0" indent="0">
              <a:buNone/>
              <a:defRPr sz="2104">
                <a:solidFill>
                  <a:schemeClr val="tx1">
                    <a:tint val="82000"/>
                  </a:schemeClr>
                </a:solidFill>
              </a:defRPr>
            </a:lvl1pPr>
            <a:lvl2pPr marL="400827" indent="0">
              <a:buNone/>
              <a:defRPr sz="1753">
                <a:solidFill>
                  <a:schemeClr val="tx1">
                    <a:tint val="82000"/>
                  </a:schemeClr>
                </a:solidFill>
              </a:defRPr>
            </a:lvl2pPr>
            <a:lvl3pPr marL="801654" indent="0">
              <a:buNone/>
              <a:defRPr sz="1578">
                <a:solidFill>
                  <a:schemeClr val="tx1">
                    <a:tint val="82000"/>
                  </a:schemeClr>
                </a:solidFill>
              </a:defRPr>
            </a:lvl3pPr>
            <a:lvl4pPr marL="1202482" indent="0">
              <a:buNone/>
              <a:defRPr sz="1403">
                <a:solidFill>
                  <a:schemeClr val="tx1">
                    <a:tint val="82000"/>
                  </a:schemeClr>
                </a:solidFill>
              </a:defRPr>
            </a:lvl4pPr>
            <a:lvl5pPr marL="1603309" indent="0">
              <a:buNone/>
              <a:defRPr sz="1403">
                <a:solidFill>
                  <a:schemeClr val="tx1">
                    <a:tint val="82000"/>
                  </a:schemeClr>
                </a:solidFill>
              </a:defRPr>
            </a:lvl5pPr>
            <a:lvl6pPr marL="2004136" indent="0">
              <a:buNone/>
              <a:defRPr sz="1403">
                <a:solidFill>
                  <a:schemeClr val="tx1">
                    <a:tint val="82000"/>
                  </a:schemeClr>
                </a:solidFill>
              </a:defRPr>
            </a:lvl6pPr>
            <a:lvl7pPr marL="2404963" indent="0">
              <a:buNone/>
              <a:defRPr sz="1403">
                <a:solidFill>
                  <a:schemeClr val="tx1">
                    <a:tint val="82000"/>
                  </a:schemeClr>
                </a:solidFill>
              </a:defRPr>
            </a:lvl7pPr>
            <a:lvl8pPr marL="2805791" indent="0">
              <a:buNone/>
              <a:defRPr sz="1403">
                <a:solidFill>
                  <a:schemeClr val="tx1">
                    <a:tint val="82000"/>
                  </a:schemeClr>
                </a:solidFill>
              </a:defRPr>
            </a:lvl8pPr>
            <a:lvl9pPr marL="3206618" indent="0">
              <a:buNone/>
              <a:defRPr sz="1403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59296-28EF-F5A5-A9F1-50DCF2AA6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E931F6-D4B9-B72C-1628-E0E5ECDCB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F17BD-26B0-A3F6-95C6-78C69B582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292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4DEC8-34EA-32D1-658C-B436429C2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F58E3-5F15-FEA3-AC08-B31579E847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34844" y="4026095"/>
            <a:ext cx="4542671" cy="9596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626EDB-DFC6-88B0-FAC0-4065214632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11123" y="4026095"/>
            <a:ext cx="4542671" cy="95961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6DAF90-487D-5564-9C09-39B8A0ACE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CB6365-C3B3-E40E-C9F7-EF9A31C5DF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52E1CA-29CE-6D26-059C-45C225B33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081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ECEC5-29CB-1FEC-B3FC-35C19D455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236" y="805220"/>
            <a:ext cx="9218950" cy="292329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9652CB-D697-65A3-2473-6B10076F97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6237" y="3707509"/>
            <a:ext cx="4521794" cy="1816993"/>
          </a:xfrm>
        </p:spPr>
        <p:txBody>
          <a:bodyPr anchor="b"/>
          <a:lstStyle>
            <a:lvl1pPr marL="0" indent="0">
              <a:buNone/>
              <a:defRPr sz="2104" b="1"/>
            </a:lvl1pPr>
            <a:lvl2pPr marL="400827" indent="0">
              <a:buNone/>
              <a:defRPr sz="1753" b="1"/>
            </a:lvl2pPr>
            <a:lvl3pPr marL="801654" indent="0">
              <a:buNone/>
              <a:defRPr sz="1578" b="1"/>
            </a:lvl3pPr>
            <a:lvl4pPr marL="1202482" indent="0">
              <a:buNone/>
              <a:defRPr sz="1403" b="1"/>
            </a:lvl4pPr>
            <a:lvl5pPr marL="1603309" indent="0">
              <a:buNone/>
              <a:defRPr sz="1403" b="1"/>
            </a:lvl5pPr>
            <a:lvl6pPr marL="2004136" indent="0">
              <a:buNone/>
              <a:defRPr sz="1403" b="1"/>
            </a:lvl6pPr>
            <a:lvl7pPr marL="2404963" indent="0">
              <a:buNone/>
              <a:defRPr sz="1403" b="1"/>
            </a:lvl7pPr>
            <a:lvl8pPr marL="2805791" indent="0">
              <a:buNone/>
              <a:defRPr sz="1403" b="1"/>
            </a:lvl8pPr>
            <a:lvl9pPr marL="3206618" indent="0">
              <a:buNone/>
              <a:defRPr sz="140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9E5B8E-2C96-632E-C60A-D5C8BC64D9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6237" y="5524502"/>
            <a:ext cx="4521794" cy="81257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DBBFC0-7D74-0601-007C-C2DD128807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411123" y="3707509"/>
            <a:ext cx="4544063" cy="1816993"/>
          </a:xfrm>
        </p:spPr>
        <p:txBody>
          <a:bodyPr anchor="b"/>
          <a:lstStyle>
            <a:lvl1pPr marL="0" indent="0">
              <a:buNone/>
              <a:defRPr sz="2104" b="1"/>
            </a:lvl1pPr>
            <a:lvl2pPr marL="400827" indent="0">
              <a:buNone/>
              <a:defRPr sz="1753" b="1"/>
            </a:lvl2pPr>
            <a:lvl3pPr marL="801654" indent="0">
              <a:buNone/>
              <a:defRPr sz="1578" b="1"/>
            </a:lvl3pPr>
            <a:lvl4pPr marL="1202482" indent="0">
              <a:buNone/>
              <a:defRPr sz="1403" b="1"/>
            </a:lvl4pPr>
            <a:lvl5pPr marL="1603309" indent="0">
              <a:buNone/>
              <a:defRPr sz="1403" b="1"/>
            </a:lvl5pPr>
            <a:lvl6pPr marL="2004136" indent="0">
              <a:buNone/>
              <a:defRPr sz="1403" b="1"/>
            </a:lvl6pPr>
            <a:lvl7pPr marL="2404963" indent="0">
              <a:buNone/>
              <a:defRPr sz="1403" b="1"/>
            </a:lvl7pPr>
            <a:lvl8pPr marL="2805791" indent="0">
              <a:buNone/>
              <a:defRPr sz="1403" b="1"/>
            </a:lvl8pPr>
            <a:lvl9pPr marL="3206618" indent="0">
              <a:buNone/>
              <a:defRPr sz="140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0F5935-A6BC-4C44-94BF-A802A65481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411123" y="5524502"/>
            <a:ext cx="4544063" cy="81257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F8F8F6-0E5B-640A-8747-8CD77FCB8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042101-F0F5-D75D-686C-10B9C1CDE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8CAB55-4D24-42EE-14C3-3FA9BA79A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92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5C322-2765-DE9E-DD19-1F14781E3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4B3364-9CFD-7920-D861-2C4EF73E8A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E6D0CF-0843-6404-8805-F245CBA929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104762-7D1B-180F-4A8F-0A0D25F8B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926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6085F4-B468-18CD-8E41-B81AE952C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B09F8B-AA6F-879C-9675-9D174D70C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121973-B28F-8016-73BE-68ECEF05BF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969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0225A-EC0B-5B28-CDFA-051352F41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236" y="1008274"/>
            <a:ext cx="3447364" cy="3528960"/>
          </a:xfrm>
        </p:spPr>
        <p:txBody>
          <a:bodyPr anchor="b"/>
          <a:lstStyle>
            <a:lvl1pPr>
              <a:defRPr sz="280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F8250-3C90-6E01-C020-B9C3B5484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4063" y="2177593"/>
            <a:ext cx="5411123" cy="10747923"/>
          </a:xfrm>
        </p:spPr>
        <p:txBody>
          <a:bodyPr/>
          <a:lstStyle>
            <a:lvl1pPr>
              <a:defRPr sz="2805"/>
            </a:lvl1pPr>
            <a:lvl2pPr>
              <a:defRPr sz="2455"/>
            </a:lvl2pPr>
            <a:lvl3pPr>
              <a:defRPr sz="2104"/>
            </a:lvl3pPr>
            <a:lvl4pPr>
              <a:defRPr sz="1753"/>
            </a:lvl4pPr>
            <a:lvl5pPr>
              <a:defRPr sz="1753"/>
            </a:lvl5pPr>
            <a:lvl6pPr>
              <a:defRPr sz="1753"/>
            </a:lvl6pPr>
            <a:lvl7pPr>
              <a:defRPr sz="1753"/>
            </a:lvl7pPr>
            <a:lvl8pPr>
              <a:defRPr sz="1753"/>
            </a:lvl8pPr>
            <a:lvl9pPr>
              <a:defRPr sz="175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3FA157-E38F-3FD7-CEA3-94B1105F41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6236" y="4537234"/>
            <a:ext cx="3447364" cy="8405787"/>
          </a:xfrm>
        </p:spPr>
        <p:txBody>
          <a:bodyPr/>
          <a:lstStyle>
            <a:lvl1pPr marL="0" indent="0">
              <a:buNone/>
              <a:defRPr sz="1403"/>
            </a:lvl1pPr>
            <a:lvl2pPr marL="400827" indent="0">
              <a:buNone/>
              <a:defRPr sz="1227"/>
            </a:lvl2pPr>
            <a:lvl3pPr marL="801654" indent="0">
              <a:buNone/>
              <a:defRPr sz="1052"/>
            </a:lvl3pPr>
            <a:lvl4pPr marL="1202482" indent="0">
              <a:buNone/>
              <a:defRPr sz="877"/>
            </a:lvl4pPr>
            <a:lvl5pPr marL="1603309" indent="0">
              <a:buNone/>
              <a:defRPr sz="877"/>
            </a:lvl5pPr>
            <a:lvl6pPr marL="2004136" indent="0">
              <a:buNone/>
              <a:defRPr sz="877"/>
            </a:lvl6pPr>
            <a:lvl7pPr marL="2404963" indent="0">
              <a:buNone/>
              <a:defRPr sz="877"/>
            </a:lvl7pPr>
            <a:lvl8pPr marL="2805791" indent="0">
              <a:buNone/>
              <a:defRPr sz="877"/>
            </a:lvl8pPr>
            <a:lvl9pPr marL="3206618" indent="0">
              <a:buNone/>
              <a:defRPr sz="87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D2D402-66DC-7B55-0551-2D4968659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69C1A-1795-44C6-D634-D07883EB2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A00647-7ACB-B5AF-FBAC-1D635D916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520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F9CDB-A9DB-DA6A-99C1-27D0A2811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236" y="1008274"/>
            <a:ext cx="3447364" cy="3528960"/>
          </a:xfrm>
        </p:spPr>
        <p:txBody>
          <a:bodyPr anchor="b"/>
          <a:lstStyle>
            <a:lvl1pPr>
              <a:defRPr sz="280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98864D-2B52-7461-A923-59B7238579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544063" y="2177593"/>
            <a:ext cx="5411123" cy="10747923"/>
          </a:xfrm>
        </p:spPr>
        <p:txBody>
          <a:bodyPr/>
          <a:lstStyle>
            <a:lvl1pPr marL="0" indent="0">
              <a:buNone/>
              <a:defRPr sz="2805"/>
            </a:lvl1pPr>
            <a:lvl2pPr marL="400827" indent="0">
              <a:buNone/>
              <a:defRPr sz="2455"/>
            </a:lvl2pPr>
            <a:lvl3pPr marL="801654" indent="0">
              <a:buNone/>
              <a:defRPr sz="2104"/>
            </a:lvl3pPr>
            <a:lvl4pPr marL="1202482" indent="0">
              <a:buNone/>
              <a:defRPr sz="1753"/>
            </a:lvl4pPr>
            <a:lvl5pPr marL="1603309" indent="0">
              <a:buNone/>
              <a:defRPr sz="1753"/>
            </a:lvl5pPr>
            <a:lvl6pPr marL="2004136" indent="0">
              <a:buNone/>
              <a:defRPr sz="1753"/>
            </a:lvl6pPr>
            <a:lvl7pPr marL="2404963" indent="0">
              <a:buNone/>
              <a:defRPr sz="1753"/>
            </a:lvl7pPr>
            <a:lvl8pPr marL="2805791" indent="0">
              <a:buNone/>
              <a:defRPr sz="1753"/>
            </a:lvl8pPr>
            <a:lvl9pPr marL="3206618" indent="0">
              <a:buNone/>
              <a:defRPr sz="1753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32C08A-F1BC-54E7-9E40-BF8D218598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6236" y="4537234"/>
            <a:ext cx="3447364" cy="8405787"/>
          </a:xfrm>
        </p:spPr>
        <p:txBody>
          <a:bodyPr/>
          <a:lstStyle>
            <a:lvl1pPr marL="0" indent="0">
              <a:buNone/>
              <a:defRPr sz="1403"/>
            </a:lvl1pPr>
            <a:lvl2pPr marL="400827" indent="0">
              <a:buNone/>
              <a:defRPr sz="1227"/>
            </a:lvl2pPr>
            <a:lvl3pPr marL="801654" indent="0">
              <a:buNone/>
              <a:defRPr sz="1052"/>
            </a:lvl3pPr>
            <a:lvl4pPr marL="1202482" indent="0">
              <a:buNone/>
              <a:defRPr sz="877"/>
            </a:lvl4pPr>
            <a:lvl5pPr marL="1603309" indent="0">
              <a:buNone/>
              <a:defRPr sz="877"/>
            </a:lvl5pPr>
            <a:lvl6pPr marL="2004136" indent="0">
              <a:buNone/>
              <a:defRPr sz="877"/>
            </a:lvl6pPr>
            <a:lvl7pPr marL="2404963" indent="0">
              <a:buNone/>
              <a:defRPr sz="877"/>
            </a:lvl7pPr>
            <a:lvl8pPr marL="2805791" indent="0">
              <a:buNone/>
              <a:defRPr sz="877"/>
            </a:lvl8pPr>
            <a:lvl9pPr marL="3206618" indent="0">
              <a:buNone/>
              <a:defRPr sz="87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87CAB3-269B-6D1B-F1A4-08050E4FB8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7D8839-C912-378D-9949-79590AE37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C5D8EE-4ACE-DF6C-E217-BD4E8B6010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268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83309-A9E2-5010-C98E-66D9C13A9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584A8D-67CD-D6CF-1734-86F6B81A2E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284BE-301E-7A21-DA80-0DEA732ED4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8A5A1-EB6C-6C28-BDCB-473BBDAF8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8BC41A-24BC-1E5A-AC69-77DD2F7B5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91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B71A35-F216-F1A5-3A23-6558433DFB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649056" y="805219"/>
            <a:ext cx="2304738" cy="128169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8749A2-904C-CA33-6B6F-7AAF886BCF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34844" y="805219"/>
            <a:ext cx="6780605" cy="128169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63505-63F2-56E8-E96A-A594D7759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042A19-4C5C-A96B-50DE-3E8D6C353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AC7AEB-A493-6491-715A-202DC9F36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858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C1CDC6-8454-648E-BF1F-C14432E40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844" y="805220"/>
            <a:ext cx="9218950" cy="29232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72B422-6FA8-C486-4246-8110898A2D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4844" y="4026095"/>
            <a:ext cx="9218950" cy="95961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33FFF-223E-4654-6463-BB79A3486FF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4844" y="14017813"/>
            <a:ext cx="2404944" cy="8052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90D10-132E-4F3D-43C5-E64D418205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540612" y="14017813"/>
            <a:ext cx="3607415" cy="8052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45C5D-94C6-D1D5-96CA-31106C90B5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548850" y="14017813"/>
            <a:ext cx="2404944" cy="80521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2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2502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801654" rtl="0" eaLnBrk="1" latinLnBrk="0" hangingPunct="1">
        <a:lnSpc>
          <a:spcPct val="90000"/>
        </a:lnSpc>
        <a:spcBef>
          <a:spcPct val="0"/>
        </a:spcBef>
        <a:buNone/>
        <a:defRPr sz="385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00414" indent="-200414" algn="l" defTabSz="801654" rtl="0" eaLnBrk="1" latinLnBrk="0" hangingPunct="1">
        <a:lnSpc>
          <a:spcPct val="90000"/>
        </a:lnSpc>
        <a:spcBef>
          <a:spcPts val="877"/>
        </a:spcBef>
        <a:buFont typeface="Arial" panose="020B0604020202020204" pitchFamily="34" charset="0"/>
        <a:buChar char="•"/>
        <a:defRPr sz="2455" kern="1200">
          <a:solidFill>
            <a:schemeClr val="tx1"/>
          </a:solidFill>
          <a:latin typeface="+mn-lt"/>
          <a:ea typeface="+mn-ea"/>
          <a:cs typeface="+mn-cs"/>
        </a:defRPr>
      </a:lvl1pPr>
      <a:lvl2pPr marL="601241" indent="-200414" algn="l" defTabSz="801654" rtl="0" eaLnBrk="1" latinLnBrk="0" hangingPunct="1">
        <a:lnSpc>
          <a:spcPct val="90000"/>
        </a:lnSpc>
        <a:spcBef>
          <a:spcPts val="438"/>
        </a:spcBef>
        <a:buFont typeface="Arial" panose="020B0604020202020204" pitchFamily="34" charset="0"/>
        <a:buChar char="•"/>
        <a:defRPr sz="2104" kern="1200">
          <a:solidFill>
            <a:schemeClr val="tx1"/>
          </a:solidFill>
          <a:latin typeface="+mn-lt"/>
          <a:ea typeface="+mn-ea"/>
          <a:cs typeface="+mn-cs"/>
        </a:defRPr>
      </a:lvl2pPr>
      <a:lvl3pPr marL="1002068" indent="-200414" algn="l" defTabSz="801654" rtl="0" eaLnBrk="1" latinLnBrk="0" hangingPunct="1">
        <a:lnSpc>
          <a:spcPct val="90000"/>
        </a:lnSpc>
        <a:spcBef>
          <a:spcPts val="438"/>
        </a:spcBef>
        <a:buFont typeface="Arial" panose="020B0604020202020204" pitchFamily="34" charset="0"/>
        <a:buChar char="•"/>
        <a:defRPr sz="1753" kern="1200">
          <a:solidFill>
            <a:schemeClr val="tx1"/>
          </a:solidFill>
          <a:latin typeface="+mn-lt"/>
          <a:ea typeface="+mn-ea"/>
          <a:cs typeface="+mn-cs"/>
        </a:defRPr>
      </a:lvl3pPr>
      <a:lvl4pPr marL="1402895" indent="-200414" algn="l" defTabSz="801654" rtl="0" eaLnBrk="1" latinLnBrk="0" hangingPunct="1">
        <a:lnSpc>
          <a:spcPct val="90000"/>
        </a:lnSpc>
        <a:spcBef>
          <a:spcPts val="438"/>
        </a:spcBef>
        <a:buFont typeface="Arial" panose="020B0604020202020204" pitchFamily="34" charset="0"/>
        <a:buChar char="•"/>
        <a:defRPr sz="1578" kern="1200">
          <a:solidFill>
            <a:schemeClr val="tx1"/>
          </a:solidFill>
          <a:latin typeface="+mn-lt"/>
          <a:ea typeface="+mn-ea"/>
          <a:cs typeface="+mn-cs"/>
        </a:defRPr>
      </a:lvl4pPr>
      <a:lvl5pPr marL="1803723" indent="-200414" algn="l" defTabSz="801654" rtl="0" eaLnBrk="1" latinLnBrk="0" hangingPunct="1">
        <a:lnSpc>
          <a:spcPct val="90000"/>
        </a:lnSpc>
        <a:spcBef>
          <a:spcPts val="438"/>
        </a:spcBef>
        <a:buFont typeface="Arial" panose="020B0604020202020204" pitchFamily="34" charset="0"/>
        <a:buChar char="•"/>
        <a:defRPr sz="1578" kern="1200">
          <a:solidFill>
            <a:schemeClr val="tx1"/>
          </a:solidFill>
          <a:latin typeface="+mn-lt"/>
          <a:ea typeface="+mn-ea"/>
          <a:cs typeface="+mn-cs"/>
        </a:defRPr>
      </a:lvl5pPr>
      <a:lvl6pPr marL="2204550" indent="-200414" algn="l" defTabSz="801654" rtl="0" eaLnBrk="1" latinLnBrk="0" hangingPunct="1">
        <a:lnSpc>
          <a:spcPct val="90000"/>
        </a:lnSpc>
        <a:spcBef>
          <a:spcPts val="438"/>
        </a:spcBef>
        <a:buFont typeface="Arial" panose="020B0604020202020204" pitchFamily="34" charset="0"/>
        <a:buChar char="•"/>
        <a:defRPr sz="1578" kern="1200">
          <a:solidFill>
            <a:schemeClr val="tx1"/>
          </a:solidFill>
          <a:latin typeface="+mn-lt"/>
          <a:ea typeface="+mn-ea"/>
          <a:cs typeface="+mn-cs"/>
        </a:defRPr>
      </a:lvl6pPr>
      <a:lvl7pPr marL="2605377" indent="-200414" algn="l" defTabSz="801654" rtl="0" eaLnBrk="1" latinLnBrk="0" hangingPunct="1">
        <a:lnSpc>
          <a:spcPct val="90000"/>
        </a:lnSpc>
        <a:spcBef>
          <a:spcPts val="438"/>
        </a:spcBef>
        <a:buFont typeface="Arial" panose="020B0604020202020204" pitchFamily="34" charset="0"/>
        <a:buChar char="•"/>
        <a:defRPr sz="1578" kern="1200">
          <a:solidFill>
            <a:schemeClr val="tx1"/>
          </a:solidFill>
          <a:latin typeface="+mn-lt"/>
          <a:ea typeface="+mn-ea"/>
          <a:cs typeface="+mn-cs"/>
        </a:defRPr>
      </a:lvl7pPr>
      <a:lvl8pPr marL="3006204" indent="-200414" algn="l" defTabSz="801654" rtl="0" eaLnBrk="1" latinLnBrk="0" hangingPunct="1">
        <a:lnSpc>
          <a:spcPct val="90000"/>
        </a:lnSpc>
        <a:spcBef>
          <a:spcPts val="438"/>
        </a:spcBef>
        <a:buFont typeface="Arial" panose="020B0604020202020204" pitchFamily="34" charset="0"/>
        <a:buChar char="•"/>
        <a:defRPr sz="1578" kern="1200">
          <a:solidFill>
            <a:schemeClr val="tx1"/>
          </a:solidFill>
          <a:latin typeface="+mn-lt"/>
          <a:ea typeface="+mn-ea"/>
          <a:cs typeface="+mn-cs"/>
        </a:defRPr>
      </a:lvl8pPr>
      <a:lvl9pPr marL="3407032" indent="-200414" algn="l" defTabSz="801654" rtl="0" eaLnBrk="1" latinLnBrk="0" hangingPunct="1">
        <a:lnSpc>
          <a:spcPct val="90000"/>
        </a:lnSpc>
        <a:spcBef>
          <a:spcPts val="438"/>
        </a:spcBef>
        <a:buFont typeface="Arial" panose="020B0604020202020204" pitchFamily="34" charset="0"/>
        <a:buChar char="•"/>
        <a:defRPr sz="157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01654" rtl="0" eaLnBrk="1" latinLnBrk="0" hangingPunct="1">
        <a:defRPr sz="1578" kern="1200">
          <a:solidFill>
            <a:schemeClr val="tx1"/>
          </a:solidFill>
          <a:latin typeface="+mn-lt"/>
          <a:ea typeface="+mn-ea"/>
          <a:cs typeface="+mn-cs"/>
        </a:defRPr>
      </a:lvl1pPr>
      <a:lvl2pPr marL="400827" algn="l" defTabSz="801654" rtl="0" eaLnBrk="1" latinLnBrk="0" hangingPunct="1">
        <a:defRPr sz="1578" kern="1200">
          <a:solidFill>
            <a:schemeClr val="tx1"/>
          </a:solidFill>
          <a:latin typeface="+mn-lt"/>
          <a:ea typeface="+mn-ea"/>
          <a:cs typeface="+mn-cs"/>
        </a:defRPr>
      </a:lvl2pPr>
      <a:lvl3pPr marL="801654" algn="l" defTabSz="801654" rtl="0" eaLnBrk="1" latinLnBrk="0" hangingPunct="1">
        <a:defRPr sz="1578" kern="1200">
          <a:solidFill>
            <a:schemeClr val="tx1"/>
          </a:solidFill>
          <a:latin typeface="+mn-lt"/>
          <a:ea typeface="+mn-ea"/>
          <a:cs typeface="+mn-cs"/>
        </a:defRPr>
      </a:lvl3pPr>
      <a:lvl4pPr marL="1202482" algn="l" defTabSz="801654" rtl="0" eaLnBrk="1" latinLnBrk="0" hangingPunct="1">
        <a:defRPr sz="1578" kern="1200">
          <a:solidFill>
            <a:schemeClr val="tx1"/>
          </a:solidFill>
          <a:latin typeface="+mn-lt"/>
          <a:ea typeface="+mn-ea"/>
          <a:cs typeface="+mn-cs"/>
        </a:defRPr>
      </a:lvl4pPr>
      <a:lvl5pPr marL="1603309" algn="l" defTabSz="801654" rtl="0" eaLnBrk="1" latinLnBrk="0" hangingPunct="1">
        <a:defRPr sz="1578" kern="1200">
          <a:solidFill>
            <a:schemeClr val="tx1"/>
          </a:solidFill>
          <a:latin typeface="+mn-lt"/>
          <a:ea typeface="+mn-ea"/>
          <a:cs typeface="+mn-cs"/>
        </a:defRPr>
      </a:lvl5pPr>
      <a:lvl6pPr marL="2004136" algn="l" defTabSz="801654" rtl="0" eaLnBrk="1" latinLnBrk="0" hangingPunct="1">
        <a:defRPr sz="1578" kern="1200">
          <a:solidFill>
            <a:schemeClr val="tx1"/>
          </a:solidFill>
          <a:latin typeface="+mn-lt"/>
          <a:ea typeface="+mn-ea"/>
          <a:cs typeface="+mn-cs"/>
        </a:defRPr>
      </a:lvl6pPr>
      <a:lvl7pPr marL="2404963" algn="l" defTabSz="801654" rtl="0" eaLnBrk="1" latinLnBrk="0" hangingPunct="1">
        <a:defRPr sz="1578" kern="1200">
          <a:solidFill>
            <a:schemeClr val="tx1"/>
          </a:solidFill>
          <a:latin typeface="+mn-lt"/>
          <a:ea typeface="+mn-ea"/>
          <a:cs typeface="+mn-cs"/>
        </a:defRPr>
      </a:lvl7pPr>
      <a:lvl8pPr marL="2805791" algn="l" defTabSz="801654" rtl="0" eaLnBrk="1" latinLnBrk="0" hangingPunct="1">
        <a:defRPr sz="1578" kern="1200">
          <a:solidFill>
            <a:schemeClr val="tx1"/>
          </a:solidFill>
          <a:latin typeface="+mn-lt"/>
          <a:ea typeface="+mn-ea"/>
          <a:cs typeface="+mn-cs"/>
        </a:defRPr>
      </a:lvl8pPr>
      <a:lvl9pPr marL="3206618" algn="l" defTabSz="801654" rtl="0" eaLnBrk="1" latinLnBrk="0" hangingPunct="1">
        <a:defRPr sz="157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B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rc 2">
            <a:extLst>
              <a:ext uri="{FF2B5EF4-FFF2-40B4-BE49-F238E27FC236}">
                <a16:creationId xmlns:a16="http://schemas.microsoft.com/office/drawing/2014/main" id="{738A7E86-726A-4E73-A353-DEE8AB7FDDC3}"/>
              </a:ext>
            </a:extLst>
          </p:cNvPr>
          <p:cNvSpPr>
            <a:spLocks noGrp="1"/>
          </p:cNvSpPr>
          <p:nvPr/>
        </p:nvSpPr>
        <p:spPr>
          <a:xfrm rot="10800000">
            <a:off x="7680960" y="13213080"/>
            <a:ext cx="2697480" cy="1554480"/>
          </a:xfrm>
          <a:prstGeom prst="arc">
            <a:avLst/>
          </a:prstGeom>
          <a:ln w="177800">
            <a:solidFill>
              <a:srgbClr val="C6E4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D547EEC8-FBAC-4533-A314-580A7BC58720}"/>
              </a:ext>
            </a:extLst>
          </p:cNvPr>
          <p:cNvSpPr>
            <a:spLocks noGrp="1"/>
          </p:cNvSpPr>
          <p:nvPr/>
        </p:nvSpPr>
        <p:spPr>
          <a:xfrm>
            <a:off x="548640" y="283464"/>
            <a:ext cx="10058400" cy="1234440"/>
          </a:xfrm>
          <a:prstGeom prst="roundRect">
            <a:avLst/>
          </a:prstGeom>
          <a:solidFill>
            <a:srgbClr val="FFFFFF"/>
          </a:solidFill>
          <a:ln w="17780">
            <a:solidFill>
              <a:srgbClr val="BEDCD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F16DE61-008D-4C54-8851-435A7B2EB5C4}"/>
              </a:ext>
            </a:extLst>
          </p:cNvPr>
          <p:cNvSpPr>
            <a:spLocks noGrp="1"/>
          </p:cNvSpPr>
          <p:nvPr/>
        </p:nvSpPr>
        <p:spPr>
          <a:xfrm>
            <a:off x="320040" y="292608"/>
            <a:ext cx="128016" cy="1234440"/>
          </a:xfrm>
          <a:prstGeom prst="rect">
            <a:avLst/>
          </a:prstGeom>
          <a:solidFill>
            <a:srgbClr val="006A60"/>
          </a:solidFill>
          <a:ln>
            <a:solidFill>
              <a:srgbClr val="006A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2C71488-8A75-4405-9B37-30D4C568FE1D}"/>
              </a:ext>
            </a:extLst>
          </p:cNvPr>
          <p:cNvSpPr>
            <a:spLocks noGrp="1"/>
          </p:cNvSpPr>
          <p:nvPr/>
        </p:nvSpPr>
        <p:spPr>
          <a:xfrm>
            <a:off x="621792" y="512064"/>
            <a:ext cx="749808" cy="749808"/>
          </a:xfrm>
          <a:prstGeom prst="ellipse">
            <a:avLst/>
          </a:prstGeom>
          <a:solidFill>
            <a:srgbClr val="00B050"/>
          </a:solidFill>
          <a:ln>
            <a:solidFill>
              <a:srgbClr val="006A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B6738E-50D5-4D6B-BDDA-DCCA6D23FB75}"/>
              </a:ext>
            </a:extLst>
          </p:cNvPr>
          <p:cNvSpPr>
            <a:spLocks noGrp="1"/>
          </p:cNvSpPr>
          <p:nvPr/>
        </p:nvSpPr>
        <p:spPr>
          <a:xfrm>
            <a:off x="1971675" y="484632"/>
            <a:ext cx="4286250" cy="523875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3100" b="1" i="0" dirty="0">
                <a:solidFill>
                  <a:srgbClr val="006A60"/>
                </a:solidFill>
                <a:latin typeface="Aptos"/>
                <a:ea typeface="Aptos"/>
                <a:cs typeface="Aptos"/>
              </a:rPr>
              <a:t>Smart Shop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06E2A11-DF58-4479-9134-D7575389A3C4}"/>
              </a:ext>
            </a:extLst>
          </p:cNvPr>
          <p:cNvSpPr>
            <a:spLocks noGrp="1"/>
          </p:cNvSpPr>
          <p:nvPr/>
        </p:nvSpPr>
        <p:spPr>
          <a:xfrm>
            <a:off x="1948815" y="1008507"/>
            <a:ext cx="4286250" cy="238125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1250" b="1" i="0" dirty="0">
                <a:solidFill>
                  <a:srgbClr val="35A05C"/>
                </a:solidFill>
                <a:latin typeface="Aptos"/>
                <a:ea typeface="Aptos"/>
                <a:cs typeface="Aptos"/>
              </a:rPr>
              <a:t>A Smart Grocery Price Comparison Prototype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76EF49F-709F-4DA9-9C75-AF41E8F2B6E1}"/>
              </a:ext>
            </a:extLst>
          </p:cNvPr>
          <p:cNvSpPr>
            <a:spLocks noGrp="1"/>
          </p:cNvSpPr>
          <p:nvPr/>
        </p:nvSpPr>
        <p:spPr>
          <a:xfrm>
            <a:off x="1685925" y="1226329"/>
            <a:ext cx="4286250" cy="200055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lang="en-GB" sz="1000" b="1" dirty="0">
                <a:solidFill>
                  <a:srgbClr val="5A686E"/>
                </a:solidFill>
                <a:latin typeface="Aptos"/>
                <a:ea typeface="Aptos"/>
                <a:cs typeface="Aptos"/>
              </a:rPr>
              <a:t>              </a:t>
            </a:r>
            <a:r>
              <a:rPr sz="1000" b="1" dirty="0">
                <a:solidFill>
                  <a:srgbClr val="5A686E"/>
                </a:solidFill>
                <a:latin typeface="Aptos"/>
                <a:ea typeface="Aptos"/>
                <a:cs typeface="Aptos"/>
              </a:rPr>
              <a:t>Compare prices. Build a list. Manage </a:t>
            </a:r>
            <a:r>
              <a:rPr lang="en-GB" sz="1000" b="1" dirty="0">
                <a:solidFill>
                  <a:srgbClr val="5A686E"/>
                </a:solidFill>
                <a:latin typeface="Aptos"/>
                <a:ea typeface="Aptos"/>
                <a:cs typeface="Aptos"/>
              </a:rPr>
              <a:t>your</a:t>
            </a:r>
            <a:r>
              <a:rPr sz="1000" b="1" dirty="0">
                <a:solidFill>
                  <a:srgbClr val="5A686E"/>
                </a:solidFill>
                <a:latin typeface="Aptos"/>
                <a:ea typeface="Aptos"/>
                <a:cs typeface="Aptos"/>
              </a:rPr>
              <a:t> budget</a:t>
            </a:r>
          </a:p>
        </p:txBody>
      </p:sp>
      <p:pic>
        <p:nvPicPr>
          <p:cNvPr id="153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2280" y="457200"/>
            <a:ext cx="3246120" cy="61264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6B7B6DD-5758-447A-8ABB-0487675E2A8A}"/>
              </a:ext>
            </a:extLst>
          </p:cNvPr>
          <p:cNvSpPr>
            <a:spLocks noGrp="1"/>
          </p:cNvSpPr>
          <p:nvPr/>
        </p:nvSpPr>
        <p:spPr>
          <a:xfrm>
            <a:off x="6858000" y="1149667"/>
            <a:ext cx="3154680" cy="196977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980" b="1">
                <a:solidFill>
                  <a:srgbClr val="006A60"/>
                </a:solidFill>
                <a:latin typeface="Aptos"/>
                <a:ea typeface="Aptos"/>
                <a:cs typeface="Aptos"/>
              </a:rPr>
              <a:t>Md.Gulam Hafiz(2232603)</a:t>
            </a:r>
            <a:endParaRPr sz="980" b="1" i="0">
              <a:solidFill>
                <a:srgbClr val="006A60"/>
              </a:solidFill>
              <a:latin typeface="Aptos"/>
              <a:ea typeface="Aptos"/>
              <a:cs typeface="Aptos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AC4A3207-C0BA-4094-80B2-E8B48BDA3607}"/>
              </a:ext>
            </a:extLst>
          </p:cNvPr>
          <p:cNvSpPr>
            <a:spLocks noGrp="1"/>
          </p:cNvSpPr>
          <p:nvPr/>
        </p:nvSpPr>
        <p:spPr>
          <a:xfrm>
            <a:off x="502920" y="1874519"/>
            <a:ext cx="2788920" cy="1527049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ADED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97A15516-0103-45D5-AFFE-4598D62D26D3}"/>
              </a:ext>
            </a:extLst>
          </p:cNvPr>
          <p:cNvSpPr>
            <a:spLocks noGrp="1"/>
          </p:cNvSpPr>
          <p:nvPr/>
        </p:nvSpPr>
        <p:spPr>
          <a:xfrm>
            <a:off x="502920" y="1874519"/>
            <a:ext cx="2788920" cy="384048"/>
          </a:xfrm>
          <a:prstGeom prst="roundRect">
            <a:avLst/>
          </a:prstGeom>
          <a:solidFill>
            <a:srgbClr val="00B050"/>
          </a:solidFill>
          <a:ln>
            <a:solidFill>
              <a:srgbClr val="006A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4F463E0-9C6D-4E4F-B08F-63F475B33EF7}"/>
              </a:ext>
            </a:extLst>
          </p:cNvPr>
          <p:cNvSpPr>
            <a:spLocks noGrp="1"/>
          </p:cNvSpPr>
          <p:nvPr/>
        </p:nvSpPr>
        <p:spPr>
          <a:xfrm>
            <a:off x="576072" y="1924812"/>
            <a:ext cx="320040" cy="256032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1500" b="0" i="0">
                <a:solidFill>
                  <a:srgbClr val="FFFFFF"/>
                </a:solidFill>
                <a:latin typeface="Aptos"/>
                <a:ea typeface="Aptos"/>
                <a:cs typeface="Aptos"/>
              </a:rPr>
              <a:t>1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7AB45AB-0E03-436E-B6ED-B45F270F6C74}"/>
              </a:ext>
            </a:extLst>
          </p:cNvPr>
          <p:cNvSpPr>
            <a:spLocks noGrp="1"/>
          </p:cNvSpPr>
          <p:nvPr/>
        </p:nvSpPr>
        <p:spPr>
          <a:xfrm>
            <a:off x="896112" y="1938527"/>
            <a:ext cx="2304288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1320" b="1" i="0">
                <a:solidFill>
                  <a:srgbClr val="FFFFFF"/>
                </a:solidFill>
                <a:latin typeface="Aptos"/>
                <a:ea typeface="Aptos"/>
                <a:cs typeface="Aptos"/>
              </a:rPr>
              <a:t>Project Aim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AC90AC5-F425-42EF-84DA-1229CE1CF39B}"/>
              </a:ext>
            </a:extLst>
          </p:cNvPr>
          <p:cNvSpPr>
            <a:spLocks noGrp="1"/>
          </p:cNvSpPr>
          <p:nvPr/>
        </p:nvSpPr>
        <p:spPr>
          <a:xfrm>
            <a:off x="608076" y="2253996"/>
            <a:ext cx="2459736" cy="1234440"/>
          </a:xfrm>
          <a:prstGeom prst="rect">
            <a:avLst/>
          </a:prstGeom>
          <a:noFill/>
        </p:spPr>
        <p:txBody>
          <a:bodyPr wrap="square" lIns="45720" tIns="27432" rIns="45720" bIns="18288" anchor="t">
            <a:spAutoFit/>
          </a:bodyPr>
          <a:lstStyle/>
          <a:p>
            <a:pPr algn="l">
              <a:buNone/>
            </a:pPr>
            <a:r>
              <a:rPr sz="106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Smart Shop is a mobile-first Progressive Web App designed to help UK consumers compare grocery prices across supermarkets, create shopping lists and manage budgets from one simple interface.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CC804596-3441-4C7F-8586-F7D1865CD6F1}"/>
              </a:ext>
            </a:extLst>
          </p:cNvPr>
          <p:cNvSpPr>
            <a:spLocks noGrp="1"/>
          </p:cNvSpPr>
          <p:nvPr/>
        </p:nvSpPr>
        <p:spPr>
          <a:xfrm>
            <a:off x="7360920" y="1874519"/>
            <a:ext cx="2606040" cy="93268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ADED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5F36A5B3-E879-456F-A11B-A8A044E29F9F}"/>
              </a:ext>
            </a:extLst>
          </p:cNvPr>
          <p:cNvSpPr>
            <a:spLocks noGrp="1"/>
          </p:cNvSpPr>
          <p:nvPr/>
        </p:nvSpPr>
        <p:spPr>
          <a:xfrm>
            <a:off x="7360920" y="1874519"/>
            <a:ext cx="2606040" cy="384048"/>
          </a:xfrm>
          <a:prstGeom prst="roundRect">
            <a:avLst/>
          </a:prstGeom>
          <a:solidFill>
            <a:srgbClr val="00B050"/>
          </a:solidFill>
          <a:ln>
            <a:solidFill>
              <a:srgbClr val="006A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C586B89-DD4A-4778-B615-603F1CF23BED}"/>
              </a:ext>
            </a:extLst>
          </p:cNvPr>
          <p:cNvSpPr>
            <a:spLocks noGrp="1"/>
          </p:cNvSpPr>
          <p:nvPr/>
        </p:nvSpPr>
        <p:spPr>
          <a:xfrm>
            <a:off x="7434072" y="1924812"/>
            <a:ext cx="320040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1500" b="0" i="0">
                <a:solidFill>
                  <a:srgbClr val="FFFFFF"/>
                </a:solidFill>
                <a:latin typeface="Aptos"/>
                <a:ea typeface="Aptos"/>
                <a:cs typeface="Aptos"/>
              </a:rPr>
              <a:t>3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12BFA74-A1DD-41B0-A756-BDE177B21610}"/>
              </a:ext>
            </a:extLst>
          </p:cNvPr>
          <p:cNvSpPr>
            <a:spLocks noGrp="1"/>
          </p:cNvSpPr>
          <p:nvPr/>
        </p:nvSpPr>
        <p:spPr>
          <a:xfrm>
            <a:off x="7754112" y="1938527"/>
            <a:ext cx="2121408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1320" b="1" i="0">
                <a:solidFill>
                  <a:srgbClr val="FFFFFF"/>
                </a:solidFill>
                <a:latin typeface="Aptos"/>
                <a:ea typeface="Aptos"/>
                <a:cs typeface="Aptos"/>
              </a:rPr>
              <a:t>Technologies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FB71C9D-091E-406C-AB86-8DC65B0E0D6D}"/>
              </a:ext>
            </a:extLst>
          </p:cNvPr>
          <p:cNvSpPr>
            <a:spLocks noGrp="1"/>
          </p:cNvSpPr>
          <p:nvPr/>
        </p:nvSpPr>
        <p:spPr>
          <a:xfrm>
            <a:off x="7562088" y="2269087"/>
            <a:ext cx="2029968" cy="535531"/>
          </a:xfrm>
          <a:prstGeom prst="rect">
            <a:avLst/>
          </a:prstGeom>
          <a:noFill/>
        </p:spPr>
        <p:txBody>
          <a:bodyPr wrap="square" lIns="45720" tIns="27432" rIns="45720" bIns="18288" anchor="t">
            <a:spAutoFit/>
          </a:bodyPr>
          <a:lstStyle/>
          <a:p>
            <a:pPr algn="l">
              <a:buNone/>
            </a:pPr>
            <a:r>
              <a:rPr sz="106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HTML  •  CSS</a:t>
            </a:r>
            <a:br/>
            <a:r>
              <a:rPr sz="106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PHP  •  MySQL  •  Laragon</a:t>
            </a:r>
            <a:br/>
            <a:r>
              <a:rPr sz="106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Progressive Web App</a:t>
            </a: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64C95599-FA94-49EA-A537-D125F43D385B}"/>
              </a:ext>
            </a:extLst>
          </p:cNvPr>
          <p:cNvSpPr>
            <a:spLocks noGrp="1"/>
          </p:cNvSpPr>
          <p:nvPr/>
        </p:nvSpPr>
        <p:spPr>
          <a:xfrm>
            <a:off x="7360920" y="2971800"/>
            <a:ext cx="2606040" cy="15087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ADED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8" name="Rounded Rectangle 27">
            <a:extLst>
              <a:ext uri="{FF2B5EF4-FFF2-40B4-BE49-F238E27FC236}">
                <a16:creationId xmlns:a16="http://schemas.microsoft.com/office/drawing/2014/main" id="{D57616BF-8586-4E5E-BB61-0289E4D48FD4}"/>
              </a:ext>
            </a:extLst>
          </p:cNvPr>
          <p:cNvSpPr>
            <a:spLocks noGrp="1"/>
          </p:cNvSpPr>
          <p:nvPr/>
        </p:nvSpPr>
        <p:spPr>
          <a:xfrm>
            <a:off x="7360920" y="2971800"/>
            <a:ext cx="2606040" cy="384048"/>
          </a:xfrm>
          <a:prstGeom prst="roundRect">
            <a:avLst/>
          </a:prstGeom>
          <a:solidFill>
            <a:srgbClr val="00B050"/>
          </a:solidFill>
          <a:ln>
            <a:solidFill>
              <a:srgbClr val="006A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3EBD6B5-95AF-4126-A67C-2EAAA977090D}"/>
              </a:ext>
            </a:extLst>
          </p:cNvPr>
          <p:cNvSpPr>
            <a:spLocks noGrp="1"/>
          </p:cNvSpPr>
          <p:nvPr/>
        </p:nvSpPr>
        <p:spPr>
          <a:xfrm>
            <a:off x="7434072" y="3022092"/>
            <a:ext cx="320040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1500" b="0" i="0">
                <a:solidFill>
                  <a:srgbClr val="FFFFFF"/>
                </a:solidFill>
                <a:latin typeface="Aptos"/>
                <a:ea typeface="Aptos"/>
                <a:cs typeface="Aptos"/>
              </a:rPr>
              <a:t>4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6DB7B7C-8B31-40E8-9A49-54130D88DD48}"/>
              </a:ext>
            </a:extLst>
          </p:cNvPr>
          <p:cNvSpPr>
            <a:spLocks noGrp="1"/>
          </p:cNvSpPr>
          <p:nvPr/>
        </p:nvSpPr>
        <p:spPr>
          <a:xfrm>
            <a:off x="7754112" y="3035808"/>
            <a:ext cx="2121408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1320" b="1" i="0">
                <a:solidFill>
                  <a:srgbClr val="FFFFFF"/>
                </a:solidFill>
                <a:latin typeface="Aptos"/>
                <a:ea typeface="Aptos"/>
                <a:cs typeface="Aptos"/>
              </a:rPr>
              <a:t>Research Basis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8A0934B-FB9C-4A0C-999C-341195FE56A7}"/>
              </a:ext>
            </a:extLst>
          </p:cNvPr>
          <p:cNvSpPr>
            <a:spLocks noGrp="1"/>
          </p:cNvSpPr>
          <p:nvPr/>
        </p:nvSpPr>
        <p:spPr>
          <a:xfrm>
            <a:off x="7525512" y="3474720"/>
            <a:ext cx="2276856" cy="914399"/>
          </a:xfrm>
          <a:prstGeom prst="rect">
            <a:avLst/>
          </a:prstGeom>
          <a:noFill/>
        </p:spPr>
        <p:txBody>
          <a:bodyPr wrap="square" lIns="45720" tIns="27432" rIns="45720" bIns="18288" anchor="t">
            <a:spAutoFit/>
          </a:bodyPr>
          <a:lstStyle/>
          <a:p>
            <a:pPr algn="l">
              <a:buNone/>
            </a:pPr>
            <a:r>
              <a:rPr sz="106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The poster is grounded in mobile usability, accessibility and human-centred design principles. The prototype focuses on clarity, minimal steps and practical shopping support.</a:t>
            </a:r>
          </a:p>
        </p:txBody>
      </p:sp>
      <p:sp>
        <p:nvSpPr>
          <p:cNvPr id="32" name="Rounded Rectangle 31">
            <a:extLst>
              <a:ext uri="{FF2B5EF4-FFF2-40B4-BE49-F238E27FC236}">
                <a16:creationId xmlns:a16="http://schemas.microsoft.com/office/drawing/2014/main" id="{814E0440-9638-4AF5-9F9D-3745DE2C547B}"/>
              </a:ext>
            </a:extLst>
          </p:cNvPr>
          <p:cNvSpPr>
            <a:spLocks noGrp="1"/>
          </p:cNvSpPr>
          <p:nvPr/>
        </p:nvSpPr>
        <p:spPr>
          <a:xfrm>
            <a:off x="3520440" y="1764792"/>
            <a:ext cx="3547872" cy="59893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BEDCD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FE87379-12C9-4C1D-8A8F-0C3ED1AE7662}"/>
              </a:ext>
            </a:extLst>
          </p:cNvPr>
          <p:cNvSpPr>
            <a:spLocks noGrp="1"/>
          </p:cNvSpPr>
          <p:nvPr/>
        </p:nvSpPr>
        <p:spPr>
          <a:xfrm>
            <a:off x="3749039" y="1911095"/>
            <a:ext cx="3063240" cy="32004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140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2  Prototype Preview</a:t>
            </a:r>
          </a:p>
        </p:txBody>
      </p:sp>
      <p:sp>
        <p:nvSpPr>
          <p:cNvPr id="34" name="Rounded Rectangle 33">
            <a:extLst>
              <a:ext uri="{FF2B5EF4-FFF2-40B4-BE49-F238E27FC236}">
                <a16:creationId xmlns:a16="http://schemas.microsoft.com/office/drawing/2014/main" id="{34BDA55B-EFA8-47F6-BA22-ADF49CEAF7D5}"/>
              </a:ext>
            </a:extLst>
          </p:cNvPr>
          <p:cNvSpPr>
            <a:spLocks noGrp="1"/>
          </p:cNvSpPr>
          <p:nvPr/>
        </p:nvSpPr>
        <p:spPr>
          <a:xfrm>
            <a:off x="4114800" y="2359152"/>
            <a:ext cx="2359152" cy="4800600"/>
          </a:xfrm>
          <a:prstGeom prst="roundRect">
            <a:avLst/>
          </a:prstGeom>
          <a:solidFill>
            <a:srgbClr val="1C2326"/>
          </a:solidFill>
          <a:ln w="15240">
            <a:solidFill>
              <a:srgbClr val="0F141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D4BA2D09-C30E-4C2D-BA89-E8175593C875}"/>
              </a:ext>
            </a:extLst>
          </p:cNvPr>
          <p:cNvSpPr>
            <a:spLocks noGrp="1"/>
          </p:cNvSpPr>
          <p:nvPr/>
        </p:nvSpPr>
        <p:spPr>
          <a:xfrm>
            <a:off x="4261104" y="2596896"/>
            <a:ext cx="2066543" cy="4370832"/>
          </a:xfrm>
          <a:prstGeom prst="round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6" name="Rounded Rectangle 35">
            <a:extLst>
              <a:ext uri="{FF2B5EF4-FFF2-40B4-BE49-F238E27FC236}">
                <a16:creationId xmlns:a16="http://schemas.microsoft.com/office/drawing/2014/main" id="{B3808184-6E21-480D-8A30-39CCB24D14FF}"/>
              </a:ext>
            </a:extLst>
          </p:cNvPr>
          <p:cNvSpPr>
            <a:spLocks noGrp="1"/>
          </p:cNvSpPr>
          <p:nvPr/>
        </p:nvSpPr>
        <p:spPr>
          <a:xfrm>
            <a:off x="4910328" y="2432304"/>
            <a:ext cx="393192" cy="73152"/>
          </a:xfrm>
          <a:prstGeom prst="roundRect">
            <a:avLst/>
          </a:prstGeom>
          <a:solidFill>
            <a:srgbClr val="080A0C"/>
          </a:solidFill>
          <a:ln>
            <a:solidFill>
              <a:srgbClr val="080A0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7" name="Rounded Rectangle 36">
            <a:extLst>
              <a:ext uri="{FF2B5EF4-FFF2-40B4-BE49-F238E27FC236}">
                <a16:creationId xmlns:a16="http://schemas.microsoft.com/office/drawing/2014/main" id="{F5D3725B-1D6E-41C8-9C91-616A220A53C2}"/>
              </a:ext>
            </a:extLst>
          </p:cNvPr>
          <p:cNvSpPr>
            <a:spLocks noGrp="1"/>
          </p:cNvSpPr>
          <p:nvPr/>
        </p:nvSpPr>
        <p:spPr>
          <a:xfrm>
            <a:off x="4370832" y="2724912"/>
            <a:ext cx="1847088" cy="475488"/>
          </a:xfrm>
          <a:prstGeom prst="roundRect">
            <a:avLst/>
          </a:prstGeom>
          <a:solidFill>
            <a:srgbClr val="00B050"/>
          </a:solidFill>
          <a:ln>
            <a:solidFill>
              <a:srgbClr val="006A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186CE08-2B8D-4352-A6A2-4D32686F26E0}"/>
              </a:ext>
            </a:extLst>
          </p:cNvPr>
          <p:cNvSpPr>
            <a:spLocks noGrp="1"/>
          </p:cNvSpPr>
          <p:nvPr/>
        </p:nvSpPr>
        <p:spPr>
          <a:xfrm>
            <a:off x="4498848" y="2825496"/>
            <a:ext cx="1572768" cy="201168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1050" b="1" i="0">
                <a:solidFill>
                  <a:srgbClr val="FFFFFF"/>
                </a:solidFill>
                <a:latin typeface="Aptos"/>
                <a:ea typeface="Aptos"/>
                <a:cs typeface="Aptos"/>
              </a:rPr>
              <a:t>Smart Shop</a:t>
            </a:r>
          </a:p>
        </p:txBody>
      </p:sp>
      <p:sp>
        <p:nvSpPr>
          <p:cNvPr id="39" name="Rounded Rectangle 38">
            <a:extLst>
              <a:ext uri="{FF2B5EF4-FFF2-40B4-BE49-F238E27FC236}">
                <a16:creationId xmlns:a16="http://schemas.microsoft.com/office/drawing/2014/main" id="{0D72C80E-2E20-49A3-A047-D1BE2BD2D17F}"/>
              </a:ext>
            </a:extLst>
          </p:cNvPr>
          <p:cNvSpPr>
            <a:spLocks noGrp="1"/>
          </p:cNvSpPr>
          <p:nvPr/>
        </p:nvSpPr>
        <p:spPr>
          <a:xfrm>
            <a:off x="4434840" y="3337560"/>
            <a:ext cx="1719072" cy="310896"/>
          </a:xfrm>
          <a:prstGeom prst="roundRect">
            <a:avLst/>
          </a:prstGeom>
          <a:solidFill>
            <a:srgbClr val="F4F8F7"/>
          </a:solidFill>
          <a:ln>
            <a:solidFill>
              <a:srgbClr val="D3E2E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7C71131-4ED3-4CE4-AF71-16076B46705D}"/>
              </a:ext>
            </a:extLst>
          </p:cNvPr>
          <p:cNvSpPr>
            <a:spLocks noGrp="1"/>
          </p:cNvSpPr>
          <p:nvPr/>
        </p:nvSpPr>
        <p:spPr>
          <a:xfrm>
            <a:off x="4498848" y="3401568"/>
            <a:ext cx="1371600" cy="155448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720" b="0" i="0">
                <a:solidFill>
                  <a:srgbClr val="5A686E"/>
                </a:solidFill>
                <a:latin typeface="Aptos"/>
                <a:ea typeface="Aptos"/>
                <a:cs typeface="Aptos"/>
              </a:rPr>
              <a:t>Search product or scan GTIN</a:t>
            </a:r>
          </a:p>
        </p:txBody>
      </p:sp>
      <p:sp>
        <p:nvSpPr>
          <p:cNvPr id="41" name="Rounded Rectangle 40">
            <a:extLst>
              <a:ext uri="{FF2B5EF4-FFF2-40B4-BE49-F238E27FC236}">
                <a16:creationId xmlns:a16="http://schemas.microsoft.com/office/drawing/2014/main" id="{68CE035A-D678-49B6-B3A7-95287D1D63B0}"/>
              </a:ext>
            </a:extLst>
          </p:cNvPr>
          <p:cNvSpPr>
            <a:spLocks noGrp="1"/>
          </p:cNvSpPr>
          <p:nvPr/>
        </p:nvSpPr>
        <p:spPr>
          <a:xfrm>
            <a:off x="4434840" y="3822191"/>
            <a:ext cx="1719072" cy="292608"/>
          </a:xfrm>
          <a:prstGeom prst="roundRect">
            <a:avLst/>
          </a:prstGeom>
          <a:solidFill>
            <a:srgbClr val="F9FBFB"/>
          </a:solidFill>
          <a:ln>
            <a:solidFill>
              <a:srgbClr val="E1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6CD9521-9730-43D3-A56F-047C737352AB}"/>
              </a:ext>
            </a:extLst>
          </p:cNvPr>
          <p:cNvSpPr>
            <a:spLocks noGrp="1"/>
          </p:cNvSpPr>
          <p:nvPr/>
        </p:nvSpPr>
        <p:spPr>
          <a:xfrm>
            <a:off x="4517136" y="3872483"/>
            <a:ext cx="713232" cy="146304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680" b="1" i="0">
                <a:solidFill>
                  <a:srgbClr val="2E9644"/>
                </a:solidFill>
                <a:latin typeface="Aptos"/>
                <a:ea typeface="Aptos"/>
                <a:cs typeface="Aptos"/>
              </a:rPr>
              <a:t>ASDA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C60F1437-093C-48F4-BD50-F9DE9CDF6050}"/>
              </a:ext>
            </a:extLst>
          </p:cNvPr>
          <p:cNvSpPr>
            <a:spLocks noGrp="1"/>
          </p:cNvSpPr>
          <p:nvPr/>
        </p:nvSpPr>
        <p:spPr>
          <a:xfrm>
            <a:off x="5696712" y="3872483"/>
            <a:ext cx="320040" cy="146304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r">
              <a:buNone/>
            </a:pPr>
            <a:r>
              <a:rPr sz="68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£0.89</a:t>
            </a:r>
          </a:p>
        </p:txBody>
      </p:sp>
      <p:sp>
        <p:nvSpPr>
          <p:cNvPr id="44" name="Rounded Rectangle 43">
            <a:extLst>
              <a:ext uri="{FF2B5EF4-FFF2-40B4-BE49-F238E27FC236}">
                <a16:creationId xmlns:a16="http://schemas.microsoft.com/office/drawing/2014/main" id="{06C39C71-EA45-4446-BEBB-3EFD501B5F00}"/>
              </a:ext>
            </a:extLst>
          </p:cNvPr>
          <p:cNvSpPr>
            <a:spLocks noGrp="1"/>
          </p:cNvSpPr>
          <p:nvPr/>
        </p:nvSpPr>
        <p:spPr>
          <a:xfrm>
            <a:off x="5138928" y="3886200"/>
            <a:ext cx="438912" cy="155448"/>
          </a:xfrm>
          <a:prstGeom prst="roundRect">
            <a:avLst/>
          </a:prstGeom>
          <a:solidFill>
            <a:srgbClr val="35A05C"/>
          </a:solidFill>
          <a:ln>
            <a:solidFill>
              <a:srgbClr val="35A05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974A3F5D-54C0-476F-9F75-426C034BCF47}"/>
              </a:ext>
            </a:extLst>
          </p:cNvPr>
          <p:cNvSpPr>
            <a:spLocks noGrp="1"/>
          </p:cNvSpPr>
          <p:nvPr/>
        </p:nvSpPr>
        <p:spPr>
          <a:xfrm>
            <a:off x="5166360" y="3898087"/>
            <a:ext cx="384048" cy="73152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480" b="1" i="0">
                <a:solidFill>
                  <a:srgbClr val="FFFFFF"/>
                </a:solidFill>
                <a:latin typeface="Aptos"/>
                <a:ea typeface="Aptos"/>
                <a:cs typeface="Aptos"/>
              </a:rPr>
              <a:t>Cheapest</a:t>
            </a:r>
          </a:p>
        </p:txBody>
      </p:sp>
      <p:sp>
        <p:nvSpPr>
          <p:cNvPr id="46" name="Rounded Rectangle 45">
            <a:extLst>
              <a:ext uri="{FF2B5EF4-FFF2-40B4-BE49-F238E27FC236}">
                <a16:creationId xmlns:a16="http://schemas.microsoft.com/office/drawing/2014/main" id="{B1C459EC-B4C0-4D56-AEC8-D9551893B86B}"/>
              </a:ext>
            </a:extLst>
          </p:cNvPr>
          <p:cNvSpPr>
            <a:spLocks noGrp="1"/>
          </p:cNvSpPr>
          <p:nvPr/>
        </p:nvSpPr>
        <p:spPr>
          <a:xfrm>
            <a:off x="4434840" y="4215383"/>
            <a:ext cx="1719072" cy="292608"/>
          </a:xfrm>
          <a:prstGeom prst="roundRect">
            <a:avLst/>
          </a:prstGeom>
          <a:solidFill>
            <a:srgbClr val="F9FBFB"/>
          </a:solidFill>
          <a:ln>
            <a:solidFill>
              <a:srgbClr val="E1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2934A6DF-A3E5-421C-8DC0-B40303B9B8FD}"/>
              </a:ext>
            </a:extLst>
          </p:cNvPr>
          <p:cNvSpPr>
            <a:spLocks noGrp="1"/>
          </p:cNvSpPr>
          <p:nvPr/>
        </p:nvSpPr>
        <p:spPr>
          <a:xfrm>
            <a:off x="4517136" y="4265675"/>
            <a:ext cx="713232" cy="146304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680" b="1" i="0">
                <a:solidFill>
                  <a:srgbClr val="00559F"/>
                </a:solidFill>
                <a:latin typeface="Aptos"/>
                <a:ea typeface="Aptos"/>
                <a:cs typeface="Aptos"/>
              </a:rPr>
              <a:t>Tesco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340A90C-F511-4BA0-BF04-FF3CE5F7F08A}"/>
              </a:ext>
            </a:extLst>
          </p:cNvPr>
          <p:cNvSpPr>
            <a:spLocks noGrp="1"/>
          </p:cNvSpPr>
          <p:nvPr/>
        </p:nvSpPr>
        <p:spPr>
          <a:xfrm>
            <a:off x="5696712" y="4265675"/>
            <a:ext cx="320040" cy="146304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r">
              <a:buNone/>
            </a:pPr>
            <a:r>
              <a:rPr sz="68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£0.95</a:t>
            </a:r>
          </a:p>
        </p:txBody>
      </p:sp>
      <p:sp>
        <p:nvSpPr>
          <p:cNvPr id="49" name="Rounded Rectangle 48">
            <a:extLst>
              <a:ext uri="{FF2B5EF4-FFF2-40B4-BE49-F238E27FC236}">
                <a16:creationId xmlns:a16="http://schemas.microsoft.com/office/drawing/2014/main" id="{0EDDF73D-97BE-4FAD-A4FC-F1CFE6BC7F66}"/>
              </a:ext>
            </a:extLst>
          </p:cNvPr>
          <p:cNvSpPr>
            <a:spLocks noGrp="1"/>
          </p:cNvSpPr>
          <p:nvPr/>
        </p:nvSpPr>
        <p:spPr>
          <a:xfrm>
            <a:off x="4434840" y="4608576"/>
            <a:ext cx="1719072" cy="292608"/>
          </a:xfrm>
          <a:prstGeom prst="roundRect">
            <a:avLst/>
          </a:prstGeom>
          <a:solidFill>
            <a:srgbClr val="F9FBFB"/>
          </a:solidFill>
          <a:ln>
            <a:solidFill>
              <a:srgbClr val="E1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6828BD67-6E67-4387-BD46-4996F8B0B710}"/>
              </a:ext>
            </a:extLst>
          </p:cNvPr>
          <p:cNvSpPr>
            <a:spLocks noGrp="1"/>
          </p:cNvSpPr>
          <p:nvPr/>
        </p:nvSpPr>
        <p:spPr>
          <a:xfrm>
            <a:off x="4517136" y="4658868"/>
            <a:ext cx="713232" cy="146304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680" b="1" i="0">
                <a:solidFill>
                  <a:srgbClr val="F58635"/>
                </a:solidFill>
                <a:latin typeface="Aptos"/>
                <a:ea typeface="Aptos"/>
                <a:cs typeface="Aptos"/>
              </a:rPr>
              <a:t>Sainsbury’s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C9AEE19B-0C98-412B-8011-14830E11C263}"/>
              </a:ext>
            </a:extLst>
          </p:cNvPr>
          <p:cNvSpPr>
            <a:spLocks noGrp="1"/>
          </p:cNvSpPr>
          <p:nvPr/>
        </p:nvSpPr>
        <p:spPr>
          <a:xfrm>
            <a:off x="5696712" y="4658868"/>
            <a:ext cx="320040" cy="146304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r">
              <a:buNone/>
            </a:pPr>
            <a:r>
              <a:rPr sz="68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£1.00</a:t>
            </a:r>
          </a:p>
        </p:txBody>
      </p:sp>
      <p:sp>
        <p:nvSpPr>
          <p:cNvPr id="52" name="Rounded Rectangle 51">
            <a:extLst>
              <a:ext uri="{FF2B5EF4-FFF2-40B4-BE49-F238E27FC236}">
                <a16:creationId xmlns:a16="http://schemas.microsoft.com/office/drawing/2014/main" id="{6ACC66A4-4024-4BBC-B820-EC14A54A1527}"/>
              </a:ext>
            </a:extLst>
          </p:cNvPr>
          <p:cNvSpPr>
            <a:spLocks noGrp="1"/>
          </p:cNvSpPr>
          <p:nvPr/>
        </p:nvSpPr>
        <p:spPr>
          <a:xfrm>
            <a:off x="4434840" y="5001768"/>
            <a:ext cx="1719072" cy="292608"/>
          </a:xfrm>
          <a:prstGeom prst="roundRect">
            <a:avLst/>
          </a:prstGeom>
          <a:solidFill>
            <a:srgbClr val="F9FBFB"/>
          </a:solidFill>
          <a:ln>
            <a:solidFill>
              <a:srgbClr val="E1EB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8F3EEDD-D948-4003-946B-77375B0DA1EC}"/>
              </a:ext>
            </a:extLst>
          </p:cNvPr>
          <p:cNvSpPr>
            <a:spLocks noGrp="1"/>
          </p:cNvSpPr>
          <p:nvPr/>
        </p:nvSpPr>
        <p:spPr>
          <a:xfrm>
            <a:off x="4517136" y="5052059"/>
            <a:ext cx="713232" cy="149352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680" b="1" i="0">
                <a:solidFill>
                  <a:srgbClr val="006950"/>
                </a:solidFill>
                <a:latin typeface="Aptos"/>
                <a:ea typeface="Aptos"/>
                <a:cs typeface="Aptos"/>
              </a:rPr>
              <a:t>Aldi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DBB7D842-3494-4330-BBA0-84FEEB32A555}"/>
              </a:ext>
            </a:extLst>
          </p:cNvPr>
          <p:cNvSpPr>
            <a:spLocks noGrp="1"/>
          </p:cNvSpPr>
          <p:nvPr/>
        </p:nvSpPr>
        <p:spPr>
          <a:xfrm>
            <a:off x="5696712" y="5052059"/>
            <a:ext cx="320040" cy="146304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r">
              <a:buNone/>
            </a:pPr>
            <a:r>
              <a:rPr sz="68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£0.99</a:t>
            </a:r>
          </a:p>
        </p:txBody>
      </p:sp>
      <p:sp>
        <p:nvSpPr>
          <p:cNvPr id="55" name="Rounded Rectangle 54">
            <a:extLst>
              <a:ext uri="{FF2B5EF4-FFF2-40B4-BE49-F238E27FC236}">
                <a16:creationId xmlns:a16="http://schemas.microsoft.com/office/drawing/2014/main" id="{728B5272-5219-4A45-8376-4658F07BA00C}"/>
              </a:ext>
            </a:extLst>
          </p:cNvPr>
          <p:cNvSpPr>
            <a:spLocks noGrp="1"/>
          </p:cNvSpPr>
          <p:nvPr/>
        </p:nvSpPr>
        <p:spPr>
          <a:xfrm>
            <a:off x="4434840" y="5532120"/>
            <a:ext cx="1719072" cy="932688"/>
          </a:xfrm>
          <a:prstGeom prst="roundRect">
            <a:avLst/>
          </a:prstGeom>
          <a:solidFill>
            <a:srgbClr val="F7FBF9"/>
          </a:solidFill>
          <a:ln>
            <a:solidFill>
              <a:srgbClr val="D2E2D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34091141-275B-4174-BBD3-FB2A20B58136}"/>
              </a:ext>
            </a:extLst>
          </p:cNvPr>
          <p:cNvSpPr>
            <a:spLocks noGrp="1"/>
          </p:cNvSpPr>
          <p:nvPr/>
        </p:nvSpPr>
        <p:spPr>
          <a:xfrm>
            <a:off x="4535424" y="5614416"/>
            <a:ext cx="1517904" cy="146304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700" b="1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My List &amp; Budget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96F72874-7C18-4A29-AC0A-7479D784DFB4}"/>
              </a:ext>
            </a:extLst>
          </p:cNvPr>
          <p:cNvSpPr>
            <a:spLocks noGrp="1"/>
          </p:cNvSpPr>
          <p:nvPr/>
        </p:nvSpPr>
        <p:spPr>
          <a:xfrm>
            <a:off x="4535424" y="5852160"/>
            <a:ext cx="749808" cy="164592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64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Basket £23.47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1F5CCC3C-C123-4395-A786-8447C0D8A926}"/>
              </a:ext>
            </a:extLst>
          </p:cNvPr>
          <p:cNvSpPr>
            <a:spLocks noGrp="1"/>
          </p:cNvSpPr>
          <p:nvPr/>
        </p:nvSpPr>
        <p:spPr>
          <a:xfrm>
            <a:off x="5376672" y="5852160"/>
            <a:ext cx="566928" cy="164592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r">
              <a:buNone/>
            </a:pPr>
            <a:r>
              <a:rPr sz="640" b="1" i="0">
                <a:solidFill>
                  <a:srgbClr val="35A05C"/>
                </a:solidFill>
                <a:latin typeface="Aptos"/>
                <a:ea typeface="Aptos"/>
                <a:cs typeface="Aptos"/>
              </a:rPr>
              <a:t>Budget £40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13A318DE-C3DD-489E-90D9-E241EBD457F1}"/>
              </a:ext>
            </a:extLst>
          </p:cNvPr>
          <p:cNvSpPr>
            <a:spLocks noGrp="1"/>
          </p:cNvSpPr>
          <p:nvPr/>
        </p:nvSpPr>
        <p:spPr>
          <a:xfrm>
            <a:off x="4535424" y="6144768"/>
            <a:ext cx="1417320" cy="91440"/>
          </a:xfrm>
          <a:prstGeom prst="rect">
            <a:avLst/>
          </a:prstGeom>
          <a:solidFill>
            <a:srgbClr val="E6ECEC"/>
          </a:solidFill>
          <a:ln>
            <a:solidFill>
              <a:srgbClr val="E6ECE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B1DA2733-AEE2-4E47-8704-365974B84A1D}"/>
              </a:ext>
            </a:extLst>
          </p:cNvPr>
          <p:cNvSpPr>
            <a:spLocks noGrp="1"/>
          </p:cNvSpPr>
          <p:nvPr/>
        </p:nvSpPr>
        <p:spPr>
          <a:xfrm>
            <a:off x="4535424" y="6144768"/>
            <a:ext cx="877824" cy="91440"/>
          </a:xfrm>
          <a:prstGeom prst="rect">
            <a:avLst/>
          </a:prstGeom>
          <a:solidFill>
            <a:srgbClr val="35A05C"/>
          </a:solidFill>
          <a:ln>
            <a:solidFill>
              <a:srgbClr val="35A05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F9143D5C-8E6C-4321-B482-D4F71867A1DF}"/>
              </a:ext>
            </a:extLst>
          </p:cNvPr>
          <p:cNvSpPr>
            <a:spLocks noGrp="1"/>
          </p:cNvSpPr>
          <p:nvPr/>
        </p:nvSpPr>
        <p:spPr>
          <a:xfrm>
            <a:off x="4425696" y="6601968"/>
            <a:ext cx="1737360" cy="173736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580" b="0" i="0">
                <a:solidFill>
                  <a:srgbClr val="5A686E"/>
                </a:solidFill>
                <a:latin typeface="Aptos"/>
                <a:ea typeface="Aptos"/>
                <a:cs typeface="Aptos"/>
              </a:rPr>
              <a:t>Home       Search       List       Budget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A81992C4-8F12-4FAA-8FEF-FF64B61CA442}"/>
              </a:ext>
            </a:extLst>
          </p:cNvPr>
          <p:cNvSpPr>
            <a:spLocks noGrp="1"/>
          </p:cNvSpPr>
          <p:nvPr/>
        </p:nvSpPr>
        <p:spPr>
          <a:xfrm>
            <a:off x="548640" y="3652258"/>
            <a:ext cx="2606040" cy="22860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110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Example UK Retailers</a:t>
            </a:r>
          </a:p>
        </p:txBody>
      </p:sp>
      <p:sp>
        <p:nvSpPr>
          <p:cNvPr id="65" name="Rounded Rectangle 64">
            <a:extLst>
              <a:ext uri="{FF2B5EF4-FFF2-40B4-BE49-F238E27FC236}">
                <a16:creationId xmlns:a16="http://schemas.microsoft.com/office/drawing/2014/main" id="{838960ED-1BB0-44EE-A407-C8686683A624}"/>
              </a:ext>
            </a:extLst>
          </p:cNvPr>
          <p:cNvSpPr>
            <a:spLocks noGrp="1"/>
          </p:cNvSpPr>
          <p:nvPr/>
        </p:nvSpPr>
        <p:spPr>
          <a:xfrm>
            <a:off x="583089" y="4099454"/>
            <a:ext cx="1216152" cy="292608"/>
          </a:xfrm>
          <a:prstGeom prst="roundRect">
            <a:avLst/>
          </a:prstGeom>
          <a:solidFill>
            <a:srgbClr val="FFFFFF"/>
          </a:solidFill>
          <a:ln>
            <a:solidFill>
              <a:srgbClr val="CDDD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D0111FA2-BE28-4550-9071-12F46557C387}"/>
              </a:ext>
            </a:extLst>
          </p:cNvPr>
          <p:cNvSpPr>
            <a:spLocks noGrp="1"/>
          </p:cNvSpPr>
          <p:nvPr/>
        </p:nvSpPr>
        <p:spPr>
          <a:xfrm>
            <a:off x="635825" y="4131820"/>
            <a:ext cx="1097280" cy="146304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819" b="1" i="0">
                <a:solidFill>
                  <a:srgbClr val="00559F"/>
                </a:solidFill>
                <a:latin typeface="Aptos"/>
                <a:ea typeface="Aptos"/>
                <a:cs typeface="Aptos"/>
              </a:rPr>
              <a:t>TESCO</a:t>
            </a:r>
          </a:p>
        </p:txBody>
      </p:sp>
      <p:sp>
        <p:nvSpPr>
          <p:cNvPr id="67" name="Rounded Rectangle 66">
            <a:extLst>
              <a:ext uri="{FF2B5EF4-FFF2-40B4-BE49-F238E27FC236}">
                <a16:creationId xmlns:a16="http://schemas.microsoft.com/office/drawing/2014/main" id="{CD99F8C7-39E9-4F8C-9D84-C1893D56F38C}"/>
              </a:ext>
            </a:extLst>
          </p:cNvPr>
          <p:cNvSpPr>
            <a:spLocks noGrp="1"/>
          </p:cNvSpPr>
          <p:nvPr/>
        </p:nvSpPr>
        <p:spPr>
          <a:xfrm>
            <a:off x="1865376" y="4082026"/>
            <a:ext cx="1216152" cy="292608"/>
          </a:xfrm>
          <a:prstGeom prst="roundRect">
            <a:avLst/>
          </a:prstGeom>
          <a:solidFill>
            <a:srgbClr val="FFFFFF"/>
          </a:solidFill>
          <a:ln>
            <a:solidFill>
              <a:srgbClr val="CDDD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521879CA-84AE-41FF-9A0B-01F97F6CECB2}"/>
              </a:ext>
            </a:extLst>
          </p:cNvPr>
          <p:cNvSpPr>
            <a:spLocks noGrp="1"/>
          </p:cNvSpPr>
          <p:nvPr/>
        </p:nvSpPr>
        <p:spPr>
          <a:xfrm>
            <a:off x="1929384" y="4142231"/>
            <a:ext cx="1097280" cy="146304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819" b="1" i="0">
                <a:solidFill>
                  <a:srgbClr val="45A03C"/>
                </a:solidFill>
                <a:latin typeface="Aptos"/>
                <a:ea typeface="Aptos"/>
                <a:cs typeface="Aptos"/>
              </a:rPr>
              <a:t>ASDA</a:t>
            </a:r>
          </a:p>
        </p:txBody>
      </p:sp>
      <p:sp>
        <p:nvSpPr>
          <p:cNvPr id="69" name="Rounded Rectangle 68">
            <a:extLst>
              <a:ext uri="{FF2B5EF4-FFF2-40B4-BE49-F238E27FC236}">
                <a16:creationId xmlns:a16="http://schemas.microsoft.com/office/drawing/2014/main" id="{7DD42D75-2979-4D94-AEDA-ED97782D21E8}"/>
              </a:ext>
            </a:extLst>
          </p:cNvPr>
          <p:cNvSpPr>
            <a:spLocks noGrp="1"/>
          </p:cNvSpPr>
          <p:nvPr/>
        </p:nvSpPr>
        <p:spPr>
          <a:xfrm>
            <a:off x="548640" y="4463743"/>
            <a:ext cx="1216152" cy="292608"/>
          </a:xfrm>
          <a:prstGeom prst="roundRect">
            <a:avLst/>
          </a:prstGeom>
          <a:solidFill>
            <a:srgbClr val="FFFFFF"/>
          </a:solidFill>
          <a:ln>
            <a:solidFill>
              <a:srgbClr val="CDDD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DA577AE4-59E1-4021-BCFD-F86630452918}"/>
              </a:ext>
            </a:extLst>
          </p:cNvPr>
          <p:cNvSpPr>
            <a:spLocks noGrp="1"/>
          </p:cNvSpPr>
          <p:nvPr/>
        </p:nvSpPr>
        <p:spPr>
          <a:xfrm>
            <a:off x="639536" y="4507449"/>
            <a:ext cx="1097280" cy="146304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819" b="1" i="0">
                <a:solidFill>
                  <a:srgbClr val="EE702D"/>
                </a:solidFill>
                <a:latin typeface="Aptos"/>
                <a:ea typeface="Aptos"/>
                <a:cs typeface="Aptos"/>
              </a:rPr>
              <a:t>Sainsbury’s</a:t>
            </a:r>
          </a:p>
        </p:txBody>
      </p:sp>
      <p:sp>
        <p:nvSpPr>
          <p:cNvPr id="71" name="Rounded Rectangle 70">
            <a:extLst>
              <a:ext uri="{FF2B5EF4-FFF2-40B4-BE49-F238E27FC236}">
                <a16:creationId xmlns:a16="http://schemas.microsoft.com/office/drawing/2014/main" id="{9F5E352B-6620-47C1-9059-F990D5C25E40}"/>
              </a:ext>
            </a:extLst>
          </p:cNvPr>
          <p:cNvSpPr>
            <a:spLocks noGrp="1"/>
          </p:cNvSpPr>
          <p:nvPr/>
        </p:nvSpPr>
        <p:spPr>
          <a:xfrm>
            <a:off x="1892808" y="4473702"/>
            <a:ext cx="1216152" cy="292608"/>
          </a:xfrm>
          <a:prstGeom prst="roundRect">
            <a:avLst/>
          </a:prstGeom>
          <a:solidFill>
            <a:srgbClr val="FFFFFF"/>
          </a:solidFill>
          <a:ln>
            <a:solidFill>
              <a:srgbClr val="CDDD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5B8CD9C2-2623-4F85-ACF6-D4515D1D2DB8}"/>
              </a:ext>
            </a:extLst>
          </p:cNvPr>
          <p:cNvSpPr>
            <a:spLocks noGrp="1"/>
          </p:cNvSpPr>
          <p:nvPr/>
        </p:nvSpPr>
        <p:spPr>
          <a:xfrm>
            <a:off x="1984247" y="4507449"/>
            <a:ext cx="1097280" cy="170536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819" b="1" i="0">
                <a:solidFill>
                  <a:srgbClr val="006950"/>
                </a:solidFill>
                <a:latin typeface="Aptos"/>
                <a:ea typeface="Aptos"/>
                <a:cs typeface="Aptos"/>
              </a:rPr>
              <a:t>ALDI</a:t>
            </a:r>
          </a:p>
        </p:txBody>
      </p:sp>
      <p:sp>
        <p:nvSpPr>
          <p:cNvPr id="73" name="Rounded Rectangle 72">
            <a:extLst>
              <a:ext uri="{FF2B5EF4-FFF2-40B4-BE49-F238E27FC236}">
                <a16:creationId xmlns:a16="http://schemas.microsoft.com/office/drawing/2014/main" id="{BB752895-8734-4998-88A6-6DD166B07164}"/>
              </a:ext>
            </a:extLst>
          </p:cNvPr>
          <p:cNvSpPr>
            <a:spLocks noGrp="1"/>
          </p:cNvSpPr>
          <p:nvPr/>
        </p:nvSpPr>
        <p:spPr>
          <a:xfrm>
            <a:off x="502920" y="5390388"/>
            <a:ext cx="2788920" cy="2500884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ADED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74" name="Rounded Rectangle 73">
            <a:extLst>
              <a:ext uri="{FF2B5EF4-FFF2-40B4-BE49-F238E27FC236}">
                <a16:creationId xmlns:a16="http://schemas.microsoft.com/office/drawing/2014/main" id="{7F939910-4B16-4548-AB31-F402AF47C081}"/>
              </a:ext>
            </a:extLst>
          </p:cNvPr>
          <p:cNvSpPr>
            <a:spLocks noGrp="1"/>
          </p:cNvSpPr>
          <p:nvPr/>
        </p:nvSpPr>
        <p:spPr>
          <a:xfrm>
            <a:off x="630936" y="4983480"/>
            <a:ext cx="2423160" cy="384048"/>
          </a:xfrm>
          <a:prstGeom prst="roundRect">
            <a:avLst/>
          </a:prstGeom>
          <a:solidFill>
            <a:srgbClr val="00B050"/>
          </a:solidFill>
          <a:ln>
            <a:solidFill>
              <a:srgbClr val="006A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8E4F2F39-AA33-4D3F-9DB7-10287856EF73}"/>
              </a:ext>
            </a:extLst>
          </p:cNvPr>
          <p:cNvSpPr>
            <a:spLocks noGrp="1"/>
          </p:cNvSpPr>
          <p:nvPr/>
        </p:nvSpPr>
        <p:spPr>
          <a:xfrm>
            <a:off x="576072" y="5033772"/>
            <a:ext cx="320040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1500" b="0" i="0">
                <a:solidFill>
                  <a:srgbClr val="FFFFFF"/>
                </a:solidFill>
                <a:latin typeface="Aptos"/>
                <a:ea typeface="Aptos"/>
                <a:cs typeface="Aptos"/>
              </a:rPr>
              <a:t>5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1784C746-8D05-4804-A336-1669E5AB947A}"/>
              </a:ext>
            </a:extLst>
          </p:cNvPr>
          <p:cNvSpPr>
            <a:spLocks noGrp="1"/>
          </p:cNvSpPr>
          <p:nvPr/>
        </p:nvSpPr>
        <p:spPr>
          <a:xfrm>
            <a:off x="868679" y="5010912"/>
            <a:ext cx="2304288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1320" b="1" i="0">
                <a:solidFill>
                  <a:srgbClr val="FFFFFF"/>
                </a:solidFill>
                <a:latin typeface="Aptos"/>
                <a:ea typeface="Aptos"/>
                <a:cs typeface="Aptos"/>
              </a:rPr>
              <a:t>Key Features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15463EAA-FD48-47AE-9F57-650799D1911C}"/>
              </a:ext>
            </a:extLst>
          </p:cNvPr>
          <p:cNvSpPr>
            <a:spLocks noGrp="1"/>
          </p:cNvSpPr>
          <p:nvPr/>
        </p:nvSpPr>
        <p:spPr>
          <a:xfrm>
            <a:off x="667512" y="5486400"/>
            <a:ext cx="2459736" cy="1055674"/>
          </a:xfrm>
          <a:prstGeom prst="rect">
            <a:avLst/>
          </a:prstGeom>
          <a:noFill/>
        </p:spPr>
        <p:txBody>
          <a:bodyPr wrap="square" lIns="45720" tIns="27432" rIns="45720" bIns="18288" anchor="t">
            <a:spAutoFit/>
          </a:bodyPr>
          <a:lstStyle/>
          <a:p>
            <a:pPr algn="l">
              <a:buNone/>
            </a:pPr>
            <a:r>
              <a:rPr sz="110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• Search by product name or GTIN</a:t>
            </a:r>
            <a:br/>
            <a:r>
              <a:rPr sz="110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• Barcode scanning option</a:t>
            </a:r>
            <a:br/>
            <a:r>
              <a:rPr sz="110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• Compare prices across supermarkets</a:t>
            </a:r>
            <a:br/>
            <a:r>
              <a:rPr sz="110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• Add items to a shopping list</a:t>
            </a:r>
            <a:br/>
            <a:r>
              <a:rPr sz="110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• Track basket total and budget</a:t>
            </a:r>
            <a:br/>
            <a:r>
              <a:rPr sz="110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• View cheaper alternatives</a:t>
            </a:r>
          </a:p>
        </p:txBody>
      </p:sp>
      <p:sp>
        <p:nvSpPr>
          <p:cNvPr id="78" name="Rounded Rectangle 77">
            <a:extLst>
              <a:ext uri="{FF2B5EF4-FFF2-40B4-BE49-F238E27FC236}">
                <a16:creationId xmlns:a16="http://schemas.microsoft.com/office/drawing/2014/main" id="{7BB45D6B-6E97-44B9-9FF2-83BC3BAE2848}"/>
              </a:ext>
            </a:extLst>
          </p:cNvPr>
          <p:cNvSpPr>
            <a:spLocks noGrp="1"/>
          </p:cNvSpPr>
          <p:nvPr/>
        </p:nvSpPr>
        <p:spPr>
          <a:xfrm>
            <a:off x="3520440" y="8001000"/>
            <a:ext cx="3547872" cy="166420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ADED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79" name="Rounded Rectangle 78">
            <a:extLst>
              <a:ext uri="{FF2B5EF4-FFF2-40B4-BE49-F238E27FC236}">
                <a16:creationId xmlns:a16="http://schemas.microsoft.com/office/drawing/2014/main" id="{5FA50833-9A79-450B-9D71-E6049378F72C}"/>
              </a:ext>
            </a:extLst>
          </p:cNvPr>
          <p:cNvSpPr>
            <a:spLocks noGrp="1"/>
          </p:cNvSpPr>
          <p:nvPr/>
        </p:nvSpPr>
        <p:spPr>
          <a:xfrm>
            <a:off x="3520440" y="8001000"/>
            <a:ext cx="3547872" cy="384048"/>
          </a:xfrm>
          <a:prstGeom prst="roundRect">
            <a:avLst/>
          </a:prstGeom>
          <a:solidFill>
            <a:srgbClr val="00B050"/>
          </a:solidFill>
          <a:ln>
            <a:solidFill>
              <a:srgbClr val="006A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80" name="TextBox 79">
            <a:extLst>
              <a:ext uri="{FF2B5EF4-FFF2-40B4-BE49-F238E27FC236}">
                <a16:creationId xmlns:a16="http://schemas.microsoft.com/office/drawing/2014/main" id="{991F63F9-35CC-4632-9848-08BE700B4E5F}"/>
              </a:ext>
            </a:extLst>
          </p:cNvPr>
          <p:cNvSpPr>
            <a:spLocks noGrp="1"/>
          </p:cNvSpPr>
          <p:nvPr/>
        </p:nvSpPr>
        <p:spPr>
          <a:xfrm>
            <a:off x="3593592" y="8040809"/>
            <a:ext cx="320040" cy="276999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1500">
                <a:solidFill>
                  <a:srgbClr val="FFFFFF"/>
                </a:solidFill>
                <a:latin typeface="Aptos"/>
                <a:ea typeface="Aptos"/>
                <a:cs typeface="Aptos"/>
              </a:rPr>
              <a:t>7</a:t>
            </a:r>
            <a:endParaRPr sz="1500" b="0" i="0">
              <a:solidFill>
                <a:srgbClr val="FFFFFF"/>
              </a:solidFill>
              <a:latin typeface="Aptos"/>
              <a:ea typeface="Aptos"/>
              <a:cs typeface="Aptos"/>
            </a:endParaRPr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E77A93AA-F73A-4B8E-B88F-D65A8E9BBC5F}"/>
              </a:ext>
            </a:extLst>
          </p:cNvPr>
          <p:cNvSpPr>
            <a:spLocks noGrp="1"/>
          </p:cNvSpPr>
          <p:nvPr/>
        </p:nvSpPr>
        <p:spPr>
          <a:xfrm>
            <a:off x="3913632" y="8065008"/>
            <a:ext cx="3063239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1320" b="1" i="0">
                <a:solidFill>
                  <a:srgbClr val="FFFFFF"/>
                </a:solidFill>
                <a:latin typeface="Aptos"/>
                <a:ea typeface="Aptos"/>
                <a:cs typeface="Aptos"/>
              </a:rPr>
              <a:t>Evaluation Summary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92D9EC8B-825C-4E48-8E5F-83588E8ECE90}"/>
              </a:ext>
            </a:extLst>
          </p:cNvPr>
          <p:cNvSpPr>
            <a:spLocks noGrp="1"/>
          </p:cNvSpPr>
          <p:nvPr/>
        </p:nvSpPr>
        <p:spPr>
          <a:xfrm>
            <a:off x="3685032" y="8503920"/>
            <a:ext cx="3218688" cy="1069848"/>
          </a:xfrm>
          <a:prstGeom prst="rect">
            <a:avLst/>
          </a:prstGeom>
          <a:noFill/>
        </p:spPr>
        <p:txBody>
          <a:bodyPr wrap="square" lIns="45720" tIns="27432" rIns="45720" bIns="18288" anchor="t">
            <a:spAutoFit/>
          </a:bodyPr>
          <a:lstStyle/>
          <a:p>
            <a:pPr algn="l">
              <a:buNone/>
            </a:pPr>
            <a:r>
              <a:rPr sz="106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✓ Ten functional scenarios passed</a:t>
            </a:r>
          </a:p>
          <a:p>
            <a:pPr algn="l">
              <a:buNone/>
            </a:pPr>
            <a:r>
              <a:rPr sz="106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✓ Desktop and mobile layouts verified</a:t>
            </a:r>
          </a:p>
          <a:p>
            <a:pPr algn="l">
              <a:buNone/>
            </a:pPr>
            <a:r>
              <a:rPr sz="106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✓ Search, comparison, list and budget functions operated correctly with mock data</a:t>
            </a:r>
          </a:p>
        </p:txBody>
      </p:sp>
      <p:sp>
        <p:nvSpPr>
          <p:cNvPr id="83" name="Rounded Rectangle 82">
            <a:extLst>
              <a:ext uri="{FF2B5EF4-FFF2-40B4-BE49-F238E27FC236}">
                <a16:creationId xmlns:a16="http://schemas.microsoft.com/office/drawing/2014/main" id="{6A68C75F-5454-4994-AC35-3040974185C9}"/>
              </a:ext>
            </a:extLst>
          </p:cNvPr>
          <p:cNvSpPr>
            <a:spLocks noGrp="1"/>
          </p:cNvSpPr>
          <p:nvPr/>
        </p:nvSpPr>
        <p:spPr>
          <a:xfrm>
            <a:off x="7360920" y="8001000"/>
            <a:ext cx="2606040" cy="176479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ADED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84" name="Rounded Rectangle 83">
            <a:extLst>
              <a:ext uri="{FF2B5EF4-FFF2-40B4-BE49-F238E27FC236}">
                <a16:creationId xmlns:a16="http://schemas.microsoft.com/office/drawing/2014/main" id="{DBD11313-FBD6-4FF6-A78E-788C0F6CB6F0}"/>
              </a:ext>
            </a:extLst>
          </p:cNvPr>
          <p:cNvSpPr>
            <a:spLocks noGrp="1"/>
          </p:cNvSpPr>
          <p:nvPr/>
        </p:nvSpPr>
        <p:spPr>
          <a:xfrm>
            <a:off x="7360920" y="8001000"/>
            <a:ext cx="2606040" cy="384048"/>
          </a:xfrm>
          <a:prstGeom prst="roundRect">
            <a:avLst/>
          </a:prstGeom>
          <a:solidFill>
            <a:srgbClr val="00B050"/>
          </a:solidFill>
          <a:ln>
            <a:solidFill>
              <a:srgbClr val="006A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1D69A0F0-4BFE-4FA3-A2B6-89E6D637276D}"/>
              </a:ext>
            </a:extLst>
          </p:cNvPr>
          <p:cNvSpPr>
            <a:spLocks noGrp="1"/>
          </p:cNvSpPr>
          <p:nvPr/>
        </p:nvSpPr>
        <p:spPr>
          <a:xfrm>
            <a:off x="7434072" y="8051291"/>
            <a:ext cx="320040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1500" b="0" i="0">
                <a:solidFill>
                  <a:srgbClr val="FFFFFF"/>
                </a:solidFill>
                <a:latin typeface="Aptos"/>
                <a:ea typeface="Aptos"/>
                <a:cs typeface="Aptos"/>
              </a:rPr>
              <a:t>8</a:t>
            </a:r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8B822C6B-D152-47BF-B0E1-0868CFF328E3}"/>
              </a:ext>
            </a:extLst>
          </p:cNvPr>
          <p:cNvSpPr>
            <a:spLocks noGrp="1"/>
          </p:cNvSpPr>
          <p:nvPr/>
        </p:nvSpPr>
        <p:spPr>
          <a:xfrm>
            <a:off x="7754112" y="8065008"/>
            <a:ext cx="2121408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1320" b="1" i="0" dirty="0">
                <a:solidFill>
                  <a:srgbClr val="FFFFFF"/>
                </a:solidFill>
                <a:latin typeface="Aptos"/>
                <a:ea typeface="Aptos"/>
                <a:cs typeface="Aptos"/>
              </a:rPr>
              <a:t>Outcomes &amp; Next Steps</a:t>
            </a:r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6176B0CA-8721-4F72-9121-35A666FA4EEE}"/>
              </a:ext>
            </a:extLst>
          </p:cNvPr>
          <p:cNvSpPr>
            <a:spLocks noGrp="1"/>
          </p:cNvSpPr>
          <p:nvPr/>
        </p:nvSpPr>
        <p:spPr>
          <a:xfrm>
            <a:off x="7525512" y="8503919"/>
            <a:ext cx="2276856" cy="1170431"/>
          </a:xfrm>
          <a:prstGeom prst="rect">
            <a:avLst/>
          </a:prstGeom>
          <a:noFill/>
        </p:spPr>
        <p:txBody>
          <a:bodyPr wrap="square" lIns="45720" tIns="27432" rIns="45720" bIns="18288" anchor="t">
            <a:spAutoFit/>
          </a:bodyPr>
          <a:lstStyle/>
          <a:p>
            <a:pPr algn="l">
              <a:buNone/>
            </a:pPr>
            <a:r>
              <a:rPr sz="106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✓ Saves time and supports budget-conscious shopping</a:t>
            </a:r>
          </a:p>
          <a:p>
            <a:pPr algn="l">
              <a:buNone/>
            </a:pPr>
            <a:r>
              <a:rPr sz="106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✓ Makes price comparison easier</a:t>
            </a:r>
          </a:p>
          <a:p>
            <a:pPr algn="l">
              <a:buNone/>
            </a:pPr>
            <a:r>
              <a:rPr sz="106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• Next: authorised retailer APIs</a:t>
            </a:r>
          </a:p>
          <a:p>
            <a:pPr algn="l">
              <a:buNone/>
            </a:pPr>
            <a:r>
              <a:rPr sz="106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• Next: loyalty support and personalised alerts</a:t>
            </a:r>
          </a:p>
        </p:txBody>
      </p:sp>
      <p:sp>
        <p:nvSpPr>
          <p:cNvPr id="88" name="Rounded Rectangle 87">
            <a:extLst>
              <a:ext uri="{FF2B5EF4-FFF2-40B4-BE49-F238E27FC236}">
                <a16:creationId xmlns:a16="http://schemas.microsoft.com/office/drawing/2014/main" id="{708098B8-3B9F-443D-96F7-F01AED1662D3}"/>
              </a:ext>
            </a:extLst>
          </p:cNvPr>
          <p:cNvSpPr>
            <a:spLocks noGrp="1"/>
          </p:cNvSpPr>
          <p:nvPr/>
        </p:nvSpPr>
        <p:spPr>
          <a:xfrm>
            <a:off x="502920" y="8001000"/>
            <a:ext cx="2788920" cy="2066543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ADED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B3B4E214-015B-423A-AD73-6A55134AF3F0}"/>
              </a:ext>
            </a:extLst>
          </p:cNvPr>
          <p:cNvSpPr>
            <a:spLocks noGrp="1"/>
          </p:cNvSpPr>
          <p:nvPr/>
        </p:nvSpPr>
        <p:spPr>
          <a:xfrm>
            <a:off x="658368" y="8138160"/>
            <a:ext cx="2468880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130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6  Development Method</a:t>
            </a:r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85F3AA8C-FC83-4759-A944-41D4755C9336}"/>
              </a:ext>
            </a:extLst>
          </p:cNvPr>
          <p:cNvSpPr>
            <a:spLocks noGrp="1"/>
          </p:cNvSpPr>
          <p:nvPr/>
        </p:nvSpPr>
        <p:spPr>
          <a:xfrm>
            <a:off x="704088" y="8613648"/>
            <a:ext cx="402336" cy="402336"/>
          </a:xfrm>
          <a:prstGeom prst="ellipse">
            <a:avLst/>
          </a:prstGeom>
          <a:solidFill>
            <a:srgbClr val="E8F7EE"/>
          </a:solidFill>
          <a:ln>
            <a:solidFill>
              <a:srgbClr val="35A05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F27CAEDD-C964-4C40-993D-281FE5229270}"/>
              </a:ext>
            </a:extLst>
          </p:cNvPr>
          <p:cNvSpPr>
            <a:spLocks noGrp="1"/>
          </p:cNvSpPr>
          <p:nvPr/>
        </p:nvSpPr>
        <p:spPr>
          <a:xfrm>
            <a:off x="722376" y="8695944"/>
            <a:ext cx="365760" cy="1600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75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1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7BE14CAE-65C1-43B4-8B96-E4D97E4A1EEB}"/>
              </a:ext>
            </a:extLst>
          </p:cNvPr>
          <p:cNvSpPr>
            <a:spLocks noGrp="1"/>
          </p:cNvSpPr>
          <p:nvPr/>
        </p:nvSpPr>
        <p:spPr>
          <a:xfrm>
            <a:off x="630936" y="9079992"/>
            <a:ext cx="566928" cy="164592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680" b="1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Research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9E8EDEDB-7B6E-4BDE-A61D-65AC210DF778}"/>
              </a:ext>
            </a:extLst>
          </p:cNvPr>
          <p:cNvSpPr>
            <a:spLocks noGrp="1"/>
          </p:cNvSpPr>
          <p:nvPr/>
        </p:nvSpPr>
        <p:spPr>
          <a:xfrm>
            <a:off x="594360" y="9281160"/>
            <a:ext cx="658368" cy="22860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580" b="0" i="0">
                <a:solidFill>
                  <a:srgbClr val="5A686E"/>
                </a:solidFill>
                <a:latin typeface="Aptos"/>
                <a:ea typeface="Aptos"/>
                <a:cs typeface="Aptos"/>
              </a:rPr>
              <a:t>User needs</a:t>
            </a:r>
          </a:p>
        </p:txBody>
      </p:sp>
      <p:sp>
        <p:nvSpPr>
          <p:cNvPr id="94" name="Connector 93">
            <a:extLst>
              <a:ext uri="{FF2B5EF4-FFF2-40B4-BE49-F238E27FC236}">
                <a16:creationId xmlns:a16="http://schemas.microsoft.com/office/drawing/2014/main" id="{4EE4D1BD-6D8E-45EE-ADC8-9BA47BF16674}"/>
              </a:ext>
            </a:extLst>
          </p:cNvPr>
          <p:cNvSpPr>
            <a:spLocks noGrp="1"/>
          </p:cNvSpPr>
          <p:nvPr/>
        </p:nvSpPr>
        <p:spPr>
          <a:xfrm>
            <a:off x="1133856" y="8814816"/>
            <a:ext cx="182880" cy="0"/>
          </a:xfrm>
          <a:prstGeom prst="line">
            <a:avLst/>
          </a:prstGeom>
          <a:ln w="17780">
            <a:solidFill>
              <a:srgbClr val="BECDC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95" name="Oval 94">
            <a:extLst>
              <a:ext uri="{FF2B5EF4-FFF2-40B4-BE49-F238E27FC236}">
                <a16:creationId xmlns:a16="http://schemas.microsoft.com/office/drawing/2014/main" id="{15EC09C7-D7FE-44AE-B60A-4AA84E7C7710}"/>
              </a:ext>
            </a:extLst>
          </p:cNvPr>
          <p:cNvSpPr>
            <a:spLocks noGrp="1"/>
          </p:cNvSpPr>
          <p:nvPr/>
        </p:nvSpPr>
        <p:spPr>
          <a:xfrm>
            <a:off x="1344168" y="8613648"/>
            <a:ext cx="402336" cy="402336"/>
          </a:xfrm>
          <a:prstGeom prst="ellipse">
            <a:avLst/>
          </a:prstGeom>
          <a:solidFill>
            <a:srgbClr val="E8F7EE"/>
          </a:solidFill>
          <a:ln>
            <a:solidFill>
              <a:srgbClr val="35A05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2C24ECC2-88EE-465D-B381-A9CD76A547DF}"/>
              </a:ext>
            </a:extLst>
          </p:cNvPr>
          <p:cNvSpPr>
            <a:spLocks noGrp="1"/>
          </p:cNvSpPr>
          <p:nvPr/>
        </p:nvSpPr>
        <p:spPr>
          <a:xfrm>
            <a:off x="1362456" y="8695944"/>
            <a:ext cx="365760" cy="1600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75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2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C0B1F7F9-22EC-4DAD-A184-4F0E1A04C95E}"/>
              </a:ext>
            </a:extLst>
          </p:cNvPr>
          <p:cNvSpPr>
            <a:spLocks noGrp="1"/>
          </p:cNvSpPr>
          <p:nvPr/>
        </p:nvSpPr>
        <p:spPr>
          <a:xfrm>
            <a:off x="1271016" y="9079992"/>
            <a:ext cx="566928" cy="164592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680" b="1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Design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25F30C03-E5B8-48F7-A103-A4C362A4323C}"/>
              </a:ext>
            </a:extLst>
          </p:cNvPr>
          <p:cNvSpPr>
            <a:spLocks noGrp="1"/>
          </p:cNvSpPr>
          <p:nvPr/>
        </p:nvSpPr>
        <p:spPr>
          <a:xfrm>
            <a:off x="1234440" y="9281160"/>
            <a:ext cx="658368" cy="22860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580" b="0" i="0">
                <a:solidFill>
                  <a:srgbClr val="5A686E"/>
                </a:solidFill>
                <a:latin typeface="Aptos"/>
                <a:ea typeface="Aptos"/>
                <a:cs typeface="Aptos"/>
              </a:rPr>
              <a:t>Wireframes</a:t>
            </a:r>
          </a:p>
        </p:txBody>
      </p:sp>
      <p:sp>
        <p:nvSpPr>
          <p:cNvPr id="99" name="Connector 98">
            <a:extLst>
              <a:ext uri="{FF2B5EF4-FFF2-40B4-BE49-F238E27FC236}">
                <a16:creationId xmlns:a16="http://schemas.microsoft.com/office/drawing/2014/main" id="{7233E53E-AD82-4629-9F9B-98A015963557}"/>
              </a:ext>
            </a:extLst>
          </p:cNvPr>
          <p:cNvSpPr>
            <a:spLocks noGrp="1"/>
          </p:cNvSpPr>
          <p:nvPr/>
        </p:nvSpPr>
        <p:spPr>
          <a:xfrm>
            <a:off x="1773936" y="8814816"/>
            <a:ext cx="182880" cy="0"/>
          </a:xfrm>
          <a:prstGeom prst="line">
            <a:avLst/>
          </a:prstGeom>
          <a:ln w="17780">
            <a:solidFill>
              <a:srgbClr val="BECDC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582D9998-3C82-48E5-832C-27AEA7393C9A}"/>
              </a:ext>
            </a:extLst>
          </p:cNvPr>
          <p:cNvSpPr>
            <a:spLocks noGrp="1"/>
          </p:cNvSpPr>
          <p:nvPr/>
        </p:nvSpPr>
        <p:spPr>
          <a:xfrm>
            <a:off x="1984248" y="8613648"/>
            <a:ext cx="402336" cy="402336"/>
          </a:xfrm>
          <a:prstGeom prst="ellipse">
            <a:avLst/>
          </a:prstGeom>
          <a:solidFill>
            <a:srgbClr val="E8F7EE"/>
          </a:solidFill>
          <a:ln>
            <a:solidFill>
              <a:srgbClr val="35A05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2EE00FA4-5BED-422D-9373-FAFFD884F075}"/>
              </a:ext>
            </a:extLst>
          </p:cNvPr>
          <p:cNvSpPr>
            <a:spLocks noGrp="1"/>
          </p:cNvSpPr>
          <p:nvPr/>
        </p:nvSpPr>
        <p:spPr>
          <a:xfrm>
            <a:off x="2002536" y="8695944"/>
            <a:ext cx="365760" cy="1600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75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3</a:t>
            </a: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1F618DCC-16AC-4E25-9B42-615FCB0870A6}"/>
              </a:ext>
            </a:extLst>
          </p:cNvPr>
          <p:cNvSpPr>
            <a:spLocks noGrp="1"/>
          </p:cNvSpPr>
          <p:nvPr/>
        </p:nvSpPr>
        <p:spPr>
          <a:xfrm>
            <a:off x="1911095" y="9079992"/>
            <a:ext cx="566928" cy="164592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680" b="1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Build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F1E53C97-7316-489D-8E2D-FE7880452ADA}"/>
              </a:ext>
            </a:extLst>
          </p:cNvPr>
          <p:cNvSpPr>
            <a:spLocks noGrp="1"/>
          </p:cNvSpPr>
          <p:nvPr/>
        </p:nvSpPr>
        <p:spPr>
          <a:xfrm>
            <a:off x="1874519" y="9281160"/>
            <a:ext cx="658368" cy="22860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580" b="0" i="0">
                <a:solidFill>
                  <a:srgbClr val="5A686E"/>
                </a:solidFill>
                <a:latin typeface="Aptos"/>
                <a:ea typeface="Aptos"/>
                <a:cs typeface="Aptos"/>
              </a:rPr>
              <a:t>Prototype</a:t>
            </a:r>
          </a:p>
        </p:txBody>
      </p:sp>
      <p:sp>
        <p:nvSpPr>
          <p:cNvPr id="104" name="Connector 103">
            <a:extLst>
              <a:ext uri="{FF2B5EF4-FFF2-40B4-BE49-F238E27FC236}">
                <a16:creationId xmlns:a16="http://schemas.microsoft.com/office/drawing/2014/main" id="{7B4071E2-C73C-42FE-B4AA-AE9004DE86EE}"/>
              </a:ext>
            </a:extLst>
          </p:cNvPr>
          <p:cNvSpPr>
            <a:spLocks noGrp="1"/>
          </p:cNvSpPr>
          <p:nvPr/>
        </p:nvSpPr>
        <p:spPr>
          <a:xfrm>
            <a:off x="2414015" y="8814816"/>
            <a:ext cx="182881" cy="0"/>
          </a:xfrm>
          <a:prstGeom prst="line">
            <a:avLst/>
          </a:prstGeom>
          <a:ln w="17780">
            <a:solidFill>
              <a:srgbClr val="BECDCA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/>
          <a:lstStyle/>
          <a:p>
            <a:endParaRPr lang="en-GB"/>
          </a:p>
        </p:txBody>
      </p:sp>
      <p:sp>
        <p:nvSpPr>
          <p:cNvPr id="105" name="Oval 104">
            <a:extLst>
              <a:ext uri="{FF2B5EF4-FFF2-40B4-BE49-F238E27FC236}">
                <a16:creationId xmlns:a16="http://schemas.microsoft.com/office/drawing/2014/main" id="{387290B6-ED89-4966-A34A-D0E3349EDEC0}"/>
              </a:ext>
            </a:extLst>
          </p:cNvPr>
          <p:cNvSpPr>
            <a:spLocks noGrp="1"/>
          </p:cNvSpPr>
          <p:nvPr/>
        </p:nvSpPr>
        <p:spPr>
          <a:xfrm>
            <a:off x="2624327" y="8613648"/>
            <a:ext cx="402336" cy="402336"/>
          </a:xfrm>
          <a:prstGeom prst="ellipse">
            <a:avLst/>
          </a:prstGeom>
          <a:solidFill>
            <a:srgbClr val="E8F7EE"/>
          </a:solidFill>
          <a:ln>
            <a:solidFill>
              <a:srgbClr val="35A05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B47CB83D-5C16-428C-B3C4-CD5817FD1283}"/>
              </a:ext>
            </a:extLst>
          </p:cNvPr>
          <p:cNvSpPr>
            <a:spLocks noGrp="1"/>
          </p:cNvSpPr>
          <p:nvPr/>
        </p:nvSpPr>
        <p:spPr>
          <a:xfrm>
            <a:off x="2642615" y="8695944"/>
            <a:ext cx="365760" cy="1600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75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4</a:t>
            </a:r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2C525CFB-0966-4B74-854A-0290872A19C4}"/>
              </a:ext>
            </a:extLst>
          </p:cNvPr>
          <p:cNvSpPr>
            <a:spLocks noGrp="1"/>
          </p:cNvSpPr>
          <p:nvPr/>
        </p:nvSpPr>
        <p:spPr>
          <a:xfrm>
            <a:off x="2551175" y="9079992"/>
            <a:ext cx="566928" cy="164592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680" b="1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Test</a:t>
            </a:r>
          </a:p>
        </p:txBody>
      </p:sp>
      <p:sp>
        <p:nvSpPr>
          <p:cNvPr id="108" name="TextBox 107">
            <a:extLst>
              <a:ext uri="{FF2B5EF4-FFF2-40B4-BE49-F238E27FC236}">
                <a16:creationId xmlns:a16="http://schemas.microsoft.com/office/drawing/2014/main" id="{00F04BA8-5BD9-4997-B0F7-F9E566AF54C6}"/>
              </a:ext>
            </a:extLst>
          </p:cNvPr>
          <p:cNvSpPr>
            <a:spLocks noGrp="1"/>
          </p:cNvSpPr>
          <p:nvPr/>
        </p:nvSpPr>
        <p:spPr>
          <a:xfrm>
            <a:off x="2514599" y="9281160"/>
            <a:ext cx="658368" cy="22860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580" b="0" i="0">
                <a:solidFill>
                  <a:srgbClr val="5A686E"/>
                </a:solidFill>
                <a:latin typeface="Aptos"/>
                <a:ea typeface="Aptos"/>
                <a:cs typeface="Aptos"/>
              </a:rPr>
              <a:t>Usability</a:t>
            </a:r>
          </a:p>
        </p:txBody>
      </p:sp>
      <p:sp>
        <p:nvSpPr>
          <p:cNvPr id="109" name="Rounded Rectangle 108">
            <a:extLst>
              <a:ext uri="{FF2B5EF4-FFF2-40B4-BE49-F238E27FC236}">
                <a16:creationId xmlns:a16="http://schemas.microsoft.com/office/drawing/2014/main" id="{75B32D10-FDE8-4F15-9A1A-FD3CE256E4C9}"/>
              </a:ext>
            </a:extLst>
          </p:cNvPr>
          <p:cNvSpPr>
            <a:spLocks noGrp="1"/>
          </p:cNvSpPr>
          <p:nvPr/>
        </p:nvSpPr>
        <p:spPr>
          <a:xfrm>
            <a:off x="3520440" y="10191750"/>
            <a:ext cx="6446520" cy="367188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ADED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10" name="TextBox 109">
            <a:extLst>
              <a:ext uri="{FF2B5EF4-FFF2-40B4-BE49-F238E27FC236}">
                <a16:creationId xmlns:a16="http://schemas.microsoft.com/office/drawing/2014/main" id="{7EEFDCBF-9980-4C5E-B4A7-C46C2BE0437D}"/>
              </a:ext>
            </a:extLst>
          </p:cNvPr>
          <p:cNvSpPr>
            <a:spLocks noGrp="1"/>
          </p:cNvSpPr>
          <p:nvPr/>
        </p:nvSpPr>
        <p:spPr>
          <a:xfrm>
            <a:off x="3913632" y="10239375"/>
            <a:ext cx="5905500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  <a:defRPr sz="1200" b="1">
                <a:solidFill>
                  <a:srgbClr val="006A60"/>
                </a:solidFill>
              </a:defRPr>
            </a:pPr>
            <a:r>
              <a:rPr sz="120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System Design – Proposed ER Diagram</a:t>
            </a:r>
          </a:p>
        </p:txBody>
      </p:sp>
      <p:sp>
        <p:nvSpPr>
          <p:cNvPr id="112" name="TextBox 111">
            <a:extLst>
              <a:ext uri="{FF2B5EF4-FFF2-40B4-BE49-F238E27FC236}">
                <a16:creationId xmlns:a16="http://schemas.microsoft.com/office/drawing/2014/main" id="{E3FF599A-AA66-4661-8FE9-F98775484036}"/>
              </a:ext>
            </a:extLst>
          </p:cNvPr>
          <p:cNvSpPr>
            <a:spLocks noGrp="1"/>
          </p:cNvSpPr>
          <p:nvPr/>
        </p:nvSpPr>
        <p:spPr>
          <a:xfrm>
            <a:off x="3593592" y="10239375"/>
            <a:ext cx="320040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  <a:defRPr sz="1200" b="1">
                <a:solidFill>
                  <a:srgbClr val="006A60"/>
                </a:solidFill>
              </a:defRPr>
            </a:pPr>
            <a:r>
              <a:rPr sz="120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9</a:t>
            </a:r>
          </a:p>
        </p:txBody>
      </p:sp>
      <p:sp>
        <p:nvSpPr>
          <p:cNvPr id="122" name="Rounded Rectangle 121">
            <a:extLst>
              <a:ext uri="{FF2B5EF4-FFF2-40B4-BE49-F238E27FC236}">
                <a16:creationId xmlns:a16="http://schemas.microsoft.com/office/drawing/2014/main" id="{646368BB-9FDB-4A90-9779-A2C39A0476DC}"/>
              </a:ext>
            </a:extLst>
          </p:cNvPr>
          <p:cNvSpPr>
            <a:spLocks noGrp="1"/>
          </p:cNvSpPr>
          <p:nvPr/>
        </p:nvSpPr>
        <p:spPr>
          <a:xfrm>
            <a:off x="502920" y="10625328"/>
            <a:ext cx="2788920" cy="153619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CADED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3" name="Rounded Rectangle 122">
            <a:extLst>
              <a:ext uri="{FF2B5EF4-FFF2-40B4-BE49-F238E27FC236}">
                <a16:creationId xmlns:a16="http://schemas.microsoft.com/office/drawing/2014/main" id="{37FBEEEE-C555-4FD5-B784-3CE9177FADD9}"/>
              </a:ext>
            </a:extLst>
          </p:cNvPr>
          <p:cNvSpPr>
            <a:spLocks noGrp="1"/>
          </p:cNvSpPr>
          <p:nvPr/>
        </p:nvSpPr>
        <p:spPr>
          <a:xfrm>
            <a:off x="502920" y="10625328"/>
            <a:ext cx="2788920" cy="384048"/>
          </a:xfrm>
          <a:prstGeom prst="roundRect">
            <a:avLst/>
          </a:prstGeom>
          <a:solidFill>
            <a:srgbClr val="00B050"/>
          </a:solidFill>
          <a:ln>
            <a:solidFill>
              <a:srgbClr val="006A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96FD66C4-FC0B-428A-9C70-287E18BBF440}"/>
              </a:ext>
            </a:extLst>
          </p:cNvPr>
          <p:cNvSpPr>
            <a:spLocks noGrp="1"/>
          </p:cNvSpPr>
          <p:nvPr/>
        </p:nvSpPr>
        <p:spPr>
          <a:xfrm>
            <a:off x="576072" y="10665143"/>
            <a:ext cx="320040" cy="276987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ctr">
              <a:buNone/>
            </a:pPr>
            <a:r>
              <a:rPr sz="1500">
                <a:solidFill>
                  <a:srgbClr val="FFFFFF"/>
                </a:solidFill>
                <a:latin typeface="Aptos"/>
                <a:ea typeface="Aptos"/>
                <a:cs typeface="Aptos"/>
              </a:rPr>
              <a:t>10</a:t>
            </a:r>
            <a:endParaRPr sz="1500" b="0" i="0">
              <a:solidFill>
                <a:srgbClr val="FFFFFF"/>
              </a:solidFill>
              <a:latin typeface="Aptos"/>
              <a:ea typeface="Aptos"/>
              <a:cs typeface="Aptos"/>
            </a:endParaRPr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7F6B4C83-AD05-48DF-8C6D-20D4F3DFF761}"/>
              </a:ext>
            </a:extLst>
          </p:cNvPr>
          <p:cNvSpPr>
            <a:spLocks noGrp="1"/>
          </p:cNvSpPr>
          <p:nvPr/>
        </p:nvSpPr>
        <p:spPr>
          <a:xfrm>
            <a:off x="896112" y="10689336"/>
            <a:ext cx="2304288" cy="274320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1320" b="1" i="0">
                <a:solidFill>
                  <a:srgbClr val="FFFFFF"/>
                </a:solidFill>
                <a:latin typeface="Aptos"/>
                <a:ea typeface="Aptos"/>
                <a:cs typeface="Aptos"/>
              </a:rPr>
              <a:t>Conclusion</a:t>
            </a:r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0338D10B-7AEB-4BC9-85A1-30A55C727CB4}"/>
              </a:ext>
            </a:extLst>
          </p:cNvPr>
          <p:cNvSpPr>
            <a:spLocks noGrp="1"/>
          </p:cNvSpPr>
          <p:nvPr/>
        </p:nvSpPr>
        <p:spPr>
          <a:xfrm>
            <a:off x="667512" y="11106150"/>
            <a:ext cx="2459736" cy="1499616"/>
          </a:xfrm>
          <a:prstGeom prst="rect">
            <a:avLst/>
          </a:prstGeom>
          <a:noFill/>
        </p:spPr>
        <p:txBody>
          <a:bodyPr wrap="square" lIns="45720" tIns="27432" rIns="45720" bIns="18288" anchor="t">
            <a:spAutoFit/>
          </a:bodyPr>
          <a:lstStyle/>
          <a:p>
            <a:pPr algn="l">
              <a:buNone/>
            </a:pPr>
            <a:r>
              <a:rPr sz="106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Smart Shop combines search, price comparison, list management and budget feedback in one mobile-first interface. Testing confirmed that the mock-data prototype works as intended and provides a foundation for authorised retailer APIs.</a:t>
            </a:r>
          </a:p>
        </p:txBody>
      </p:sp>
      <p:sp>
        <p:nvSpPr>
          <p:cNvPr id="138" name="Rounded Rectangle 137">
            <a:extLst>
              <a:ext uri="{FF2B5EF4-FFF2-40B4-BE49-F238E27FC236}">
                <a16:creationId xmlns:a16="http://schemas.microsoft.com/office/drawing/2014/main" id="{512D3E65-DEE5-4182-B0F5-0C03C579D764}"/>
              </a:ext>
            </a:extLst>
          </p:cNvPr>
          <p:cNvSpPr>
            <a:spLocks noGrp="1"/>
          </p:cNvSpPr>
          <p:nvPr/>
        </p:nvSpPr>
        <p:spPr>
          <a:xfrm>
            <a:off x="502920" y="12266676"/>
            <a:ext cx="2788920" cy="1600200"/>
          </a:xfrm>
          <a:prstGeom prst="roundRect">
            <a:avLst/>
          </a:prstGeom>
          <a:solidFill>
            <a:srgbClr val="FAFDFC"/>
          </a:solidFill>
          <a:ln w="12700">
            <a:solidFill>
              <a:srgbClr val="CADED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sp>
        <p:nvSpPr>
          <p:cNvPr id="139" name="TextBox 138">
            <a:extLst>
              <a:ext uri="{FF2B5EF4-FFF2-40B4-BE49-F238E27FC236}">
                <a16:creationId xmlns:a16="http://schemas.microsoft.com/office/drawing/2014/main" id="{51E8D74B-0CC4-4E13-AE62-C7329B831EC1}"/>
              </a:ext>
            </a:extLst>
          </p:cNvPr>
          <p:cNvSpPr>
            <a:spLocks noGrp="1"/>
          </p:cNvSpPr>
          <p:nvPr/>
        </p:nvSpPr>
        <p:spPr>
          <a:xfrm>
            <a:off x="667512" y="12525375"/>
            <a:ext cx="2459736" cy="256032"/>
          </a:xfrm>
          <a:prstGeom prst="rect">
            <a:avLst/>
          </a:prstGeom>
          <a:noFill/>
        </p:spPr>
        <p:txBody>
          <a:bodyPr wrap="square" lIns="45720" tIns="27432" rIns="45720" bIns="18288" anchor="ctr">
            <a:spAutoFit/>
          </a:bodyPr>
          <a:lstStyle/>
          <a:p>
            <a:pPr algn="l">
              <a:buNone/>
            </a:pPr>
            <a:r>
              <a:rPr sz="1300" b="1" i="0">
                <a:solidFill>
                  <a:srgbClr val="006A60"/>
                </a:solidFill>
                <a:latin typeface="Aptos"/>
                <a:ea typeface="Aptos"/>
                <a:cs typeface="Aptos"/>
              </a:rPr>
              <a:t>References (IEEE Style)</a:t>
            </a:r>
          </a:p>
        </p:txBody>
      </p:sp>
      <p:sp>
        <p:nvSpPr>
          <p:cNvPr id="140" name="TextBox 139">
            <a:extLst>
              <a:ext uri="{FF2B5EF4-FFF2-40B4-BE49-F238E27FC236}">
                <a16:creationId xmlns:a16="http://schemas.microsoft.com/office/drawing/2014/main" id="{10540BD9-B8A4-4497-B6D8-59E133AD4E50}"/>
              </a:ext>
            </a:extLst>
          </p:cNvPr>
          <p:cNvSpPr>
            <a:spLocks noGrp="1"/>
          </p:cNvSpPr>
          <p:nvPr/>
        </p:nvSpPr>
        <p:spPr>
          <a:xfrm>
            <a:off x="667512" y="12858750"/>
            <a:ext cx="2459736" cy="914400"/>
          </a:xfrm>
          <a:prstGeom prst="rect">
            <a:avLst/>
          </a:prstGeom>
          <a:noFill/>
        </p:spPr>
        <p:txBody>
          <a:bodyPr wrap="square" lIns="45720" tIns="27432" rIns="45720" bIns="18288" anchor="t">
            <a:spAutoFit/>
          </a:bodyPr>
          <a:lstStyle/>
          <a:p>
            <a:pPr algn="l">
              <a:buNone/>
            </a:pPr>
            <a:r>
              <a:rPr sz="83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[1] House of Commons Library, ‘The impact of food inflation on the cost of living,’ 2026.</a:t>
            </a:r>
          </a:p>
          <a:p>
            <a:pPr algn="l">
              <a:buNone/>
            </a:pPr>
            <a:r>
              <a:rPr sz="83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[2] W3C, Web Content Accessibility Guidelines (WCAG) 2.2, 2023.</a:t>
            </a:r>
          </a:p>
          <a:p>
            <a:pPr algn="l">
              <a:buNone/>
            </a:pPr>
            <a:r>
              <a:rPr sz="830" b="0" i="0">
                <a:solidFill>
                  <a:srgbClr val="103939"/>
                </a:solidFill>
                <a:latin typeface="Aptos"/>
                <a:ea typeface="Aptos"/>
                <a:cs typeface="Aptos"/>
              </a:rPr>
              <a:t>[3] J. Nielsen, ‘10 Usability Heuristics for User Interface Design,’ 2024.</a:t>
            </a: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51A85A70-0BD9-40CC-9FA6-75619ED680BB}"/>
              </a:ext>
            </a:extLst>
          </p:cNvPr>
          <p:cNvSpPr>
            <a:spLocks noGrp="1"/>
          </p:cNvSpPr>
          <p:nvPr/>
        </p:nvSpPr>
        <p:spPr>
          <a:xfrm>
            <a:off x="0" y="13930883"/>
            <a:ext cx="10688638" cy="1110997"/>
          </a:xfrm>
          <a:prstGeom prst="rect">
            <a:avLst/>
          </a:prstGeom>
          <a:solidFill>
            <a:srgbClr val="00B050"/>
          </a:solidFill>
          <a:ln>
            <a:solidFill>
              <a:srgbClr val="006A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None/>
            </a:pPr>
            <a:endParaRPr/>
          </a:p>
        </p:txBody>
      </p:sp>
      <p:pic>
        <p:nvPicPr>
          <p:cNvPr id="257" name="Picture 14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25" y="645458"/>
            <a:ext cx="520111" cy="479253"/>
          </a:xfrm>
          <a:prstGeom prst="rect">
            <a:avLst/>
          </a:prstGeom>
        </p:spPr>
      </p:pic>
      <p:pic>
        <p:nvPicPr>
          <p:cNvPr id="258" name="Picture 257"/>
          <p:cNvPicPr>
            <a:picLocks noChangeAspect="1"/>
          </p:cNvPicPr>
          <p:nvPr/>
        </p:nvPicPr>
        <p:blipFill>
          <a:blip r:embed="rId5"/>
          <a:stretch/>
        </p:blipFill>
        <p:spPr>
          <a:xfrm>
            <a:off x="3704210" y="10658475"/>
            <a:ext cx="6078981" cy="310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0434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</TotalTime>
  <Words>408</Words>
  <Application>Microsoft Office PowerPoint</Application>
  <DocSecurity>0</DocSecurity>
  <PresentationFormat>Custom</PresentationFormat>
  <Paragraphs>74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Gulam Hafiz</cp:lastModifiedBy>
  <cp:revision>1</cp:revision>
  <dcterms:created xsi:type="dcterms:W3CDTF">2026-08-08T22:30:27Z</dcterms:created>
  <dcterms:modified xsi:type="dcterms:W3CDTF">2026-08-10T07:24:32Z</dcterms:modified>
</cp:coreProperties>
</file>