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5"/>
  </p:notesMasterIdLst>
  <p:sldIdLst>
    <p:sldId id="256" r:id="rId5"/>
    <p:sldId id="257" r:id="rId6"/>
    <p:sldId id="260" r:id="rId7"/>
    <p:sldId id="262" r:id="rId8"/>
    <p:sldId id="261" r:id="rId9"/>
    <p:sldId id="267" r:id="rId10"/>
    <p:sldId id="266" r:id="rId11"/>
    <p:sldId id="265" r:id="rId12"/>
    <p:sldId id="264"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p:scale>
          <a:sx n="33" d="100"/>
          <a:sy n="33" d="100"/>
        </p:scale>
        <p:origin x="1872" y="1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7/22/2022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3A750590-9F9A-443B-9295-A3931D8194B1}" type="datetime1">
              <a:rPr lang="en-US" smtClean="0"/>
              <a:t>7/22/2022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B75B4BE-627A-4EC1-99E1-6F1AA97AB802}" type="datetime1">
              <a:rPr lang="en-US" smtClean="0"/>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8BFACF8-E63D-4673-A128-83547867BB7A}" type="datetime1">
              <a:rPr lang="en-US" smtClean="0"/>
              <a:t>7/22/2022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5BED6AC-4FBA-40BD-BE75-20DB64DA4BAD}" type="datetime1">
              <a:rPr lang="en-US" smtClean="0"/>
              <a:t>7/22/2022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933C87-D201-458A-93C0-8EDD9AC92D93}" type="datetime1">
              <a:rPr lang="en-US" smtClean="0"/>
              <a:t>7/22/2022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6CE6829-5A25-485A-91B1-5D6D58BB9F23}" type="datetime1">
              <a:rPr lang="en-US" smtClean="0"/>
              <a:t>7/22/2022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12F5CD-23D0-4DD1-85B1-71F1825FB3EC}" type="datetime1">
              <a:rPr lang="en-US" smtClean="0"/>
              <a:t>7/22/2022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A5035-C284-496A-B076-BA73A8FA5D8B}" type="datetime1">
              <a:rPr lang="en-US" smtClean="0"/>
              <a:t>7/22/2022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0EB420-1875-490A-8C4B-7AAB939FBE08}" type="datetime1">
              <a:rPr lang="en-US" smtClean="0"/>
              <a:t>7/22/2022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35805F-452B-497C-9BD6-2CDB6902F369}" type="datetime1">
              <a:rPr lang="en-US" smtClean="0"/>
              <a:t>7/22/2022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3F7C6B-C82D-4D42-9929-D6E7E11D9A64}" type="datetime1">
              <a:rPr lang="en-US" smtClean="0"/>
              <a:t>7/22/2022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0CF4779-62E8-4B21-A5D7-0AFB9DBD4358}" type="datetime1">
              <a:rPr lang="en-US" smtClean="0"/>
              <a:t>7/22/2022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9D3375-5CD0-4576-BF96-ADFF24726FF8}" type="datetime1">
              <a:rPr lang="en-US" smtClean="0"/>
              <a:t>7/22/2022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FACD1F8-971E-4F8C-8737-750C12E93E08}" type="datetime1">
              <a:rPr lang="en-US" smtClean="0"/>
              <a:t>7/22/2022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C7D1621-FA30-4D98-85E5-1409E6BEECDC}" type="datetime1">
              <a:rPr lang="en-US" smtClean="0"/>
              <a:t>7/22/2022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96F347-1B2F-4097-AEB5-4A26FB45D67A}" type="datetime1">
              <a:rPr lang="en-US" smtClean="0"/>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CC1DEE0-34E5-4E0F-BEC1-4B8835F82CD1}" type="datetime1">
              <a:rPr lang="en-US" smtClean="0"/>
              <a:t>7/22/2022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359126-4846-4E88-BDD9-5585CC877E47}" type="datetime1">
              <a:rPr lang="en-US" smtClean="0"/>
              <a:t>7/22/2022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avanthealthcare.com/blog/effects-of-nursing-shortage.stml" TargetMode="External"/><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www.ncbi.nlm.nih.gov/books/NBK493175/#:~:text=Staffing%20Ratios,-Bedside%20nurses%2C%20actually&amp;text=Nursing%20shortages%20lead%20to%20errors,patient%2Dto%2Dnurse%20ratios" TargetMode="External"/><Relationship Id="rId4" Type="http://schemas.openxmlformats.org/officeDocument/2006/relationships/hyperlink" Target="https://pestleanalysis.com/nhs-pestle-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0496C6C-A85F-426B-9ED1-3444166C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E5CD8D-E704-46A1-BC3E-9A644A9FFD4E}"/>
              </a:ext>
            </a:extLst>
          </p:cNvPr>
          <p:cNvSpPr>
            <a:spLocks noGrp="1"/>
          </p:cNvSpPr>
          <p:nvPr>
            <p:ph type="ctrTitle"/>
          </p:nvPr>
        </p:nvSpPr>
        <p:spPr>
          <a:xfrm>
            <a:off x="792483" y="821265"/>
            <a:ext cx="6098705" cy="5222117"/>
          </a:xfrm>
        </p:spPr>
        <p:txBody>
          <a:bodyPr anchor="ctr">
            <a:normAutofit/>
          </a:bodyPr>
          <a:lstStyle/>
          <a:p>
            <a:pPr algn="r"/>
            <a:r>
              <a:rPr lang="en-US" sz="5400" dirty="0"/>
              <a:t>Problem of staff shortage in proper care.</a:t>
            </a:r>
          </a:p>
        </p:txBody>
      </p:sp>
      <p:cxnSp>
        <p:nvCxnSpPr>
          <p:cNvPr id="19" name="Straight Connector 18">
            <a:extLst>
              <a:ext uri="{FF2B5EF4-FFF2-40B4-BE49-F238E27FC236}">
                <a16:creationId xmlns:a16="http://schemas.microsoft.com/office/drawing/2014/main" id="{AD0EF22F-5D3C-4240-8C32-1B20803E5A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97108" y="1923563"/>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E309A740-48C5-4AE5-879B-F567D3D7ACDC}"/>
              </a:ext>
            </a:extLst>
          </p:cNvPr>
          <p:cNvSpPr>
            <a:spLocks noGrp="1"/>
          </p:cNvSpPr>
          <p:nvPr>
            <p:ph type="subTitle" idx="1"/>
          </p:nvPr>
        </p:nvSpPr>
        <p:spPr>
          <a:xfrm>
            <a:off x="7903028" y="821265"/>
            <a:ext cx="3265713" cy="5222117"/>
          </a:xfrm>
        </p:spPr>
        <p:txBody>
          <a:bodyPr anchor="ctr">
            <a:normAutofit/>
          </a:bodyPr>
          <a:lstStyle/>
          <a:p>
            <a:r>
              <a:rPr lang="en-US" dirty="0"/>
              <a:t>Zafrin Akhtar</a:t>
            </a:r>
          </a:p>
          <a:p>
            <a:r>
              <a:rPr lang="en-US" dirty="0"/>
              <a:t>2107425</a:t>
            </a:r>
          </a:p>
        </p:txBody>
      </p:sp>
      <p:pic>
        <p:nvPicPr>
          <p:cNvPr id="21" name="Picture 20">
            <a:extLst>
              <a:ext uri="{FF2B5EF4-FFF2-40B4-BE49-F238E27FC236}">
                <a16:creationId xmlns:a16="http://schemas.microsoft.com/office/drawing/2014/main" id="{D912EF34-0253-41FD-9940-D8FBB7DE74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7545075" y="2187578"/>
            <a:ext cx="6857999" cy="2482850"/>
          </a:xfrm>
          <a:prstGeom prst="rect">
            <a:avLst/>
          </a:prstGeom>
        </p:spPr>
      </p:pic>
    </p:spTree>
    <p:extLst>
      <p:ext uri="{BB962C8B-B14F-4D97-AF65-F5344CB8AC3E}">
        <p14:creationId xmlns:p14="http://schemas.microsoft.com/office/powerpoint/2010/main" val="375466494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introduction</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a:bodyPr>
          <a:lstStyle/>
          <a:p>
            <a:pPr>
              <a:lnSpc>
                <a:spcPct val="100000"/>
              </a:lnSpc>
            </a:pPr>
            <a:r>
              <a:rPr lang="en-US" sz="2000" dirty="0"/>
              <a:t>According to unison (2022), 97% of workers say that their care employer is currently experiencing staffing shortages. The findings were based on responses from care workers in England, Wales and Northern Ireland. </a:t>
            </a:r>
          </a:p>
          <a:p>
            <a:pPr>
              <a:lnSpc>
                <a:spcPct val="100000"/>
              </a:lnSpc>
            </a:pPr>
            <a:r>
              <a:rPr lang="en-US" sz="2000" dirty="0"/>
              <a:t>NHS hospitals and mental health services also have had more than 100,000 FTE staff shortage, some of which are from key groups. </a:t>
            </a:r>
          </a:p>
        </p:txBody>
      </p:sp>
    </p:spTree>
    <p:extLst>
      <p:ext uri="{BB962C8B-B14F-4D97-AF65-F5344CB8AC3E}">
        <p14:creationId xmlns:p14="http://schemas.microsoft.com/office/powerpoint/2010/main" val="219423319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Scope of problem</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422166"/>
            <a:ext cx="7454077" cy="3589785"/>
          </a:xfrm>
        </p:spPr>
        <p:txBody>
          <a:bodyPr>
            <a:normAutofit fontScale="92500" lnSpcReduction="10000"/>
          </a:bodyPr>
          <a:lstStyle/>
          <a:p>
            <a:pPr>
              <a:lnSpc>
                <a:spcPct val="100000"/>
              </a:lnSpc>
            </a:pPr>
            <a:r>
              <a:rPr lang="en-US" sz="2000" dirty="0"/>
              <a:t>The reason for staff shortages within healthcare services is due to: </a:t>
            </a:r>
          </a:p>
          <a:p>
            <a:pPr>
              <a:lnSpc>
                <a:spcPct val="100000"/>
              </a:lnSpc>
            </a:pPr>
            <a:r>
              <a:rPr lang="en-US" sz="2000" dirty="0"/>
              <a:t>Burnout </a:t>
            </a:r>
          </a:p>
          <a:p>
            <a:pPr>
              <a:lnSpc>
                <a:spcPct val="100000"/>
              </a:lnSpc>
            </a:pPr>
            <a:r>
              <a:rPr lang="en-US" sz="2000" dirty="0"/>
              <a:t>Overwork </a:t>
            </a:r>
          </a:p>
          <a:p>
            <a:pPr>
              <a:lnSpc>
                <a:spcPct val="100000"/>
              </a:lnSpc>
            </a:pPr>
            <a:r>
              <a:rPr lang="en-US" sz="2000" dirty="0"/>
              <a:t>Low pay </a:t>
            </a:r>
          </a:p>
          <a:p>
            <a:pPr>
              <a:lnSpc>
                <a:spcPct val="100000"/>
              </a:lnSpc>
            </a:pPr>
            <a:r>
              <a:rPr lang="en-US" sz="2000" dirty="0"/>
              <a:t>Competition </a:t>
            </a:r>
          </a:p>
          <a:p>
            <a:pPr>
              <a:lnSpc>
                <a:spcPct val="100000"/>
              </a:lnSpc>
            </a:pPr>
            <a:r>
              <a:rPr lang="en-US" sz="2000" dirty="0"/>
              <a:t>Constant pressure during shifts (Covid-19) </a:t>
            </a:r>
          </a:p>
          <a:p>
            <a:pPr>
              <a:lnSpc>
                <a:spcPct val="100000"/>
              </a:lnSpc>
            </a:pPr>
            <a:r>
              <a:rPr lang="en-US" sz="2000" dirty="0"/>
              <a:t>This therefore impacts both the workers and patients as workers are becoming stressed and fatigued and patients are then not getting the care they require. </a:t>
            </a:r>
          </a:p>
        </p:txBody>
      </p:sp>
    </p:spTree>
    <p:extLst>
      <p:ext uri="{BB962C8B-B14F-4D97-AF65-F5344CB8AC3E}">
        <p14:creationId xmlns:p14="http://schemas.microsoft.com/office/powerpoint/2010/main" val="189498968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impact</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a:bodyPr>
          <a:lstStyle/>
          <a:p>
            <a:pPr marL="0" indent="0">
              <a:lnSpc>
                <a:spcPct val="100000"/>
              </a:lnSpc>
              <a:buNone/>
            </a:pPr>
            <a:r>
              <a:rPr lang="en-US" sz="2000" dirty="0"/>
              <a:t>Staff shortages impacts many things such as </a:t>
            </a:r>
          </a:p>
          <a:p>
            <a:pPr>
              <a:lnSpc>
                <a:spcPct val="100000"/>
              </a:lnSpc>
            </a:pPr>
            <a:r>
              <a:rPr lang="en-US" sz="2000" dirty="0"/>
              <a:t>Could lead to errors </a:t>
            </a:r>
          </a:p>
          <a:p>
            <a:pPr>
              <a:lnSpc>
                <a:spcPct val="100000"/>
              </a:lnSpc>
            </a:pPr>
            <a:r>
              <a:rPr lang="en-US" sz="2000" dirty="0"/>
              <a:t>Higher morbidity and morality rates </a:t>
            </a:r>
          </a:p>
          <a:p>
            <a:pPr>
              <a:lnSpc>
                <a:spcPct val="100000"/>
              </a:lnSpc>
            </a:pPr>
            <a:r>
              <a:rPr lang="en-US" sz="2000" dirty="0"/>
              <a:t>Patient needs not being met completely </a:t>
            </a:r>
          </a:p>
          <a:p>
            <a:pPr>
              <a:lnSpc>
                <a:spcPct val="100000"/>
              </a:lnSpc>
            </a:pPr>
            <a:r>
              <a:rPr lang="en-US" sz="2000" dirty="0"/>
              <a:t>Staff become more burnout due to lack of help </a:t>
            </a:r>
          </a:p>
          <a:p>
            <a:pPr>
              <a:lnSpc>
                <a:spcPct val="100000"/>
              </a:lnSpc>
            </a:pPr>
            <a:r>
              <a:rPr lang="en-US" sz="2000" dirty="0"/>
              <a:t>Care facility having insufficient staff </a:t>
            </a:r>
          </a:p>
          <a:p>
            <a:pPr>
              <a:lnSpc>
                <a:spcPct val="100000"/>
              </a:lnSpc>
            </a:pPr>
            <a:endParaRPr lang="en-US" sz="2000" dirty="0"/>
          </a:p>
        </p:txBody>
      </p:sp>
    </p:spTree>
    <p:extLst>
      <p:ext uri="{BB962C8B-B14F-4D97-AF65-F5344CB8AC3E}">
        <p14:creationId xmlns:p14="http://schemas.microsoft.com/office/powerpoint/2010/main" val="68453071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326561" y="48026"/>
            <a:ext cx="7434070" cy="1474330"/>
          </a:xfrm>
        </p:spPr>
        <p:txBody>
          <a:bodyPr>
            <a:normAutofit/>
          </a:bodyPr>
          <a:lstStyle/>
          <a:p>
            <a:r>
              <a:rPr lang="en-US" dirty="0"/>
              <a:t>PESTLE analysis</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3836075" y="1570382"/>
            <a:ext cx="7434070" cy="4989444"/>
          </a:xfrm>
        </p:spPr>
        <p:txBody>
          <a:bodyPr>
            <a:normAutofit fontScale="62500" lnSpcReduction="20000"/>
          </a:bodyPr>
          <a:lstStyle/>
          <a:p>
            <a:pPr marL="0" indent="0">
              <a:lnSpc>
                <a:spcPct val="100000"/>
              </a:lnSpc>
              <a:buNone/>
            </a:pPr>
            <a:r>
              <a:rPr lang="en-US" sz="3200" b="1" dirty="0"/>
              <a:t>Political:                                                          </a:t>
            </a:r>
          </a:p>
          <a:p>
            <a:pPr>
              <a:lnSpc>
                <a:spcPct val="100000"/>
              </a:lnSpc>
            </a:pPr>
            <a:r>
              <a:rPr lang="en-US" sz="3200" dirty="0"/>
              <a:t>A change in method pays </a:t>
            </a:r>
          </a:p>
          <a:p>
            <a:pPr>
              <a:lnSpc>
                <a:spcPct val="100000"/>
              </a:lnSpc>
            </a:pPr>
            <a:r>
              <a:rPr lang="en-US" sz="3200" dirty="0"/>
              <a:t>A shift in focus   </a:t>
            </a:r>
          </a:p>
          <a:p>
            <a:pPr>
              <a:lnSpc>
                <a:spcPct val="100000"/>
              </a:lnSpc>
            </a:pPr>
            <a:r>
              <a:rPr lang="en-US" sz="3200" dirty="0"/>
              <a:t>Brexit uncertainties</a:t>
            </a:r>
          </a:p>
          <a:p>
            <a:pPr marL="0" indent="0">
              <a:lnSpc>
                <a:spcPct val="100000"/>
              </a:lnSpc>
              <a:buNone/>
            </a:pPr>
            <a:r>
              <a:rPr lang="en-US" sz="3200" b="1" dirty="0"/>
              <a:t>Economics: </a:t>
            </a:r>
          </a:p>
          <a:p>
            <a:pPr>
              <a:lnSpc>
                <a:spcPct val="100000"/>
              </a:lnSpc>
            </a:pPr>
            <a:r>
              <a:rPr lang="en-US" sz="3200" dirty="0"/>
              <a:t>Impact of globalization </a:t>
            </a:r>
          </a:p>
          <a:p>
            <a:pPr>
              <a:lnSpc>
                <a:spcPct val="100000"/>
              </a:lnSpc>
            </a:pPr>
            <a:r>
              <a:rPr lang="en-US" sz="3200" dirty="0"/>
              <a:t>New accommodation for oversea workers</a:t>
            </a:r>
          </a:p>
          <a:p>
            <a:pPr>
              <a:lnSpc>
                <a:spcPct val="100000"/>
              </a:lnSpc>
            </a:pPr>
            <a:r>
              <a:rPr lang="en-US" sz="3200" dirty="0"/>
              <a:t>Economic downturn</a:t>
            </a:r>
          </a:p>
          <a:p>
            <a:pPr>
              <a:lnSpc>
                <a:spcPct val="100000"/>
              </a:lnSpc>
            </a:pPr>
            <a:r>
              <a:rPr lang="en-US" sz="3200" dirty="0"/>
              <a:t>Austerity measures </a:t>
            </a:r>
          </a:p>
          <a:p>
            <a:pPr marL="0" indent="0">
              <a:lnSpc>
                <a:spcPct val="100000"/>
              </a:lnSpc>
              <a:buNone/>
            </a:pPr>
            <a:r>
              <a:rPr lang="en-US" sz="3200" b="1" dirty="0"/>
              <a:t>Social: </a:t>
            </a:r>
          </a:p>
          <a:p>
            <a:pPr>
              <a:lnSpc>
                <a:spcPct val="100000"/>
              </a:lnSpc>
            </a:pPr>
            <a:r>
              <a:rPr lang="en-US" sz="3200" dirty="0"/>
              <a:t>High patient expectations </a:t>
            </a:r>
          </a:p>
          <a:p>
            <a:pPr>
              <a:lnSpc>
                <a:spcPct val="100000"/>
              </a:lnSpc>
            </a:pPr>
            <a:r>
              <a:rPr lang="en-US" sz="3200" dirty="0"/>
              <a:t>The rights of people </a:t>
            </a:r>
          </a:p>
          <a:p>
            <a:pPr>
              <a:lnSpc>
                <a:spcPct val="100000"/>
              </a:lnSpc>
            </a:pPr>
            <a:r>
              <a:rPr lang="en-US" sz="3200" dirty="0"/>
              <a:t>Aging workplace</a:t>
            </a:r>
          </a:p>
          <a:p>
            <a:pPr marL="0" indent="0">
              <a:lnSpc>
                <a:spcPct val="100000"/>
              </a:lnSpc>
              <a:buNone/>
            </a:pPr>
            <a:endParaRPr lang="en-US" sz="3200" dirty="0"/>
          </a:p>
          <a:p>
            <a:pPr>
              <a:lnSpc>
                <a:spcPct val="100000"/>
              </a:lnSpc>
            </a:pPr>
            <a:endParaRPr lang="en-US" sz="2000" dirty="0"/>
          </a:p>
          <a:p>
            <a:pPr>
              <a:lnSpc>
                <a:spcPct val="100000"/>
              </a:lnSpc>
            </a:pPr>
            <a:endParaRPr lang="en-US" sz="2000" dirty="0"/>
          </a:p>
        </p:txBody>
      </p:sp>
    </p:spTree>
    <p:extLst>
      <p:ext uri="{BB962C8B-B14F-4D97-AF65-F5344CB8AC3E}">
        <p14:creationId xmlns:p14="http://schemas.microsoft.com/office/powerpoint/2010/main" val="852891032"/>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297003" y="127540"/>
            <a:ext cx="7434070" cy="1474330"/>
          </a:xfrm>
        </p:spPr>
        <p:txBody>
          <a:bodyPr>
            <a:normAutofit/>
          </a:bodyPr>
          <a:lstStyle/>
          <a:p>
            <a:r>
              <a:rPr lang="en-US" dirty="0"/>
              <a:t>PESTLE analysis</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3836076" y="1470990"/>
            <a:ext cx="7434070" cy="4820478"/>
          </a:xfrm>
        </p:spPr>
        <p:txBody>
          <a:bodyPr>
            <a:normAutofit fontScale="77500" lnSpcReduction="20000"/>
          </a:bodyPr>
          <a:lstStyle/>
          <a:p>
            <a:pPr marL="0" indent="0">
              <a:lnSpc>
                <a:spcPct val="100000"/>
              </a:lnSpc>
              <a:buNone/>
            </a:pPr>
            <a:r>
              <a:rPr lang="en-US" sz="3200" b="1" dirty="0"/>
              <a:t>Technological:  </a:t>
            </a:r>
          </a:p>
          <a:p>
            <a:pPr>
              <a:lnSpc>
                <a:spcPct val="100000"/>
              </a:lnSpc>
            </a:pPr>
            <a:r>
              <a:rPr lang="en-US" sz="3200" dirty="0"/>
              <a:t>Simple recruitment </a:t>
            </a:r>
          </a:p>
          <a:p>
            <a:pPr>
              <a:lnSpc>
                <a:spcPct val="100000"/>
              </a:lnSpc>
            </a:pPr>
            <a:r>
              <a:rPr lang="en-US" sz="3200" dirty="0"/>
              <a:t>Fast and simple communication </a:t>
            </a:r>
          </a:p>
          <a:p>
            <a:pPr>
              <a:lnSpc>
                <a:spcPct val="100000"/>
              </a:lnSpc>
            </a:pPr>
            <a:r>
              <a:rPr lang="en-US" sz="3200" dirty="0"/>
              <a:t>Improved healthcare </a:t>
            </a:r>
          </a:p>
          <a:p>
            <a:pPr>
              <a:lnSpc>
                <a:spcPct val="100000"/>
              </a:lnSpc>
            </a:pPr>
            <a:r>
              <a:rPr lang="en-US" sz="3200" dirty="0"/>
              <a:t>Better education</a:t>
            </a:r>
          </a:p>
          <a:p>
            <a:pPr marL="0" indent="0">
              <a:lnSpc>
                <a:spcPct val="100000"/>
              </a:lnSpc>
              <a:buNone/>
            </a:pPr>
            <a:r>
              <a:rPr lang="en-US" sz="3200" b="1" dirty="0"/>
              <a:t>Legal: </a:t>
            </a:r>
          </a:p>
          <a:p>
            <a:pPr>
              <a:lnSpc>
                <a:spcPct val="100000"/>
              </a:lnSpc>
            </a:pPr>
            <a:r>
              <a:rPr lang="en-US" sz="3200" dirty="0"/>
              <a:t>A legal responsibility </a:t>
            </a:r>
          </a:p>
          <a:p>
            <a:pPr>
              <a:lnSpc>
                <a:spcPct val="100000"/>
              </a:lnSpc>
            </a:pPr>
            <a:r>
              <a:rPr lang="en-US" sz="3200" dirty="0"/>
              <a:t>Litigation </a:t>
            </a:r>
          </a:p>
          <a:p>
            <a:pPr marL="0" indent="0">
              <a:lnSpc>
                <a:spcPct val="100000"/>
              </a:lnSpc>
              <a:buNone/>
            </a:pPr>
            <a:r>
              <a:rPr lang="en-US" sz="3200" b="1" dirty="0"/>
              <a:t>Environmental: </a:t>
            </a:r>
          </a:p>
          <a:p>
            <a:pPr>
              <a:lnSpc>
                <a:spcPct val="100000"/>
              </a:lnSpc>
            </a:pPr>
            <a:r>
              <a:rPr lang="en-US" sz="3200" dirty="0"/>
              <a:t>More remote work means less driving pollution</a:t>
            </a:r>
          </a:p>
          <a:p>
            <a:pPr>
              <a:lnSpc>
                <a:spcPct val="100000"/>
              </a:lnSpc>
            </a:pPr>
            <a:endParaRPr lang="en-US" sz="3200" dirty="0"/>
          </a:p>
          <a:p>
            <a:pPr>
              <a:lnSpc>
                <a:spcPct val="100000"/>
              </a:lnSpc>
            </a:pPr>
            <a:endParaRPr lang="en-US" sz="2000" dirty="0"/>
          </a:p>
          <a:p>
            <a:pPr>
              <a:lnSpc>
                <a:spcPct val="100000"/>
              </a:lnSpc>
            </a:pPr>
            <a:endParaRPr lang="en-US" sz="2000" dirty="0"/>
          </a:p>
        </p:txBody>
      </p:sp>
    </p:spTree>
    <p:extLst>
      <p:ext uri="{BB962C8B-B14F-4D97-AF65-F5344CB8AC3E}">
        <p14:creationId xmlns:p14="http://schemas.microsoft.com/office/powerpoint/2010/main" val="315605593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82161" y="-308844"/>
            <a:ext cx="7434070" cy="1474330"/>
          </a:xfrm>
        </p:spPr>
        <p:txBody>
          <a:bodyPr>
            <a:normAutofit/>
          </a:bodyPr>
          <a:lstStyle/>
          <a:p>
            <a:r>
              <a:rPr lang="en-US" dirty="0"/>
              <a:t>PMI</a:t>
            </a:r>
          </a:p>
        </p:txBody>
      </p:sp>
      <p:graphicFrame>
        <p:nvGraphicFramePr>
          <p:cNvPr id="9" name="Table 10">
            <a:extLst>
              <a:ext uri="{FF2B5EF4-FFF2-40B4-BE49-F238E27FC236}">
                <a16:creationId xmlns:a16="http://schemas.microsoft.com/office/drawing/2014/main" id="{5112FA49-7F3B-23A3-55DC-54F07FA53AD2}"/>
              </a:ext>
            </a:extLst>
          </p:cNvPr>
          <p:cNvGraphicFramePr>
            <a:graphicFrameLocks noGrp="1"/>
          </p:cNvGraphicFramePr>
          <p:nvPr>
            <p:extLst>
              <p:ext uri="{D42A27DB-BD31-4B8C-83A1-F6EECF244321}">
                <p14:modId xmlns:p14="http://schemas.microsoft.com/office/powerpoint/2010/main" val="1966174334"/>
              </p:ext>
            </p:extLst>
          </p:nvPr>
        </p:nvGraphicFramePr>
        <p:xfrm>
          <a:off x="3578087" y="780737"/>
          <a:ext cx="8448261" cy="6032104"/>
        </p:xfrm>
        <a:graphic>
          <a:graphicData uri="http://schemas.openxmlformats.org/drawingml/2006/table">
            <a:tbl>
              <a:tblPr firstRow="1" bandRow="1">
                <a:tableStyleId>{073A0DAA-6AF3-43AB-8588-CEC1D06C72B9}</a:tableStyleId>
              </a:tblPr>
              <a:tblGrid>
                <a:gridCol w="2816087">
                  <a:extLst>
                    <a:ext uri="{9D8B030D-6E8A-4147-A177-3AD203B41FA5}">
                      <a16:colId xmlns:a16="http://schemas.microsoft.com/office/drawing/2014/main" val="1223616111"/>
                    </a:ext>
                  </a:extLst>
                </a:gridCol>
                <a:gridCol w="2816087">
                  <a:extLst>
                    <a:ext uri="{9D8B030D-6E8A-4147-A177-3AD203B41FA5}">
                      <a16:colId xmlns:a16="http://schemas.microsoft.com/office/drawing/2014/main" val="2953285039"/>
                    </a:ext>
                  </a:extLst>
                </a:gridCol>
                <a:gridCol w="2816087">
                  <a:extLst>
                    <a:ext uri="{9D8B030D-6E8A-4147-A177-3AD203B41FA5}">
                      <a16:colId xmlns:a16="http://schemas.microsoft.com/office/drawing/2014/main" val="2400289581"/>
                    </a:ext>
                  </a:extLst>
                </a:gridCol>
              </a:tblGrid>
              <a:tr h="616359">
                <a:tc>
                  <a:txBody>
                    <a:bodyPr/>
                    <a:lstStyle/>
                    <a:p>
                      <a:pPr algn="just"/>
                      <a:r>
                        <a:rPr lang="en-GB" dirty="0"/>
                        <a:t>Plus </a:t>
                      </a:r>
                    </a:p>
                  </a:txBody>
                  <a:tcPr/>
                </a:tc>
                <a:tc>
                  <a:txBody>
                    <a:bodyPr/>
                    <a:lstStyle/>
                    <a:p>
                      <a:r>
                        <a:rPr lang="en-GB" dirty="0"/>
                        <a:t>Minus </a:t>
                      </a:r>
                    </a:p>
                  </a:txBody>
                  <a:tcPr/>
                </a:tc>
                <a:tc>
                  <a:txBody>
                    <a:bodyPr/>
                    <a:lstStyle/>
                    <a:p>
                      <a:r>
                        <a:rPr lang="en-GB" dirty="0"/>
                        <a:t>Interesting / Implications</a:t>
                      </a:r>
                    </a:p>
                  </a:txBody>
                  <a:tcPr/>
                </a:tc>
                <a:extLst>
                  <a:ext uri="{0D108BD9-81ED-4DB2-BD59-A6C34878D82A}">
                    <a16:rowId xmlns:a16="http://schemas.microsoft.com/office/drawing/2014/main" val="1400780721"/>
                  </a:ext>
                </a:extLst>
              </a:tr>
              <a:tr h="880514">
                <a:tc>
                  <a:txBody>
                    <a:bodyPr/>
                    <a:lstStyle/>
                    <a:p>
                      <a:r>
                        <a:rPr lang="en-GB" dirty="0"/>
                        <a:t>More set of hands to help </a:t>
                      </a:r>
                    </a:p>
                  </a:txBody>
                  <a:tcPr/>
                </a:tc>
                <a:tc>
                  <a:txBody>
                    <a:bodyPr/>
                    <a:lstStyle/>
                    <a:p>
                      <a:r>
                        <a:rPr lang="en-GB" dirty="0"/>
                        <a:t>Could lead to errors </a:t>
                      </a:r>
                    </a:p>
                  </a:txBody>
                  <a:tcPr/>
                </a:tc>
                <a:tc>
                  <a:txBody>
                    <a:bodyPr/>
                    <a:lstStyle/>
                    <a:p>
                      <a:r>
                        <a:rPr lang="en-GB" dirty="0"/>
                        <a:t>Misunderstanding and miscommunication between staff </a:t>
                      </a:r>
                    </a:p>
                  </a:txBody>
                  <a:tcPr/>
                </a:tc>
                <a:extLst>
                  <a:ext uri="{0D108BD9-81ED-4DB2-BD59-A6C34878D82A}">
                    <a16:rowId xmlns:a16="http://schemas.microsoft.com/office/drawing/2014/main" val="2412565912"/>
                  </a:ext>
                </a:extLst>
              </a:tr>
              <a:tr h="1144668">
                <a:tc>
                  <a:txBody>
                    <a:bodyPr/>
                    <a:lstStyle/>
                    <a:p>
                      <a:r>
                        <a:rPr lang="en-GB" dirty="0"/>
                        <a:t>Staff burnout rate lowers </a:t>
                      </a:r>
                    </a:p>
                  </a:txBody>
                  <a:tcPr/>
                </a:tc>
                <a:tc>
                  <a:txBody>
                    <a:bodyPr/>
                    <a:lstStyle/>
                    <a:p>
                      <a:r>
                        <a:rPr lang="en-GB" dirty="0"/>
                        <a:t>Staff could become dissatisfied </a:t>
                      </a:r>
                    </a:p>
                  </a:txBody>
                  <a:tcPr/>
                </a:tc>
                <a:tc>
                  <a:txBody>
                    <a:bodyPr/>
                    <a:lstStyle/>
                    <a:p>
                      <a:r>
                        <a:rPr lang="en-GB" dirty="0"/>
                        <a:t>Staff surveys to help staff voice their needs for care facilities to meet</a:t>
                      </a:r>
                    </a:p>
                  </a:txBody>
                  <a:tcPr/>
                </a:tc>
                <a:extLst>
                  <a:ext uri="{0D108BD9-81ED-4DB2-BD59-A6C34878D82A}">
                    <a16:rowId xmlns:a16="http://schemas.microsoft.com/office/drawing/2014/main" val="980419053"/>
                  </a:ext>
                </a:extLst>
              </a:tr>
              <a:tr h="1144668">
                <a:tc>
                  <a:txBody>
                    <a:bodyPr/>
                    <a:lstStyle/>
                    <a:p>
                      <a:r>
                        <a:rPr lang="en-GB" dirty="0"/>
                        <a:t>Staff get to work on flexible timetable</a:t>
                      </a:r>
                    </a:p>
                  </a:txBody>
                  <a:tcPr/>
                </a:tc>
                <a:tc>
                  <a:txBody>
                    <a:bodyPr/>
                    <a:lstStyle/>
                    <a:p>
                      <a:r>
                        <a:rPr lang="en-GB" dirty="0"/>
                        <a:t>Staff could lose their motivation </a:t>
                      </a:r>
                    </a:p>
                  </a:txBody>
                  <a:tcPr/>
                </a:tc>
                <a:tc>
                  <a:txBody>
                    <a:bodyPr/>
                    <a:lstStyle/>
                    <a:p>
                      <a:r>
                        <a:rPr lang="en-GB" dirty="0"/>
                        <a:t>Staff timetable to match their flexibility and needs to keep them motivated</a:t>
                      </a:r>
                    </a:p>
                  </a:txBody>
                  <a:tcPr/>
                </a:tc>
                <a:extLst>
                  <a:ext uri="{0D108BD9-81ED-4DB2-BD59-A6C34878D82A}">
                    <a16:rowId xmlns:a16="http://schemas.microsoft.com/office/drawing/2014/main" val="1720564050"/>
                  </a:ext>
                </a:extLst>
              </a:tr>
              <a:tr h="880514">
                <a:tc>
                  <a:txBody>
                    <a:bodyPr/>
                    <a:lstStyle/>
                    <a:p>
                      <a:r>
                        <a:rPr lang="en-GB" dirty="0"/>
                        <a:t>Patients get their needs met holistically</a:t>
                      </a:r>
                    </a:p>
                  </a:txBody>
                  <a:tcPr/>
                </a:tc>
                <a:tc>
                  <a:txBody>
                    <a:bodyPr/>
                    <a:lstStyle/>
                    <a:p>
                      <a:r>
                        <a:rPr lang="en-GB" dirty="0"/>
                        <a:t>Patients could suffer if poor quality of care is given</a:t>
                      </a:r>
                    </a:p>
                  </a:txBody>
                  <a:tcPr/>
                </a:tc>
                <a:tc>
                  <a:txBody>
                    <a:bodyPr/>
                    <a:lstStyle/>
                    <a:p>
                      <a:r>
                        <a:rPr lang="en-GB" dirty="0"/>
                        <a:t>Push staff to give good quality care to service users</a:t>
                      </a:r>
                    </a:p>
                  </a:txBody>
                  <a:tcPr/>
                </a:tc>
                <a:extLst>
                  <a:ext uri="{0D108BD9-81ED-4DB2-BD59-A6C34878D82A}">
                    <a16:rowId xmlns:a16="http://schemas.microsoft.com/office/drawing/2014/main" val="3682379467"/>
                  </a:ext>
                </a:extLst>
              </a:tr>
              <a:tr h="616359">
                <a:tc>
                  <a:txBody>
                    <a:bodyPr/>
                    <a:lstStyle/>
                    <a:p>
                      <a:r>
                        <a:rPr lang="en-GB" dirty="0"/>
                        <a:t>Lower morality rate</a:t>
                      </a:r>
                    </a:p>
                  </a:txBody>
                  <a:tcPr/>
                </a:tc>
                <a:tc>
                  <a:txBody>
                    <a:bodyPr/>
                    <a:lstStyle/>
                    <a:p>
                      <a:r>
                        <a:rPr lang="en-GB" dirty="0"/>
                        <a:t>Patients could still not be taken care of </a:t>
                      </a:r>
                    </a:p>
                  </a:txBody>
                  <a:tcPr/>
                </a:tc>
                <a:tc>
                  <a:txBody>
                    <a:bodyPr/>
                    <a:lstStyle/>
                    <a:p>
                      <a:r>
                        <a:rPr lang="en-GB" dirty="0"/>
                        <a:t>Insufficient care staff</a:t>
                      </a:r>
                    </a:p>
                  </a:txBody>
                  <a:tcPr/>
                </a:tc>
                <a:extLst>
                  <a:ext uri="{0D108BD9-81ED-4DB2-BD59-A6C34878D82A}">
                    <a16:rowId xmlns:a16="http://schemas.microsoft.com/office/drawing/2014/main" val="2219235009"/>
                  </a:ext>
                </a:extLst>
              </a:tr>
              <a:tr h="545704">
                <a:tc>
                  <a:txBody>
                    <a:bodyPr/>
                    <a:lstStyle/>
                    <a:p>
                      <a:r>
                        <a:rPr lang="en-GB" dirty="0"/>
                        <a:t>Total= </a:t>
                      </a:r>
                    </a:p>
                  </a:txBody>
                  <a:tcPr/>
                </a:tc>
                <a:tc>
                  <a:txBody>
                    <a:bodyPr/>
                    <a:lstStyle/>
                    <a:p>
                      <a:r>
                        <a:rPr lang="en-GB" dirty="0"/>
                        <a:t>Total= </a:t>
                      </a:r>
                    </a:p>
                  </a:txBody>
                  <a:tcPr/>
                </a:tc>
                <a:tc>
                  <a:txBody>
                    <a:bodyPr/>
                    <a:lstStyle/>
                    <a:p>
                      <a:r>
                        <a:rPr lang="en-GB" dirty="0"/>
                        <a:t>Total= </a:t>
                      </a:r>
                    </a:p>
                  </a:txBody>
                  <a:tcPr/>
                </a:tc>
                <a:extLst>
                  <a:ext uri="{0D108BD9-81ED-4DB2-BD59-A6C34878D82A}">
                    <a16:rowId xmlns:a16="http://schemas.microsoft.com/office/drawing/2014/main" val="2624525088"/>
                  </a:ext>
                </a:extLst>
              </a:tr>
            </a:tbl>
          </a:graphicData>
        </a:graphic>
      </p:graphicFrame>
    </p:spTree>
    <p:extLst>
      <p:ext uri="{BB962C8B-B14F-4D97-AF65-F5344CB8AC3E}">
        <p14:creationId xmlns:p14="http://schemas.microsoft.com/office/powerpoint/2010/main" val="282392138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Fishbone </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3931920" y="1908810"/>
            <a:ext cx="7955279" cy="4572000"/>
          </a:xfrm>
        </p:spPr>
        <p:txBody>
          <a:bodyPr>
            <a:normAutofit fontScale="85000" lnSpcReduction="20000"/>
          </a:bodyPr>
          <a:lstStyle/>
          <a:p>
            <a:pPr marL="0" indent="0">
              <a:lnSpc>
                <a:spcPct val="100000"/>
              </a:lnSpc>
              <a:buNone/>
            </a:pPr>
            <a:r>
              <a:rPr lang="en-US" sz="2000" dirty="0"/>
              <a:t>Causes: </a:t>
            </a:r>
          </a:p>
          <a:p>
            <a:pPr>
              <a:lnSpc>
                <a:spcPct val="100000"/>
              </a:lnSpc>
            </a:pPr>
            <a:r>
              <a:rPr lang="en-US" sz="2000" dirty="0"/>
              <a:t>Covid-19 </a:t>
            </a:r>
          </a:p>
          <a:p>
            <a:pPr>
              <a:lnSpc>
                <a:spcPct val="100000"/>
              </a:lnSpc>
            </a:pPr>
            <a:r>
              <a:rPr lang="en-US" sz="2000" dirty="0"/>
              <a:t>Limited supply of new nurses </a:t>
            </a:r>
          </a:p>
          <a:p>
            <a:pPr>
              <a:lnSpc>
                <a:spcPct val="100000"/>
              </a:lnSpc>
            </a:pPr>
            <a:r>
              <a:rPr lang="en-US" sz="2000" dirty="0"/>
              <a:t>Dissatisfaction </a:t>
            </a:r>
          </a:p>
          <a:p>
            <a:pPr>
              <a:lnSpc>
                <a:spcPct val="100000"/>
              </a:lnSpc>
            </a:pPr>
            <a:r>
              <a:rPr lang="en-US" sz="2000" dirty="0"/>
              <a:t>Mental health</a:t>
            </a:r>
          </a:p>
          <a:p>
            <a:pPr marL="0" indent="0">
              <a:lnSpc>
                <a:spcPct val="100000"/>
              </a:lnSpc>
              <a:buNone/>
            </a:pPr>
            <a:r>
              <a:rPr lang="en-US" sz="2000" dirty="0"/>
              <a:t>Effects: </a:t>
            </a:r>
          </a:p>
          <a:p>
            <a:pPr>
              <a:lnSpc>
                <a:spcPct val="100000"/>
              </a:lnSpc>
            </a:pPr>
            <a:r>
              <a:rPr lang="en-US" sz="2000" dirty="0"/>
              <a:t>Covid-19- staff shortage due to staff catching covid or having to stay home to look after their families. </a:t>
            </a:r>
          </a:p>
          <a:p>
            <a:pPr>
              <a:lnSpc>
                <a:spcPct val="100000"/>
              </a:lnSpc>
            </a:pPr>
            <a:r>
              <a:rPr lang="en-US" sz="2000" dirty="0"/>
              <a:t>Limited supply of new nurses- if new nurses are not able to work within the care sector, then there will be staff shortages.  </a:t>
            </a:r>
          </a:p>
          <a:p>
            <a:pPr>
              <a:lnSpc>
                <a:spcPct val="100000"/>
              </a:lnSpc>
            </a:pPr>
            <a:r>
              <a:rPr lang="en-US" sz="2000" dirty="0"/>
              <a:t>Dissatisfaction- staff may not be satisfied with the job or may need more flexibility etc. causing them to leave the job. </a:t>
            </a:r>
          </a:p>
          <a:p>
            <a:pPr>
              <a:lnSpc>
                <a:spcPct val="100000"/>
              </a:lnSpc>
            </a:pPr>
            <a:r>
              <a:rPr lang="en-US" sz="2000" dirty="0"/>
              <a:t>Mental health- staff may suffer from poor mental health due to what they face on a daily basis work wise, resulting in them needing to take time off of work. </a:t>
            </a:r>
          </a:p>
          <a:p>
            <a:pPr>
              <a:lnSpc>
                <a:spcPct val="100000"/>
              </a:lnSpc>
            </a:pPr>
            <a:endParaRPr lang="en-US" sz="2000" dirty="0"/>
          </a:p>
        </p:txBody>
      </p:sp>
    </p:spTree>
    <p:extLst>
      <p:ext uri="{BB962C8B-B14F-4D97-AF65-F5344CB8AC3E}">
        <p14:creationId xmlns:p14="http://schemas.microsoft.com/office/powerpoint/2010/main" val="191923091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solutions</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fontScale="85000" lnSpcReduction="20000"/>
          </a:bodyPr>
          <a:lstStyle/>
          <a:p>
            <a:pPr marL="0" indent="0">
              <a:lnSpc>
                <a:spcPct val="100000"/>
              </a:lnSpc>
              <a:buNone/>
            </a:pPr>
            <a:r>
              <a:rPr lang="en-US" sz="2000" dirty="0"/>
              <a:t>Effective legislation:</a:t>
            </a:r>
          </a:p>
          <a:p>
            <a:pPr>
              <a:lnSpc>
                <a:spcPct val="100000"/>
              </a:lnSpc>
            </a:pPr>
            <a:r>
              <a:rPr lang="en-US" sz="2000" dirty="0"/>
              <a:t>By changing or making new effective legislation, it will allow health care services to maintain staff and keep them working by giving them their rights and meeting their needs so that they are able to help service users to the best of their ability. </a:t>
            </a:r>
          </a:p>
          <a:p>
            <a:pPr marL="0" indent="0">
              <a:lnSpc>
                <a:spcPct val="100000"/>
              </a:lnSpc>
              <a:buNone/>
            </a:pPr>
            <a:r>
              <a:rPr lang="en-US" sz="2000" dirty="0"/>
              <a:t>Take on new nursing graduates:</a:t>
            </a:r>
          </a:p>
          <a:p>
            <a:pPr>
              <a:lnSpc>
                <a:spcPct val="100000"/>
              </a:lnSpc>
            </a:pPr>
            <a:r>
              <a:rPr lang="en-US" sz="2000" dirty="0"/>
              <a:t>By taking on new nursing graduates, it will reduce the staff shortage as care services will get that extra help needed for patients. </a:t>
            </a:r>
          </a:p>
          <a:p>
            <a:pPr marL="0" indent="0">
              <a:lnSpc>
                <a:spcPct val="100000"/>
              </a:lnSpc>
              <a:buNone/>
            </a:pPr>
            <a:r>
              <a:rPr lang="en-US" sz="2000" dirty="0"/>
              <a:t>Hiring international nurses: </a:t>
            </a:r>
          </a:p>
          <a:p>
            <a:pPr>
              <a:lnSpc>
                <a:spcPct val="100000"/>
              </a:lnSpc>
            </a:pPr>
            <a:r>
              <a:rPr lang="en-US" sz="2000" dirty="0"/>
              <a:t>By hiring international staff, it will again stop staff shortage as staff from across the globe would be joining health care services to provide that help. </a:t>
            </a:r>
          </a:p>
        </p:txBody>
      </p:sp>
    </p:spTree>
    <p:extLst>
      <p:ext uri="{BB962C8B-B14F-4D97-AF65-F5344CB8AC3E}">
        <p14:creationId xmlns:p14="http://schemas.microsoft.com/office/powerpoint/2010/main" val="302765034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428502" y="0"/>
            <a:ext cx="7434070" cy="1474330"/>
          </a:xfrm>
        </p:spPr>
        <p:txBody>
          <a:bodyPr>
            <a:normAutofit/>
          </a:bodyPr>
          <a:lstStyle/>
          <a:p>
            <a:r>
              <a:rPr lang="en-US" dirty="0"/>
              <a:t>references</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3949857" y="1145485"/>
            <a:ext cx="7454077" cy="5046593"/>
          </a:xfrm>
        </p:spPr>
        <p:txBody>
          <a:bodyPr>
            <a:normAutofit fontScale="92500" lnSpcReduction="10000"/>
          </a:bodyPr>
          <a:lstStyle/>
          <a:p>
            <a:pPr marL="0" indent="0">
              <a:lnSpc>
                <a:spcPct val="100000"/>
              </a:lnSpc>
              <a:buNone/>
            </a:pPr>
            <a:endParaRPr lang="en-US" sz="2000" dirty="0"/>
          </a:p>
          <a:p>
            <a:pPr>
              <a:lnSpc>
                <a:spcPct val="100000"/>
              </a:lnSpc>
            </a:pPr>
            <a:r>
              <a:rPr lang="en-US" sz="2000" dirty="0"/>
              <a:t>Avant Healthcare </a:t>
            </a:r>
            <a:r>
              <a:rPr lang="en-US" sz="2000" dirty="0" err="1"/>
              <a:t>Proferssionals</a:t>
            </a:r>
            <a:r>
              <a:rPr lang="en-US" sz="2000" dirty="0"/>
              <a:t>, (2021). </a:t>
            </a:r>
            <a:r>
              <a:rPr lang="en-US" sz="2000" i="1" dirty="0"/>
              <a:t>5 Long- Term Effects of the Nursing Shortage. </a:t>
            </a:r>
            <a:r>
              <a:rPr lang="en-US" sz="2000" dirty="0"/>
              <a:t>Accessed on: 08/07/2022. Available at: </a:t>
            </a:r>
            <a:r>
              <a:rPr lang="en-US" sz="2000" dirty="0">
                <a:hlinkClick r:id="rId3"/>
              </a:rPr>
              <a:t>https://avanthealthcare.com/blog/effects-of-nursing-shortage.stml</a:t>
            </a:r>
            <a:r>
              <a:rPr lang="en-US" sz="2000" dirty="0"/>
              <a:t>.  </a:t>
            </a:r>
          </a:p>
          <a:p>
            <a:pPr>
              <a:lnSpc>
                <a:spcPct val="100000"/>
              </a:lnSpc>
            </a:pPr>
            <a:endParaRPr lang="en-US" sz="2000" dirty="0"/>
          </a:p>
          <a:p>
            <a:pPr>
              <a:lnSpc>
                <a:spcPct val="100000"/>
              </a:lnSpc>
            </a:pPr>
            <a:r>
              <a:rPr lang="en-US" sz="2000" dirty="0"/>
              <a:t>Bush, T. (2019). </a:t>
            </a:r>
            <a:r>
              <a:rPr lang="en-US" sz="2000" i="1" dirty="0"/>
              <a:t>PESTLE Analysis of the NHS. </a:t>
            </a:r>
            <a:r>
              <a:rPr lang="en-US" sz="2000" dirty="0"/>
              <a:t>Accessed on: 28/06/2022. Available at: </a:t>
            </a:r>
            <a:r>
              <a:rPr lang="en-US" sz="2000" dirty="0">
                <a:hlinkClick r:id="rId4"/>
              </a:rPr>
              <a:t>https://pestleanalysis.com/nhs-pestle-analysis/</a:t>
            </a:r>
            <a:r>
              <a:rPr lang="en-US" sz="2000" dirty="0"/>
              <a:t>.  </a:t>
            </a:r>
          </a:p>
          <a:p>
            <a:pPr>
              <a:lnSpc>
                <a:spcPct val="100000"/>
              </a:lnSpc>
            </a:pPr>
            <a:endParaRPr lang="en-US" sz="2000" dirty="0"/>
          </a:p>
          <a:p>
            <a:pPr>
              <a:lnSpc>
                <a:spcPct val="100000"/>
              </a:lnSpc>
            </a:pPr>
            <a:r>
              <a:rPr lang="en-US" sz="2000" dirty="0" err="1"/>
              <a:t>Hadad</a:t>
            </a:r>
            <a:r>
              <a:rPr lang="en-US" sz="2000" dirty="0"/>
              <a:t>, L. M, (2022). </a:t>
            </a:r>
            <a:r>
              <a:rPr lang="en-US" sz="2000" i="1" dirty="0"/>
              <a:t>Nursing Shortage. </a:t>
            </a:r>
            <a:r>
              <a:rPr lang="en-US" sz="2000" dirty="0"/>
              <a:t>National Library of Medicine. Accessed on: 08/07/2022. Available at: </a:t>
            </a:r>
            <a:r>
              <a:rPr lang="en-US" sz="2000" dirty="0">
                <a:hlinkClick r:id="rId5"/>
              </a:rPr>
              <a:t>https://www.ncbi.nlm.nih.gov/books/NBK493175/#:~:text=Staffing%20Ratios,-Bedside%20nurses%2C%20actually&amp;text=Nursing%20shortages%20lead%20to%20errors,patient%2Dto%2Dnurse%20ratios</a:t>
            </a:r>
            <a:r>
              <a:rPr lang="en-US" sz="2000" dirty="0"/>
              <a:t>. </a:t>
            </a:r>
          </a:p>
          <a:p>
            <a:pPr marL="0" indent="0">
              <a:lnSpc>
                <a:spcPct val="100000"/>
              </a:lnSpc>
              <a:buNone/>
            </a:pPr>
            <a:endParaRPr lang="en-US" sz="2000" dirty="0"/>
          </a:p>
          <a:p>
            <a:pPr marL="0" indent="0">
              <a:lnSpc>
                <a:spcPct val="100000"/>
              </a:lnSpc>
              <a:buNone/>
            </a:pPr>
            <a:endParaRPr lang="en-US" sz="2000" dirty="0"/>
          </a:p>
        </p:txBody>
      </p:sp>
    </p:spTree>
    <p:extLst>
      <p:ext uri="{BB962C8B-B14F-4D97-AF65-F5344CB8AC3E}">
        <p14:creationId xmlns:p14="http://schemas.microsoft.com/office/powerpoint/2010/main" val="949965381"/>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10BEB954-4024-4CCF-A9D6-4C00FDC028D9}">
  <ds:schemaRefs>
    <ds:schemaRef ds:uri="http://schemas.microsoft.com/sharepoint/v3/contenttype/forms"/>
  </ds:schemaRefs>
</ds:datastoreItem>
</file>

<file path=customXml/itemProps2.xml><?xml version="1.0" encoding="utf-8"?>
<ds:datastoreItem xmlns:ds="http://schemas.openxmlformats.org/officeDocument/2006/customXml" ds:itemID="{AB96CC85-5758-41C0-8EFD-737AFB6912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710EE66-8707-456F-8F2E-091D581CB030}">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Vapor Trail design</Template>
  <TotalTime>1031</TotalTime>
  <Words>712</Words>
  <Application>Microsoft Office PowerPoint</Application>
  <PresentationFormat>Widescreen</PresentationFormat>
  <Paragraphs>95</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Vapor Trail</vt:lpstr>
      <vt:lpstr>Problem of staff shortage in proper care.</vt:lpstr>
      <vt:lpstr>introduction</vt:lpstr>
      <vt:lpstr>Scope of problem</vt:lpstr>
      <vt:lpstr>impact</vt:lpstr>
      <vt:lpstr>PESTLE analysis</vt:lpstr>
      <vt:lpstr>PESTLE analysis</vt:lpstr>
      <vt:lpstr>PMI</vt:lpstr>
      <vt:lpstr>Fishbone </vt:lpstr>
      <vt:lpstr>solutions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of staff shortage in proper care.</dc:title>
  <dc:creator>Zafrin Akhter (2107425)</dc:creator>
  <cp:lastModifiedBy>Zafrin Akhter (2107425)</cp:lastModifiedBy>
  <cp:revision>26</cp:revision>
  <dcterms:created xsi:type="dcterms:W3CDTF">2022-06-15T20:02:16Z</dcterms:created>
  <dcterms:modified xsi:type="dcterms:W3CDTF">2022-07-22T13:21:36Z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