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69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8" r:id="rId16"/>
    <p:sldId id="283" r:id="rId17"/>
    <p:sldId id="284" r:id="rId18"/>
    <p:sldId id="285" r:id="rId19"/>
    <p:sldId id="286" r:id="rId20"/>
    <p:sldId id="28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B6661-2218-45A4-BBA2-A383AFC1B26E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A5E3D5-6829-47D5-8737-5C795BB0464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Hand maidens</a:t>
            </a:r>
            <a:r>
              <a:rPr lang="en-GB" baseline="0" dirty="0" smtClean="0"/>
              <a:t> of colonialism – EP and </a:t>
            </a:r>
            <a:r>
              <a:rPr lang="en-GB" baseline="0" dirty="0" err="1" smtClean="0"/>
              <a:t>Nuer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B0C98A-205C-4121-A893-8962D85056E7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83B1837-C571-4607-8DD2-EFCAFF2B6155}" type="datetimeFigureOut">
              <a:rPr lang="en-GB" smtClean="0"/>
              <a:pPr/>
              <a:t>18/10/2011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9579997-BEB5-4CCF-8E2C-7EEFE109D69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PrimateHandshake#p/u/43/q1svmZqLXFY" TargetMode="External"/><Relationship Id="rId2" Type="http://schemas.openxmlformats.org/officeDocument/2006/relationships/hyperlink" Target="http://www.youtube.com/watch?v=F7WWHjhsYIc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youtube.com/PrimateHandshake#p/search/3/43IURhGw2Lw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NBvIqCXIwU&amp;feature=channe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8077200" cy="1673352"/>
          </a:xfrm>
        </p:spPr>
        <p:txBody>
          <a:bodyPr/>
          <a:lstStyle/>
          <a:p>
            <a:r>
              <a:rPr lang="en-GB" dirty="0" smtClean="0"/>
              <a:t>Applied anthropology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How anthropology can be used</a:t>
            </a:r>
            <a:endParaRPr lang="en-GB" dirty="0"/>
          </a:p>
        </p:txBody>
      </p:sp>
      <p:pic>
        <p:nvPicPr>
          <p:cNvPr id="5" name="Picture 2" descr="C:\Users\luci\AppData\Local\Microsoft\Windows\Temporary Internet Files\Content.IE5\2O8T44R0\MP9004475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356992"/>
            <a:ext cx="3247819" cy="32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applied anthropology?</a:t>
            </a:r>
          </a:p>
          <a:p>
            <a:r>
              <a:rPr lang="en-GB" dirty="0" smtClean="0"/>
              <a:t>Special features of the role</a:t>
            </a:r>
          </a:p>
          <a:p>
            <a:r>
              <a:rPr lang="en-GB" dirty="0" smtClean="0"/>
              <a:t>Examples –</a:t>
            </a:r>
          </a:p>
          <a:p>
            <a:pPr lvl="1"/>
            <a:r>
              <a:rPr lang="en-GB" dirty="0" smtClean="0"/>
              <a:t>Australian aboriginal groups</a:t>
            </a:r>
          </a:p>
          <a:p>
            <a:pPr lvl="1"/>
            <a:r>
              <a:rPr lang="en-GB" dirty="0" smtClean="0"/>
              <a:t>Nestlé</a:t>
            </a:r>
          </a:p>
          <a:p>
            <a:pPr lvl="1"/>
            <a:r>
              <a:rPr lang="en-GB" dirty="0" smtClean="0"/>
              <a:t>Tree planting  in Kenya and Peru</a:t>
            </a:r>
          </a:p>
          <a:p>
            <a:pPr lvl="1"/>
            <a:r>
              <a:rPr lang="en-GB" dirty="0" err="1" smtClean="0"/>
              <a:t>Kerula</a:t>
            </a:r>
            <a:r>
              <a:rPr lang="en-GB" dirty="0" smtClean="0"/>
              <a:t>, Indian community plant initiative</a:t>
            </a:r>
          </a:p>
          <a:p>
            <a:r>
              <a:rPr lang="en-GB" dirty="0" smtClean="0"/>
              <a:t>Use of knowledge/ misuse of knowledge</a:t>
            </a:r>
            <a:endParaRPr lang="en-GB" dirty="0"/>
          </a:p>
        </p:txBody>
      </p:sp>
      <p:pic>
        <p:nvPicPr>
          <p:cNvPr id="6146" name="Picture 2" descr="C:\Users\luci\AppData\Local\Microsoft\Windows\Temporary Internet Files\Content.IE5\DLIYC64I\MP900444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60648"/>
            <a:ext cx="1962912" cy="2270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applied anthropology?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Pure v applied anthropology</a:t>
            </a:r>
          </a:p>
          <a:p>
            <a:r>
              <a:rPr lang="en-GB" dirty="0" smtClean="0"/>
              <a:t>Applied =</a:t>
            </a:r>
          </a:p>
          <a:p>
            <a:pPr lvl="1"/>
            <a:r>
              <a:rPr lang="en-GB" dirty="0" smtClean="0"/>
              <a:t>Problem-orientated research</a:t>
            </a:r>
          </a:p>
          <a:p>
            <a:pPr lvl="1"/>
            <a:r>
              <a:rPr lang="en-GB" dirty="0" smtClean="0"/>
              <a:t>Anthropological knowledge and data that is applied to find a solution to a social problem</a:t>
            </a:r>
            <a:endParaRPr lang="en-GB" dirty="0"/>
          </a:p>
        </p:txBody>
      </p:sp>
      <p:pic>
        <p:nvPicPr>
          <p:cNvPr id="1026" name="Picture 2" descr="C:\Users\luci\AppData\Local\Microsoft\Windows\Temporary Internet Files\Content.IE5\2O8T44R0\MP9004484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365104"/>
            <a:ext cx="3132000" cy="2088000"/>
          </a:xfrm>
          <a:prstGeom prst="rect">
            <a:avLst/>
          </a:prstGeom>
          <a:noFill/>
        </p:spPr>
      </p:pic>
      <p:pic>
        <p:nvPicPr>
          <p:cNvPr id="1030" name="Picture 6" descr="C:\Users\luci\AppData\Local\Microsoft\Windows\Temporary Internet Files\Content.IE5\DLIYC64I\MM9002544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229200"/>
            <a:ext cx="1238250" cy="71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apply anthropology?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Pure anthropology = theory based knowledge</a:t>
            </a:r>
          </a:p>
          <a:p>
            <a:r>
              <a:rPr lang="en-GB" dirty="0" smtClean="0"/>
              <a:t>Anthropologists began to</a:t>
            </a:r>
          </a:p>
          <a:p>
            <a:pPr lvl="1"/>
            <a:r>
              <a:rPr lang="en-GB" dirty="0" smtClean="0"/>
              <a:t>Question  previous role – ‘handmaiden of colonialism’</a:t>
            </a:r>
          </a:p>
          <a:p>
            <a:pPr lvl="1"/>
            <a:r>
              <a:rPr lang="en-GB" dirty="0" smtClean="0"/>
              <a:t>Question knowledge ownership</a:t>
            </a:r>
          </a:p>
          <a:p>
            <a:pPr lvl="1"/>
            <a:r>
              <a:rPr lang="en-GB" dirty="0" smtClean="0"/>
              <a:t>Question the anthropological role</a:t>
            </a:r>
            <a:endParaRPr lang="en-GB" dirty="0"/>
          </a:p>
        </p:txBody>
      </p:sp>
      <p:pic>
        <p:nvPicPr>
          <p:cNvPr id="3077" name="Picture 5" descr="C:\Users\luci\AppData\Local\Microsoft\Windows\Temporary Internet Files\Content.IE5\TAQDD7RT\MP90044357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581128"/>
            <a:ext cx="2142979" cy="18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anthropology?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Special features:</a:t>
            </a:r>
          </a:p>
          <a:p>
            <a:pPr lvl="1"/>
            <a:r>
              <a:rPr lang="en-GB" dirty="0" smtClean="0"/>
              <a:t>Participant observation</a:t>
            </a:r>
          </a:p>
          <a:p>
            <a:pPr lvl="1"/>
            <a:r>
              <a:rPr lang="en-GB" dirty="0" smtClean="0"/>
              <a:t>Holism</a:t>
            </a:r>
          </a:p>
          <a:p>
            <a:pPr lvl="1"/>
            <a:r>
              <a:rPr lang="en-GB" dirty="0" smtClean="0"/>
              <a:t>Regional expertise</a:t>
            </a:r>
          </a:p>
          <a:p>
            <a:pPr lvl="1"/>
            <a:r>
              <a:rPr lang="en-GB" dirty="0" err="1" smtClean="0"/>
              <a:t>Emic</a:t>
            </a:r>
            <a:r>
              <a:rPr lang="en-GB" dirty="0" smtClean="0"/>
              <a:t> view</a:t>
            </a:r>
          </a:p>
          <a:p>
            <a:pPr lvl="1"/>
            <a:r>
              <a:rPr lang="en-GB" dirty="0" smtClean="0"/>
              <a:t>Cultural relativism</a:t>
            </a:r>
          </a:p>
          <a:p>
            <a:pPr lvl="1"/>
            <a:r>
              <a:rPr lang="en-GB" dirty="0" smtClean="0"/>
              <a:t>Link between 2 cultures</a:t>
            </a:r>
            <a:endParaRPr lang="en-GB" dirty="0"/>
          </a:p>
        </p:txBody>
      </p:sp>
      <p:pic>
        <p:nvPicPr>
          <p:cNvPr id="4" name="Picture 8" descr="C:\Users\luci\AppData\Local\Microsoft\Windows\Temporary Internet Files\Content.IE5\C5E04ZI0\MP9004384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3537" y="3933352"/>
            <a:ext cx="3978943" cy="266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Participant observation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Immersion in the culture</a:t>
            </a:r>
          </a:p>
          <a:p>
            <a:r>
              <a:rPr lang="en-GB" dirty="0" smtClean="0"/>
              <a:t>Doing the tasks</a:t>
            </a:r>
          </a:p>
          <a:p>
            <a:r>
              <a:rPr lang="en-GB" dirty="0" smtClean="0"/>
              <a:t>Living as others live</a:t>
            </a:r>
          </a:p>
          <a:p>
            <a:r>
              <a:rPr lang="en-GB" dirty="0" smtClean="0"/>
              <a:t>Learning the language</a:t>
            </a:r>
          </a:p>
          <a:p>
            <a:endParaRPr lang="en-GB" dirty="0" smtClean="0"/>
          </a:p>
          <a:p>
            <a:r>
              <a:rPr lang="en-GB" dirty="0" smtClean="0"/>
              <a:t>Creates a deeper, personal understanding of cultural realities</a:t>
            </a:r>
            <a:endParaRPr lang="en-GB" dirty="0"/>
          </a:p>
        </p:txBody>
      </p:sp>
      <p:pic>
        <p:nvPicPr>
          <p:cNvPr id="1028" name="Picture 4" descr="C:\Documents and Settings\sa025\Local Settings\Temporary Internet Files\Content.IE5\VGZVPYJO\MP91021877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700808"/>
            <a:ext cx="3515035" cy="23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Holism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holistic viewpoint sees experience ‘in the round’  taking into account all perspectives (history, economic etc)</a:t>
            </a:r>
          </a:p>
          <a:p>
            <a:r>
              <a:rPr lang="en-GB" dirty="0" smtClean="0"/>
              <a:t>Holism demands acknowledgement of interconnections between parts</a:t>
            </a:r>
            <a:endParaRPr lang="en-GB" dirty="0"/>
          </a:p>
        </p:txBody>
      </p:sp>
      <p:pic>
        <p:nvPicPr>
          <p:cNvPr id="3074" name="Picture 2" descr="C:\Documents and Settings\sa025\Local Settings\Temporary Internet Files\Content.IE5\1OXR2WQ2\MP9004010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70" y="4437112"/>
            <a:ext cx="2971162" cy="19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Regional expertise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Anthropologists have cultural knowledge that most policy makers do not</a:t>
            </a:r>
          </a:p>
          <a:p>
            <a:r>
              <a:rPr lang="en-GB" dirty="0" smtClean="0"/>
              <a:t>Despite </a:t>
            </a:r>
            <a:r>
              <a:rPr lang="en-GB" dirty="0" err="1" smtClean="0"/>
              <a:t>specialisms</a:t>
            </a:r>
            <a:r>
              <a:rPr lang="en-GB" dirty="0" smtClean="0"/>
              <a:t> they are still area experts</a:t>
            </a:r>
            <a:endParaRPr lang="en-GB" dirty="0"/>
          </a:p>
        </p:txBody>
      </p:sp>
      <p:pic>
        <p:nvPicPr>
          <p:cNvPr id="2050" name="Picture 2" descr="C:\Documents and Settings\sa025\Local Settings\Temporary Internet Files\Content.IE5\3U5MR7LA\MP9000786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149080"/>
            <a:ext cx="2743200" cy="18341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Emic</a:t>
            </a:r>
            <a:r>
              <a:rPr lang="en-GB" dirty="0" smtClean="0"/>
              <a:t> 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the ideas and beliefs of the local people as foundational the anthropologist can provide important information to planners and developers</a:t>
            </a:r>
            <a:endParaRPr lang="en-GB" dirty="0"/>
          </a:p>
        </p:txBody>
      </p:sp>
      <p:pic>
        <p:nvPicPr>
          <p:cNvPr id="4" name="Picture 5" descr="C:\Documents and Settings\sa025\Local Settings\Temporary Internet Files\Content.IE5\VGZVPYJO\MC9000555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7295" y="3762948"/>
            <a:ext cx="3665145" cy="2690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relativism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idea that:</a:t>
            </a:r>
          </a:p>
          <a:p>
            <a:pPr lvl="1"/>
            <a:r>
              <a:rPr lang="en-GB" dirty="0" smtClean="0"/>
              <a:t>All cultures are qualitatively different</a:t>
            </a:r>
          </a:p>
          <a:p>
            <a:pPr lvl="1"/>
            <a:r>
              <a:rPr lang="en-GB" dirty="0" smtClean="0"/>
              <a:t>No culture has the prerogative on correct behaviour </a:t>
            </a:r>
          </a:p>
          <a:p>
            <a:pPr lvl="1"/>
            <a:r>
              <a:rPr lang="en-GB" dirty="0" smtClean="0"/>
              <a:t>All cultures are only able to be understood from ‘the inside’</a:t>
            </a:r>
          </a:p>
          <a:p>
            <a:pPr lvl="1"/>
            <a:r>
              <a:rPr lang="en-GB" dirty="0" smtClean="0"/>
              <a:t>That all cultures have their own intrinsic logic</a:t>
            </a:r>
          </a:p>
          <a:p>
            <a:r>
              <a:rPr lang="en-GB" dirty="0" smtClean="0"/>
              <a:t>Encourages tolerance for all perspectives</a:t>
            </a:r>
            <a:endParaRPr lang="en-GB" dirty="0"/>
          </a:p>
        </p:txBody>
      </p:sp>
      <p:pic>
        <p:nvPicPr>
          <p:cNvPr id="4098" name="Picture 2" descr="C:\Documents and Settings\sa025\Local Settings\Temporary Internet Files\Content.IE5\VGZVPYJO\MC91021632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04664"/>
            <a:ext cx="1690832" cy="18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 between cultures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Topical expertise and examples might be applicable to other situations</a:t>
            </a:r>
            <a:endParaRPr lang="en-GB" dirty="0"/>
          </a:p>
        </p:txBody>
      </p:sp>
      <p:pic>
        <p:nvPicPr>
          <p:cNvPr id="5127" name="Picture 7" descr="C:\Documents and Settings\sa025\Local Settings\Temporary Internet Files\Content.IE5\3U5MR7LA\MP9002013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861048"/>
            <a:ext cx="3657600" cy="2407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roles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rgbClr val="FFFF66"/>
                </a:solidFill>
              </a:rPr>
              <a:t>Evaluator</a:t>
            </a:r>
            <a:r>
              <a:rPr lang="en-GB" dirty="0" smtClean="0"/>
              <a:t>: considers value/worth of policy decisions </a:t>
            </a:r>
          </a:p>
          <a:p>
            <a:r>
              <a:rPr lang="en-GB" dirty="0" smtClean="0">
                <a:solidFill>
                  <a:srgbClr val="FFFF66"/>
                </a:solidFill>
              </a:rPr>
              <a:t>Planner</a:t>
            </a:r>
            <a:r>
              <a:rPr lang="en-GB" dirty="0" smtClean="0"/>
              <a:t>: active participation in planning</a:t>
            </a:r>
          </a:p>
          <a:p>
            <a:r>
              <a:rPr lang="en-GB" dirty="0" smtClean="0">
                <a:solidFill>
                  <a:srgbClr val="FFFF66"/>
                </a:solidFill>
              </a:rPr>
              <a:t>Impact assessor</a:t>
            </a:r>
            <a:r>
              <a:rPr lang="en-GB" dirty="0" smtClean="0"/>
              <a:t>: works out consequences of changes</a:t>
            </a:r>
          </a:p>
          <a:p>
            <a:r>
              <a:rPr lang="en-GB" dirty="0" smtClean="0">
                <a:solidFill>
                  <a:srgbClr val="FFFF66"/>
                </a:solidFill>
              </a:rPr>
              <a:t>Trainer</a:t>
            </a:r>
            <a:r>
              <a:rPr lang="en-GB" dirty="0" smtClean="0"/>
              <a:t>: teaches others in cross cultural situations</a:t>
            </a:r>
          </a:p>
          <a:p>
            <a:r>
              <a:rPr lang="en-GB" dirty="0" smtClean="0">
                <a:solidFill>
                  <a:srgbClr val="FFFF66"/>
                </a:solidFill>
              </a:rPr>
              <a:t>Advocate</a:t>
            </a:r>
            <a:r>
              <a:rPr lang="en-GB" dirty="0" smtClean="0"/>
              <a:t>: supports and speaks for</a:t>
            </a:r>
          </a:p>
          <a:p>
            <a:r>
              <a:rPr lang="en-GB" dirty="0" smtClean="0">
                <a:solidFill>
                  <a:srgbClr val="FFFF66"/>
                </a:solidFill>
              </a:rPr>
              <a:t>Expert witness</a:t>
            </a:r>
            <a:r>
              <a:rPr lang="en-GB" dirty="0" smtClean="0"/>
              <a:t>: culturally relevant info in judicial cases</a:t>
            </a:r>
          </a:p>
          <a:p>
            <a:r>
              <a:rPr lang="en-GB" dirty="0" smtClean="0">
                <a:solidFill>
                  <a:srgbClr val="FFFF66"/>
                </a:solidFill>
              </a:rPr>
              <a:t>Cultural broker</a:t>
            </a:r>
            <a:r>
              <a:rPr lang="en-GB" dirty="0" smtClean="0"/>
              <a:t>: liaison between parties</a:t>
            </a:r>
          </a:p>
          <a:p>
            <a:r>
              <a:rPr lang="en-GB" dirty="0" smtClean="0">
                <a:solidFill>
                  <a:srgbClr val="FFFF66"/>
                </a:solidFill>
              </a:rPr>
              <a:t>Policy researcher</a:t>
            </a:r>
            <a:r>
              <a:rPr lang="en-GB" dirty="0" smtClean="0"/>
              <a:t>: provides info for policy makers</a:t>
            </a:r>
          </a:p>
        </p:txBody>
      </p:sp>
      <p:pic>
        <p:nvPicPr>
          <p:cNvPr id="6164" name="Picture 20" descr="C:\Documents and Settings\sa025\Local Settings\Temporary Internet Files\Content.IE5\1OXR2WQ2\MP9004432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60648"/>
            <a:ext cx="1629575" cy="1080000"/>
          </a:xfrm>
          <a:prstGeom prst="rect">
            <a:avLst/>
          </a:prstGeom>
          <a:noFill/>
        </p:spPr>
      </p:pic>
      <p:sp>
        <p:nvSpPr>
          <p:cNvPr id="30" name="Rectangle 29"/>
          <p:cNvSpPr/>
          <p:nvPr/>
        </p:nvSpPr>
        <p:spPr>
          <a:xfrm>
            <a:off x="5292080" y="6309320"/>
            <a:ext cx="32643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n-GB" dirty="0" smtClean="0"/>
              <a:t>(Adapted from Ferraro,2008: 55)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–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625609"/>
          </a:xfrm>
        </p:spPr>
        <p:txBody>
          <a:bodyPr/>
          <a:lstStyle/>
          <a:p>
            <a:r>
              <a:rPr lang="en-GB" dirty="0" smtClean="0"/>
              <a:t>Nestlé’s marketing of formula baby milk in the 3</a:t>
            </a:r>
            <a:r>
              <a:rPr lang="en-GB" baseline="30000" dirty="0" smtClean="0"/>
              <a:t>rd</a:t>
            </a:r>
            <a:r>
              <a:rPr lang="en-GB" dirty="0" smtClean="0"/>
              <a:t> world caused dramatic increase in infant illness during the 1970s-80s</a:t>
            </a:r>
          </a:p>
          <a:p>
            <a:r>
              <a:rPr lang="en-GB" dirty="0" smtClean="0"/>
              <a:t>Despite scientific evidence of abuse they continued</a:t>
            </a:r>
          </a:p>
          <a:p>
            <a:r>
              <a:rPr lang="en-GB" dirty="0" smtClean="0"/>
              <a:t>Penny Van </a:t>
            </a:r>
            <a:r>
              <a:rPr lang="en-GB" dirty="0" err="1" smtClean="0"/>
              <a:t>Esterik’s</a:t>
            </a:r>
            <a:r>
              <a:rPr lang="en-GB" dirty="0" smtClean="0"/>
              <a:t> (1989) research </a:t>
            </a:r>
          </a:p>
          <a:p>
            <a:pPr>
              <a:buNone/>
            </a:pPr>
            <a:r>
              <a:rPr lang="en-GB" dirty="0" smtClean="0"/>
              <a:t>	data played a vital role in changing </a:t>
            </a:r>
          </a:p>
          <a:p>
            <a:pPr>
              <a:buNone/>
            </a:pPr>
            <a:r>
              <a:rPr lang="en-GB" dirty="0" smtClean="0"/>
              <a:t>	Nestlé’s strategy</a:t>
            </a:r>
            <a:endParaRPr lang="en-GB" dirty="0"/>
          </a:p>
        </p:txBody>
      </p:sp>
      <p:pic>
        <p:nvPicPr>
          <p:cNvPr id="7171" name="Picture 3" descr="C:\Documents and Settings\sa025\Local Settings\Temporary Internet Files\Content.IE5\1OXR2WQ2\MP9001754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861048"/>
            <a:ext cx="1861860" cy="27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dying out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Wayapi</a:t>
            </a:r>
            <a:r>
              <a:rPr lang="en-GB" dirty="0" smtClean="0"/>
              <a:t> people in Campbell’s book</a:t>
            </a:r>
          </a:p>
          <a:p>
            <a:pPr>
              <a:buNone/>
            </a:pPr>
            <a:r>
              <a:rPr lang="en-GB" dirty="0" smtClean="0"/>
              <a:t> </a:t>
            </a:r>
            <a:r>
              <a:rPr lang="en-GB" i="1" dirty="0" smtClean="0"/>
              <a:t>Getting to Know </a:t>
            </a:r>
            <a:r>
              <a:rPr lang="en-GB" i="1" dirty="0" err="1" smtClean="0"/>
              <a:t>Wai</a:t>
            </a:r>
            <a:r>
              <a:rPr lang="en-GB" i="1" dirty="0" smtClean="0"/>
              <a:t> </a:t>
            </a:r>
            <a:r>
              <a:rPr lang="en-GB" i="1" dirty="0" err="1" smtClean="0"/>
              <a:t>Wai</a:t>
            </a:r>
            <a:r>
              <a:rPr lang="en-GB" i="1" dirty="0" smtClean="0"/>
              <a:t> </a:t>
            </a:r>
            <a:r>
              <a:rPr lang="en-GB" dirty="0" smtClean="0"/>
              <a:t>(1980)</a:t>
            </a:r>
            <a:endParaRPr lang="en-GB" dirty="0"/>
          </a:p>
        </p:txBody>
      </p:sp>
      <p:pic>
        <p:nvPicPr>
          <p:cNvPr id="1026" name="Picture 2" descr="http://www.rainforestfoundationuk.org/images/page/Getting_to_Kn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2200" y="3068960"/>
            <a:ext cx="2064216" cy="331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Narby</a:t>
            </a:r>
            <a:r>
              <a:rPr lang="en-GB" dirty="0" smtClean="0"/>
              <a:t> : </a:t>
            </a:r>
            <a:r>
              <a:rPr lang="en-GB" dirty="0" err="1" smtClean="0"/>
              <a:t>Ashanika</a:t>
            </a:r>
            <a:r>
              <a:rPr lang="en-GB" dirty="0" smtClean="0"/>
              <a:t>, Peru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71743"/>
            <a:ext cx="8229600" cy="4625609"/>
          </a:xfrm>
        </p:spPr>
        <p:txBody>
          <a:bodyPr>
            <a:normAutofit/>
          </a:bodyPr>
          <a:lstStyle/>
          <a:p>
            <a:r>
              <a:rPr lang="en-GB" dirty="0" smtClean="0"/>
              <a:t>Development of the Amazon, including pharmaceutical interest sparked concerns regarding ownership</a:t>
            </a:r>
          </a:p>
          <a:p>
            <a:r>
              <a:rPr lang="en-GB" dirty="0" err="1" smtClean="0"/>
              <a:t>Narby</a:t>
            </a:r>
            <a:r>
              <a:rPr lang="en-GB" dirty="0" smtClean="0"/>
              <a:t> aimed to establish indigenous peoples’ ownership by establishing their rights through their knowledge</a:t>
            </a:r>
          </a:p>
          <a:p>
            <a:r>
              <a:rPr lang="en-GB" dirty="0" smtClean="0"/>
              <a:t>Books:</a:t>
            </a:r>
          </a:p>
          <a:p>
            <a:r>
              <a:rPr lang="en-GB" sz="2200" dirty="0" smtClean="0"/>
              <a:t>1995. </a:t>
            </a:r>
            <a:r>
              <a:rPr lang="en-GB" sz="2200" i="1" dirty="0" smtClean="0"/>
              <a:t>The cosmic serpent: DNA and the origins of knowledge </a:t>
            </a:r>
            <a:r>
              <a:rPr lang="en-GB" sz="2200" dirty="0" smtClean="0"/>
              <a:t>e</a:t>
            </a:r>
            <a:endParaRPr lang="en-GB" sz="2200" i="1" dirty="0" smtClean="0"/>
          </a:p>
          <a:p>
            <a:r>
              <a:rPr lang="en-GB" sz="2200" dirty="0" smtClean="0"/>
              <a:t>2001</a:t>
            </a:r>
            <a:r>
              <a:rPr lang="en-GB" sz="2200" i="1" dirty="0" smtClean="0"/>
              <a:t>. Shamans Through Time: 500 Years on the Path to Knowledge</a:t>
            </a:r>
          </a:p>
          <a:p>
            <a:r>
              <a:rPr lang="en-GB" sz="2200" dirty="0" smtClean="0"/>
              <a:t>2005. </a:t>
            </a:r>
            <a:r>
              <a:rPr lang="en-GB" sz="2200" i="1" dirty="0" smtClean="0"/>
              <a:t>Intelligence  in nature</a:t>
            </a:r>
          </a:p>
          <a:p>
            <a:endParaRPr lang="en-GB" dirty="0"/>
          </a:p>
        </p:txBody>
      </p:sp>
      <p:pic>
        <p:nvPicPr>
          <p:cNvPr id="1026" name="Picture 2" descr="http://deoxy.org/img/Narb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260648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land rights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Australian Aboriginal lands</a:t>
            </a:r>
          </a:p>
          <a:p>
            <a:r>
              <a:rPr lang="en-GB" dirty="0" smtClean="0"/>
              <a:t>Book:</a:t>
            </a:r>
          </a:p>
          <a:p>
            <a:pPr lvl="1"/>
            <a:r>
              <a:rPr lang="en-GB" dirty="0" err="1" smtClean="0"/>
              <a:t>Strang</a:t>
            </a:r>
            <a:r>
              <a:rPr lang="en-GB" dirty="0" smtClean="0"/>
              <a:t>, V. 1997, </a:t>
            </a:r>
            <a:r>
              <a:rPr lang="en-GB" i="1" dirty="0" smtClean="0"/>
              <a:t>Uncommon Ground: cultural landscapes and environmental values</a:t>
            </a:r>
            <a:r>
              <a:rPr lang="en-GB" dirty="0" smtClean="0"/>
              <a:t>, Oxford, New York: Berg</a:t>
            </a:r>
            <a:endParaRPr lang="en-GB" i="1" dirty="0" smtClean="0"/>
          </a:p>
          <a:p>
            <a:endParaRPr lang="en-GB" dirty="0" smtClean="0"/>
          </a:p>
          <a:p>
            <a:r>
              <a:rPr lang="en-GB" dirty="0" smtClean="0"/>
              <a:t>http://www.aaanet.org/pdf/upload/51-2-Veronica-Strang-In-Focus.pdf</a:t>
            </a:r>
            <a:endParaRPr lang="en-GB" dirty="0"/>
          </a:p>
        </p:txBody>
      </p:sp>
      <p:pic>
        <p:nvPicPr>
          <p:cNvPr id="27650" name="Picture 2" descr="http://www.artsfaculty.auckland.ac.nz/images/staff/vstr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620688"/>
            <a:ext cx="2016224" cy="284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Community Carbon Link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Tree planting initiative</a:t>
            </a:r>
          </a:p>
          <a:p>
            <a:r>
              <a:rPr lang="en-GB" dirty="0" smtClean="0"/>
              <a:t>Focused through non-profit org -</a:t>
            </a:r>
            <a:r>
              <a:rPr lang="en-GB" dirty="0" err="1" smtClean="0"/>
              <a:t>Treeflights</a:t>
            </a:r>
            <a:endParaRPr lang="en-GB" dirty="0" smtClean="0"/>
          </a:p>
          <a:p>
            <a:r>
              <a:rPr lang="en-GB" dirty="0" smtClean="0"/>
              <a:t>Links communities through planting trees for carbon absorption</a:t>
            </a:r>
          </a:p>
          <a:p>
            <a:r>
              <a:rPr lang="en-GB" dirty="0" smtClean="0"/>
              <a:t>Linked to </a:t>
            </a:r>
            <a:r>
              <a:rPr lang="en-GB" dirty="0" err="1" smtClean="0"/>
              <a:t>Giriama</a:t>
            </a:r>
            <a:r>
              <a:rPr lang="en-GB" dirty="0" smtClean="0"/>
              <a:t> in Kenya and the </a:t>
            </a:r>
            <a:r>
              <a:rPr lang="en-GB" dirty="0" err="1" smtClean="0"/>
              <a:t>Ashaninka</a:t>
            </a:r>
            <a:r>
              <a:rPr lang="en-GB" dirty="0" smtClean="0"/>
              <a:t> in Peru</a:t>
            </a:r>
            <a:endParaRPr lang="en-GB" dirty="0"/>
          </a:p>
        </p:txBody>
      </p:sp>
      <p:pic>
        <p:nvPicPr>
          <p:cNvPr id="40962" name="Picture 2" descr="http://treeflights.com/phase2/images/bore-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4473328"/>
            <a:ext cx="2799941" cy="2196032"/>
          </a:xfrm>
          <a:prstGeom prst="rect">
            <a:avLst/>
          </a:prstGeom>
          <a:noFill/>
        </p:spPr>
      </p:pic>
      <p:pic>
        <p:nvPicPr>
          <p:cNvPr id="26626" name="Picture 2" descr="http://news.bbcimg.co.uk/media/images/49004000/jpg/_49004298_lampeteruniinken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821384"/>
            <a:ext cx="2133600" cy="2847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3</a:t>
            </a:r>
            <a:r>
              <a:rPr lang="en-GB" smtClean="0"/>
              <a:t> </a:t>
            </a:r>
            <a:r>
              <a:rPr lang="en-GB" dirty="0" smtClean="0"/>
              <a:t>films –tree planting in Kenya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hlinkClick r:id="rId2"/>
              </a:rPr>
              <a:t>Latest film from Bore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School project with </a:t>
            </a:r>
            <a:r>
              <a:rPr lang="en-GB" dirty="0" err="1" smtClean="0">
                <a:hlinkClick r:id="rId3"/>
              </a:rPr>
              <a:t>PrimateHandshake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School project in </a:t>
            </a:r>
            <a:r>
              <a:rPr lang="en-GB" dirty="0" err="1" smtClean="0">
                <a:hlinkClick r:id="rId4"/>
              </a:rPr>
              <a:t>Lampeter</a:t>
            </a:r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Kerula</a:t>
            </a:r>
            <a:r>
              <a:rPr lang="en-GB" dirty="0" smtClean="0"/>
              <a:t> ‘tree knowledge’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Film: Plants and their secrets part 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 we looked at what applied anthropology is </a:t>
            </a:r>
          </a:p>
          <a:p>
            <a:r>
              <a:rPr lang="en-GB" dirty="0" smtClean="0"/>
              <a:t>H</a:t>
            </a:r>
            <a:r>
              <a:rPr lang="en-GB" dirty="0" smtClean="0"/>
              <a:t>ow anthropological knowledge is </a:t>
            </a:r>
            <a:r>
              <a:rPr lang="en-GB" smtClean="0"/>
              <a:t>used  </a:t>
            </a:r>
            <a:endParaRPr lang="en-GB" dirty="0" smtClean="0"/>
          </a:p>
          <a:p>
            <a:r>
              <a:rPr lang="en-GB" smtClean="0"/>
              <a:t>How </a:t>
            </a:r>
            <a:r>
              <a:rPr lang="en-GB" dirty="0" smtClean="0"/>
              <a:t>can it help</a:t>
            </a:r>
          </a:p>
          <a:p>
            <a:r>
              <a:rPr lang="en-GB" dirty="0" smtClean="0"/>
              <a:t>Some ethnographic examples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Custom 38">
      <a:dk1>
        <a:srgbClr val="FFFFFF"/>
      </a:dk1>
      <a:lt1>
        <a:srgbClr val="340000"/>
      </a:lt1>
      <a:dk2>
        <a:srgbClr val="340000"/>
      </a:dk2>
      <a:lt2>
        <a:srgbClr val="340000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31</TotalTime>
  <Words>587</Words>
  <Application>Microsoft Office PowerPoint</Application>
  <PresentationFormat>On-screen Show (4:3)</PresentationFormat>
  <Paragraphs>107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Module</vt:lpstr>
      <vt:lpstr>Applied anthropology</vt:lpstr>
      <vt:lpstr>Today’s class</vt:lpstr>
      <vt:lpstr>What is applied anthropology?</vt:lpstr>
      <vt:lpstr>Why apply anthropology?</vt:lpstr>
      <vt:lpstr>Why anthropology?</vt:lpstr>
      <vt:lpstr>Participant observation</vt:lpstr>
      <vt:lpstr>Holism </vt:lpstr>
      <vt:lpstr>Regional expertise</vt:lpstr>
      <vt:lpstr>Emic view</vt:lpstr>
      <vt:lpstr>Cultural relativism</vt:lpstr>
      <vt:lpstr>Link between cultures</vt:lpstr>
      <vt:lpstr>Examples of roles</vt:lpstr>
      <vt:lpstr>Example – </vt:lpstr>
      <vt:lpstr>Example: dying out </vt:lpstr>
      <vt:lpstr>Narby : Ashanika, Peru</vt:lpstr>
      <vt:lpstr>Example: land rights </vt:lpstr>
      <vt:lpstr>Community Carbon Link</vt:lpstr>
      <vt:lpstr>3 films –tree planting in Kenya</vt:lpstr>
      <vt:lpstr>Kerula ‘tree knowledge’</vt:lpstr>
      <vt:lpstr>Summary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Applied anthropology</dc:title>
  <dc:creator>sa025</dc:creator>
  <cp:lastModifiedBy>sa025</cp:lastModifiedBy>
  <cp:revision>5</cp:revision>
  <dcterms:created xsi:type="dcterms:W3CDTF">2011-10-14T10:38:38Z</dcterms:created>
  <dcterms:modified xsi:type="dcterms:W3CDTF">2011-10-18T11:50:58Z</dcterms:modified>
</cp:coreProperties>
</file>