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8"/>
  </p:notesMasterIdLst>
  <p:sldIdLst>
    <p:sldId id="256" r:id="rId2"/>
    <p:sldId id="257" r:id="rId3"/>
    <p:sldId id="269" r:id="rId4"/>
    <p:sldId id="270" r:id="rId5"/>
    <p:sldId id="271"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3" autoAdjust="0"/>
    <p:restoredTop sz="73140" autoAdjust="0"/>
  </p:normalViewPr>
  <p:slideViewPr>
    <p:cSldViewPr snapToGrid="0">
      <p:cViewPr varScale="1">
        <p:scale>
          <a:sx n="63" d="100"/>
          <a:sy n="63" d="100"/>
        </p:scale>
        <p:origin x="145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D0A4DD-1870-4224-98D1-4C06A817D213}" type="datetimeFigureOut">
              <a:rPr lang="en-GB" smtClean="0"/>
              <a:t>03/01/2025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227B46-0640-498F-84D3-A21F31E838BC}" type="slidenum">
              <a:rPr lang="en-GB" smtClean="0"/>
              <a:t>‹#›</a:t>
            </a:fld>
            <a:endParaRPr lang="en-GB"/>
          </a:p>
        </p:txBody>
      </p:sp>
    </p:spTree>
    <p:extLst>
      <p:ext uri="{BB962C8B-B14F-4D97-AF65-F5344CB8AC3E}">
        <p14:creationId xmlns:p14="http://schemas.microsoft.com/office/powerpoint/2010/main" val="941197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Technology has changed the way in which people develop and learn continuously. It has assisted convenience through serving flexible and remote learning, improving accessibility and assisting self-paced and customised learning which further results in minimising time and cost required in training incentives. </a:t>
            </a:r>
            <a:r>
              <a:rPr lang="en-US" sz="1200" kern="1200" dirty="0" smtClean="0">
                <a:solidFill>
                  <a:schemeClr val="tx1"/>
                </a:solidFill>
                <a:effectLst/>
                <a:latin typeface="+mn-lt"/>
                <a:ea typeface="+mn-ea"/>
                <a:cs typeface="+mn-cs"/>
              </a:rPr>
              <a:t>Post-</a:t>
            </a:r>
            <a:r>
              <a:rPr lang="en-US" sz="1200" kern="1200" dirty="0" err="1" smtClean="0">
                <a:solidFill>
                  <a:schemeClr val="tx1"/>
                </a:solidFill>
                <a:effectLst/>
                <a:latin typeface="+mn-lt"/>
                <a:ea typeface="+mn-ea"/>
                <a:cs typeface="+mn-cs"/>
              </a:rPr>
              <a:t>Covid</a:t>
            </a:r>
            <a:r>
              <a:rPr lang="en-US" sz="1200" kern="1200" dirty="0" smtClean="0">
                <a:solidFill>
                  <a:schemeClr val="tx1"/>
                </a:solidFill>
                <a:effectLst/>
                <a:latin typeface="+mn-lt"/>
                <a:ea typeface="+mn-ea"/>
                <a:cs typeface="+mn-cs"/>
              </a:rPr>
              <a:t>, online mode changes the way we used to do our work and reduced the overall complexities. The key here is played by technology, which enables continuous monitoring, real time feedback, data driven evaluation, and collaborative software.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2</a:t>
            </a:fld>
            <a:endParaRPr lang="en-GB"/>
          </a:p>
        </p:txBody>
      </p:sp>
    </p:spTree>
    <p:extLst>
      <p:ext uri="{BB962C8B-B14F-4D97-AF65-F5344CB8AC3E}">
        <p14:creationId xmlns:p14="http://schemas.microsoft.com/office/powerpoint/2010/main" val="3735865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Besides performance monitoring through technology of project management software, managers can easily track task completion, deadlines, and collaborative works. These are data-driven insights that help an organization to know what to work on, where and why, and also how to help the employee to work from anywhere. However, studies have shown that integrating these tools have a high impact in increasing productivity and engagement.</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3</a:t>
            </a:fld>
            <a:endParaRPr lang="en-GB"/>
          </a:p>
        </p:txBody>
      </p:sp>
    </p:spTree>
    <p:extLst>
      <p:ext uri="{BB962C8B-B14F-4D97-AF65-F5344CB8AC3E}">
        <p14:creationId xmlns:p14="http://schemas.microsoft.com/office/powerpoint/2010/main" val="2411829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We now delve into concrete methods of performance measurement in work environments. The OKR and KPI frameworks first establish clear, measurable goals for your employees. Since this aligns well with personal and organizational objectives, it is far easier to track progress and measure success. But they may not take account of qualitative factors which are equally important. The second is that the feedback is issued by more than one source such as peers, superiors and clients using the 360-degree feedback system. It gives you a broad view of a remote employee’s performance, but it can be tough to make sure the evaluators have interacted closely with that remote employee.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Moving on other techniques such as time and activity analysis tracks how employees use their work hours. This gives quantitative data on productivity, but needs to be deployed with care lest privacy or trust be violated. It also includes measure quality outputs and assess the performances such as customer satisfaction scores or error rates, as opposed to how to get the outputs. Because direct observation of the processes is impossible in remote work, this result oriented approach is especially appropriate.</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4</a:t>
            </a:fld>
            <a:endParaRPr lang="en-GB"/>
          </a:p>
        </p:txBody>
      </p:sp>
    </p:spTree>
    <p:extLst>
      <p:ext uri="{BB962C8B-B14F-4D97-AF65-F5344CB8AC3E}">
        <p14:creationId xmlns:p14="http://schemas.microsoft.com/office/powerpoint/2010/main" val="2270349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To support these techniques, organizations rely on a range of digital tools.</a:t>
            </a:r>
          </a:p>
          <a:p>
            <a:pPr marL="171450" lvl="0" indent="-171450">
              <a:buFont typeface="Arial" panose="020B0604020202020204" pitchFamily="34" charset="0"/>
              <a:buChar char="•"/>
            </a:pPr>
            <a:r>
              <a:rPr lang="en-US" sz="1200" kern="1200" dirty="0" smtClean="0">
                <a:solidFill>
                  <a:schemeClr val="tx1"/>
                </a:solidFill>
                <a:effectLst/>
                <a:latin typeface="+mn-lt"/>
                <a:ea typeface="+mn-ea"/>
                <a:cs typeface="+mn-cs"/>
              </a:rPr>
              <a:t>Digital performance management platforms streamline goal setting, progress tracking, and feedback collection, providing consistency in evaluations.</a:t>
            </a:r>
          </a:p>
          <a:p>
            <a:pPr marL="171450" lvl="0" indent="-171450">
              <a:buFont typeface="Arial" panose="020B0604020202020204" pitchFamily="34" charset="0"/>
              <a:buChar char="•"/>
            </a:pPr>
            <a:r>
              <a:rPr lang="en-US" sz="1200" kern="1200" dirty="0" smtClean="0">
                <a:solidFill>
                  <a:schemeClr val="tx1"/>
                </a:solidFill>
                <a:effectLst/>
                <a:latin typeface="+mn-lt"/>
                <a:ea typeface="+mn-ea"/>
                <a:cs typeface="+mn-cs"/>
              </a:rPr>
              <a:t>Real-time feedback applications like 15Five and Lattice enable continuous performance discussions, allowing for timely course corrections.</a:t>
            </a:r>
          </a:p>
          <a:p>
            <a:pPr marL="171450" lvl="0" indent="-171450">
              <a:buFont typeface="Arial" panose="020B0604020202020204" pitchFamily="34" charset="0"/>
              <a:buChar char="•"/>
            </a:pPr>
            <a:r>
              <a:rPr lang="en-US" sz="1200" kern="1200" dirty="0" smtClean="0">
                <a:solidFill>
                  <a:schemeClr val="tx1"/>
                </a:solidFill>
                <a:effectLst/>
                <a:latin typeface="+mn-lt"/>
                <a:ea typeface="+mn-ea"/>
                <a:cs typeface="+mn-cs"/>
              </a:rPr>
              <a:t>Project management tools such as Asana and Jira assess task completion, collaboration, and individual contributions within teams.</a:t>
            </a:r>
          </a:p>
          <a:p>
            <a:pPr marL="171450" lvl="0" indent="-171450">
              <a:buFont typeface="Arial" panose="020B0604020202020204" pitchFamily="34" charset="0"/>
              <a:buChar char="•"/>
            </a:pPr>
            <a:r>
              <a:rPr lang="en-US" sz="1200" kern="1200" dirty="0" smtClean="0">
                <a:solidFill>
                  <a:schemeClr val="tx1"/>
                </a:solidFill>
                <a:effectLst/>
                <a:latin typeface="+mn-lt"/>
                <a:ea typeface="+mn-ea"/>
                <a:cs typeface="+mn-cs"/>
              </a:rPr>
              <a:t>Lastly, automated analytics tools powered by AI, like Microsoft Workplace Analytics, analyze productivity trends and provide actionable insights. While these tools are powerful, they must be used responsibly to address privacy concerns.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5</a:t>
            </a:fld>
            <a:endParaRPr lang="en-GB"/>
          </a:p>
        </p:txBody>
      </p:sp>
    </p:spTree>
    <p:extLst>
      <p:ext uri="{BB962C8B-B14F-4D97-AF65-F5344CB8AC3E}">
        <p14:creationId xmlns:p14="http://schemas.microsoft.com/office/powerpoint/2010/main" val="1669442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Among different employee assistance programmes available at Amazon, one of them is identified as the Career Choice Programme. This initiative serves relevant resources and courses online for the employees through which their existing skills can be improved and new skills can be acquired while they are still an important part of the organisation.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6</a:t>
            </a:fld>
            <a:endParaRPr lang="en-GB"/>
          </a:p>
        </p:txBody>
      </p:sp>
    </p:spTree>
    <p:extLst>
      <p:ext uri="{BB962C8B-B14F-4D97-AF65-F5344CB8AC3E}">
        <p14:creationId xmlns:p14="http://schemas.microsoft.com/office/powerpoint/2010/main" val="116239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Being a well-known organisation for its beneficial employee-employer relationships, Accenture has recently launched its Connected Learning Platform which provides an extensive online course library, virtual digital classrooms and interactive simulations so that the employees can be empowered to learn and develop new and improve existing skills continuously.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7</a:t>
            </a:fld>
            <a:endParaRPr lang="en-GB"/>
          </a:p>
        </p:txBody>
      </p:sp>
    </p:spTree>
    <p:extLst>
      <p:ext uri="{BB962C8B-B14F-4D97-AF65-F5344CB8AC3E}">
        <p14:creationId xmlns:p14="http://schemas.microsoft.com/office/powerpoint/2010/main" val="378349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Deloitte is also a globally renowned organisation which acknowledges the training, development and learning needs of its valuable workforce. Hence, Deloitte has introduced its digital learning platform, referred to as D180, which serves comprehensive and customised learning paths along with on-demand access to relevant sources of learning which enables the employees to learn autonomously and at their convenience.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8</a:t>
            </a:fld>
            <a:endParaRPr lang="en-GB"/>
          </a:p>
        </p:txBody>
      </p:sp>
    </p:spTree>
    <p:extLst>
      <p:ext uri="{BB962C8B-B14F-4D97-AF65-F5344CB8AC3E}">
        <p14:creationId xmlns:p14="http://schemas.microsoft.com/office/powerpoint/2010/main" val="2089797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immersive learning incentive of IBM has been relying extensively on gamified learning experiences and virtual reality simulations. These have been credible because they result in the creation of interactive and engaging learning environments for the workforces of IBM so that new and improved practical skills can be developed, aiming to minimise competitive threats effectively.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9</a:t>
            </a:fld>
            <a:endParaRPr lang="en-GB"/>
          </a:p>
        </p:txBody>
      </p:sp>
    </p:spTree>
    <p:extLst>
      <p:ext uri="{BB962C8B-B14F-4D97-AF65-F5344CB8AC3E}">
        <p14:creationId xmlns:p14="http://schemas.microsoft.com/office/powerpoint/2010/main" val="31860220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Being a well-known technology and Software Company, the virtual and instructor-based e-learning and training platform of Cisco has allowed minimisation in training costs and enhancing scalability which enables the employers to train an extensive workforce in a cost-effective and efficient manner.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10</a:t>
            </a:fld>
            <a:endParaRPr lang="en-GB"/>
          </a:p>
        </p:txBody>
      </p:sp>
    </p:spTree>
    <p:extLst>
      <p:ext uri="{BB962C8B-B14F-4D97-AF65-F5344CB8AC3E}">
        <p14:creationId xmlns:p14="http://schemas.microsoft.com/office/powerpoint/2010/main" val="3823886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Being one of the largest employer, GE has been focussed towards enhancing and optimising the learning and development activities of its workforce. This has been possible through the gamified learning platform of GE, popularly known as BrilliantYOU, which leads to improving engagement of employees along with assisting retention of relevant knowledge, further resulting in enhanced productivity and performance for the company comprehensively.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11</a:t>
            </a:fld>
            <a:endParaRPr lang="en-GB"/>
          </a:p>
        </p:txBody>
      </p:sp>
    </p:spTree>
    <p:extLst>
      <p:ext uri="{BB962C8B-B14F-4D97-AF65-F5344CB8AC3E}">
        <p14:creationId xmlns:p14="http://schemas.microsoft.com/office/powerpoint/2010/main" val="11814167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Microsoft has continuously been threatened under competition from other significant rivals due to which training employees to respond effectively and uniquely has become essential. The just-in-time and on-demand learning resources introduced by Microsoft has allowed greater productivity along with minimising downtime of employees because they are now able to access the required knowledge conveniently, being an important motivation for long-term retention.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12</a:t>
            </a:fld>
            <a:endParaRPr lang="en-GB"/>
          </a:p>
        </p:txBody>
      </p:sp>
    </p:spTree>
    <p:extLst>
      <p:ext uri="{BB962C8B-B14F-4D97-AF65-F5344CB8AC3E}">
        <p14:creationId xmlns:p14="http://schemas.microsoft.com/office/powerpoint/2010/main" val="42889014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Considering the internationally widespread operations of Unilever requiring an extensive and skilled workforce, the learning analytics platform developed and provided by the company serves data-driven insights and customised learning suggestions for the workers explicitly. In this way, Unilever is able to enhance the ongoing training programmes and initiating well-informed decisions based on the acquired information.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13</a:t>
            </a:fld>
            <a:endParaRPr lang="en-GB"/>
          </a:p>
        </p:txBody>
      </p:sp>
    </p:spTree>
    <p:extLst>
      <p:ext uri="{BB962C8B-B14F-4D97-AF65-F5344CB8AC3E}">
        <p14:creationId xmlns:p14="http://schemas.microsoft.com/office/powerpoint/2010/main" val="30174082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major benefits of technology-based training, through which it can be fostered actively and effectively among all employers, includes a broad list. However, it has been observed that technology-based training optimises customisation, flexibility and accessibility for the learners along with being data-driven, scalable and cost-effective for the employers. It has also been helpful in improving employee productivity, engagement and development, which are key incentives, leading to greater employee motivation and ensured retention in the long term. </a:t>
            </a:r>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14</a:t>
            </a:fld>
            <a:endParaRPr lang="en-GB"/>
          </a:p>
        </p:txBody>
      </p:sp>
    </p:spTree>
    <p:extLst>
      <p:ext uri="{BB962C8B-B14F-4D97-AF65-F5344CB8AC3E}">
        <p14:creationId xmlns:p14="http://schemas.microsoft.com/office/powerpoint/2010/main" val="3977001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Summarising the following presentation, it can be concluded that technology has completed evolved the learning and development environment, serving significant advantages for both employers and employees explicitly. Accepting and fostering technology-driven training has been considered mandatory for organisations so that their competitive position can be improved and a culture promoting continuous growth through learning can be fostered responsibly. </a:t>
            </a:r>
          </a:p>
          <a:p>
            <a:endParaRPr lang="en-GB" dirty="0"/>
          </a:p>
        </p:txBody>
      </p:sp>
      <p:sp>
        <p:nvSpPr>
          <p:cNvPr id="4" name="Slide Number Placeholder 3"/>
          <p:cNvSpPr>
            <a:spLocks noGrp="1"/>
          </p:cNvSpPr>
          <p:nvPr>
            <p:ph type="sldNum" sz="quarter" idx="10"/>
          </p:nvPr>
        </p:nvSpPr>
        <p:spPr/>
        <p:txBody>
          <a:bodyPr/>
          <a:lstStyle/>
          <a:p>
            <a:fld id="{E4227B46-0640-498F-84D3-A21F31E838BC}" type="slidenum">
              <a:rPr lang="en-GB" smtClean="0"/>
              <a:t>15</a:t>
            </a:fld>
            <a:endParaRPr lang="en-GB"/>
          </a:p>
        </p:txBody>
      </p:sp>
    </p:spTree>
    <p:extLst>
      <p:ext uri="{BB962C8B-B14F-4D97-AF65-F5344CB8AC3E}">
        <p14:creationId xmlns:p14="http://schemas.microsoft.com/office/powerpoint/2010/main" val="3447830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C3B2236-05A3-4F31-86FF-D34E3CDC3893}" type="datetimeFigureOut">
              <a:rPr lang="en-GB" smtClean="0"/>
              <a:t>03/01/2025</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BA27D287-C234-4E3A-9B41-4EDE811C3584}" type="slidenum">
              <a:rPr lang="en-GB" smtClean="0"/>
              <a:t>‹#›</a:t>
            </a:fld>
            <a:endParaRPr lang="en-GB"/>
          </a:p>
        </p:txBody>
      </p:sp>
    </p:spTree>
    <p:extLst>
      <p:ext uri="{BB962C8B-B14F-4D97-AF65-F5344CB8AC3E}">
        <p14:creationId xmlns:p14="http://schemas.microsoft.com/office/powerpoint/2010/main" val="3844625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3B2236-05A3-4F31-86FF-D34E3CDC3893}"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235058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C3B2236-05A3-4F31-86FF-D34E3CDC3893}" type="datetimeFigureOut">
              <a:rPr lang="en-GB" smtClean="0"/>
              <a:t>03/01/2025</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BA27D287-C234-4E3A-9B41-4EDE811C3584}" type="slidenum">
              <a:rPr lang="en-GB" smtClean="0"/>
              <a:t>‹#›</a:t>
            </a:fld>
            <a:endParaRPr lang="en-GB"/>
          </a:p>
        </p:txBody>
      </p:sp>
    </p:spTree>
    <p:extLst>
      <p:ext uri="{BB962C8B-B14F-4D97-AF65-F5344CB8AC3E}">
        <p14:creationId xmlns:p14="http://schemas.microsoft.com/office/powerpoint/2010/main" val="2759277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C3B2236-05A3-4F31-86FF-D34E3CDC3893}"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2266345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C3B2236-05A3-4F31-86FF-D34E3CDC3893}" type="datetimeFigureOut">
              <a:rPr lang="en-GB" smtClean="0"/>
              <a:t>03/01/2025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20047742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C3B2236-05A3-4F31-86FF-D34E3CDC3893}" type="datetimeFigureOut">
              <a:rPr lang="en-GB" smtClean="0"/>
              <a:t>03/01/2025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1928097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3B2236-05A3-4F31-86FF-D34E3CDC3893}" type="datetimeFigureOut">
              <a:rPr lang="en-GB" smtClean="0"/>
              <a:t>03/01/2025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36209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C3B2236-05A3-4F31-86FF-D34E3CDC3893}" type="datetimeFigureOut">
              <a:rPr lang="en-GB" smtClean="0"/>
              <a:t>03/01/2025</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BA27D287-C234-4E3A-9B41-4EDE811C3584}" type="slidenum">
              <a:rPr lang="en-GB" smtClean="0"/>
              <a:t>‹#›</a:t>
            </a:fld>
            <a:endParaRPr lang="en-GB"/>
          </a:p>
        </p:txBody>
      </p:sp>
    </p:spTree>
    <p:extLst>
      <p:ext uri="{BB962C8B-B14F-4D97-AF65-F5344CB8AC3E}">
        <p14:creationId xmlns:p14="http://schemas.microsoft.com/office/powerpoint/2010/main" val="38203016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3B2236-05A3-4F31-86FF-D34E3CDC3893}" type="datetimeFigureOut">
              <a:rPr lang="en-GB" smtClean="0"/>
              <a:t>03/01/2025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1750295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C3B2236-05A3-4F31-86FF-D34E3CDC3893}" type="datetimeFigureOut">
              <a:rPr lang="en-GB" smtClean="0"/>
              <a:t>03/01/2025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27D287-C234-4E3A-9B41-4EDE811C3584}" type="slidenum">
              <a:rPr lang="en-GB" smtClean="0"/>
              <a:t>‹#›</a:t>
            </a:fld>
            <a:endParaRPr lang="en-GB"/>
          </a:p>
        </p:txBody>
      </p:sp>
    </p:spTree>
    <p:extLst>
      <p:ext uri="{BB962C8B-B14F-4D97-AF65-F5344CB8AC3E}">
        <p14:creationId xmlns:p14="http://schemas.microsoft.com/office/powerpoint/2010/main" val="27768855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C3B2236-05A3-4F31-86FF-D34E3CDC3893}" type="datetimeFigureOut">
              <a:rPr lang="en-GB" smtClean="0"/>
              <a:t>03/01/2025</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BA27D287-C234-4E3A-9B41-4EDE811C3584}" type="slidenum">
              <a:rPr lang="en-GB" smtClean="0"/>
              <a:t>‹#›</a:t>
            </a:fld>
            <a:endParaRPr lang="en-GB"/>
          </a:p>
        </p:txBody>
      </p:sp>
    </p:spTree>
    <p:extLst>
      <p:ext uri="{BB962C8B-B14F-4D97-AF65-F5344CB8AC3E}">
        <p14:creationId xmlns:p14="http://schemas.microsoft.com/office/powerpoint/2010/main" val="4184817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C3B2236-05A3-4F31-86FF-D34E3CDC3893}" type="datetimeFigureOut">
              <a:rPr lang="en-GB" smtClean="0"/>
              <a:t>03/01/2025</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BA27D287-C234-4E3A-9B41-4EDE811C3584}"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33874539"/>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Business Management</a:t>
            </a:r>
            <a:endParaRPr lang="en-GB" dirty="0"/>
          </a:p>
        </p:txBody>
      </p:sp>
      <p:sp>
        <p:nvSpPr>
          <p:cNvPr id="3" name="Subtitle 2"/>
          <p:cNvSpPr>
            <a:spLocks noGrp="1"/>
          </p:cNvSpPr>
          <p:nvPr>
            <p:ph type="subTitle" idx="1"/>
          </p:nvPr>
        </p:nvSpPr>
        <p:spPr/>
        <p:txBody>
          <a:bodyPr/>
          <a:lstStyle/>
          <a:p>
            <a:r>
              <a:rPr lang="en-GB" dirty="0" smtClean="0"/>
              <a:t>Managing People</a:t>
            </a:r>
            <a:endParaRPr lang="en-GB" dirty="0"/>
          </a:p>
        </p:txBody>
      </p:sp>
      <p:sp>
        <p:nvSpPr>
          <p:cNvPr id="4" name="Rectangle 3"/>
          <p:cNvSpPr/>
          <p:nvPr/>
        </p:nvSpPr>
        <p:spPr>
          <a:xfrm>
            <a:off x="459271" y="4939022"/>
            <a:ext cx="2521844" cy="369332"/>
          </a:xfrm>
          <a:prstGeom prst="rect">
            <a:avLst/>
          </a:prstGeom>
        </p:spPr>
        <p:txBody>
          <a:bodyPr wrap="none">
            <a:spAutoFit/>
          </a:bodyPr>
          <a:lstStyle/>
          <a:p>
            <a:r>
              <a:rPr lang="en-US" dirty="0" smtClean="0">
                <a:solidFill>
                  <a:schemeClr val="bg1"/>
                </a:solidFill>
              </a:rPr>
              <a:t>Name. </a:t>
            </a:r>
            <a:r>
              <a:rPr lang="en-US" dirty="0" err="1" smtClean="0">
                <a:solidFill>
                  <a:schemeClr val="bg1"/>
                </a:solidFill>
              </a:rPr>
              <a:t>Lakha</a:t>
            </a:r>
            <a:r>
              <a:rPr lang="en-US" dirty="0" smtClean="0">
                <a:solidFill>
                  <a:schemeClr val="bg1"/>
                </a:solidFill>
              </a:rPr>
              <a:t> Singh Gill</a:t>
            </a:r>
            <a:endParaRPr lang="en-US" dirty="0">
              <a:solidFill>
                <a:schemeClr val="bg1"/>
              </a:solidFill>
            </a:endParaRPr>
          </a:p>
        </p:txBody>
      </p:sp>
      <p:sp>
        <p:nvSpPr>
          <p:cNvPr id="5" name="Rectangle 4"/>
          <p:cNvSpPr/>
          <p:nvPr/>
        </p:nvSpPr>
        <p:spPr>
          <a:xfrm>
            <a:off x="459271" y="5344678"/>
            <a:ext cx="2221057" cy="369332"/>
          </a:xfrm>
          <a:prstGeom prst="rect">
            <a:avLst/>
          </a:prstGeom>
        </p:spPr>
        <p:txBody>
          <a:bodyPr wrap="none">
            <a:spAutoFit/>
          </a:bodyPr>
          <a:lstStyle/>
          <a:p>
            <a:r>
              <a:rPr lang="en-US" dirty="0">
                <a:solidFill>
                  <a:schemeClr val="bg1"/>
                </a:solidFill>
              </a:rPr>
              <a:t>Student Id. 2227800</a:t>
            </a:r>
          </a:p>
        </p:txBody>
      </p:sp>
    </p:spTree>
    <p:extLst>
      <p:ext uri="{BB962C8B-B14F-4D97-AF65-F5344CB8AC3E}">
        <p14:creationId xmlns:p14="http://schemas.microsoft.com/office/powerpoint/2010/main" val="985129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Introduction – Importance of Technology in Training and Development</a:t>
            </a:r>
            <a:endParaRPr lang="en-GB" dirty="0"/>
          </a:p>
        </p:txBody>
      </p:sp>
      <p:sp>
        <p:nvSpPr>
          <p:cNvPr id="4" name="Content Placeholder 3"/>
          <p:cNvSpPr>
            <a:spLocks noGrp="1"/>
          </p:cNvSpPr>
          <p:nvPr>
            <p:ph sz="half" idx="1"/>
          </p:nvPr>
        </p:nvSpPr>
        <p:spPr>
          <a:xfrm>
            <a:off x="581193" y="2228003"/>
            <a:ext cx="5422390" cy="4389967"/>
          </a:xfrm>
        </p:spPr>
        <p:txBody>
          <a:bodyPr>
            <a:normAutofit fontScale="92500" lnSpcReduction="20000"/>
          </a:bodyPr>
          <a:lstStyle/>
          <a:p>
            <a:pPr lvl="0"/>
            <a:r>
              <a:rPr lang="en-GB" dirty="0"/>
              <a:t>Technology is mandatory in training and development due to several reasons. </a:t>
            </a:r>
            <a:endParaRPr lang="en-US" dirty="0"/>
          </a:p>
          <a:p>
            <a:pPr lvl="0"/>
            <a:r>
              <a:rPr lang="en-GB" dirty="0"/>
              <a:t>It minimises time and cost in training activities which are beneficial for self-paced and customised learning (</a:t>
            </a:r>
            <a:r>
              <a:rPr lang="en-GB" dirty="0" err="1"/>
              <a:t>Lok</a:t>
            </a:r>
            <a:r>
              <a:rPr lang="en-GB" dirty="0"/>
              <a:t> et al., 2021). </a:t>
            </a:r>
            <a:endParaRPr lang="en-US" dirty="0"/>
          </a:p>
          <a:p>
            <a:r>
              <a:rPr lang="en-GB" dirty="0"/>
              <a:t>It improves reach and accessibility along with allows flexible and remote learning as well. </a:t>
            </a:r>
            <a:endParaRPr lang="en-GB" dirty="0" smtClean="0"/>
          </a:p>
          <a:p>
            <a:pPr lvl="0"/>
            <a:r>
              <a:rPr lang="en-US" dirty="0"/>
              <a:t>Post-COVID-19, remote work reshaped performance management.</a:t>
            </a:r>
          </a:p>
          <a:p>
            <a:pPr lvl="0"/>
            <a:r>
              <a:rPr lang="en-US" dirty="0"/>
              <a:t>Technology became vital for: </a:t>
            </a:r>
          </a:p>
          <a:p>
            <a:pPr lvl="1"/>
            <a:r>
              <a:rPr lang="en-US" b="1" dirty="0"/>
              <a:t>Monitoring</a:t>
            </a:r>
            <a:r>
              <a:rPr lang="en-US" dirty="0"/>
              <a:t> performance.</a:t>
            </a:r>
          </a:p>
          <a:p>
            <a:pPr lvl="1"/>
            <a:r>
              <a:rPr lang="en-US" b="1" dirty="0"/>
              <a:t>Providing real-time feedback</a:t>
            </a:r>
            <a:r>
              <a:rPr lang="en-US" dirty="0"/>
              <a:t>.</a:t>
            </a:r>
          </a:p>
          <a:p>
            <a:pPr lvl="1"/>
            <a:r>
              <a:rPr lang="en-US" b="1" dirty="0"/>
              <a:t>Enabling analytics-driven evaluations</a:t>
            </a:r>
            <a:r>
              <a:rPr lang="en-US" dirty="0"/>
              <a:t>.</a:t>
            </a:r>
          </a:p>
          <a:p>
            <a:pPr lvl="0"/>
            <a:r>
              <a:rPr lang="en-US" dirty="0"/>
              <a:t>Tools like project management platforms and AI systems ensure fair and effective appraisals.</a:t>
            </a:r>
          </a:p>
          <a:p>
            <a:endParaRPr lang="en-GB" dirty="0"/>
          </a:p>
        </p:txBody>
      </p:sp>
      <p:pic>
        <p:nvPicPr>
          <p:cNvPr id="1026" name="Picture 2" descr="The Future of Training and Development Departments: How to Lead Chan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188075" y="2625164"/>
            <a:ext cx="5422900" cy="2837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928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Role of Technology in Appraising Remote Workers</a:t>
            </a:r>
            <a:br>
              <a:rPr lang="en-US" b="1" dirty="0"/>
            </a:br>
            <a:endParaRPr lang="en-GB" dirty="0"/>
          </a:p>
        </p:txBody>
      </p:sp>
      <p:sp>
        <p:nvSpPr>
          <p:cNvPr id="4" name="Content Placeholder 3"/>
          <p:cNvSpPr>
            <a:spLocks noGrp="1"/>
          </p:cNvSpPr>
          <p:nvPr>
            <p:ph sz="half" idx="1"/>
          </p:nvPr>
        </p:nvSpPr>
        <p:spPr>
          <a:xfrm>
            <a:off x="581192" y="1634491"/>
            <a:ext cx="10505907" cy="4983480"/>
          </a:xfrm>
        </p:spPr>
        <p:txBody>
          <a:bodyPr>
            <a:normAutofit/>
          </a:bodyPr>
          <a:lstStyle/>
          <a:p>
            <a:pPr lvl="0"/>
            <a:r>
              <a:rPr lang="en-US" b="1" dirty="0"/>
              <a:t>Digital Platforms:</a:t>
            </a:r>
            <a:r>
              <a:rPr lang="en-US" dirty="0"/>
              <a:t> </a:t>
            </a:r>
          </a:p>
          <a:p>
            <a:pPr lvl="1"/>
            <a:r>
              <a:rPr lang="en-US" dirty="0"/>
              <a:t>Support performance tracking and unbiased evaluations.</a:t>
            </a:r>
          </a:p>
          <a:p>
            <a:pPr lvl="1"/>
            <a:r>
              <a:rPr lang="en-US" dirty="0"/>
              <a:t>Examples: Analytics tools, project management software.</a:t>
            </a:r>
          </a:p>
          <a:p>
            <a:pPr lvl="0"/>
            <a:r>
              <a:rPr lang="en-US" b="1" dirty="0"/>
              <a:t>Key Benefits:</a:t>
            </a:r>
            <a:r>
              <a:rPr lang="en-US" dirty="0"/>
              <a:t> </a:t>
            </a:r>
          </a:p>
          <a:p>
            <a:pPr lvl="1"/>
            <a:r>
              <a:rPr lang="en-US" dirty="0"/>
              <a:t>Enables remote collaboration.</a:t>
            </a:r>
          </a:p>
          <a:p>
            <a:pPr lvl="1"/>
            <a:r>
              <a:rPr lang="en-US" dirty="0"/>
              <a:t>Tracks task completion and deadlines.</a:t>
            </a:r>
          </a:p>
          <a:p>
            <a:pPr lvl="1"/>
            <a:r>
              <a:rPr lang="en-US" dirty="0"/>
              <a:t>Provides data-driven insights for improvement.</a:t>
            </a:r>
          </a:p>
          <a:p>
            <a:endParaRPr lang="en-GB" dirty="0"/>
          </a:p>
        </p:txBody>
      </p:sp>
    </p:spTree>
    <p:extLst>
      <p:ext uri="{BB962C8B-B14F-4D97-AF65-F5344CB8AC3E}">
        <p14:creationId xmlns:p14="http://schemas.microsoft.com/office/powerpoint/2010/main" val="3382290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Performance Measurement Techniques </a:t>
            </a:r>
            <a:endParaRPr lang="en-GB" dirty="0"/>
          </a:p>
        </p:txBody>
      </p:sp>
      <p:sp>
        <p:nvSpPr>
          <p:cNvPr id="4" name="Content Placeholder 3"/>
          <p:cNvSpPr>
            <a:spLocks noGrp="1"/>
          </p:cNvSpPr>
          <p:nvPr>
            <p:ph sz="half" idx="1"/>
          </p:nvPr>
        </p:nvSpPr>
        <p:spPr>
          <a:xfrm>
            <a:off x="946952" y="2080261"/>
            <a:ext cx="9660088" cy="4400549"/>
          </a:xfrm>
        </p:spPr>
        <p:txBody>
          <a:bodyPr>
            <a:normAutofit lnSpcReduction="10000"/>
          </a:bodyPr>
          <a:lstStyle/>
          <a:p>
            <a:pPr lvl="0"/>
            <a:r>
              <a:rPr lang="en-US" b="1" dirty="0"/>
              <a:t>OKR/KPI Framework:</a:t>
            </a:r>
            <a:r>
              <a:rPr lang="en-US" dirty="0"/>
              <a:t> </a:t>
            </a:r>
          </a:p>
          <a:p>
            <a:pPr lvl="1"/>
            <a:r>
              <a:rPr lang="en-US" dirty="0"/>
              <a:t>Aligns employee goals with organizational objectives.</a:t>
            </a:r>
          </a:p>
          <a:p>
            <a:pPr lvl="1"/>
            <a:r>
              <a:rPr lang="en-US" dirty="0"/>
              <a:t>Tracks measurable outcomes.</a:t>
            </a:r>
          </a:p>
          <a:p>
            <a:pPr lvl="0"/>
            <a:r>
              <a:rPr lang="en-US" b="1" dirty="0"/>
              <a:t>360-Degree Feedback System:</a:t>
            </a:r>
            <a:r>
              <a:rPr lang="en-US" dirty="0"/>
              <a:t> </a:t>
            </a:r>
          </a:p>
          <a:p>
            <a:pPr lvl="1"/>
            <a:r>
              <a:rPr lang="en-US" dirty="0"/>
              <a:t>Gathers feedback from peers, supervisors, and clients.</a:t>
            </a:r>
          </a:p>
          <a:p>
            <a:pPr lvl="1"/>
            <a:r>
              <a:rPr lang="en-US" dirty="0"/>
              <a:t>Provides a comprehensive performance profile.</a:t>
            </a:r>
          </a:p>
          <a:p>
            <a:r>
              <a:rPr lang="en-US" dirty="0"/>
              <a:t>3. </a:t>
            </a:r>
            <a:r>
              <a:rPr lang="en-US" b="1" dirty="0"/>
              <a:t>Time and Activity Analysis:</a:t>
            </a:r>
            <a:endParaRPr lang="en-US" dirty="0"/>
          </a:p>
          <a:p>
            <a:pPr lvl="0"/>
            <a:r>
              <a:rPr lang="en-US" dirty="0"/>
              <a:t>Tracks active work hours and task completion rates.</a:t>
            </a:r>
          </a:p>
          <a:p>
            <a:pPr lvl="0"/>
            <a:r>
              <a:rPr lang="en-US" dirty="0"/>
              <a:t>Quantitative insights into productivity.</a:t>
            </a:r>
          </a:p>
          <a:p>
            <a:pPr lvl="0"/>
            <a:r>
              <a:rPr lang="en-US" b="1" dirty="0"/>
              <a:t>Quality Metrics and Output Assessment:</a:t>
            </a:r>
            <a:r>
              <a:rPr lang="en-US" dirty="0"/>
              <a:t> </a:t>
            </a:r>
          </a:p>
          <a:p>
            <a:pPr lvl="1"/>
            <a:r>
              <a:rPr lang="en-US" dirty="0"/>
              <a:t>Focuses on results like customer satisfaction or error rates.</a:t>
            </a:r>
          </a:p>
          <a:p>
            <a:pPr lvl="1"/>
            <a:r>
              <a:rPr lang="en-US" dirty="0"/>
              <a:t>Results-oriented approach suitable for remote settings.</a:t>
            </a:r>
          </a:p>
          <a:p>
            <a:endParaRPr lang="en-GB" dirty="0"/>
          </a:p>
        </p:txBody>
      </p:sp>
    </p:spTree>
    <p:extLst>
      <p:ext uri="{BB962C8B-B14F-4D97-AF65-F5344CB8AC3E}">
        <p14:creationId xmlns:p14="http://schemas.microsoft.com/office/powerpoint/2010/main" val="3013612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Performance Appraisal Tools</a:t>
            </a:r>
            <a:endParaRPr lang="en-GB" dirty="0"/>
          </a:p>
        </p:txBody>
      </p:sp>
      <p:sp>
        <p:nvSpPr>
          <p:cNvPr id="4" name="Content Placeholder 3"/>
          <p:cNvSpPr>
            <a:spLocks noGrp="1"/>
          </p:cNvSpPr>
          <p:nvPr>
            <p:ph sz="half" idx="1"/>
          </p:nvPr>
        </p:nvSpPr>
        <p:spPr>
          <a:xfrm>
            <a:off x="946952" y="2080261"/>
            <a:ext cx="9660088" cy="4400549"/>
          </a:xfrm>
        </p:spPr>
        <p:txBody>
          <a:bodyPr>
            <a:normAutofit/>
          </a:bodyPr>
          <a:lstStyle/>
          <a:p>
            <a:pPr lvl="0"/>
            <a:r>
              <a:rPr lang="en-US" b="1" dirty="0"/>
              <a:t>Digital Performance Management Platforms:</a:t>
            </a:r>
            <a:r>
              <a:rPr lang="en-US" dirty="0"/>
              <a:t> Goal setting, feedback tracking, dashboards.</a:t>
            </a:r>
          </a:p>
          <a:p>
            <a:pPr lvl="0"/>
            <a:r>
              <a:rPr lang="en-US" b="1" dirty="0"/>
              <a:t>Real-Time Feedback Applications:</a:t>
            </a:r>
            <a:r>
              <a:rPr lang="en-US" dirty="0"/>
              <a:t> Continuous performance discussions.</a:t>
            </a:r>
          </a:p>
          <a:p>
            <a:pPr lvl="0"/>
            <a:r>
              <a:rPr lang="en-US" b="1" dirty="0"/>
              <a:t>Project Management Tools:</a:t>
            </a:r>
            <a:r>
              <a:rPr lang="en-US" dirty="0"/>
              <a:t> Task tracking and collaboration (e.g., Asana, Jira).</a:t>
            </a:r>
          </a:p>
          <a:p>
            <a:pPr lvl="0"/>
            <a:r>
              <a:rPr lang="en-US" b="1" dirty="0"/>
              <a:t>Automated Analytics Tools:</a:t>
            </a:r>
            <a:r>
              <a:rPr lang="en-US" dirty="0"/>
              <a:t> Productivity analysis using AI (e.g., Microsoft Workplace Analytics).</a:t>
            </a:r>
          </a:p>
          <a:p>
            <a:pPr marL="0" indent="0">
              <a:buNone/>
            </a:pPr>
            <a:endParaRPr lang="en-GB" dirty="0"/>
          </a:p>
        </p:txBody>
      </p:sp>
    </p:spTree>
    <p:extLst>
      <p:ext uri="{BB962C8B-B14F-4D97-AF65-F5344CB8AC3E}">
        <p14:creationId xmlns:p14="http://schemas.microsoft.com/office/powerpoint/2010/main" val="819420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Analyse the benefits of Technology-Based </a:t>
            </a:r>
            <a:r>
              <a:rPr lang="en-GB" dirty="0"/>
              <a:t>Training </a:t>
            </a:r>
            <a:r>
              <a:rPr lang="en-GB" dirty="0" smtClean="0"/>
              <a:t>programs for Employees </a:t>
            </a:r>
            <a:r>
              <a:rPr lang="en-GB" dirty="0"/>
              <a:t>(Example 1)</a:t>
            </a:r>
          </a:p>
        </p:txBody>
      </p:sp>
      <p:pic>
        <p:nvPicPr>
          <p:cNvPr id="2050" name="Picture 2" descr="New Amazon AI initiative includes scholarships, free AI courses"/>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581025" y="2688431"/>
            <a:ext cx="5422900" cy="271145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p:txBody>
          <a:bodyPr>
            <a:normAutofit/>
          </a:bodyPr>
          <a:lstStyle/>
          <a:p>
            <a:pPr lvl="0"/>
            <a:r>
              <a:rPr lang="en-GB" dirty="0"/>
              <a:t>The organisation being referred to for technology-based training incentives of its employees is identified as Amazon. </a:t>
            </a:r>
            <a:endParaRPr lang="en-US" dirty="0"/>
          </a:p>
          <a:p>
            <a:pPr lvl="0"/>
            <a:r>
              <a:rPr lang="en-GB" dirty="0"/>
              <a:t>A major advantage can be observed in terms of reskilling and upskilling capabilities through the career choice programme of Amazon (</a:t>
            </a:r>
            <a:r>
              <a:rPr lang="en-GB" dirty="0" err="1"/>
              <a:t>Deoskar</a:t>
            </a:r>
            <a:r>
              <a:rPr lang="en-GB" dirty="0"/>
              <a:t> et al., 2023). </a:t>
            </a:r>
            <a:endParaRPr lang="en-US" dirty="0"/>
          </a:p>
          <a:p>
            <a:r>
              <a:rPr lang="en-GB" dirty="0"/>
              <a:t>Amazon serves online resources and courses so that career development can be emphasised explicitly and effectively with maximum concentration. </a:t>
            </a:r>
          </a:p>
        </p:txBody>
      </p:sp>
    </p:spTree>
    <p:extLst>
      <p:ext uri="{BB962C8B-B14F-4D97-AF65-F5344CB8AC3E}">
        <p14:creationId xmlns:p14="http://schemas.microsoft.com/office/powerpoint/2010/main" val="33462664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GB" dirty="0"/>
              <a:t>Example 2)</a:t>
            </a:r>
          </a:p>
        </p:txBody>
      </p:sp>
      <p:sp>
        <p:nvSpPr>
          <p:cNvPr id="3" name="Content Placeholder 2"/>
          <p:cNvSpPr>
            <a:spLocks noGrp="1"/>
          </p:cNvSpPr>
          <p:nvPr>
            <p:ph sz="half" idx="1"/>
          </p:nvPr>
        </p:nvSpPr>
        <p:spPr/>
        <p:txBody>
          <a:bodyPr>
            <a:normAutofit/>
          </a:bodyPr>
          <a:lstStyle/>
          <a:p>
            <a:pPr lvl="0"/>
            <a:r>
              <a:rPr lang="en-GB" dirty="0"/>
              <a:t>The organisation being referred to for technology-based training incentives of its employees is identified as Accenture.</a:t>
            </a:r>
            <a:endParaRPr lang="en-US" dirty="0"/>
          </a:p>
          <a:p>
            <a:pPr lvl="0"/>
            <a:r>
              <a:rPr lang="en-GB" dirty="0"/>
              <a:t>A major advantage is the Accenture serves access to different online course libraries, interactive simulations and virtual classrooms (Alva and Bhat, 2018). </a:t>
            </a:r>
            <a:endParaRPr lang="en-US" dirty="0"/>
          </a:p>
          <a:p>
            <a:r>
              <a:rPr lang="en-GB" dirty="0"/>
              <a:t>This has been possible through the Connected Learning Platform introduced recently by Accenture. </a:t>
            </a:r>
          </a:p>
        </p:txBody>
      </p:sp>
      <p:pic>
        <p:nvPicPr>
          <p:cNvPr id="3074" name="Picture 2" descr="Training And Development | PPT"/>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375525" y="3186906"/>
            <a:ext cx="3048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87615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GB" dirty="0"/>
              <a:t>Example 3) </a:t>
            </a:r>
          </a:p>
        </p:txBody>
      </p:sp>
      <p:pic>
        <p:nvPicPr>
          <p:cNvPr id="4098" name="Picture 2" descr="The future of learning in government | Deloitte Insights"/>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1654158" y="2227263"/>
            <a:ext cx="3276633" cy="363378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p:txBody>
          <a:bodyPr>
            <a:normAutofit/>
          </a:bodyPr>
          <a:lstStyle/>
          <a:p>
            <a:pPr lvl="0"/>
            <a:r>
              <a:rPr lang="en-GB" dirty="0"/>
              <a:t>The organisation being referred to for technology-based training incentives of its employees is identified as Deloitte.</a:t>
            </a:r>
            <a:endParaRPr lang="en-US" dirty="0"/>
          </a:p>
          <a:p>
            <a:pPr lvl="0"/>
            <a:r>
              <a:rPr lang="en-GB" dirty="0"/>
              <a:t>A major advantage observed is that Deloitte has created customised on-demand access and learning paths for the explicit needs of employees (</a:t>
            </a:r>
            <a:r>
              <a:rPr lang="en-GB" dirty="0" err="1"/>
              <a:t>Shinners</a:t>
            </a:r>
            <a:r>
              <a:rPr lang="en-GB" dirty="0"/>
              <a:t>, 2020). </a:t>
            </a:r>
            <a:endParaRPr lang="en-US" dirty="0"/>
          </a:p>
          <a:p>
            <a:r>
              <a:rPr lang="en-GB" dirty="0"/>
              <a:t>This can be achieved through the digital learning platforms of Deloitte, such as D180. </a:t>
            </a:r>
          </a:p>
        </p:txBody>
      </p:sp>
    </p:spTree>
    <p:extLst>
      <p:ext uri="{BB962C8B-B14F-4D97-AF65-F5344CB8AC3E}">
        <p14:creationId xmlns:p14="http://schemas.microsoft.com/office/powerpoint/2010/main" val="1990275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GB" dirty="0"/>
              <a:t>Example 4) </a:t>
            </a:r>
          </a:p>
        </p:txBody>
      </p:sp>
      <p:sp>
        <p:nvSpPr>
          <p:cNvPr id="3" name="Content Placeholder 2"/>
          <p:cNvSpPr>
            <a:spLocks noGrp="1"/>
          </p:cNvSpPr>
          <p:nvPr>
            <p:ph sz="half" idx="1"/>
          </p:nvPr>
        </p:nvSpPr>
        <p:spPr/>
        <p:txBody>
          <a:bodyPr>
            <a:normAutofit lnSpcReduction="10000"/>
          </a:bodyPr>
          <a:lstStyle/>
          <a:p>
            <a:pPr lvl="0"/>
            <a:r>
              <a:rPr lang="en-GB" dirty="0"/>
              <a:t>The organisation being referred to for technology-based training incentives of its employees is identified as IBM.</a:t>
            </a:r>
            <a:endParaRPr lang="en-US" dirty="0"/>
          </a:p>
          <a:p>
            <a:pPr lvl="0"/>
            <a:r>
              <a:rPr lang="en-GB" dirty="0"/>
              <a:t>A significant advantage for IBM’s employees for learning is the availability of gamified experiences and immersive virtual reality simulations (</a:t>
            </a:r>
            <a:r>
              <a:rPr lang="en-GB" dirty="0" err="1"/>
              <a:t>Gethe</a:t>
            </a:r>
            <a:r>
              <a:rPr lang="en-GB" dirty="0"/>
              <a:t> and </a:t>
            </a:r>
            <a:r>
              <a:rPr lang="en-GB" dirty="0" err="1"/>
              <a:t>Hulage</a:t>
            </a:r>
            <a:r>
              <a:rPr lang="en-GB" dirty="0"/>
              <a:t>, 2020). </a:t>
            </a:r>
            <a:endParaRPr lang="en-US" dirty="0"/>
          </a:p>
          <a:p>
            <a:r>
              <a:rPr lang="en-GB" dirty="0"/>
              <a:t>These can be experienced through the immersive learning initiatives taken by IBM, which are entirely technology-driven and are changing frequently to maintain interest of employees. </a:t>
            </a:r>
          </a:p>
        </p:txBody>
      </p:sp>
      <p:pic>
        <p:nvPicPr>
          <p:cNvPr id="5122" name="Picture 2" descr="Training - IBM Technology Expert Labs | IBM"/>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6188075" y="2960604"/>
            <a:ext cx="5422900" cy="2167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9679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GB" dirty="0"/>
              <a:t>Example 1) </a:t>
            </a:r>
          </a:p>
        </p:txBody>
      </p:sp>
      <p:pic>
        <p:nvPicPr>
          <p:cNvPr id="6" name="Content Placeholder 5"/>
          <p:cNvPicPr>
            <a:picLocks noGrp="1" noChangeAspect="1"/>
          </p:cNvPicPr>
          <p:nvPr>
            <p:ph sz="half" idx="1"/>
          </p:nvPr>
        </p:nvPicPr>
        <p:blipFill>
          <a:blip r:embed="rId3"/>
          <a:stretch>
            <a:fillRect/>
          </a:stretch>
        </p:blipFill>
        <p:spPr>
          <a:xfrm>
            <a:off x="581025" y="2540427"/>
            <a:ext cx="5422900" cy="3007459"/>
          </a:xfrm>
          <a:prstGeom prst="rect">
            <a:avLst/>
          </a:prstGeom>
        </p:spPr>
      </p:pic>
      <p:sp>
        <p:nvSpPr>
          <p:cNvPr id="4" name="Content Placeholder 3"/>
          <p:cNvSpPr>
            <a:spLocks noGrp="1"/>
          </p:cNvSpPr>
          <p:nvPr>
            <p:ph sz="half" idx="2"/>
          </p:nvPr>
        </p:nvSpPr>
        <p:spPr/>
        <p:txBody>
          <a:bodyPr>
            <a:normAutofit/>
          </a:bodyPr>
          <a:lstStyle/>
          <a:p>
            <a:pPr lvl="0"/>
            <a:r>
              <a:rPr lang="en-GB" dirty="0"/>
              <a:t>The organisation being referred to for technology-based training incentives of its employees is identified as Cisco. </a:t>
            </a:r>
            <a:endParaRPr lang="en-US" dirty="0"/>
          </a:p>
          <a:p>
            <a:pPr lvl="0"/>
            <a:r>
              <a:rPr lang="en-GB" dirty="0"/>
              <a:t>A critical advantage with Cisco as an employer through technology-driven training is minimised training costs and enhanced scalability (</a:t>
            </a:r>
            <a:r>
              <a:rPr lang="en-GB" dirty="0" err="1"/>
              <a:t>Ustundag</a:t>
            </a:r>
            <a:r>
              <a:rPr lang="en-GB" dirty="0"/>
              <a:t> et al., 2018). </a:t>
            </a:r>
            <a:endParaRPr lang="en-US" dirty="0"/>
          </a:p>
          <a:p>
            <a:r>
              <a:rPr lang="en-GB" dirty="0"/>
              <a:t>This is possible through the virtual and instructor-driven e-learning and training platforms of Cisco designed explicitly in-house. </a:t>
            </a:r>
          </a:p>
        </p:txBody>
      </p:sp>
    </p:spTree>
    <p:extLst>
      <p:ext uri="{BB962C8B-B14F-4D97-AF65-F5344CB8AC3E}">
        <p14:creationId xmlns:p14="http://schemas.microsoft.com/office/powerpoint/2010/main" val="2837765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GB" dirty="0"/>
              <a:t>Example 2) </a:t>
            </a:r>
          </a:p>
        </p:txBody>
      </p:sp>
      <p:sp>
        <p:nvSpPr>
          <p:cNvPr id="3" name="Content Placeholder 2"/>
          <p:cNvSpPr>
            <a:spLocks noGrp="1"/>
          </p:cNvSpPr>
          <p:nvPr>
            <p:ph sz="half" idx="1"/>
          </p:nvPr>
        </p:nvSpPr>
        <p:spPr/>
        <p:txBody>
          <a:bodyPr>
            <a:normAutofit/>
          </a:bodyPr>
          <a:lstStyle/>
          <a:p>
            <a:pPr lvl="0"/>
            <a:r>
              <a:rPr lang="en-GB" dirty="0"/>
              <a:t>The organisation being referred to for technology-based training incentives of its employees is identified as General Electric (GE).</a:t>
            </a:r>
            <a:endParaRPr lang="en-US" dirty="0"/>
          </a:p>
          <a:p>
            <a:pPr lvl="0"/>
            <a:r>
              <a:rPr lang="en-GB" dirty="0"/>
              <a:t>One major benefit observed with General Electric being an employer focussing technology-driven training is improved engagement and retention of knowledge of employees (Wise, 2020). </a:t>
            </a:r>
            <a:endParaRPr lang="en-US" dirty="0"/>
          </a:p>
          <a:p>
            <a:r>
              <a:rPr lang="en-GB" dirty="0"/>
              <a:t>This can be ensured effectively through the advanced gamified learning platform of GE, popularly known as BrilliantYOU. </a:t>
            </a:r>
          </a:p>
        </p:txBody>
      </p:sp>
      <p:pic>
        <p:nvPicPr>
          <p:cNvPr id="6" name="Content Placeholder 5"/>
          <p:cNvPicPr>
            <a:picLocks noGrp="1" noChangeAspect="1"/>
          </p:cNvPicPr>
          <p:nvPr>
            <p:ph sz="half" idx="2"/>
          </p:nvPr>
        </p:nvPicPr>
        <p:blipFill>
          <a:blip r:embed="rId3"/>
          <a:stretch>
            <a:fillRect/>
          </a:stretch>
        </p:blipFill>
        <p:spPr>
          <a:xfrm>
            <a:off x="6503987" y="2234406"/>
            <a:ext cx="4791075" cy="3619500"/>
          </a:xfrm>
          <a:prstGeom prst="rect">
            <a:avLst/>
          </a:prstGeom>
        </p:spPr>
      </p:pic>
    </p:spTree>
    <p:extLst>
      <p:ext uri="{BB962C8B-B14F-4D97-AF65-F5344CB8AC3E}">
        <p14:creationId xmlns:p14="http://schemas.microsoft.com/office/powerpoint/2010/main" val="2754400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US" dirty="0" smtClean="0"/>
              <a:t>(Example 3) </a:t>
            </a:r>
            <a:endParaRPr lang="en-GB" dirty="0"/>
          </a:p>
        </p:txBody>
      </p:sp>
      <p:pic>
        <p:nvPicPr>
          <p:cNvPr id="8194" name="Picture 2" descr="Microsoft launches initiative to help 25 million people worldwide acquire  the digital skills needed in a COVID-19 economy - The Official Microsoft  Blog"/>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tretch>
            <a:fillRect/>
          </a:stretch>
        </p:blipFill>
        <p:spPr bwMode="auto">
          <a:xfrm>
            <a:off x="581025" y="2255176"/>
            <a:ext cx="5422900" cy="357796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p:txBody>
          <a:bodyPr>
            <a:normAutofit/>
          </a:bodyPr>
          <a:lstStyle/>
          <a:p>
            <a:pPr lvl="0"/>
            <a:r>
              <a:rPr lang="en-GB" dirty="0"/>
              <a:t>The organisation being referred to for technology-based training incentives of its employees is identified as Microsoft.</a:t>
            </a:r>
            <a:endParaRPr lang="en-US" dirty="0"/>
          </a:p>
          <a:p>
            <a:pPr lvl="0"/>
            <a:r>
              <a:rPr lang="en-GB" dirty="0"/>
              <a:t>A significant benefit for Microsoft as an employer prioritising technology-based training is greater productivity and minimised downtime of employees (Cropper et al., 2018). </a:t>
            </a:r>
            <a:endParaRPr lang="en-US" dirty="0"/>
          </a:p>
          <a:p>
            <a:r>
              <a:rPr lang="en-GB" dirty="0"/>
              <a:t>This can be ensured through just-in-time and on-demand learning resources being provided promptly by Microsoft. </a:t>
            </a:r>
          </a:p>
        </p:txBody>
      </p:sp>
    </p:spTree>
    <p:extLst>
      <p:ext uri="{BB962C8B-B14F-4D97-AF65-F5344CB8AC3E}">
        <p14:creationId xmlns:p14="http://schemas.microsoft.com/office/powerpoint/2010/main" val="3727581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Analyse the benefits of Technology-Based Training programs for </a:t>
            </a:r>
            <a:r>
              <a:rPr lang="en-GB" dirty="0" smtClean="0"/>
              <a:t>Employees </a:t>
            </a:r>
            <a:r>
              <a:rPr lang="en-US" dirty="0" smtClean="0"/>
              <a:t>(Example 4) </a:t>
            </a:r>
            <a:endParaRPr lang="en-GB" dirty="0"/>
          </a:p>
        </p:txBody>
      </p:sp>
      <p:sp>
        <p:nvSpPr>
          <p:cNvPr id="3" name="Content Placeholder 2"/>
          <p:cNvSpPr>
            <a:spLocks noGrp="1"/>
          </p:cNvSpPr>
          <p:nvPr>
            <p:ph sz="half" idx="1"/>
          </p:nvPr>
        </p:nvSpPr>
        <p:spPr/>
        <p:txBody>
          <a:bodyPr>
            <a:normAutofit lnSpcReduction="10000"/>
          </a:bodyPr>
          <a:lstStyle/>
          <a:p>
            <a:pPr lvl="0"/>
            <a:r>
              <a:rPr lang="en-GB" dirty="0"/>
              <a:t>The organisation being referred to for technology-based training incentives of its employees is identified as Unilever.</a:t>
            </a:r>
            <a:endParaRPr lang="en-US" dirty="0"/>
          </a:p>
          <a:p>
            <a:pPr lvl="0"/>
            <a:r>
              <a:rPr lang="en-GB" dirty="0"/>
              <a:t>Unilever has been struggling continuously to train its workforce with technological interventions whereas one major advantage being secured is customised learning and improved data-based insights (</a:t>
            </a:r>
            <a:r>
              <a:rPr lang="en-GB" dirty="0" err="1"/>
              <a:t>Malini</a:t>
            </a:r>
            <a:r>
              <a:rPr lang="en-GB" dirty="0"/>
              <a:t> and Srinivas, 2020). </a:t>
            </a:r>
            <a:endParaRPr lang="en-US" dirty="0"/>
          </a:p>
          <a:p>
            <a:r>
              <a:rPr lang="en-GB" dirty="0"/>
              <a:t>This has been acquired through making custom suggestions with the help of the learning analytics platform developed and circulated by Unilever for its workforce explicitly. </a:t>
            </a:r>
          </a:p>
        </p:txBody>
      </p:sp>
      <p:pic>
        <p:nvPicPr>
          <p:cNvPr id="9218" name="Picture 2" descr="Unilever Future Leaders Programme 2023 Youth Opportunities, 58% OFF"/>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188075" y="2518966"/>
            <a:ext cx="5422900" cy="3050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9487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a:t>
            </a:r>
            <a:r>
              <a:rPr lang="en-GB" dirty="0"/>
              <a:t>Analyse the benefits of Technology-Based Training programs for Employees </a:t>
            </a:r>
            <a:r>
              <a:rPr lang="en-GB" dirty="0" smtClean="0"/>
              <a:t> (Takeaways)</a:t>
            </a:r>
            <a:endParaRPr lang="en-GB" dirty="0"/>
          </a:p>
        </p:txBody>
      </p:sp>
      <p:pic>
        <p:nvPicPr>
          <p:cNvPr id="10242" name="Picture 2" descr="Employee Training: What it is &amp; Types | QuestionPro"/>
          <p:cNvPicPr>
            <a:picLocks noGrp="1" noChangeAspect="1" noChangeArrowheads="1"/>
          </p:cNvPicPr>
          <p:nvPr>
            <p:ph sz="half" idx="1"/>
          </p:nvPr>
        </p:nvPicPr>
        <p:blipFill rotWithShape="1">
          <a:blip r:embed="rId3" cstate="print">
            <a:extLst>
              <a:ext uri="{28A0092B-C50C-407E-A947-70E740481C1C}">
                <a14:useLocalDpi xmlns:a14="http://schemas.microsoft.com/office/drawing/2010/main" val="0"/>
              </a:ext>
            </a:extLst>
          </a:blip>
          <a:stretch/>
        </p:blipFill>
        <p:spPr bwMode="auto">
          <a:xfrm>
            <a:off x="1475581" y="2227263"/>
            <a:ext cx="3633787" cy="3633787"/>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p:cNvSpPr>
          <p:nvPr>
            <p:ph sz="half" idx="2"/>
          </p:nvPr>
        </p:nvSpPr>
        <p:spPr/>
        <p:txBody>
          <a:bodyPr>
            <a:normAutofit/>
          </a:bodyPr>
          <a:lstStyle/>
          <a:p>
            <a:pPr lvl="0"/>
            <a:r>
              <a:rPr lang="en-GB" dirty="0"/>
              <a:t>Technology-based training is effective in optimising productivity, engagement and development of employees. </a:t>
            </a:r>
            <a:endParaRPr lang="en-US" dirty="0"/>
          </a:p>
          <a:p>
            <a:pPr lvl="0"/>
            <a:r>
              <a:rPr lang="en-GB" dirty="0"/>
              <a:t>It serves data-driven insights, scalability and sufficient cost-savings for all employees unanimously. </a:t>
            </a:r>
            <a:endParaRPr lang="en-US" dirty="0"/>
          </a:p>
          <a:p>
            <a:r>
              <a:rPr lang="en-GB" dirty="0"/>
              <a:t>Technology-based training improves customisation of training sources further resulting in enhanced flexibility and accessibility accordingly (Karim et al., 2019). </a:t>
            </a:r>
          </a:p>
        </p:txBody>
      </p:sp>
    </p:spTree>
    <p:extLst>
      <p:ext uri="{BB962C8B-B14F-4D97-AF65-F5344CB8AC3E}">
        <p14:creationId xmlns:p14="http://schemas.microsoft.com/office/powerpoint/2010/main" val="19583198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5" name="Content Placeholder 4"/>
          <p:cNvSpPr>
            <a:spLocks noGrp="1"/>
          </p:cNvSpPr>
          <p:nvPr>
            <p:ph idx="1"/>
          </p:nvPr>
        </p:nvSpPr>
        <p:spPr/>
        <p:txBody>
          <a:bodyPr>
            <a:normAutofit/>
          </a:bodyPr>
          <a:lstStyle/>
          <a:p>
            <a:r>
              <a:rPr lang="en-GB" dirty="0"/>
              <a:t>Summarising the following presentation, it can be concluded that technology has completed evolved the learning and development environment, serving significant advantages for both employers and employees explicitly. Accepting and fostering technology-driven training has been considered mandatory for organisations so that their competitive position can be improved and a culture promoting continuous growth through learning can be fostered responsibly. </a:t>
            </a:r>
            <a:r>
              <a:rPr lang="en-US" dirty="0" smtClean="0"/>
              <a:t>Technology </a:t>
            </a:r>
            <a:r>
              <a:rPr lang="en-US" dirty="0"/>
              <a:t>ensures fairness, accuracy, and efficiency in remote performance </a:t>
            </a:r>
            <a:r>
              <a:rPr lang="en-US" dirty="0" smtClean="0"/>
              <a:t>appraisals. </a:t>
            </a:r>
            <a:endParaRPr lang="en-GB" dirty="0"/>
          </a:p>
        </p:txBody>
      </p:sp>
    </p:spTree>
    <p:extLst>
      <p:ext uri="{BB962C8B-B14F-4D97-AF65-F5344CB8AC3E}">
        <p14:creationId xmlns:p14="http://schemas.microsoft.com/office/powerpoint/2010/main" val="3623312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62500" lnSpcReduction="20000"/>
          </a:bodyPr>
          <a:lstStyle/>
          <a:p>
            <a:r>
              <a:rPr lang="en-GB" dirty="0"/>
              <a:t>Cropper, P., Robinson, D., Farrell, M., Webster, R., </a:t>
            </a:r>
            <a:r>
              <a:rPr lang="en-GB" dirty="0" err="1"/>
              <a:t>Germain</a:t>
            </a:r>
            <a:r>
              <a:rPr lang="en-GB" dirty="0"/>
              <a:t>, J., Cummings, K., Rosenthal, L., </a:t>
            </a:r>
            <a:r>
              <a:rPr lang="en-GB" dirty="0" err="1"/>
              <a:t>Kappil</a:t>
            </a:r>
            <a:r>
              <a:rPr lang="en-GB" dirty="0"/>
              <a:t>, T., </a:t>
            </a:r>
            <a:r>
              <a:rPr lang="en-GB" dirty="0" err="1"/>
              <a:t>Souvanna</a:t>
            </a:r>
            <a:r>
              <a:rPr lang="en-GB" dirty="0"/>
              <a:t>, P. and Benson, V. (2018) ‘Technology-Based Learning in the Public Workforce System: Emerging Policy and Practices in States and American Job </a:t>
            </a:r>
            <a:r>
              <a:rPr lang="en-GB" dirty="0" err="1"/>
              <a:t>Centers</a:t>
            </a:r>
            <a:r>
              <a:rPr lang="en-GB" dirty="0"/>
              <a:t>’, </a:t>
            </a:r>
            <a:r>
              <a:rPr lang="en-US" i="1" dirty="0"/>
              <a:t>Cambridge, MA: </a:t>
            </a:r>
            <a:r>
              <a:rPr lang="en-US" i="1" dirty="0" err="1"/>
              <a:t>Abt</a:t>
            </a:r>
            <a:r>
              <a:rPr lang="en-US" i="1" dirty="0"/>
              <a:t> Associates Inc</a:t>
            </a:r>
            <a:r>
              <a:rPr lang="en-US" dirty="0"/>
              <a:t>.</a:t>
            </a:r>
          </a:p>
          <a:p>
            <a:r>
              <a:rPr lang="en-GB" dirty="0" err="1"/>
              <a:t>Deoskar</a:t>
            </a:r>
            <a:r>
              <a:rPr lang="en-GB" dirty="0"/>
              <a:t>, V., </a:t>
            </a:r>
            <a:r>
              <a:rPr lang="en-GB" dirty="0" err="1"/>
              <a:t>Pande</a:t>
            </a:r>
            <a:r>
              <a:rPr lang="en-GB" dirty="0"/>
              <a:t>, M. and </a:t>
            </a:r>
            <a:r>
              <a:rPr lang="en-GB" dirty="0" err="1"/>
              <a:t>Vishwarupe</a:t>
            </a:r>
            <a:r>
              <a:rPr lang="en-GB" dirty="0"/>
              <a:t>, V. (2023) ‘An Analytical Study for Implementing 360-Degree M-HRM Practices Using Amazon Mechanical Turk and Machine Learning in IT Sector. In </a:t>
            </a:r>
            <a:r>
              <a:rPr lang="en-US" i="1" dirty="0"/>
              <a:t>International Conference on Information Science and Applications</a:t>
            </a:r>
            <a:r>
              <a:rPr lang="en-US" dirty="0"/>
              <a:t> (pp. 429-443)’, Singapore: Springer Nature Singapore.</a:t>
            </a:r>
          </a:p>
          <a:p>
            <a:r>
              <a:rPr lang="en-GB" dirty="0" err="1"/>
              <a:t>Gethe</a:t>
            </a:r>
            <a:r>
              <a:rPr lang="en-GB" dirty="0"/>
              <a:t>, R.K. and </a:t>
            </a:r>
            <a:r>
              <a:rPr lang="en-GB" dirty="0" err="1"/>
              <a:t>Hulage</a:t>
            </a:r>
            <a:r>
              <a:rPr lang="en-GB" dirty="0"/>
              <a:t>, M.S. (2020) ‘The impact of technology on employee training and development process’, </a:t>
            </a:r>
            <a:r>
              <a:rPr lang="en-US" i="1" dirty="0"/>
              <a:t>IJASSH</a:t>
            </a:r>
            <a:r>
              <a:rPr lang="en-US" dirty="0"/>
              <a:t>, pp.01-10.</a:t>
            </a:r>
          </a:p>
          <a:p>
            <a:r>
              <a:rPr lang="en-GB" dirty="0"/>
              <a:t>Karim, M.M., Choudhury, M.M. and Latif, W.B. (2019) ‘The impact of training and development on employees’ performance: an analysis of quantitative data’, </a:t>
            </a:r>
            <a:r>
              <a:rPr lang="en-US" i="1" dirty="0"/>
              <a:t>Noble International Journal of Business and Management Research</a:t>
            </a:r>
            <a:r>
              <a:rPr lang="en-US" dirty="0"/>
              <a:t>, 3(2), pp.25-33.</a:t>
            </a:r>
          </a:p>
          <a:p>
            <a:r>
              <a:rPr lang="en-GB" dirty="0" err="1"/>
              <a:t>Lok</a:t>
            </a:r>
            <a:r>
              <a:rPr lang="en-GB" dirty="0"/>
              <a:t>, B.L., Cheng, M.Y. and </a:t>
            </a:r>
            <a:r>
              <a:rPr lang="en-GB" dirty="0" err="1"/>
              <a:t>Choong</a:t>
            </a:r>
            <a:r>
              <a:rPr lang="en-GB" dirty="0"/>
              <a:t>, C.K. (2021) ‘The relationship between soft skills training and development, human resource outcome and firm performance’, </a:t>
            </a:r>
            <a:r>
              <a:rPr lang="en-US" i="1" dirty="0"/>
              <a:t>International Journal of Business and Society</a:t>
            </a:r>
            <a:r>
              <a:rPr lang="en-US" dirty="0"/>
              <a:t>, 22(1), pp.382-402.</a:t>
            </a:r>
          </a:p>
          <a:p>
            <a:r>
              <a:rPr lang="en-GB" dirty="0" err="1"/>
              <a:t>Malini</a:t>
            </a:r>
            <a:r>
              <a:rPr lang="en-GB" dirty="0"/>
              <a:t>, T.N. and Srinivas, D.B. (2020) ‘Technological transcends: Impact of industrial 4.0 on human resource functions. In </a:t>
            </a:r>
            <a:r>
              <a:rPr lang="en-US" i="1" dirty="0"/>
              <a:t>2020 Fourth International Conference on I-SMAC (IoT in Social, Mobile, Analytics and Cloud)(I-SMAC)</a:t>
            </a:r>
            <a:r>
              <a:rPr lang="en-US" dirty="0"/>
              <a:t> (pp. 816-820)’, IEEE.</a:t>
            </a:r>
          </a:p>
          <a:p>
            <a:r>
              <a:rPr lang="en-GB" dirty="0" err="1"/>
              <a:t>Shinners</a:t>
            </a:r>
            <a:r>
              <a:rPr lang="en-GB" dirty="0"/>
              <a:t>, J.P. (2020) </a:t>
            </a:r>
            <a:r>
              <a:rPr lang="en-US" dirty="0"/>
              <a:t>‘</a:t>
            </a:r>
            <a:r>
              <a:rPr lang="en-US" i="1" dirty="0"/>
              <a:t>Advancing leadership consciousness: integrity from the inside out</a:t>
            </a:r>
            <a:r>
              <a:rPr lang="en-US" dirty="0"/>
              <a:t>’, Pepperdine University.</a:t>
            </a:r>
          </a:p>
          <a:p>
            <a:r>
              <a:rPr lang="en-GB" dirty="0" err="1"/>
              <a:t>Ustundag</a:t>
            </a:r>
            <a:r>
              <a:rPr lang="en-GB" dirty="0"/>
              <a:t>, A., </a:t>
            </a:r>
            <a:r>
              <a:rPr lang="en-GB" dirty="0" err="1"/>
              <a:t>Cevikcan</a:t>
            </a:r>
            <a:r>
              <a:rPr lang="en-GB" dirty="0"/>
              <a:t>, E. and </a:t>
            </a:r>
            <a:r>
              <a:rPr lang="en-GB" dirty="0" err="1"/>
              <a:t>Karacay</a:t>
            </a:r>
            <a:r>
              <a:rPr lang="en-GB" dirty="0"/>
              <a:t>, G. (2018) ‘Talent development for Industry 4.0’, </a:t>
            </a:r>
            <a:r>
              <a:rPr lang="en-US" i="1" dirty="0"/>
              <a:t>Industry 4.0: Managing the digital transformation</a:t>
            </a:r>
            <a:r>
              <a:rPr lang="en-US" dirty="0"/>
              <a:t>, pp.123-136.</a:t>
            </a:r>
          </a:p>
          <a:p>
            <a:r>
              <a:rPr lang="en-GB" dirty="0"/>
              <a:t>Wise, G. (2020) </a:t>
            </a:r>
            <a:r>
              <a:rPr lang="en-US" dirty="0" smtClean="0">
                <a:effectLst/>
              </a:rPr>
              <a:t>‘</a:t>
            </a:r>
            <a:r>
              <a:rPr lang="en-US" i="1" dirty="0" smtClean="0">
                <a:effectLst/>
              </a:rPr>
              <a:t>Willis R. Whitney, general electric and the origins of US industrial research</a:t>
            </a:r>
            <a:r>
              <a:rPr lang="en-US" dirty="0" smtClean="0">
                <a:effectLst/>
              </a:rPr>
              <a:t>’, Plunkett Lake Press.</a:t>
            </a:r>
            <a:endParaRPr lang="en-GB" dirty="0"/>
          </a:p>
        </p:txBody>
      </p:sp>
    </p:spTree>
    <p:extLst>
      <p:ext uri="{BB962C8B-B14F-4D97-AF65-F5344CB8AC3E}">
        <p14:creationId xmlns:p14="http://schemas.microsoft.com/office/powerpoint/2010/main" val="4118904362"/>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77</TotalTime>
  <Words>2211</Words>
  <Application>Microsoft Office PowerPoint</Application>
  <PresentationFormat>Widescreen</PresentationFormat>
  <Paragraphs>122</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Gill Sans MT</vt:lpstr>
      <vt:lpstr>Wingdings 2</vt:lpstr>
      <vt:lpstr>Dividend</vt:lpstr>
      <vt:lpstr>Business Management</vt:lpstr>
      <vt:lpstr>Introduction – Importance of Technology in Training and Development</vt:lpstr>
      <vt:lpstr>Role of Technology in Appraising Remote Workers </vt:lpstr>
      <vt:lpstr>Performance Measurement Techniques </vt:lpstr>
      <vt:lpstr>Performance Appraisal Tools</vt:lpstr>
      <vt:lpstr>Analyse the benefits of Technology-Based Training programs for Employees (Example 1)</vt:lpstr>
      <vt:lpstr>Analyse the benefits of Technology-Based Training programs for Employees (Example 2)</vt:lpstr>
      <vt:lpstr>Analyse the benefits of Technology-Based Training programs for Employees (Example 3) </vt:lpstr>
      <vt:lpstr>Analyse the benefits of Technology-Based Training programs for Employees (Example 4) </vt:lpstr>
      <vt:lpstr>Analyse the benefits of Technology-Based Training programs for Employees (Example 1) </vt:lpstr>
      <vt:lpstr>Analyse the benefits of Technology-Based Training programs for Employees (Example 2) </vt:lpstr>
      <vt:lpstr>Analyse the benefits of Technology-Based Training programs for Employees (Example 3) </vt:lpstr>
      <vt:lpstr>Analyse the benefits of Technology-Based Training programs for Employees (Example 4) </vt:lpstr>
      <vt:lpstr>Key Analyse the benefits of Technology-Based Training programs for Employees  (Takeaways)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Management</dc:title>
  <dc:creator>HP</dc:creator>
  <cp:revision>8</cp:revision>
  <dcterms:created xsi:type="dcterms:W3CDTF">2024-03-21T23:36:04Z</dcterms:created>
  <dcterms:modified xsi:type="dcterms:W3CDTF">2025-01-03T12:39:45Z</dcterms:modified>
</cp:coreProperties>
</file>