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203" autoAdjust="0"/>
  </p:normalViewPr>
  <p:slideViewPr>
    <p:cSldViewPr snapToGrid="0" snapToObjects="1">
      <p:cViewPr varScale="1">
        <p:scale>
          <a:sx n="57" d="100"/>
          <a:sy n="57" d="100"/>
        </p:scale>
        <p:origin x="1651" y="3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94572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8" Type="http://schemas.openxmlformats.org/officeDocument/2006/relationships/hyperlink" Target="https://doi.org/10.1136/bmjqs-2025-020002" TargetMode="External"/><Relationship Id="rId3" Type="http://schemas.openxmlformats.org/officeDocument/2006/relationships/hyperlink" Target="https://doi.org/10.7759/cureus.55996" TargetMode="External"/><Relationship Id="rId7" Type="http://schemas.openxmlformats.org/officeDocument/2006/relationships/hyperlink" Target="https://doi.org/10.1186/s12913-023-10425-7"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researchbriefings.files.parliament.uk/documents/POST-PN-0744/POST-PN-0744.pdf" TargetMode="External"/><Relationship Id="rId5" Type="http://schemas.openxmlformats.org/officeDocument/2006/relationships/hyperlink" Target="https://doi.org/10.1002/nop2.2092" TargetMode="External"/><Relationship Id="rId4" Type="http://schemas.openxmlformats.org/officeDocument/2006/relationships/hyperlink" Target="https://doi.org/10.1001/jamanetworkopen.2021.11568" TargetMode="External"/></Relationships>
</file>

<file path=ppt/notesSlides/_rels/notesSlide11.xml.rels><?xml version="1.0" encoding="UTF-8" standalone="yes"?>
<Relationships xmlns="http://schemas.openxmlformats.org/package/2006/relationships"><Relationship Id="rId8" Type="http://schemas.openxmlformats.org/officeDocument/2006/relationships/hyperlink" Target="https://doi.org/10.3390/life10120327" TargetMode="External"/><Relationship Id="rId3" Type="http://schemas.openxmlformats.org/officeDocument/2006/relationships/hyperlink" Target="https://www.england.nhs.uk/long-read/supporting-clinical-leadership-in-virtual-wards-a-guide-for-integrated-care-system-clinical-leaders/" TargetMode="External"/><Relationship Id="rId7" Type="http://schemas.openxmlformats.org/officeDocument/2006/relationships/hyperlink" Target="https://trimedika.com/virtual-ward-technology-remote-monitoring/"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s://doi.org/10.1371/journal.pdig.0000858" TargetMode="External"/><Relationship Id="rId5" Type="http://schemas.openxmlformats.org/officeDocument/2006/relationships/hyperlink" Target="https://www.mdpi.com/1660-4601/20/4/3407" TargetMode="External"/><Relationship Id="rId4" Type="http://schemas.openxmlformats.org/officeDocument/2006/relationships/hyperlink" Target="https://www.england.nhs.uk/long-read/virtual-wards-operational-framework/"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sz="1200" kern="1200" dirty="0">
                <a:solidFill>
                  <a:schemeClr val="tx1"/>
                </a:solidFill>
                <a:effectLst/>
                <a:latin typeface="+mn-lt"/>
                <a:ea typeface="+mn-ea"/>
                <a:cs typeface="+mn-cs"/>
              </a:rPr>
              <a:t>Hello and welcome to my presentation. Today I will show my research on Virtual Wards in NHS England as an example of digital transformation in the health and social care sector.</a:t>
            </a:r>
          </a:p>
          <a:p>
            <a:r>
              <a:rPr lang="en-GB" sz="1200" kern="1200" dirty="0">
                <a:solidFill>
                  <a:schemeClr val="tx1"/>
                </a:solidFill>
                <a:effectLst/>
                <a:latin typeface="+mn-lt"/>
                <a:ea typeface="+mn-ea"/>
                <a:cs typeface="+mn-cs"/>
              </a:rPr>
              <a:t>Digital transformation is a key factor that changes the way healthcare services are provided in the UK. It helps institutions improve quality, accessibility, and efficiency of care by digital technologies (</a:t>
            </a:r>
            <a:r>
              <a:rPr lang="en-GB" sz="1200" kern="1200" dirty="0" err="1">
                <a:solidFill>
                  <a:schemeClr val="tx1"/>
                </a:solidFill>
                <a:effectLst/>
                <a:latin typeface="+mn-lt"/>
                <a:ea typeface="+mn-ea"/>
                <a:cs typeface="+mn-cs"/>
              </a:rPr>
              <a:t>Stoumpos</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Kitsios</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Talias</a:t>
            </a:r>
            <a:r>
              <a:rPr lang="en-GB" sz="1200" kern="1200" dirty="0">
                <a:solidFill>
                  <a:schemeClr val="tx1"/>
                </a:solidFill>
                <a:effectLst/>
                <a:latin typeface="+mn-lt"/>
                <a:ea typeface="+mn-ea"/>
                <a:cs typeface="+mn-cs"/>
              </a:rPr>
              <a:t>, 2023). Considered one of the most crucial improvements lately, virtual wards have become very common in NHS England. In addition, they assist certain patients to receive hospital-level care in their own homes through remote monitoring devices, digital communication, and multidisciplinary healthcare teams instead of hospital care (NHS England, 2024; Norman et al., 2023).</a:t>
            </a:r>
          </a:p>
          <a:p>
            <a:r>
              <a:rPr lang="en-GB" sz="1200" kern="1200" dirty="0">
                <a:solidFill>
                  <a:schemeClr val="tx1"/>
                </a:solidFill>
                <a:effectLst/>
                <a:latin typeface="+mn-lt"/>
                <a:ea typeface="+mn-ea"/>
                <a:cs typeface="+mn-cs"/>
              </a:rPr>
              <a:t>In this presentation, I will examine what virtual wards are and what their influence is on the healthcare workforce, service delivery, patients, and local communities. Moreover, I will assess the positives and negatives, and then I will present my final conclusion that Virtual Wards are a good digital innovation for the NHS.</a:t>
            </a:r>
          </a:p>
        </p:txBody>
      </p:sp>
    </p:spTree>
    <p:extLst>
      <p:ext uri="{BB962C8B-B14F-4D97-AF65-F5344CB8AC3E}">
        <p14:creationId xmlns:p14="http://schemas.microsoft.com/office/powerpoint/2010/main" val="7506599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sz="1200" kern="1200" dirty="0">
                <a:solidFill>
                  <a:schemeClr val="tx1"/>
                </a:solidFill>
                <a:effectLst/>
                <a:latin typeface="+mn-lt"/>
                <a:ea typeface="+mn-ea"/>
                <a:cs typeface="+mn-cs"/>
              </a:rPr>
              <a:t>The main aim of this presentation is to evaluate the Virtual Wards in NHS England as a crucial example of digital transformation in the health and social care sector. I derived the presentation from the results of my Component 1 report. It also focuses on how virtual wards have started a different way of delivery of healthcare services in the NHS (NHS England, 2024). I will start by explaining what virtual wards are and how they help patients by providing remote and multidisciplinary care. Then, I will analyse their influence impact on four specific areas – the healthcare workforce; service delivery; patients and service users; and local communities. I will present the positives and issues in each area based on the literature. Lastly, I will evaluate the digital innovation by considering if the advantages are more important than the limitations and whether virtual wards can consistently improve healthcare services in the NHS.</a:t>
            </a:r>
            <a:endParaRPr dirty="0"/>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1159878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sz="1200" kern="1200" dirty="0">
                <a:solidFill>
                  <a:schemeClr val="tx1"/>
                </a:solidFill>
                <a:effectLst/>
                <a:latin typeface="+mn-lt"/>
                <a:ea typeface="+mn-ea"/>
                <a:cs typeface="+mn-cs"/>
              </a:rPr>
              <a:t>Virtual Wards are an innovative approach to healthcare that helps patients receive hospital-level care safely in their own homes instead of being in the hospital. In addition, they are created for individuals who demand regular clinical monitoring. However, those patients can be treated safely outside a hospital. Through this approach, the pressure on NHS hospitals will be decreased, and the patient care will remain high quality (NHS England, 2024).</a:t>
            </a:r>
          </a:p>
          <a:p>
            <a:r>
              <a:rPr lang="en-GB" sz="1200" kern="1200" dirty="0">
                <a:solidFill>
                  <a:schemeClr val="tx1"/>
                </a:solidFill>
                <a:effectLst/>
                <a:latin typeface="+mn-lt"/>
                <a:ea typeface="+mn-ea"/>
                <a:cs typeface="+mn-cs"/>
              </a:rPr>
              <a:t>Virtual Wards depend on several digital technologies. These technologies are remote monitoring devices like pulse oximeters, blood pressure monitors, thermometers, and digital weighing scales. Patients can record their health information on a mobile application or web-based systems, which helps healthcare professionals to review their condition in real time (</a:t>
            </a:r>
            <a:r>
              <a:rPr lang="en-GB" sz="1200" kern="1200" dirty="0" err="1">
                <a:solidFill>
                  <a:schemeClr val="tx1"/>
                </a:solidFill>
                <a:effectLst/>
                <a:latin typeface="+mn-lt"/>
                <a:ea typeface="+mn-ea"/>
                <a:cs typeface="+mn-cs"/>
              </a:rPr>
              <a:t>TriMedika</a:t>
            </a:r>
            <a:r>
              <a:rPr lang="en-GB" sz="1200" kern="1200" dirty="0">
                <a:solidFill>
                  <a:schemeClr val="tx1"/>
                </a:solidFill>
                <a:effectLst/>
                <a:latin typeface="+mn-lt"/>
                <a:ea typeface="+mn-ea"/>
                <a:cs typeface="+mn-cs"/>
              </a:rPr>
              <a:t>, 2025; McGowan et al., 2024). Electronic patient records can also improve communication among healthcare staff and ensure consistency of care in different healthcare environments (Tsai et al., 2020). Moreover, telehealth consultations by telephone or video calls decrease the demand for unnecessary hospital admissions and help multidisciplinary teams to offer safe and coordinated care at home settings (</a:t>
            </a:r>
            <a:r>
              <a:rPr lang="en-GB" sz="1200" kern="1200" dirty="0" err="1">
                <a:solidFill>
                  <a:schemeClr val="tx1"/>
                </a:solidFill>
                <a:effectLst/>
                <a:latin typeface="+mn-lt"/>
                <a:ea typeface="+mn-ea"/>
                <a:cs typeface="+mn-cs"/>
              </a:rPr>
              <a:t>Bulto</a:t>
            </a:r>
            <a:r>
              <a:rPr lang="en-GB" sz="1200" kern="1200" dirty="0">
                <a:solidFill>
                  <a:schemeClr val="tx1"/>
                </a:solidFill>
                <a:effectLst/>
                <a:latin typeface="+mn-lt"/>
                <a:ea typeface="+mn-ea"/>
                <a:cs typeface="+mn-cs"/>
              </a:rPr>
              <a:t>, 2024; Norman et al., 2023).</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5444468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dirty="0"/>
              <a:t>Virtual Wards have totally changed the way healthcare professionals work. They have created new opportunities and limitations. A major benefit is the creation of new digital roles such as digital nurses, remote care coordinators, and specialist pharmacists. Moreover, healthcare professionals use traditional clinical skills and digital technologies in order to provide safe care outside the hospital setting (</a:t>
            </a:r>
            <a:r>
              <a:rPr lang="en-US" dirty="0" err="1"/>
              <a:t>Cucurachi</a:t>
            </a:r>
            <a:r>
              <a:rPr lang="en-US" dirty="0"/>
              <a:t> et al., 2025). In addition, Virtual Wards improve teamwork between nurses, pharmacists, therapists, and doctors because they improve patient sharing information by digital systems and make decisions together more effectively (</a:t>
            </a:r>
            <a:r>
              <a:rPr lang="en-US" dirty="0" err="1"/>
              <a:t>Bulto</a:t>
            </a:r>
            <a:r>
              <a:rPr lang="en-US" dirty="0"/>
              <a:t>, 2024). Also, remote monitoring helps employees manage suitable patients regardless of being physically present, which offers better flexibility and improves workforce production (NHS England, 2023).</a:t>
            </a:r>
          </a:p>
          <a:p>
            <a:r>
              <a:rPr lang="en-US" dirty="0"/>
              <a:t>On the other hand, Virtual Wards pose limitations. For example, healthcare professionals need consistent training programs in order to develop digital skills and confidence when working with new technologies (Sunny et al., 2025). They can also face high workloads as they should monitor large amounts of patient data and respond more rapidly to different alerts. Also, providing care across different companies can pose uncertainty about professional roles and clinical responsibility (Howells et al., 2026; </a:t>
            </a:r>
            <a:r>
              <a:rPr lang="en-US" dirty="0" err="1"/>
              <a:t>Bhaloo</a:t>
            </a:r>
            <a:r>
              <a:rPr lang="en-US" dirty="0"/>
              <a:t> et al., 2025).</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995217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sz="1200" kern="1200" dirty="0">
                <a:solidFill>
                  <a:schemeClr val="tx1"/>
                </a:solidFill>
                <a:effectLst/>
                <a:latin typeface="+mn-lt"/>
                <a:ea typeface="+mn-ea"/>
                <a:cs typeface="+mn-cs"/>
              </a:rPr>
              <a:t>Virtual Wards have influenced healthcare service delivery because they improve effectiveness and decrease pressure on several NHS hospitals. Considered the key benefit, the decrease in hospital admissions was because suitable patients can receive hospital care safely at home while not being required to enter a hospital (</a:t>
            </a:r>
            <a:r>
              <a:rPr lang="en-GB" sz="1200" kern="1200" dirty="0" err="1">
                <a:solidFill>
                  <a:schemeClr val="tx1"/>
                </a:solidFill>
                <a:effectLst/>
                <a:latin typeface="+mn-lt"/>
                <a:ea typeface="+mn-ea"/>
                <a:cs typeface="+mn-cs"/>
              </a:rPr>
              <a:t>Cathers</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Lally</a:t>
            </a:r>
            <a:r>
              <a:rPr lang="en-GB" sz="1200" kern="1200" dirty="0">
                <a:solidFill>
                  <a:schemeClr val="tx1"/>
                </a:solidFill>
                <a:effectLst/>
                <a:latin typeface="+mn-lt"/>
                <a:ea typeface="+mn-ea"/>
                <a:cs typeface="+mn-cs"/>
              </a:rPr>
              <a:t>, 2025). Moreover, Virtual Wards also help patients get discharged earlier because clinically stable patients can continue their treatment and monitoring at home. This increases capacity at hospitals (</a:t>
            </a:r>
            <a:r>
              <a:rPr lang="en-GB" sz="1200" kern="1200" dirty="0" err="1">
                <a:solidFill>
                  <a:schemeClr val="tx1"/>
                </a:solidFill>
                <a:effectLst/>
                <a:latin typeface="+mn-lt"/>
                <a:ea typeface="+mn-ea"/>
                <a:cs typeface="+mn-cs"/>
              </a:rPr>
              <a:t>Jalilian</a:t>
            </a:r>
            <a:r>
              <a:rPr lang="en-GB" sz="1200" kern="1200" dirty="0">
                <a:solidFill>
                  <a:schemeClr val="tx1"/>
                </a:solidFill>
                <a:effectLst/>
                <a:latin typeface="+mn-lt"/>
                <a:ea typeface="+mn-ea"/>
                <a:cs typeface="+mn-cs"/>
              </a:rPr>
              <a:t> et al., 2024). Moreover, real-time digital monitoring enhanced the application of healthcare resources by allowing professionals to indicate changes in patients’ conditions rapidly. Based on these conditions, professionals can offer instant interventions (</a:t>
            </a:r>
            <a:r>
              <a:rPr lang="en-GB" sz="1200" kern="1200" dirty="0" err="1">
                <a:solidFill>
                  <a:schemeClr val="tx1"/>
                </a:solidFill>
                <a:effectLst/>
                <a:latin typeface="+mn-lt"/>
                <a:ea typeface="+mn-ea"/>
                <a:cs typeface="+mn-cs"/>
              </a:rPr>
              <a:t>Jalilian</a:t>
            </a:r>
            <a:r>
              <a:rPr lang="en-GB" sz="1200" kern="1200" dirty="0">
                <a:solidFill>
                  <a:schemeClr val="tx1"/>
                </a:solidFill>
                <a:effectLst/>
                <a:latin typeface="+mn-lt"/>
                <a:ea typeface="+mn-ea"/>
                <a:cs typeface="+mn-cs"/>
              </a:rPr>
              <a:t> et al., 2024).</a:t>
            </a:r>
          </a:p>
          <a:p>
            <a:r>
              <a:rPr lang="en-GB" sz="1200" kern="1200" dirty="0">
                <a:solidFill>
                  <a:schemeClr val="tx1"/>
                </a:solidFill>
                <a:effectLst/>
                <a:latin typeface="+mn-lt"/>
                <a:ea typeface="+mn-ea"/>
                <a:cs typeface="+mn-cs"/>
              </a:rPr>
              <a:t>However, challenges like technical problems, internet connectivity, and device failures can influence the quality and safety of care (Sunny et al., 2025). Problems in integrating digital systems in healthcare companies and unequal access to technology can also decrease the efficiency of virtual wards, especially for patients who live in disadvantaged or rural areas (NHS England, 2024; Sunny et al., 2025).</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5444837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dirty="0"/>
              <a:t>Virtual Wards have provided the experience of many patients by helping them receive hospital-level care in the comfort of their own homes. In addition, this environment can decrease depression, improve emotional conditions, and raise overall patient satisfaction (Arsenault-</a:t>
            </a:r>
            <a:r>
              <a:rPr lang="en-US" dirty="0" err="1"/>
              <a:t>Lapierre</a:t>
            </a:r>
            <a:r>
              <a:rPr lang="en-US" dirty="0"/>
              <a:t> et al., 2021). Also, patients are motivated to be more engaged in their own health by remote monitoring and regular communication with healthcare professionals. This ensures higher independence and confidence in the healthcare professionals (</a:t>
            </a:r>
            <a:r>
              <a:rPr lang="en-US" dirty="0" err="1"/>
              <a:t>Teng</a:t>
            </a:r>
            <a:r>
              <a:rPr lang="en-US" dirty="0"/>
              <a:t> et al., 2025). Furthermore, getting treatment at home decreases the possibility of hospital-acquired infections and unpredicted hospital stays, especially for elderly people and individuals with long-term conditions (NHS England, 2024).</a:t>
            </a:r>
          </a:p>
          <a:p>
            <a:r>
              <a:rPr lang="en-US" dirty="0"/>
              <a:t>On the other hand, virtual wards may not provide equal benefits to all patients. Some individuals, particularly elderly people or the ones with fewer digital skills, can face difficulties using digital technologies (</a:t>
            </a:r>
            <a:r>
              <a:rPr lang="en-US" dirty="0" err="1"/>
              <a:t>Akinluyi</a:t>
            </a:r>
            <a:r>
              <a:rPr lang="en-US" dirty="0"/>
              <a:t> et al., 2025). Moreover, privacy and security of personal health data provided in the digital system can pose additional barriers. Also, some patients can regularly have face-to-face contact with healthcare professionals that can influence confidence and reassurance during their treatment (</a:t>
            </a:r>
            <a:r>
              <a:rPr lang="en-US" dirty="0" err="1"/>
              <a:t>Anawade</a:t>
            </a:r>
            <a:r>
              <a:rPr lang="en-US" dirty="0"/>
              <a:t> et al., 2024).</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329216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sz="1200" kern="1200" dirty="0">
                <a:solidFill>
                  <a:schemeClr val="tx1"/>
                </a:solidFill>
                <a:effectLst/>
                <a:latin typeface="+mn-lt"/>
                <a:ea typeface="+mn-ea"/>
                <a:cs typeface="+mn-cs"/>
              </a:rPr>
              <a:t>Virtual Wards have also provided positives to local communities by guaranteeing access to healthcare services and supporting more community-based care. A key benefit is that patients who live in rural or remote zones can receive hospital-level care without travelling long distances. This makes healthcare more accessible and convenient for disadvantaged groups (Dean et al., 2024). Virtual Wards also motivate involvement of family members and informal carers (</a:t>
            </a:r>
            <a:r>
              <a:rPr lang="en-GB" sz="1200" kern="1200" dirty="0" err="1">
                <a:solidFill>
                  <a:schemeClr val="tx1"/>
                </a:solidFill>
                <a:effectLst/>
                <a:latin typeface="+mn-lt"/>
                <a:ea typeface="+mn-ea"/>
                <a:cs typeface="+mn-cs"/>
              </a:rPr>
              <a:t>Ko</a:t>
            </a:r>
            <a:r>
              <a:rPr lang="en-GB" sz="1200" kern="1200" dirty="0">
                <a:solidFill>
                  <a:schemeClr val="tx1"/>
                </a:solidFill>
                <a:effectLst/>
                <a:latin typeface="+mn-lt"/>
                <a:ea typeface="+mn-ea"/>
                <a:cs typeface="+mn-cs"/>
              </a:rPr>
              <a:t> et al., 2023). This approach improves community care by decreasing pressure on hospitals and allowing patients to stay connected to their local support networks (NHS England, 2024).</a:t>
            </a:r>
          </a:p>
          <a:p>
            <a:r>
              <a:rPr lang="en-GB" sz="1200" kern="1200" dirty="0">
                <a:solidFill>
                  <a:schemeClr val="tx1"/>
                </a:solidFill>
                <a:effectLst/>
                <a:latin typeface="+mn-lt"/>
                <a:ea typeface="+mn-ea"/>
                <a:cs typeface="+mn-cs"/>
              </a:rPr>
              <a:t>However, challenges like limited internet access or low digital infrastructure still occur. These issues can decrease access to virtual ward services (</a:t>
            </a:r>
            <a:r>
              <a:rPr lang="en-GB" sz="1200" kern="1200" dirty="0" err="1">
                <a:solidFill>
                  <a:schemeClr val="tx1"/>
                </a:solidFill>
                <a:effectLst/>
                <a:latin typeface="+mn-lt"/>
                <a:ea typeface="+mn-ea"/>
                <a:cs typeface="+mn-cs"/>
              </a:rPr>
              <a:t>Anawade</a:t>
            </a:r>
            <a:r>
              <a:rPr lang="en-GB" sz="1200" kern="1200" dirty="0">
                <a:solidFill>
                  <a:schemeClr val="tx1"/>
                </a:solidFill>
                <a:effectLst/>
                <a:latin typeface="+mn-lt"/>
                <a:ea typeface="+mn-ea"/>
                <a:cs typeface="+mn-cs"/>
              </a:rPr>
              <a:t> et al., 2024). Moreover, family members can also face high caring responsibilities that can increase emotional and physical demands. So, consistent investment in digital infrastructure and community support is crucial to guarantee that Virtual Wards can contribute to society (</a:t>
            </a:r>
            <a:r>
              <a:rPr lang="en-GB" sz="1200" kern="1200" dirty="0" err="1">
                <a:solidFill>
                  <a:schemeClr val="tx1"/>
                </a:solidFill>
                <a:effectLst/>
                <a:latin typeface="+mn-lt"/>
                <a:ea typeface="+mn-ea"/>
                <a:cs typeface="+mn-cs"/>
              </a:rPr>
              <a:t>Akinluyi</a:t>
            </a:r>
            <a:r>
              <a:rPr lang="en-GB" sz="1200" kern="1200" dirty="0">
                <a:solidFill>
                  <a:schemeClr val="tx1"/>
                </a:solidFill>
                <a:effectLst/>
                <a:latin typeface="+mn-lt"/>
                <a:ea typeface="+mn-ea"/>
                <a:cs typeface="+mn-cs"/>
              </a:rPr>
              <a:t> et al., 2025).</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2178557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 this presentation indicates that Virtual Wards’ benefits outweigh their limitations when they are applied efficiently. Moreover, virtual wards provide better patient results, decrease pressure on NHS hospitals, and ensure effective use of healthcare resources. Also, they motivate better collaboration between healthcare professionals and higher access to care for many patients who can be treated safely at their homes (NHS England, 2024). Still, the successful implementation of this digital innovation relies on many crucial factors. Healthcare professionals need to be provided with consistent education and training programs in order to improve and develop the digital skills required to work with remote monitoring technologies (</a:t>
            </a:r>
            <a:r>
              <a:rPr lang="en-US" dirty="0" err="1"/>
              <a:t>Bhaloo</a:t>
            </a:r>
            <a:r>
              <a:rPr lang="en-US" dirty="0"/>
              <a:t> et al., 2025). Also, investment in good digital infrastructure is important to guarantee that technology is used safely and consistently in different healthcare settings (Sunny et al., 2025). Also, leadership and efficient communication between healthcare </a:t>
            </a:r>
            <a:r>
              <a:rPr lang="en-US" dirty="0" err="1"/>
              <a:t>organisations</a:t>
            </a:r>
            <a:r>
              <a:rPr lang="en-US" dirty="0"/>
              <a:t> are required to manage care effectively (Howells et al., 2026). Equal access to digital technologies should be provided to older adults, disadvantaged groups, and individuals from rural communities (</a:t>
            </a:r>
            <a:r>
              <a:rPr lang="en-US" dirty="0" err="1"/>
              <a:t>Akinluyi</a:t>
            </a:r>
            <a:r>
              <a:rPr lang="en-US" dirty="0"/>
              <a:t> et al., 2025).</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9150566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sz="1200" kern="1200" dirty="0">
                <a:solidFill>
                  <a:schemeClr val="tx1"/>
                </a:solidFill>
                <a:effectLst/>
                <a:latin typeface="+mn-lt"/>
                <a:ea typeface="+mn-ea"/>
                <a:cs typeface="+mn-cs"/>
              </a:rPr>
              <a:t>To conclude, Virtual Wards are a great example of digital transformation in the NHS due to their improvement to healthcare by keeping high-quality patient care. Also, they help hospitals decrease admissions, discharge patients earlier, and offer safe treatment in homes. This improves patient experience and resource use (NHS England, 2024). On the other hand, their long-term success relies on consistent investment in digital infrastructure, workforce training programs, and equal access to different technology. Focusing on these improvements will ensure that Virtual Wards are an efficient model of healthcare delivery in the future (</a:t>
            </a:r>
            <a:r>
              <a:rPr lang="en-GB" sz="1200" kern="1200" dirty="0" err="1">
                <a:solidFill>
                  <a:schemeClr val="tx1"/>
                </a:solidFill>
                <a:effectLst/>
                <a:latin typeface="+mn-lt"/>
                <a:ea typeface="+mn-ea"/>
                <a:cs typeface="+mn-cs"/>
              </a:rPr>
              <a:t>Stoumpos</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Kitsios</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Talias</a:t>
            </a:r>
            <a:r>
              <a:rPr lang="en-GB" sz="1200" kern="1200" dirty="0">
                <a:solidFill>
                  <a:schemeClr val="tx1"/>
                </a:solidFill>
                <a:effectLst/>
                <a:latin typeface="+mn-lt"/>
                <a:ea typeface="+mn-ea"/>
                <a:cs typeface="+mn-cs"/>
              </a:rPr>
              <a:t>, 2023).</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1526815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dirty="0" err="1"/>
              <a:t>Akinluyi</a:t>
            </a:r>
            <a:r>
              <a:rPr lang="en-US" dirty="0"/>
              <a:t>, A., </a:t>
            </a:r>
            <a:r>
              <a:rPr lang="en-US" dirty="0" err="1"/>
              <a:t>Ogunfusika</a:t>
            </a:r>
            <a:r>
              <a:rPr lang="en-US" dirty="0"/>
              <a:t>, O.H. and Brown, A. (2025). </a:t>
            </a:r>
            <a:r>
              <a:rPr lang="en-US" i="1" dirty="0"/>
              <a:t>The Effectiveness of Virtual Wards Compared to Inpatient Beds in Clinical Outcomes of Frail Older Patients With Chronic Conditions: A Systematic Review</a:t>
            </a:r>
            <a:r>
              <a:rPr lang="en-US" dirty="0"/>
              <a:t>. </a:t>
            </a:r>
            <a:r>
              <a:rPr lang="en-US" i="1" dirty="0" err="1"/>
              <a:t>Cureus</a:t>
            </a:r>
            <a:r>
              <a:rPr lang="en-US" dirty="0"/>
              <a:t>, 17(11), p.e97487. https://doi.org/10.7759/cureus.97487</a:t>
            </a:r>
          </a:p>
          <a:p>
            <a:r>
              <a:rPr lang="en-US" dirty="0" err="1"/>
              <a:t>Anawade</a:t>
            </a:r>
            <a:r>
              <a:rPr lang="en-US" dirty="0"/>
              <a:t>, P.A., Sharma, D. and </a:t>
            </a:r>
            <a:r>
              <a:rPr lang="en-US" dirty="0" err="1"/>
              <a:t>Gahane</a:t>
            </a:r>
            <a:r>
              <a:rPr lang="en-US" dirty="0"/>
              <a:t>, S. (2024). </a:t>
            </a:r>
            <a:r>
              <a:rPr lang="en-US" i="1" dirty="0"/>
              <a:t>A comprehensive review on exploring the impact of telemedicine on healthcare accessibility</a:t>
            </a:r>
            <a:r>
              <a:rPr lang="en-US" dirty="0"/>
              <a:t>. </a:t>
            </a:r>
            <a:r>
              <a:rPr lang="en-US" i="1" dirty="0" err="1"/>
              <a:t>Cureus</a:t>
            </a:r>
            <a:r>
              <a:rPr lang="en-US" dirty="0"/>
              <a:t>, 16(3). </a:t>
            </a:r>
            <a:r>
              <a:rPr lang="en-US" dirty="0">
                <a:hlinkClick r:id="rId3"/>
              </a:rPr>
              <a:t>https://doi.org/10.7759/cureus.55996</a:t>
            </a:r>
            <a:endParaRPr lang="en-US" dirty="0"/>
          </a:p>
          <a:p>
            <a:r>
              <a:rPr lang="en-US" dirty="0"/>
              <a:t>Arsenault-</a:t>
            </a:r>
            <a:r>
              <a:rPr lang="en-US" dirty="0" err="1"/>
              <a:t>Lapierre</a:t>
            </a:r>
            <a:r>
              <a:rPr lang="en-US" dirty="0"/>
              <a:t>, G., Henein, M., </a:t>
            </a:r>
            <a:r>
              <a:rPr lang="en-US" dirty="0" err="1"/>
              <a:t>Gaid</a:t>
            </a:r>
            <a:r>
              <a:rPr lang="en-US" dirty="0"/>
              <a:t>, D., Le </a:t>
            </a:r>
            <a:r>
              <a:rPr lang="en-US" dirty="0" err="1"/>
              <a:t>Berre</a:t>
            </a:r>
            <a:r>
              <a:rPr lang="en-US" dirty="0"/>
              <a:t>, M., Gore, G. and </a:t>
            </a:r>
            <a:r>
              <a:rPr lang="en-US" dirty="0" err="1"/>
              <a:t>Vedel</a:t>
            </a:r>
            <a:r>
              <a:rPr lang="en-US" dirty="0"/>
              <a:t>, I. (2021). </a:t>
            </a:r>
            <a:r>
              <a:rPr lang="en-US" i="1" dirty="0"/>
              <a:t>Hospital-at-Home interventions vs in-hospital stay for patients with chronic disease who present to the emergency department</a:t>
            </a:r>
            <a:r>
              <a:rPr lang="en-US" dirty="0"/>
              <a:t>. </a:t>
            </a:r>
            <a:r>
              <a:rPr lang="en-US" i="1" dirty="0"/>
              <a:t>JAMA Network Open</a:t>
            </a:r>
            <a:r>
              <a:rPr lang="en-US" dirty="0"/>
              <a:t>, 4(6), p.e2111568. </a:t>
            </a:r>
            <a:r>
              <a:rPr lang="en-US" dirty="0">
                <a:hlinkClick r:id="rId4"/>
              </a:rPr>
              <a:t>https://doi.org/10.1001/jamanetworkopen.2021.11568</a:t>
            </a:r>
            <a:endParaRPr lang="en-US" dirty="0"/>
          </a:p>
          <a:p>
            <a:r>
              <a:rPr lang="en-US" dirty="0" err="1"/>
              <a:t>Bhaloo</a:t>
            </a:r>
            <a:r>
              <a:rPr lang="en-US" dirty="0"/>
              <a:t>, T., McVey, C., Peterson, J. and Williams, M. (2025). </a:t>
            </a:r>
            <a:r>
              <a:rPr lang="en-US" i="1" dirty="0"/>
              <a:t>A scoping review of virtual nursing models in inpatient, noncritical care settings</a:t>
            </a:r>
            <a:r>
              <a:rPr lang="en-US" dirty="0"/>
              <a:t>. </a:t>
            </a:r>
            <a:r>
              <a:rPr lang="en-US" i="1" dirty="0"/>
              <a:t>Journal of Nursing Regulation</a:t>
            </a:r>
            <a:r>
              <a:rPr lang="en-US" dirty="0"/>
              <a:t>. https://doi.org/10.1016/j.jnr.2025.08.005</a:t>
            </a:r>
          </a:p>
          <a:p>
            <a:r>
              <a:rPr lang="en-US" dirty="0" err="1"/>
              <a:t>Bulto</a:t>
            </a:r>
            <a:r>
              <a:rPr lang="en-US" dirty="0"/>
              <a:t>, L.N. (2024). </a:t>
            </a:r>
            <a:r>
              <a:rPr lang="en-US" i="1" dirty="0"/>
              <a:t>The role of nurse-led telehealth interventions in bridging healthcare gaps and expanding access</a:t>
            </a:r>
            <a:r>
              <a:rPr lang="en-US" dirty="0"/>
              <a:t>. </a:t>
            </a:r>
            <a:r>
              <a:rPr lang="en-US" i="1" dirty="0"/>
              <a:t>Nursing Open</a:t>
            </a:r>
            <a:r>
              <a:rPr lang="en-US" dirty="0"/>
              <a:t>, 11(1), pp.1–3. </a:t>
            </a:r>
            <a:r>
              <a:rPr lang="en-US" dirty="0">
                <a:hlinkClick r:id="rId5"/>
              </a:rPr>
              <a:t>https://doi.org/10.1002/nop2.2092</a:t>
            </a:r>
            <a:endParaRPr lang="en-US" dirty="0"/>
          </a:p>
          <a:p>
            <a:r>
              <a:rPr lang="en-US" dirty="0" err="1"/>
              <a:t>Cathers</a:t>
            </a:r>
            <a:r>
              <a:rPr lang="en-US" dirty="0"/>
              <a:t>, S. and </a:t>
            </a:r>
            <a:r>
              <a:rPr lang="en-US" dirty="0" err="1"/>
              <a:t>Lally</a:t>
            </a:r>
            <a:r>
              <a:rPr lang="en-US" dirty="0"/>
              <a:t>, C. (2025). </a:t>
            </a:r>
            <a:r>
              <a:rPr lang="en-US" i="1" dirty="0" err="1"/>
              <a:t>POSTnote</a:t>
            </a:r>
            <a:r>
              <a:rPr lang="en-US" i="1" dirty="0"/>
              <a:t> 744: Virtual wards and hospital at home</a:t>
            </a:r>
            <a:r>
              <a:rPr lang="en-US" dirty="0"/>
              <a:t>. Available at: </a:t>
            </a:r>
            <a:r>
              <a:rPr lang="en-US" dirty="0">
                <a:hlinkClick r:id="rId6"/>
              </a:rPr>
              <a:t>https://researchbriefings.files.parliament.uk/documents/POST-PN-0744/POST-PN-0744.pdf</a:t>
            </a:r>
            <a:endParaRPr lang="en-US" dirty="0"/>
          </a:p>
          <a:p>
            <a:r>
              <a:rPr lang="en-US" dirty="0" err="1"/>
              <a:t>Cucurachi</a:t>
            </a:r>
            <a:r>
              <a:rPr lang="en-US" dirty="0"/>
              <a:t>, S., </a:t>
            </a:r>
            <a:r>
              <a:rPr lang="en-US" dirty="0" err="1"/>
              <a:t>Lydon</a:t>
            </a:r>
            <a:r>
              <a:rPr lang="en-US" dirty="0"/>
              <a:t>, S., </a:t>
            </a:r>
            <a:r>
              <a:rPr lang="en-US" dirty="0" err="1"/>
              <a:t>Moens</a:t>
            </a:r>
            <a:r>
              <a:rPr lang="en-US" dirty="0"/>
              <a:t>, L.L., </a:t>
            </a:r>
            <a:r>
              <a:rPr lang="en-US" dirty="0" err="1"/>
              <a:t>Manser</a:t>
            </a:r>
            <a:r>
              <a:rPr lang="en-US" dirty="0"/>
              <a:t>, T. and O'Connor, P. (2025). </a:t>
            </a:r>
            <a:r>
              <a:rPr lang="en-US" i="1" dirty="0"/>
              <a:t>Barriers and Facilitators to the Use of Virtual Wards: A Systematic Review of the Qualitative Evidence</a:t>
            </a:r>
            <a:r>
              <a:rPr lang="en-US" dirty="0"/>
              <a:t>. </a:t>
            </a:r>
            <a:r>
              <a:rPr lang="en-US" i="1" dirty="0"/>
              <a:t>International Journal for Quality in Health Care</a:t>
            </a:r>
            <a:r>
              <a:rPr lang="en-US" dirty="0"/>
              <a:t>. https://doi.org/10.1093/intqhc/mzaf065</a:t>
            </a:r>
          </a:p>
          <a:p>
            <a:r>
              <a:rPr lang="en-US" dirty="0"/>
              <a:t>Dean, K., Chang, C., McKenna, E., Nott, S., Hunter, A., Tall, J.A., </a:t>
            </a:r>
            <a:r>
              <a:rPr lang="en-US" dirty="0" err="1"/>
              <a:t>Setterfield</a:t>
            </a:r>
            <a:r>
              <a:rPr lang="en-US" dirty="0"/>
              <a:t>, M., Addis, B. and Webster, E. (2024). </a:t>
            </a:r>
            <a:r>
              <a:rPr lang="en-US" i="1" dirty="0"/>
              <a:t>A retrospective observational study of </a:t>
            </a:r>
            <a:r>
              <a:rPr lang="en-US" i="1" dirty="0" err="1"/>
              <a:t>vCare</a:t>
            </a:r>
            <a:r>
              <a:rPr lang="en-US" i="1" dirty="0"/>
              <a:t>: a virtual emergency clinical advisory and transfer service in rural and remote Australia</a:t>
            </a:r>
            <a:r>
              <a:rPr lang="en-US" dirty="0"/>
              <a:t>. </a:t>
            </a:r>
            <a:r>
              <a:rPr lang="en-US" i="1" dirty="0"/>
              <a:t>BMC Health Services Research</a:t>
            </a:r>
            <a:r>
              <a:rPr lang="en-US" dirty="0"/>
              <a:t>, 24(1). </a:t>
            </a:r>
            <a:r>
              <a:rPr lang="en-US" dirty="0">
                <a:hlinkClick r:id="rId7"/>
              </a:rPr>
              <a:t>https://doi.org/10.1186/s12913-023-10425-7</a:t>
            </a:r>
            <a:endParaRPr lang="en-US" dirty="0"/>
          </a:p>
          <a:p>
            <a:r>
              <a:rPr lang="en-US" dirty="0"/>
              <a:t>Howells, K., Bradley, F., </a:t>
            </a:r>
            <a:r>
              <a:rPr lang="en-US" dirty="0" err="1"/>
              <a:t>Gasteiger</a:t>
            </a:r>
            <a:r>
              <a:rPr lang="en-US" dirty="0"/>
              <a:t>, N., Whittaker, W., Vardy, E., </a:t>
            </a:r>
            <a:r>
              <a:rPr lang="en-US" dirty="0" err="1"/>
              <a:t>Dowding</a:t>
            </a:r>
            <a:r>
              <a:rPr lang="en-US" dirty="0"/>
              <a:t>, D., </a:t>
            </a:r>
            <a:r>
              <a:rPr lang="en-US" dirty="0" err="1"/>
              <a:t>Blakeman</a:t>
            </a:r>
            <a:r>
              <a:rPr lang="en-US" dirty="0"/>
              <a:t>, T. and Sanders, C. (2026). </a:t>
            </a:r>
            <a:r>
              <a:rPr lang="en-US" i="1" dirty="0"/>
              <a:t>Shifting boundaries of risk-work in virtual wards in North-West England: a multisite qualitative evaluation</a:t>
            </a:r>
            <a:r>
              <a:rPr lang="en-US" dirty="0"/>
              <a:t>. </a:t>
            </a:r>
            <a:r>
              <a:rPr lang="en-US" i="1" dirty="0"/>
              <a:t>BMJ Quality &amp; Safety</a:t>
            </a:r>
            <a:r>
              <a:rPr lang="en-US" dirty="0"/>
              <a:t>. </a:t>
            </a:r>
            <a:r>
              <a:rPr lang="en-US" dirty="0">
                <a:hlinkClick r:id="rId8"/>
              </a:rPr>
              <a:t>https://doi.org/10.1136/bmjqs-2025-020002</a:t>
            </a:r>
            <a:endParaRPr lang="en-US" dirty="0"/>
          </a:p>
          <a:p>
            <a:r>
              <a:rPr lang="en-US" dirty="0" err="1"/>
              <a:t>Jalilian</a:t>
            </a:r>
            <a:r>
              <a:rPr lang="en-US" dirty="0"/>
              <a:t>, A., </a:t>
            </a:r>
            <a:r>
              <a:rPr lang="en-US" dirty="0" err="1"/>
              <a:t>Sedda</a:t>
            </a:r>
            <a:r>
              <a:rPr lang="en-US" dirty="0"/>
              <a:t>, L., </a:t>
            </a:r>
            <a:r>
              <a:rPr lang="en-US" dirty="0" err="1"/>
              <a:t>Unsworth</a:t>
            </a:r>
            <a:r>
              <a:rPr lang="en-US" dirty="0"/>
              <a:t>, A. and Farrier, M. (2024). </a:t>
            </a:r>
            <a:r>
              <a:rPr lang="en-US" i="1" dirty="0"/>
              <a:t>Length of stay and economic sustainability of virtual ward care in a medium-sized hospital of the UK: a retrospective longitudinal study</a:t>
            </a:r>
            <a:r>
              <a:rPr lang="en-US" dirty="0"/>
              <a:t>. </a:t>
            </a:r>
            <a:r>
              <a:rPr lang="en-US" i="1" dirty="0"/>
              <a:t>BMJ Open</a:t>
            </a:r>
            <a:r>
              <a:rPr lang="en-US" dirty="0"/>
              <a:t>, 14(1), p.e081378. https://doi.org/10.1136/bmjopen-2023-081378</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2849840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sz="1200" dirty="0" err="1"/>
              <a:t>Ko</a:t>
            </a:r>
            <a:r>
              <a:rPr lang="en-US" sz="1200" dirty="0"/>
              <a:t>, S.Q., Min, C., </a:t>
            </a:r>
            <a:r>
              <a:rPr lang="en-US" sz="1200" dirty="0" err="1"/>
              <a:t>Koh</a:t>
            </a:r>
            <a:r>
              <a:rPr lang="en-US" sz="1200" dirty="0"/>
              <a:t>, S.H., Lim, Y.W. and </a:t>
            </a:r>
            <a:r>
              <a:rPr lang="en-US" sz="1200" dirty="0" err="1"/>
              <a:t>Shorey</a:t>
            </a:r>
            <a:r>
              <a:rPr lang="en-US" sz="1200" dirty="0"/>
              <a:t>, S. (2023). </a:t>
            </a:r>
            <a:r>
              <a:rPr lang="en-US" sz="1200" i="1" dirty="0"/>
              <a:t>Experiences of patients and their caregivers in a Virtual Ward in Singapore: A descriptive qualitative study</a:t>
            </a:r>
            <a:r>
              <a:rPr lang="en-US" sz="1200" dirty="0"/>
              <a:t>. </a:t>
            </a:r>
            <a:r>
              <a:rPr lang="en-US" sz="1200" i="1" dirty="0"/>
              <a:t>International Journal of Medical Informatics</a:t>
            </a:r>
            <a:r>
              <a:rPr lang="en-US" sz="1200" dirty="0"/>
              <a:t>, 177, p.105111. https://doi.org/10.1016/j.ijmedinf.2023.105111</a:t>
            </a:r>
          </a:p>
          <a:p>
            <a:r>
              <a:rPr lang="en-US" sz="1200" dirty="0"/>
              <a:t>McGowan, L.J., Graham, F., </a:t>
            </a:r>
            <a:r>
              <a:rPr lang="en-US" sz="1200" dirty="0" err="1"/>
              <a:t>Lecouturier</a:t>
            </a:r>
            <a:r>
              <a:rPr lang="en-US" sz="1200" dirty="0"/>
              <a:t>, J., </a:t>
            </a:r>
            <a:r>
              <a:rPr lang="en-US" sz="1200" dirty="0" err="1"/>
              <a:t>Goffe</a:t>
            </a:r>
            <a:r>
              <a:rPr lang="en-US" sz="1200" dirty="0"/>
              <a:t>, L., </a:t>
            </a:r>
            <a:r>
              <a:rPr lang="en-US" sz="1200" dirty="0" err="1"/>
              <a:t>Echevarria</a:t>
            </a:r>
            <a:r>
              <a:rPr lang="en-US" sz="1200" dirty="0"/>
              <a:t>, C., Kelly, M.P. and </a:t>
            </a:r>
            <a:r>
              <a:rPr lang="en-US" sz="1200" dirty="0" err="1"/>
              <a:t>Sniehotta</a:t>
            </a:r>
            <a:r>
              <a:rPr lang="en-US" sz="1200" dirty="0"/>
              <a:t>, F.F. (2024). </a:t>
            </a:r>
            <a:r>
              <a:rPr lang="en-US" sz="1200" i="1" dirty="0"/>
              <a:t>The Views and Experiences of Integrated Care System Commissioners About the Adoption and Implementation of Virtual Wards in England: Qualitative Exploration Study</a:t>
            </a:r>
            <a:r>
              <a:rPr lang="en-US" sz="1200" dirty="0"/>
              <a:t>. </a:t>
            </a:r>
            <a:r>
              <a:rPr lang="en-US" sz="1200" i="1" dirty="0"/>
              <a:t>Journal of Medical Internet Research</a:t>
            </a:r>
            <a:r>
              <a:rPr lang="en-US" sz="1200" dirty="0"/>
              <a:t>, 26, p.e56494. https://doi.org/10.2196/56494</a:t>
            </a:r>
          </a:p>
          <a:p>
            <a:r>
              <a:rPr lang="en-US" sz="1200" dirty="0"/>
              <a:t>NHS England (2023). </a:t>
            </a:r>
            <a:r>
              <a:rPr lang="en-US" sz="1200" i="1" dirty="0"/>
              <a:t>Supporting clinical leadership in virtual wards – A guide for integrated care system clinical leaders</a:t>
            </a:r>
            <a:r>
              <a:rPr lang="en-US" sz="1200" dirty="0"/>
              <a:t>. Available at: </a:t>
            </a:r>
            <a:r>
              <a:rPr lang="en-US" sz="1200" dirty="0">
                <a:hlinkClick r:id="rId3"/>
              </a:rPr>
              <a:t>https://www.england.nhs.uk/long-read/supporting-clinical-leadership-in-virtual-wards-a-guide-for-integrated-care-system-clinical-leaders/</a:t>
            </a:r>
            <a:endParaRPr lang="en-US" sz="1200" dirty="0"/>
          </a:p>
          <a:p>
            <a:r>
              <a:rPr lang="en-US" sz="1200" dirty="0"/>
              <a:t>NHS England (2024). </a:t>
            </a:r>
            <a:r>
              <a:rPr lang="en-US" sz="1200" i="1" dirty="0"/>
              <a:t>Virtual Wards Operational Framework</a:t>
            </a:r>
            <a:r>
              <a:rPr lang="en-US" sz="1200" dirty="0"/>
              <a:t>. Available at: </a:t>
            </a:r>
            <a:r>
              <a:rPr lang="en-US" sz="1200" dirty="0">
                <a:hlinkClick r:id="rId4"/>
              </a:rPr>
              <a:t>https://www.england.nhs.uk/long-read/virtual-wards-operational-framework/</a:t>
            </a:r>
            <a:endParaRPr lang="en-US" sz="1200" dirty="0"/>
          </a:p>
          <a:p>
            <a:r>
              <a:rPr lang="en-US" sz="1200" dirty="0"/>
              <a:t>Norman, G., Bennett, P. and Vardy, E.R.L.C. (2023). </a:t>
            </a:r>
            <a:r>
              <a:rPr lang="en-US" sz="1200" i="1" dirty="0"/>
              <a:t>Virtual wards: a rapid evidence synthesis and implications for the care of older people</a:t>
            </a:r>
            <a:r>
              <a:rPr lang="en-US" sz="1200" dirty="0"/>
              <a:t>. </a:t>
            </a:r>
            <a:r>
              <a:rPr lang="en-US" sz="1200" i="1" dirty="0"/>
              <a:t>Age and Ageing</a:t>
            </a:r>
            <a:r>
              <a:rPr lang="en-US" sz="1200" dirty="0"/>
              <a:t>, 52(1). https://doi.org/10.1093/ageing/afac319</a:t>
            </a:r>
          </a:p>
          <a:p>
            <a:r>
              <a:rPr lang="en-US" sz="1200" dirty="0" err="1"/>
              <a:t>Stoumpos</a:t>
            </a:r>
            <a:r>
              <a:rPr lang="en-US" sz="1200" dirty="0"/>
              <a:t>, A.I., </a:t>
            </a:r>
            <a:r>
              <a:rPr lang="en-US" sz="1200" dirty="0" err="1"/>
              <a:t>Kitsios</a:t>
            </a:r>
            <a:r>
              <a:rPr lang="en-US" sz="1200" dirty="0"/>
              <a:t>, F. and </a:t>
            </a:r>
            <a:r>
              <a:rPr lang="en-US" sz="1200" dirty="0" err="1"/>
              <a:t>Talias</a:t>
            </a:r>
            <a:r>
              <a:rPr lang="en-US" sz="1200" dirty="0"/>
              <a:t>, M.A. (2023). </a:t>
            </a:r>
            <a:r>
              <a:rPr lang="en-US" sz="1200" i="1" dirty="0"/>
              <a:t>Digital Transformation in Healthcare: Technology Acceptance and Its Applications</a:t>
            </a:r>
            <a:r>
              <a:rPr lang="en-US" sz="1200" dirty="0"/>
              <a:t>. </a:t>
            </a:r>
            <a:r>
              <a:rPr lang="en-US" sz="1200" i="1" dirty="0"/>
              <a:t>International Journal of Environmental Research and Public Health</a:t>
            </a:r>
            <a:r>
              <a:rPr lang="en-US" sz="1200" dirty="0"/>
              <a:t>, 20(4). Available at: </a:t>
            </a:r>
            <a:r>
              <a:rPr lang="en-US" sz="1200" dirty="0">
                <a:hlinkClick r:id="rId5"/>
              </a:rPr>
              <a:t>https://www.mdpi.com/1660-4601/20/4/3407</a:t>
            </a:r>
            <a:endParaRPr lang="en-US" sz="1200" dirty="0"/>
          </a:p>
          <a:p>
            <a:r>
              <a:rPr lang="en-US" sz="1200" dirty="0"/>
              <a:t>Sunny, T., </a:t>
            </a:r>
            <a:r>
              <a:rPr lang="en-US" sz="1200" dirty="0" err="1"/>
              <a:t>Ravichandran</a:t>
            </a:r>
            <a:r>
              <a:rPr lang="en-US" sz="1200" dirty="0"/>
              <a:t>, N., </a:t>
            </a:r>
            <a:r>
              <a:rPr lang="en-US" sz="1200" dirty="0" err="1"/>
              <a:t>Broughan</a:t>
            </a:r>
            <a:r>
              <a:rPr lang="en-US" sz="1200" dirty="0"/>
              <a:t>, J., </a:t>
            </a:r>
            <a:r>
              <a:rPr lang="en-US" sz="1200" dirty="0" err="1"/>
              <a:t>McCombe</a:t>
            </a:r>
            <a:r>
              <a:rPr lang="en-US" sz="1200" dirty="0"/>
              <a:t>, G., </a:t>
            </a:r>
            <a:r>
              <a:rPr lang="en-US" sz="1200" dirty="0" err="1"/>
              <a:t>Loughman</a:t>
            </a:r>
            <a:r>
              <a:rPr lang="en-US" sz="1200" dirty="0"/>
              <a:t>, S., McDonald, K., Starr, N. and Cullen, W. (2025). </a:t>
            </a:r>
            <a:r>
              <a:rPr lang="en-US" sz="1200" i="1" dirty="0"/>
              <a:t>Practitioners' perspectives on implementation of acute virtual wards: A scoping review</a:t>
            </a:r>
            <a:r>
              <a:rPr lang="en-US" sz="1200" dirty="0"/>
              <a:t>. </a:t>
            </a:r>
            <a:r>
              <a:rPr lang="en-US" sz="1200" i="1" dirty="0"/>
              <a:t>PLOS Digital Health</a:t>
            </a:r>
            <a:r>
              <a:rPr lang="en-US" sz="1200" dirty="0"/>
              <a:t>, 4(5), p.e0000858. </a:t>
            </a:r>
            <a:r>
              <a:rPr lang="en-US" sz="1200" dirty="0">
                <a:hlinkClick r:id="rId6"/>
              </a:rPr>
              <a:t>https://doi.org/10.1371/journal.pdig.0000858</a:t>
            </a:r>
            <a:endParaRPr lang="en-US" sz="1200" dirty="0"/>
          </a:p>
          <a:p>
            <a:r>
              <a:rPr lang="en-US" sz="1200" dirty="0" err="1"/>
              <a:t>Teng</a:t>
            </a:r>
            <a:r>
              <a:rPr lang="en-US" sz="1200" dirty="0"/>
              <a:t>, T., Sun, G., Yu, Z., Liu, Z., Wang, T., Wu, Q., Qin, R., Wang, M., Chen, R., Xu, J.-C., Zhang, N., Song, B., Liu, X., Zhang, Y. and Yu, H.-C. (2025). </a:t>
            </a:r>
            <a:r>
              <a:rPr lang="en-US" sz="1200" i="1" dirty="0"/>
              <a:t>Efficiency of remote monitoring and guidance in blood pressure management: a randomized controlled trial</a:t>
            </a:r>
            <a:r>
              <a:rPr lang="en-US" sz="1200" dirty="0"/>
              <a:t>. </a:t>
            </a:r>
            <a:r>
              <a:rPr lang="en-US" sz="1200" i="1" dirty="0"/>
              <a:t>BMC Medicine</a:t>
            </a:r>
            <a:r>
              <a:rPr lang="en-US" sz="1200" dirty="0"/>
              <a:t>, 23(1). https://doi.org/10.1186/s12916-025-04278-6</a:t>
            </a:r>
          </a:p>
          <a:p>
            <a:r>
              <a:rPr lang="en-US" sz="1200" dirty="0" err="1"/>
              <a:t>TriMedika</a:t>
            </a:r>
            <a:r>
              <a:rPr lang="en-US" sz="1200" dirty="0"/>
              <a:t> (2025). </a:t>
            </a:r>
            <a:r>
              <a:rPr lang="en-US" sz="1200" i="1" dirty="0"/>
              <a:t>Virtual Wards &amp; The Future of Care: Why Accurate Devices Matter</a:t>
            </a:r>
            <a:r>
              <a:rPr lang="en-US" sz="1200" dirty="0"/>
              <a:t>. Available at: </a:t>
            </a:r>
            <a:r>
              <a:rPr lang="en-US" sz="1200" dirty="0">
                <a:hlinkClick r:id="rId7"/>
              </a:rPr>
              <a:t>https://trimedika.com/virtual-ward-technology-remote-monitoring/</a:t>
            </a:r>
            <a:endParaRPr lang="en-US" sz="1200" dirty="0"/>
          </a:p>
          <a:p>
            <a:r>
              <a:rPr lang="en-US" sz="1200" dirty="0"/>
              <a:t>Tsai, C.H., </a:t>
            </a:r>
            <a:r>
              <a:rPr lang="en-US" sz="1200" dirty="0" err="1"/>
              <a:t>Eghdam</a:t>
            </a:r>
            <a:r>
              <a:rPr lang="en-US" sz="1200" dirty="0"/>
              <a:t>, A., </a:t>
            </a:r>
            <a:r>
              <a:rPr lang="en-US" sz="1200" dirty="0" err="1"/>
              <a:t>Davoody</a:t>
            </a:r>
            <a:r>
              <a:rPr lang="en-US" sz="1200" dirty="0"/>
              <a:t>, N., Wright, G., </a:t>
            </a:r>
            <a:r>
              <a:rPr lang="en-US" sz="1200" dirty="0" err="1"/>
              <a:t>Flowerday</a:t>
            </a:r>
            <a:r>
              <a:rPr lang="en-US" sz="1200" dirty="0"/>
              <a:t>, S. and Koch, S. (2020). </a:t>
            </a:r>
            <a:r>
              <a:rPr lang="en-US" sz="1200" i="1" dirty="0"/>
              <a:t>Effects of electronic health record implementation and barriers to adoption and use: A scoping review and qualitative analysis of the content</a:t>
            </a:r>
            <a:r>
              <a:rPr lang="en-US" sz="1200" dirty="0"/>
              <a:t>. </a:t>
            </a:r>
            <a:r>
              <a:rPr lang="en-US" sz="1200" i="1" dirty="0"/>
              <a:t>Life</a:t>
            </a:r>
            <a:r>
              <a:rPr lang="en-US" sz="1200" dirty="0"/>
              <a:t>, 10(12), pp.1–27. </a:t>
            </a:r>
            <a:r>
              <a:rPr lang="en-US" sz="1200" dirty="0">
                <a:hlinkClick r:id="rId8"/>
              </a:rPr>
              <a:t>https://doi.org/10.3390/life10120327</a:t>
            </a:r>
            <a:endParaRPr lang="en-US" sz="1200" dirty="0"/>
          </a:p>
        </p:txBody>
      </p:sp>
    </p:spTree>
    <p:extLst>
      <p:ext uri="{BB962C8B-B14F-4D97-AF65-F5344CB8AC3E}">
        <p14:creationId xmlns:p14="http://schemas.microsoft.com/office/powerpoint/2010/main" val="539427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7/27/2026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7/27/2026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7/27/2026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7/27/2026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7/27/2026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8" Type="http://schemas.openxmlformats.org/officeDocument/2006/relationships/hyperlink" Target="https://doi.org/10.1186/s12913-023-10425-7" TargetMode="External"/><Relationship Id="rId3" Type="http://schemas.openxmlformats.org/officeDocument/2006/relationships/image" Target="../media/image2.png"/><Relationship Id="rId7" Type="http://schemas.openxmlformats.org/officeDocument/2006/relationships/hyperlink" Target="https://researchbriefings.files.parliament.uk/documents/POST-PN-0744/POST-PN-0744.pdf"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hyperlink" Target="https://doi.org/10.1002/nop2.2092" TargetMode="External"/><Relationship Id="rId5" Type="http://schemas.openxmlformats.org/officeDocument/2006/relationships/hyperlink" Target="https://doi.org/10.1001/jamanetworkopen.2021.11568" TargetMode="External"/><Relationship Id="rId4" Type="http://schemas.openxmlformats.org/officeDocument/2006/relationships/hyperlink" Target="https://doi.org/10.7759/cureus.55996" TargetMode="External"/><Relationship Id="rId9" Type="http://schemas.openxmlformats.org/officeDocument/2006/relationships/hyperlink" Target="https://doi.org/10.1136/bmjqs-2025-020002"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doi.org/10.3390/life10120327" TargetMode="External"/><Relationship Id="rId3" Type="http://schemas.openxmlformats.org/officeDocument/2006/relationships/hyperlink" Target="https://www.england.nhs.uk/long-read/supporting-clinical-leadership-in-virtual-wards-a-guide-for-integrated-care-system-clinical-leaders/" TargetMode="External"/><Relationship Id="rId7" Type="http://schemas.openxmlformats.org/officeDocument/2006/relationships/hyperlink" Target="https://trimedika.com/virtual-ward-technology-remote-monitoring/" TargetMode="Externa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hyperlink" Target="https://doi.org/10.1371/journal.pdig.0000858" TargetMode="External"/><Relationship Id="rId5" Type="http://schemas.openxmlformats.org/officeDocument/2006/relationships/hyperlink" Target="https://www.mdpi.com/1660-4601/20/4/3407" TargetMode="External"/><Relationship Id="rId4" Type="http://schemas.openxmlformats.org/officeDocument/2006/relationships/hyperlink" Target="https://www.england.nhs.uk/long-read/virtual-wards-operational-framewor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3781" y="279012"/>
            <a:ext cx="7772400" cy="1470025"/>
          </a:xfrm>
        </p:spPr>
        <p:txBody>
          <a:bodyPr/>
          <a:lstStyle/>
          <a:p>
            <a:r>
              <a:rPr b="1" dirty="0">
                <a:latin typeface="Arial Rounded MT Bold" panose="020F0704030504030204" pitchFamily="34" charset="0"/>
              </a:rPr>
              <a:t>Virtual Wards in NHS England</a:t>
            </a:r>
          </a:p>
        </p:txBody>
      </p:sp>
      <p:sp>
        <p:nvSpPr>
          <p:cNvPr id="3" name="Subtitle 2"/>
          <p:cNvSpPr>
            <a:spLocks noGrp="1"/>
          </p:cNvSpPr>
          <p:nvPr>
            <p:ph type="subTitle" idx="1"/>
          </p:nvPr>
        </p:nvSpPr>
        <p:spPr>
          <a:xfrm>
            <a:off x="2969581" y="4341868"/>
            <a:ext cx="6400800" cy="969886"/>
          </a:xfrm>
        </p:spPr>
        <p:txBody>
          <a:bodyPr>
            <a:normAutofit lnSpcReduction="10000"/>
          </a:bodyPr>
          <a:lstStyle/>
          <a:p>
            <a:r>
              <a:rPr b="1" dirty="0">
                <a:solidFill>
                  <a:schemeClr val="tx1"/>
                </a:solidFill>
                <a:latin typeface="Arial Rounded MT Bold" panose="020F0704030504030204" pitchFamily="34" charset="0"/>
              </a:rPr>
              <a:t>Digital Transformation in the Health and Care Professions</a:t>
            </a:r>
          </a:p>
        </p:txBody>
      </p:sp>
      <p:pic>
        <p:nvPicPr>
          <p:cNvPr id="4" name="Picture 3"/>
          <p:cNvPicPr>
            <a:picLocks noChangeAspect="1"/>
          </p:cNvPicPr>
          <p:nvPr/>
        </p:nvPicPr>
        <p:blipFill>
          <a:blip r:embed="rId3"/>
          <a:stretch>
            <a:fillRect/>
          </a:stretch>
        </p:blipFill>
        <p:spPr>
          <a:xfrm>
            <a:off x="4447713" y="1749037"/>
            <a:ext cx="3444536" cy="2585067"/>
          </a:xfrm>
          <a:prstGeom prst="rect">
            <a:avLst/>
          </a:prstGeom>
        </p:spPr>
      </p:pic>
      <p:sp>
        <p:nvSpPr>
          <p:cNvPr id="5" name="Rectangle 4"/>
          <p:cNvSpPr/>
          <p:nvPr/>
        </p:nvSpPr>
        <p:spPr>
          <a:xfrm>
            <a:off x="7779279" y="5912935"/>
            <a:ext cx="4312637" cy="707886"/>
          </a:xfrm>
          <a:prstGeom prst="rect">
            <a:avLst/>
          </a:prstGeom>
        </p:spPr>
        <p:txBody>
          <a:bodyPr wrap="square">
            <a:spAutoFit/>
          </a:bodyPr>
          <a:lstStyle/>
          <a:p>
            <a:r>
              <a:rPr lang="en-GB" sz="2000" dirty="0">
                <a:latin typeface="Arial Rounded MT Bold" panose="020F0704030504030204" pitchFamily="34" charset="0"/>
              </a:rPr>
              <a:t>Module – BMHP6026</a:t>
            </a:r>
          </a:p>
          <a:p>
            <a:r>
              <a:rPr lang="en-GB" sz="2000" dirty="0">
                <a:latin typeface="Arial Rounded MT Bold" panose="020F0704030504030204" pitchFamily="34" charset="0"/>
              </a:rPr>
              <a:t>Lecturer – Dr Laila </a:t>
            </a:r>
            <a:r>
              <a:rPr lang="en-GB" sz="2000" dirty="0" err="1">
                <a:latin typeface="Arial Rounded MT Bold" panose="020F0704030504030204" pitchFamily="34" charset="0"/>
              </a:rPr>
              <a:t>Surani</a:t>
            </a:r>
            <a:endParaRPr lang="en-GB" sz="2000" dirty="0">
              <a:latin typeface="Arial Rounded MT Bold" panose="020F0704030504030204" pitchFamily="34" charset="0"/>
            </a:endParaRPr>
          </a:p>
        </p:txBody>
      </p:sp>
      <p:sp>
        <p:nvSpPr>
          <p:cNvPr id="6" name="Rectangle 5"/>
          <p:cNvSpPr/>
          <p:nvPr/>
        </p:nvSpPr>
        <p:spPr>
          <a:xfrm>
            <a:off x="127380" y="5943712"/>
            <a:ext cx="3134435" cy="1015663"/>
          </a:xfrm>
          <a:prstGeom prst="rect">
            <a:avLst/>
          </a:prstGeom>
        </p:spPr>
        <p:txBody>
          <a:bodyPr wrap="square">
            <a:spAutoFit/>
          </a:bodyPr>
          <a:lstStyle/>
          <a:p>
            <a:r>
              <a:rPr lang="en-GB" sz="2000" dirty="0">
                <a:latin typeface="Arial Rounded MT Bold" panose="020F0704030504030204" pitchFamily="34" charset="0"/>
              </a:rPr>
              <a:t>Student Name: Vilma Dias Rodrigues</a:t>
            </a:r>
          </a:p>
          <a:p>
            <a:r>
              <a:rPr lang="en-GB" sz="2000">
                <a:latin typeface="Arial Rounded MT Bold" panose="020F0704030504030204" pitchFamily="34" charset="0"/>
              </a:rPr>
              <a:t>Student ID: 2336478</a:t>
            </a:r>
            <a:endParaRPr lang="en-GB" sz="2000" dirty="0">
              <a:latin typeface="Arial Rounded MT Bold" panose="020F0704030504030204" pitchFamily="34" charset="0"/>
            </a:endParaRPr>
          </a:p>
        </p:txBody>
      </p:sp>
      <p:pic>
        <p:nvPicPr>
          <p:cNvPr id="7" name="Picture 6"/>
          <p:cNvPicPr>
            <a:picLocks noChangeAspect="1"/>
          </p:cNvPicPr>
          <p:nvPr/>
        </p:nvPicPr>
        <p:blipFill>
          <a:blip r:embed="rId4"/>
          <a:stretch>
            <a:fillRect/>
          </a:stretch>
        </p:blipFill>
        <p:spPr>
          <a:xfrm>
            <a:off x="10056181" y="69927"/>
            <a:ext cx="1987652" cy="68583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7342"/>
            <a:ext cx="8229600" cy="1143000"/>
          </a:xfrm>
        </p:spPr>
        <p:txBody>
          <a:bodyPr/>
          <a:lstStyle/>
          <a:p>
            <a:pPr algn="l"/>
            <a:r>
              <a:rPr dirty="0">
                <a:latin typeface="Arial Rounded MT Bold" panose="020F0704030504030204" pitchFamily="34" charset="0"/>
              </a:rPr>
              <a:t>Aim</a:t>
            </a:r>
          </a:p>
        </p:txBody>
      </p:sp>
      <p:sp>
        <p:nvSpPr>
          <p:cNvPr id="4" name="Rectangle 3"/>
          <p:cNvSpPr/>
          <p:nvPr/>
        </p:nvSpPr>
        <p:spPr>
          <a:xfrm>
            <a:off x="457200" y="1417638"/>
            <a:ext cx="5356746" cy="2677656"/>
          </a:xfrm>
          <a:prstGeom prst="rect">
            <a:avLst/>
          </a:prstGeom>
        </p:spPr>
        <p:txBody>
          <a:bodyPr wrap="square">
            <a:spAutoFit/>
          </a:bodyPr>
          <a:lstStyle/>
          <a:p>
            <a:pPr marL="342900" indent="-342900">
              <a:buFont typeface="Wingdings" panose="05000000000000000000" pitchFamily="2" charset="2"/>
              <a:buChar char="Ø"/>
              <a:defRPr sz="2400"/>
            </a:pPr>
            <a:r>
              <a:rPr lang="en-US" dirty="0">
                <a:latin typeface="Arial Rounded MT Bold" panose="020F0704030504030204" pitchFamily="34" charset="0"/>
              </a:rPr>
              <a:t>Explain Virtual Wards</a:t>
            </a:r>
            <a:r>
              <a:rPr lang="bg-BG" dirty="0">
                <a:latin typeface="Arial Rounded MT Bold" panose="020F0704030504030204" pitchFamily="34" charset="0"/>
              </a:rPr>
              <a:t> </a:t>
            </a:r>
            <a:r>
              <a:rPr lang="en-GB" dirty="0">
                <a:latin typeface="Arial Rounded MT Bold" panose="020F0704030504030204" pitchFamily="34" charset="0"/>
              </a:rPr>
              <a:t>(NHS England, 2024</a:t>
            </a:r>
            <a:r>
              <a:rPr lang="bg-BG" dirty="0">
                <a:latin typeface="Arial Rounded MT Bold" panose="020F0704030504030204" pitchFamily="34" charset="0"/>
              </a:rPr>
              <a:t>)</a:t>
            </a:r>
            <a:endParaRPr lang="en-US" dirty="0">
              <a:latin typeface="Arial Rounded MT Bold" panose="020F0704030504030204" pitchFamily="34" charset="0"/>
            </a:endParaRPr>
          </a:p>
          <a:p>
            <a:pPr marL="342900" indent="-342900">
              <a:buFont typeface="Wingdings" panose="05000000000000000000" pitchFamily="2" charset="2"/>
              <a:buChar char="Ø"/>
              <a:defRPr sz="2400"/>
            </a:pPr>
            <a:r>
              <a:rPr lang="en-US" dirty="0">
                <a:latin typeface="Arial Rounded MT Bold" panose="020F0704030504030204" pitchFamily="34" charset="0"/>
              </a:rPr>
              <a:t>Evaluate impacts on workforce, service delivery, patients and communities</a:t>
            </a:r>
          </a:p>
          <a:p>
            <a:pPr marL="342900" indent="-342900">
              <a:buFont typeface="Wingdings" panose="05000000000000000000" pitchFamily="2" charset="2"/>
              <a:buChar char="Ø"/>
              <a:defRPr sz="2400"/>
            </a:pPr>
            <a:r>
              <a:rPr lang="en-US" dirty="0">
                <a:latin typeface="Arial Rounded MT Bold" panose="020F0704030504030204" pitchFamily="34" charset="0"/>
              </a:rPr>
              <a:t>Provide critical evaluation and conclusion</a:t>
            </a:r>
          </a:p>
        </p:txBody>
      </p:sp>
      <p:pic>
        <p:nvPicPr>
          <p:cNvPr id="5" name="Picture 4"/>
          <p:cNvPicPr>
            <a:picLocks noChangeAspect="1"/>
          </p:cNvPicPr>
          <p:nvPr/>
        </p:nvPicPr>
        <p:blipFill>
          <a:blip r:embed="rId3"/>
          <a:stretch>
            <a:fillRect/>
          </a:stretch>
        </p:blipFill>
        <p:spPr>
          <a:xfrm>
            <a:off x="7304095" y="846138"/>
            <a:ext cx="3686988" cy="2513856"/>
          </a:xfrm>
          <a:prstGeom prst="rect">
            <a:avLst/>
          </a:prstGeom>
        </p:spPr>
      </p:pic>
      <p:pic>
        <p:nvPicPr>
          <p:cNvPr id="6" name="Picture 5"/>
          <p:cNvPicPr>
            <a:picLocks noChangeAspect="1"/>
          </p:cNvPicPr>
          <p:nvPr/>
        </p:nvPicPr>
        <p:blipFill>
          <a:blip r:embed="rId4"/>
          <a:stretch>
            <a:fillRect/>
          </a:stretch>
        </p:blipFill>
        <p:spPr>
          <a:xfrm>
            <a:off x="7359355" y="3725962"/>
            <a:ext cx="3576467" cy="2809103"/>
          </a:xfrm>
          <a:prstGeom prst="rect">
            <a:avLst/>
          </a:prstGeom>
        </p:spPr>
      </p:pic>
      <p:pic>
        <p:nvPicPr>
          <p:cNvPr id="7" name="Picture 6"/>
          <p:cNvPicPr>
            <a:picLocks noChangeAspect="1"/>
          </p:cNvPicPr>
          <p:nvPr/>
        </p:nvPicPr>
        <p:blipFill>
          <a:blip r:embed="rId5"/>
          <a:stretch>
            <a:fillRect/>
          </a:stretch>
        </p:blipFill>
        <p:spPr>
          <a:xfrm>
            <a:off x="1880742" y="4234572"/>
            <a:ext cx="3796726" cy="2311049"/>
          </a:xfrm>
          <a:prstGeom prst="rect">
            <a:avLst/>
          </a:prstGeom>
        </p:spPr>
      </p:pic>
      <p:pic>
        <p:nvPicPr>
          <p:cNvPr id="8" name="Picture 7"/>
          <p:cNvPicPr>
            <a:picLocks noChangeAspect="1"/>
          </p:cNvPicPr>
          <p:nvPr/>
        </p:nvPicPr>
        <p:blipFill>
          <a:blip r:embed="rId6"/>
          <a:stretch>
            <a:fillRect/>
          </a:stretch>
        </p:blipFill>
        <p:spPr>
          <a:xfrm>
            <a:off x="10056181" y="69927"/>
            <a:ext cx="1987652" cy="68583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012" y="276947"/>
            <a:ext cx="7268334" cy="1143000"/>
          </a:xfrm>
        </p:spPr>
        <p:txBody>
          <a:bodyPr/>
          <a:lstStyle/>
          <a:p>
            <a:r>
              <a:rPr dirty="0">
                <a:latin typeface="Arial Rounded MT Bold" panose="020F0704030504030204" pitchFamily="34" charset="0"/>
              </a:rPr>
              <a:t>What are Virtual Wards?</a:t>
            </a:r>
          </a:p>
        </p:txBody>
      </p:sp>
      <p:sp>
        <p:nvSpPr>
          <p:cNvPr id="3" name="TextBox 2"/>
          <p:cNvSpPr txBox="1"/>
          <p:nvPr/>
        </p:nvSpPr>
        <p:spPr>
          <a:xfrm>
            <a:off x="4218059" y="1419947"/>
            <a:ext cx="7741929" cy="2308324"/>
          </a:xfrm>
          <a:prstGeom prst="rect">
            <a:avLst/>
          </a:prstGeom>
          <a:noFill/>
        </p:spPr>
        <p:txBody>
          <a:bodyPr wrap="square">
            <a:spAutoFit/>
          </a:bodyPr>
          <a:lstStyle/>
          <a:p>
            <a:pPr marL="342900" indent="-342900">
              <a:buFont typeface="Wingdings" panose="05000000000000000000" pitchFamily="2" charset="2"/>
              <a:buChar char="Ø"/>
              <a:defRPr sz="2400"/>
            </a:pPr>
            <a:r>
              <a:rPr lang="en-US" dirty="0">
                <a:latin typeface="Arial Rounded MT Bold" panose="020F0704030504030204" pitchFamily="34" charset="0"/>
              </a:rPr>
              <a:t>Hospital-level care at home</a:t>
            </a:r>
          </a:p>
          <a:p>
            <a:pPr marL="342900" indent="-342900">
              <a:buFont typeface="Wingdings" panose="05000000000000000000" pitchFamily="2" charset="2"/>
              <a:buChar char="Ø"/>
              <a:defRPr sz="2400"/>
            </a:pPr>
            <a:r>
              <a:rPr lang="en-US" dirty="0">
                <a:latin typeface="Arial Rounded MT Bold" panose="020F0704030504030204" pitchFamily="34" charset="0"/>
              </a:rPr>
              <a:t>Remote monitoring</a:t>
            </a:r>
            <a:r>
              <a:rPr lang="bg-BG" dirty="0">
                <a:latin typeface="Arial Rounded MT Bold" panose="020F0704030504030204" pitchFamily="34" charset="0"/>
              </a:rPr>
              <a:t> </a:t>
            </a:r>
            <a:r>
              <a:rPr lang="en-GB" dirty="0">
                <a:latin typeface="Arial Rounded MT Bold" panose="020F0704030504030204" pitchFamily="34" charset="0"/>
              </a:rPr>
              <a:t>(NHS England, 2024).</a:t>
            </a:r>
            <a:endParaRPr lang="en-US" dirty="0">
              <a:latin typeface="Arial Rounded MT Bold" panose="020F0704030504030204" pitchFamily="34" charset="0"/>
            </a:endParaRPr>
          </a:p>
          <a:p>
            <a:pPr marL="342900" indent="-342900">
              <a:buFont typeface="Wingdings" panose="05000000000000000000" pitchFamily="2" charset="2"/>
              <a:buChar char="Ø"/>
              <a:defRPr sz="2400"/>
            </a:pPr>
            <a:r>
              <a:rPr lang="en-US" dirty="0">
                <a:latin typeface="Arial Rounded MT Bold" panose="020F0704030504030204" pitchFamily="34" charset="0"/>
              </a:rPr>
              <a:t>Telehealth consultations</a:t>
            </a:r>
            <a:r>
              <a:rPr lang="bg-BG" dirty="0">
                <a:latin typeface="Arial Rounded MT Bold" panose="020F0704030504030204" pitchFamily="34" charset="0"/>
              </a:rPr>
              <a:t> </a:t>
            </a:r>
            <a:r>
              <a:rPr lang="en-GB" dirty="0">
                <a:latin typeface="Arial Rounded MT Bold" panose="020F0704030504030204" pitchFamily="34" charset="0"/>
              </a:rPr>
              <a:t>(</a:t>
            </a:r>
            <a:r>
              <a:rPr lang="en-GB" dirty="0" err="1">
                <a:latin typeface="Arial Rounded MT Bold" panose="020F0704030504030204" pitchFamily="34" charset="0"/>
              </a:rPr>
              <a:t>TriMedika</a:t>
            </a:r>
            <a:r>
              <a:rPr lang="en-GB" dirty="0">
                <a:latin typeface="Arial Rounded MT Bold" panose="020F0704030504030204" pitchFamily="34" charset="0"/>
              </a:rPr>
              <a:t>, 2025</a:t>
            </a:r>
            <a:r>
              <a:rPr lang="bg-BG" dirty="0">
                <a:latin typeface="Arial Rounded MT Bold" panose="020F0704030504030204" pitchFamily="34" charset="0"/>
              </a:rPr>
              <a:t>)</a:t>
            </a:r>
            <a:endParaRPr lang="en-US" dirty="0">
              <a:latin typeface="Arial Rounded MT Bold" panose="020F0704030504030204" pitchFamily="34" charset="0"/>
            </a:endParaRPr>
          </a:p>
          <a:p>
            <a:pPr marL="342900" indent="-342900">
              <a:buFont typeface="Wingdings" panose="05000000000000000000" pitchFamily="2" charset="2"/>
              <a:buChar char="Ø"/>
              <a:defRPr sz="2400"/>
            </a:pPr>
            <a:r>
              <a:rPr lang="en-US" dirty="0">
                <a:latin typeface="Arial Rounded MT Bold" panose="020F0704030504030204" pitchFamily="34" charset="0"/>
              </a:rPr>
              <a:t>Multidisciplinary care</a:t>
            </a:r>
          </a:p>
          <a:p>
            <a:pPr marL="342900" indent="-342900">
              <a:buFont typeface="Wingdings" panose="05000000000000000000" pitchFamily="2" charset="2"/>
              <a:buChar char="Ø"/>
              <a:defRPr sz="2400"/>
            </a:pPr>
            <a:r>
              <a:rPr lang="en-US" dirty="0">
                <a:latin typeface="Arial Rounded MT Bold" panose="020F0704030504030204" pitchFamily="34" charset="0"/>
              </a:rPr>
              <a:t>NHS digital innovation</a:t>
            </a:r>
            <a:r>
              <a:rPr lang="bg-BG" dirty="0">
                <a:latin typeface="Arial Rounded MT Bold" panose="020F0704030504030204" pitchFamily="34" charset="0"/>
              </a:rPr>
              <a:t> </a:t>
            </a:r>
            <a:r>
              <a:rPr lang="da-DK" dirty="0">
                <a:latin typeface="Arial Rounded MT Bold" panose="020F0704030504030204" pitchFamily="34" charset="0"/>
              </a:rPr>
              <a:t>(Bulto, 2024; Norman et al., 2023).</a:t>
            </a:r>
            <a:endParaRPr lang="en-US" dirty="0">
              <a:latin typeface="Arial Rounded MT Bold" panose="020F0704030504030204" pitchFamily="34" charset="0"/>
            </a:endParaRPr>
          </a:p>
        </p:txBody>
      </p:sp>
      <p:pic>
        <p:nvPicPr>
          <p:cNvPr id="4" name="Picture 3"/>
          <p:cNvPicPr>
            <a:picLocks noChangeAspect="1"/>
          </p:cNvPicPr>
          <p:nvPr/>
        </p:nvPicPr>
        <p:blipFill>
          <a:blip r:embed="rId3"/>
          <a:stretch>
            <a:fillRect/>
          </a:stretch>
        </p:blipFill>
        <p:spPr>
          <a:xfrm>
            <a:off x="10056181" y="69927"/>
            <a:ext cx="1987652" cy="685835"/>
          </a:xfrm>
          <a:prstGeom prst="rect">
            <a:avLst/>
          </a:prstGeom>
        </p:spPr>
      </p:pic>
      <p:pic>
        <p:nvPicPr>
          <p:cNvPr id="5" name="Picture 4"/>
          <p:cNvPicPr>
            <a:picLocks noChangeAspect="1"/>
          </p:cNvPicPr>
          <p:nvPr/>
        </p:nvPicPr>
        <p:blipFill>
          <a:blip r:embed="rId4"/>
          <a:stretch>
            <a:fillRect/>
          </a:stretch>
        </p:blipFill>
        <p:spPr>
          <a:xfrm>
            <a:off x="113522" y="1694728"/>
            <a:ext cx="3645709" cy="3328421"/>
          </a:xfrm>
          <a:prstGeom prst="rect">
            <a:avLst/>
          </a:prstGeom>
        </p:spPr>
      </p:pic>
      <p:pic>
        <p:nvPicPr>
          <p:cNvPr id="6" name="Picture 5"/>
          <p:cNvPicPr>
            <a:picLocks noChangeAspect="1"/>
          </p:cNvPicPr>
          <p:nvPr/>
        </p:nvPicPr>
        <p:blipFill>
          <a:blip r:embed="rId5"/>
          <a:stretch>
            <a:fillRect/>
          </a:stretch>
        </p:blipFill>
        <p:spPr>
          <a:xfrm>
            <a:off x="4218059" y="4031829"/>
            <a:ext cx="3844500" cy="250339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053618" cy="967308"/>
          </a:xfrm>
        </p:spPr>
        <p:txBody>
          <a:bodyPr/>
          <a:lstStyle/>
          <a:p>
            <a:r>
              <a:rPr dirty="0">
                <a:latin typeface="Arial Rounded MT Bold" panose="020F0704030504030204" pitchFamily="34" charset="0"/>
              </a:rPr>
              <a:t>Impact on Workforce</a:t>
            </a:r>
          </a:p>
        </p:txBody>
      </p:sp>
      <p:sp>
        <p:nvSpPr>
          <p:cNvPr id="3" name="TextBox 2"/>
          <p:cNvSpPr txBox="1"/>
          <p:nvPr/>
        </p:nvSpPr>
        <p:spPr>
          <a:xfrm>
            <a:off x="635985" y="1653064"/>
            <a:ext cx="6732228" cy="1569660"/>
          </a:xfrm>
          <a:prstGeom prst="rect">
            <a:avLst/>
          </a:prstGeom>
          <a:noFill/>
        </p:spPr>
        <p:txBody>
          <a:bodyPr wrap="none">
            <a:spAutoFit/>
          </a:bodyPr>
          <a:lstStyle/>
          <a:p>
            <a:pPr>
              <a:defRPr sz="2400"/>
            </a:pPr>
            <a:r>
              <a:rPr dirty="0">
                <a:latin typeface="Arial Rounded MT Bold" panose="020F0704030504030204" pitchFamily="34" charset="0"/>
              </a:rPr>
              <a:t>Positive</a:t>
            </a:r>
            <a:r>
              <a:rPr lang="en-GB" dirty="0">
                <a:latin typeface="Arial Rounded MT Bold" panose="020F0704030504030204" pitchFamily="34" charset="0"/>
              </a:rPr>
              <a:t>:</a:t>
            </a:r>
          </a:p>
          <a:p>
            <a:pPr marL="342900" indent="-342900">
              <a:buFont typeface="Wingdings" panose="05000000000000000000" pitchFamily="2" charset="2"/>
              <a:buChar char="Ø"/>
              <a:defRPr sz="2400"/>
            </a:pPr>
            <a:r>
              <a:rPr dirty="0">
                <a:latin typeface="Arial Rounded MT Bold" panose="020F0704030504030204" pitchFamily="34" charset="0"/>
              </a:rPr>
              <a:t>New digital roles</a:t>
            </a:r>
            <a:r>
              <a:rPr lang="bg-BG" dirty="0">
                <a:latin typeface="Arial Rounded MT Bold" panose="020F0704030504030204" pitchFamily="34" charset="0"/>
              </a:rPr>
              <a:t> </a:t>
            </a:r>
            <a:r>
              <a:rPr lang="en-GB" dirty="0">
                <a:latin typeface="Arial Rounded MT Bold" panose="020F0704030504030204" pitchFamily="34" charset="0"/>
              </a:rPr>
              <a:t>(</a:t>
            </a:r>
            <a:r>
              <a:rPr lang="en-GB" dirty="0" err="1">
                <a:latin typeface="Arial Rounded MT Bold" panose="020F0704030504030204" pitchFamily="34" charset="0"/>
              </a:rPr>
              <a:t>Cucurachi</a:t>
            </a:r>
            <a:r>
              <a:rPr lang="en-GB" dirty="0">
                <a:latin typeface="Arial Rounded MT Bold" panose="020F0704030504030204" pitchFamily="34" charset="0"/>
              </a:rPr>
              <a:t> et al., 2025). </a:t>
            </a:r>
          </a:p>
          <a:p>
            <a:pPr marL="342900" indent="-342900">
              <a:buFont typeface="Wingdings" panose="05000000000000000000" pitchFamily="2" charset="2"/>
              <a:buChar char="Ø"/>
              <a:defRPr sz="2400"/>
            </a:pPr>
            <a:r>
              <a:rPr dirty="0">
                <a:latin typeface="Arial Rounded MT Bold" panose="020F0704030504030204" pitchFamily="34" charset="0"/>
              </a:rPr>
              <a:t>Better teamwork</a:t>
            </a:r>
            <a:endParaRPr lang="en-GB" dirty="0">
              <a:latin typeface="Arial Rounded MT Bold" panose="020F0704030504030204" pitchFamily="34" charset="0"/>
            </a:endParaRPr>
          </a:p>
          <a:p>
            <a:pPr marL="342900" indent="-342900">
              <a:buFont typeface="Wingdings" panose="05000000000000000000" pitchFamily="2" charset="2"/>
              <a:buChar char="Ø"/>
              <a:defRPr sz="2400"/>
            </a:pPr>
            <a:r>
              <a:rPr dirty="0">
                <a:latin typeface="Arial Rounded MT Bold" panose="020F0704030504030204" pitchFamily="34" charset="0"/>
              </a:rPr>
              <a:t>Flexible working</a:t>
            </a:r>
          </a:p>
        </p:txBody>
      </p:sp>
      <p:pic>
        <p:nvPicPr>
          <p:cNvPr id="4" name="Picture 3"/>
          <p:cNvPicPr>
            <a:picLocks noChangeAspect="1"/>
          </p:cNvPicPr>
          <p:nvPr/>
        </p:nvPicPr>
        <p:blipFill>
          <a:blip r:embed="rId3"/>
          <a:stretch>
            <a:fillRect/>
          </a:stretch>
        </p:blipFill>
        <p:spPr>
          <a:xfrm>
            <a:off x="10056181" y="69927"/>
            <a:ext cx="1987652" cy="685835"/>
          </a:xfrm>
          <a:prstGeom prst="rect">
            <a:avLst/>
          </a:prstGeom>
        </p:spPr>
      </p:pic>
      <p:sp>
        <p:nvSpPr>
          <p:cNvPr id="5" name="Rectangle 4"/>
          <p:cNvSpPr/>
          <p:nvPr/>
        </p:nvSpPr>
        <p:spPr>
          <a:xfrm>
            <a:off x="7510818" y="1653064"/>
            <a:ext cx="4533015" cy="1938992"/>
          </a:xfrm>
          <a:prstGeom prst="rect">
            <a:avLst/>
          </a:prstGeom>
        </p:spPr>
        <p:txBody>
          <a:bodyPr wrap="square">
            <a:spAutoFit/>
          </a:bodyPr>
          <a:lstStyle/>
          <a:p>
            <a:pPr>
              <a:defRPr sz="2400"/>
            </a:pPr>
            <a:r>
              <a:rPr lang="en-US" dirty="0">
                <a:latin typeface="Arial Rounded MT Bold" panose="020F0704030504030204" pitchFamily="34" charset="0"/>
              </a:rPr>
              <a:t>Negative:</a:t>
            </a:r>
          </a:p>
          <a:p>
            <a:pPr marL="342900" indent="-342900">
              <a:buFont typeface="Wingdings" panose="05000000000000000000" pitchFamily="2" charset="2"/>
              <a:buChar char="Ø"/>
              <a:defRPr sz="2400"/>
            </a:pPr>
            <a:r>
              <a:rPr lang="en-US" dirty="0">
                <a:latin typeface="Arial Rounded MT Bold" panose="020F0704030504030204" pitchFamily="34" charset="0"/>
              </a:rPr>
              <a:t>Training needs</a:t>
            </a:r>
            <a:r>
              <a:rPr lang="bg-BG" dirty="0">
                <a:latin typeface="Arial Rounded MT Bold" panose="020F0704030504030204" pitchFamily="34" charset="0"/>
              </a:rPr>
              <a:t> </a:t>
            </a:r>
            <a:r>
              <a:rPr lang="en-GB" dirty="0">
                <a:latin typeface="Arial Rounded MT Bold" panose="020F0704030504030204" pitchFamily="34" charset="0"/>
              </a:rPr>
              <a:t>(Sunny et al., 2025). </a:t>
            </a:r>
            <a:endParaRPr lang="en-US" dirty="0">
              <a:latin typeface="Arial Rounded MT Bold" panose="020F0704030504030204" pitchFamily="34" charset="0"/>
            </a:endParaRPr>
          </a:p>
          <a:p>
            <a:pPr marL="342900" indent="-342900">
              <a:buFont typeface="Wingdings" panose="05000000000000000000" pitchFamily="2" charset="2"/>
              <a:buChar char="Ø"/>
              <a:defRPr sz="2400"/>
            </a:pPr>
            <a:r>
              <a:rPr lang="en-US" dirty="0">
                <a:latin typeface="Arial Rounded MT Bold" panose="020F0704030504030204" pitchFamily="34" charset="0"/>
              </a:rPr>
              <a:t>Increased workload</a:t>
            </a:r>
          </a:p>
          <a:p>
            <a:pPr marL="342900" indent="-342900">
              <a:buFont typeface="Wingdings" panose="05000000000000000000" pitchFamily="2" charset="2"/>
              <a:buChar char="Ø"/>
              <a:defRPr sz="2400"/>
            </a:pPr>
            <a:r>
              <a:rPr lang="en-US" dirty="0">
                <a:latin typeface="Arial Rounded MT Bold" panose="020F0704030504030204" pitchFamily="34" charset="0"/>
              </a:rPr>
              <a:t>Accountability challenges</a:t>
            </a:r>
          </a:p>
        </p:txBody>
      </p:sp>
      <p:pic>
        <p:nvPicPr>
          <p:cNvPr id="6" name="Picture 5"/>
          <p:cNvPicPr>
            <a:picLocks noChangeAspect="1"/>
          </p:cNvPicPr>
          <p:nvPr/>
        </p:nvPicPr>
        <p:blipFill>
          <a:blip r:embed="rId4"/>
          <a:stretch>
            <a:fillRect/>
          </a:stretch>
        </p:blipFill>
        <p:spPr>
          <a:xfrm>
            <a:off x="321833" y="3500946"/>
            <a:ext cx="2271242" cy="1474730"/>
          </a:xfrm>
          <a:prstGeom prst="rect">
            <a:avLst/>
          </a:prstGeom>
        </p:spPr>
      </p:pic>
      <p:pic>
        <p:nvPicPr>
          <p:cNvPr id="7" name="Picture 6"/>
          <p:cNvPicPr>
            <a:picLocks noChangeAspect="1"/>
          </p:cNvPicPr>
          <p:nvPr/>
        </p:nvPicPr>
        <p:blipFill>
          <a:blip r:embed="rId5"/>
          <a:stretch>
            <a:fillRect/>
          </a:stretch>
        </p:blipFill>
        <p:spPr>
          <a:xfrm>
            <a:off x="3292144" y="3500946"/>
            <a:ext cx="2098721" cy="1507746"/>
          </a:xfrm>
          <a:prstGeom prst="rect">
            <a:avLst/>
          </a:prstGeom>
        </p:spPr>
      </p:pic>
      <p:pic>
        <p:nvPicPr>
          <p:cNvPr id="8" name="Picture 7"/>
          <p:cNvPicPr>
            <a:picLocks noChangeAspect="1"/>
          </p:cNvPicPr>
          <p:nvPr/>
        </p:nvPicPr>
        <p:blipFill>
          <a:blip r:embed="rId6"/>
          <a:stretch>
            <a:fillRect/>
          </a:stretch>
        </p:blipFill>
        <p:spPr>
          <a:xfrm>
            <a:off x="1693086" y="5253897"/>
            <a:ext cx="2346651" cy="1461123"/>
          </a:xfrm>
          <a:prstGeom prst="rect">
            <a:avLst/>
          </a:prstGeom>
        </p:spPr>
      </p:pic>
      <p:pic>
        <p:nvPicPr>
          <p:cNvPr id="9" name="Picture 8"/>
          <p:cNvPicPr>
            <a:picLocks noChangeAspect="1"/>
          </p:cNvPicPr>
          <p:nvPr/>
        </p:nvPicPr>
        <p:blipFill>
          <a:blip r:embed="rId7"/>
          <a:stretch>
            <a:fillRect/>
          </a:stretch>
        </p:blipFill>
        <p:spPr>
          <a:xfrm>
            <a:off x="6631545" y="3870701"/>
            <a:ext cx="2321385" cy="1990750"/>
          </a:xfrm>
          <a:prstGeom prst="rect">
            <a:avLst/>
          </a:prstGeom>
        </p:spPr>
      </p:pic>
      <p:pic>
        <p:nvPicPr>
          <p:cNvPr id="10" name="Picture 9"/>
          <p:cNvPicPr>
            <a:picLocks noChangeAspect="1"/>
          </p:cNvPicPr>
          <p:nvPr/>
        </p:nvPicPr>
        <p:blipFill>
          <a:blip r:embed="rId8"/>
          <a:stretch>
            <a:fillRect/>
          </a:stretch>
        </p:blipFill>
        <p:spPr>
          <a:xfrm>
            <a:off x="9490722" y="3870701"/>
            <a:ext cx="2553111" cy="199075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34412"/>
            <a:ext cx="8018060" cy="985882"/>
          </a:xfrm>
        </p:spPr>
        <p:txBody>
          <a:bodyPr/>
          <a:lstStyle/>
          <a:p>
            <a:r>
              <a:rPr dirty="0">
                <a:latin typeface="Arial Rounded MT Bold" panose="020F0704030504030204" pitchFamily="34" charset="0"/>
              </a:rPr>
              <a:t>Impact on Service Delivery</a:t>
            </a:r>
          </a:p>
        </p:txBody>
      </p:sp>
      <p:sp>
        <p:nvSpPr>
          <p:cNvPr id="3" name="TextBox 2"/>
          <p:cNvSpPr txBox="1"/>
          <p:nvPr/>
        </p:nvSpPr>
        <p:spPr>
          <a:xfrm>
            <a:off x="457200" y="1869492"/>
            <a:ext cx="7150675" cy="1569660"/>
          </a:xfrm>
          <a:prstGeom prst="rect">
            <a:avLst/>
          </a:prstGeom>
          <a:noFill/>
        </p:spPr>
        <p:txBody>
          <a:bodyPr wrap="none">
            <a:spAutoFit/>
          </a:bodyPr>
          <a:lstStyle/>
          <a:p>
            <a:pPr>
              <a:defRPr sz="2400"/>
            </a:pPr>
            <a:r>
              <a:rPr dirty="0">
                <a:latin typeface="Arial Rounded MT Bold" panose="020F0704030504030204" pitchFamily="34" charset="0"/>
              </a:rPr>
              <a:t>Positive</a:t>
            </a:r>
            <a:r>
              <a:rPr lang="en-GB" dirty="0">
                <a:latin typeface="Arial Rounded MT Bold" panose="020F0704030504030204" pitchFamily="34" charset="0"/>
              </a:rPr>
              <a:t>:</a:t>
            </a:r>
          </a:p>
          <a:p>
            <a:pPr marL="342900" indent="-342900">
              <a:buFont typeface="Wingdings" panose="05000000000000000000" pitchFamily="2" charset="2"/>
              <a:buChar char="Ø"/>
              <a:defRPr sz="2400"/>
            </a:pPr>
            <a:r>
              <a:rPr dirty="0">
                <a:latin typeface="Arial Rounded MT Bold" panose="020F0704030504030204" pitchFamily="34" charset="0"/>
              </a:rPr>
              <a:t>Fewer admissions</a:t>
            </a:r>
            <a:r>
              <a:rPr lang="bg-BG" dirty="0">
                <a:latin typeface="Arial Rounded MT Bold" panose="020F0704030504030204" pitchFamily="34" charset="0"/>
              </a:rPr>
              <a:t> </a:t>
            </a:r>
            <a:r>
              <a:rPr lang="en-GB" dirty="0">
                <a:latin typeface="Arial Rounded MT Bold" panose="020F0704030504030204" pitchFamily="34" charset="0"/>
              </a:rPr>
              <a:t>(</a:t>
            </a:r>
            <a:r>
              <a:rPr lang="en-GB" dirty="0" err="1">
                <a:latin typeface="Arial Rounded MT Bold" panose="020F0704030504030204" pitchFamily="34" charset="0"/>
              </a:rPr>
              <a:t>Cathers</a:t>
            </a:r>
            <a:r>
              <a:rPr lang="en-GB" dirty="0">
                <a:latin typeface="Arial Rounded MT Bold" panose="020F0704030504030204" pitchFamily="34" charset="0"/>
              </a:rPr>
              <a:t> and Lally, 2025). </a:t>
            </a:r>
          </a:p>
          <a:p>
            <a:pPr marL="342900" indent="-342900">
              <a:buFont typeface="Wingdings" panose="05000000000000000000" pitchFamily="2" charset="2"/>
              <a:buChar char="Ø"/>
              <a:defRPr sz="2400"/>
            </a:pPr>
            <a:r>
              <a:rPr dirty="0">
                <a:latin typeface="Arial Rounded MT Bold" panose="020F0704030504030204" pitchFamily="34" charset="0"/>
              </a:rPr>
              <a:t>Earlier discharge</a:t>
            </a:r>
            <a:endParaRPr lang="en-GB" dirty="0">
              <a:latin typeface="Arial Rounded MT Bold" panose="020F0704030504030204" pitchFamily="34" charset="0"/>
            </a:endParaRPr>
          </a:p>
          <a:p>
            <a:pPr marL="342900" indent="-342900">
              <a:buFont typeface="Wingdings" panose="05000000000000000000" pitchFamily="2" charset="2"/>
              <a:buChar char="Ø"/>
              <a:defRPr sz="2400"/>
            </a:pPr>
            <a:r>
              <a:rPr dirty="0">
                <a:latin typeface="Arial Rounded MT Bold" panose="020F0704030504030204" pitchFamily="34" charset="0"/>
              </a:rPr>
              <a:t>Better resource use</a:t>
            </a:r>
          </a:p>
        </p:txBody>
      </p:sp>
      <p:pic>
        <p:nvPicPr>
          <p:cNvPr id="4" name="Picture 3"/>
          <p:cNvPicPr>
            <a:picLocks noChangeAspect="1"/>
          </p:cNvPicPr>
          <p:nvPr/>
        </p:nvPicPr>
        <p:blipFill>
          <a:blip r:embed="rId3"/>
          <a:stretch>
            <a:fillRect/>
          </a:stretch>
        </p:blipFill>
        <p:spPr>
          <a:xfrm>
            <a:off x="10056181" y="69927"/>
            <a:ext cx="1987652" cy="685835"/>
          </a:xfrm>
          <a:prstGeom prst="rect">
            <a:avLst/>
          </a:prstGeom>
        </p:spPr>
      </p:pic>
      <p:sp>
        <p:nvSpPr>
          <p:cNvPr id="5" name="Rectangle 4"/>
          <p:cNvSpPr/>
          <p:nvPr/>
        </p:nvSpPr>
        <p:spPr>
          <a:xfrm>
            <a:off x="7961195" y="1684826"/>
            <a:ext cx="3202675" cy="2308324"/>
          </a:xfrm>
          <a:prstGeom prst="rect">
            <a:avLst/>
          </a:prstGeom>
        </p:spPr>
        <p:txBody>
          <a:bodyPr wrap="square">
            <a:spAutoFit/>
          </a:bodyPr>
          <a:lstStyle/>
          <a:p>
            <a:pPr>
              <a:defRPr sz="2400"/>
            </a:pPr>
            <a:r>
              <a:rPr lang="en-US" dirty="0">
                <a:latin typeface="Arial Rounded MT Bold" panose="020F0704030504030204" pitchFamily="34" charset="0"/>
              </a:rPr>
              <a:t>Negative:</a:t>
            </a:r>
          </a:p>
          <a:p>
            <a:pPr marL="342900" indent="-342900">
              <a:buFont typeface="Wingdings" panose="05000000000000000000" pitchFamily="2" charset="2"/>
              <a:buChar char="Ø"/>
              <a:defRPr sz="2400"/>
            </a:pPr>
            <a:r>
              <a:rPr lang="en-US" dirty="0">
                <a:latin typeface="Arial Rounded MT Bold" panose="020F0704030504030204" pitchFamily="34" charset="0"/>
              </a:rPr>
              <a:t>Technology failures</a:t>
            </a:r>
            <a:r>
              <a:rPr lang="bg-BG" dirty="0">
                <a:latin typeface="Arial Rounded MT Bold" panose="020F0704030504030204" pitchFamily="34" charset="0"/>
              </a:rPr>
              <a:t> </a:t>
            </a:r>
            <a:r>
              <a:rPr lang="en-GB" dirty="0">
                <a:latin typeface="Arial Rounded MT Bold" panose="020F0704030504030204" pitchFamily="34" charset="0"/>
              </a:rPr>
              <a:t>(Sunny et al., 2025). </a:t>
            </a:r>
            <a:endParaRPr lang="en-US" dirty="0">
              <a:latin typeface="Arial Rounded MT Bold" panose="020F0704030504030204" pitchFamily="34" charset="0"/>
            </a:endParaRPr>
          </a:p>
          <a:p>
            <a:pPr marL="342900" indent="-342900">
              <a:buFont typeface="Wingdings" panose="05000000000000000000" pitchFamily="2" charset="2"/>
              <a:buChar char="Ø"/>
              <a:defRPr sz="2400"/>
            </a:pPr>
            <a:r>
              <a:rPr lang="en-US" dirty="0">
                <a:latin typeface="Arial Rounded MT Bold" panose="020F0704030504030204" pitchFamily="34" charset="0"/>
              </a:rPr>
              <a:t>Integration issues</a:t>
            </a:r>
          </a:p>
          <a:p>
            <a:pPr marL="342900" indent="-342900">
              <a:buFont typeface="Wingdings" panose="05000000000000000000" pitchFamily="2" charset="2"/>
              <a:buChar char="Ø"/>
              <a:defRPr sz="2400"/>
            </a:pPr>
            <a:r>
              <a:rPr lang="en-US" dirty="0">
                <a:latin typeface="Arial Rounded MT Bold" panose="020F0704030504030204" pitchFamily="34" charset="0"/>
              </a:rPr>
              <a:t>Digital inequality</a:t>
            </a:r>
          </a:p>
        </p:txBody>
      </p:sp>
      <p:pic>
        <p:nvPicPr>
          <p:cNvPr id="8" name="Picture 7"/>
          <p:cNvPicPr>
            <a:picLocks noChangeAspect="1"/>
          </p:cNvPicPr>
          <p:nvPr/>
        </p:nvPicPr>
        <p:blipFill>
          <a:blip r:embed="rId4"/>
          <a:stretch>
            <a:fillRect/>
          </a:stretch>
        </p:blipFill>
        <p:spPr>
          <a:xfrm>
            <a:off x="457200" y="3987464"/>
            <a:ext cx="2886501" cy="1631071"/>
          </a:xfrm>
          <a:prstGeom prst="rect">
            <a:avLst/>
          </a:prstGeom>
        </p:spPr>
      </p:pic>
      <p:pic>
        <p:nvPicPr>
          <p:cNvPr id="9" name="Picture 8"/>
          <p:cNvPicPr>
            <a:picLocks noChangeAspect="1"/>
          </p:cNvPicPr>
          <p:nvPr/>
        </p:nvPicPr>
        <p:blipFill>
          <a:blip r:embed="rId5"/>
          <a:stretch>
            <a:fillRect/>
          </a:stretch>
        </p:blipFill>
        <p:spPr>
          <a:xfrm>
            <a:off x="7819362" y="4230806"/>
            <a:ext cx="3344508" cy="1758453"/>
          </a:xfrm>
          <a:prstGeom prst="rect">
            <a:avLst/>
          </a:prstGeom>
        </p:spPr>
      </p:pic>
      <p:pic>
        <p:nvPicPr>
          <p:cNvPr id="10" name="Picture 9"/>
          <p:cNvPicPr>
            <a:picLocks noChangeAspect="1"/>
          </p:cNvPicPr>
          <p:nvPr/>
        </p:nvPicPr>
        <p:blipFill>
          <a:blip r:embed="rId6"/>
          <a:stretch>
            <a:fillRect/>
          </a:stretch>
        </p:blipFill>
        <p:spPr>
          <a:xfrm>
            <a:off x="4450346" y="5160822"/>
            <a:ext cx="2383621" cy="154892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7342"/>
            <a:ext cx="5220269" cy="1143000"/>
          </a:xfrm>
        </p:spPr>
        <p:txBody>
          <a:bodyPr/>
          <a:lstStyle/>
          <a:p>
            <a:r>
              <a:rPr>
                <a:latin typeface="Arial Rounded MT Bold" panose="020F0704030504030204" pitchFamily="34" charset="0"/>
              </a:rPr>
              <a:t>Impact on Patients</a:t>
            </a:r>
          </a:p>
        </p:txBody>
      </p:sp>
      <p:sp>
        <p:nvSpPr>
          <p:cNvPr id="3" name="TextBox 2"/>
          <p:cNvSpPr txBox="1"/>
          <p:nvPr/>
        </p:nvSpPr>
        <p:spPr>
          <a:xfrm>
            <a:off x="731521" y="4296054"/>
            <a:ext cx="6062980" cy="1938992"/>
          </a:xfrm>
          <a:prstGeom prst="rect">
            <a:avLst/>
          </a:prstGeom>
          <a:noFill/>
        </p:spPr>
        <p:txBody>
          <a:bodyPr wrap="square">
            <a:spAutoFit/>
          </a:bodyPr>
          <a:lstStyle/>
          <a:p>
            <a:pPr>
              <a:defRPr sz="2400"/>
            </a:pPr>
            <a:r>
              <a:rPr dirty="0">
                <a:latin typeface="Arial Rounded MT Bold" panose="020F0704030504030204" pitchFamily="34" charset="0"/>
              </a:rPr>
              <a:t>Positive:</a:t>
            </a:r>
            <a:endParaRPr lang="en-GB" dirty="0">
              <a:latin typeface="Arial Rounded MT Bold" panose="020F0704030504030204" pitchFamily="34" charset="0"/>
            </a:endParaRPr>
          </a:p>
          <a:p>
            <a:pPr marL="342900" indent="-342900">
              <a:buFont typeface="Wingdings" panose="05000000000000000000" pitchFamily="2" charset="2"/>
              <a:buChar char="Ø"/>
              <a:defRPr sz="2400"/>
            </a:pPr>
            <a:r>
              <a:rPr dirty="0">
                <a:latin typeface="Arial Rounded MT Bold" panose="020F0704030504030204" pitchFamily="34" charset="0"/>
              </a:rPr>
              <a:t>Comfort at home</a:t>
            </a:r>
            <a:r>
              <a:rPr lang="bg-BG" dirty="0">
                <a:latin typeface="Arial Rounded MT Bold" panose="020F0704030504030204" pitchFamily="34" charset="0"/>
              </a:rPr>
              <a:t> </a:t>
            </a:r>
            <a:r>
              <a:rPr lang="en-GB" dirty="0">
                <a:latin typeface="Arial Rounded MT Bold" panose="020F0704030504030204" pitchFamily="34" charset="0"/>
              </a:rPr>
              <a:t>(Arsenault-Lapierre et al., 2021). </a:t>
            </a:r>
          </a:p>
          <a:p>
            <a:pPr marL="342900" indent="-342900">
              <a:buFont typeface="Wingdings" panose="05000000000000000000" pitchFamily="2" charset="2"/>
              <a:buChar char="Ø"/>
              <a:defRPr sz="2400"/>
            </a:pPr>
            <a:r>
              <a:rPr dirty="0">
                <a:latin typeface="Arial Rounded MT Bold" panose="020F0704030504030204" pitchFamily="34" charset="0"/>
              </a:rPr>
              <a:t>Greater independence</a:t>
            </a:r>
            <a:endParaRPr lang="en-GB" dirty="0">
              <a:latin typeface="Arial Rounded MT Bold" panose="020F0704030504030204" pitchFamily="34" charset="0"/>
            </a:endParaRPr>
          </a:p>
          <a:p>
            <a:pPr marL="342900" indent="-342900">
              <a:buFont typeface="Wingdings" panose="05000000000000000000" pitchFamily="2" charset="2"/>
              <a:buChar char="Ø"/>
              <a:defRPr sz="2400"/>
            </a:pPr>
            <a:r>
              <a:rPr dirty="0">
                <a:latin typeface="Arial Rounded MT Bold" panose="020F0704030504030204" pitchFamily="34" charset="0"/>
              </a:rPr>
              <a:t>Lower infection risk</a:t>
            </a:r>
          </a:p>
        </p:txBody>
      </p:sp>
      <p:pic>
        <p:nvPicPr>
          <p:cNvPr id="4" name="Picture 3"/>
          <p:cNvPicPr>
            <a:picLocks noChangeAspect="1"/>
          </p:cNvPicPr>
          <p:nvPr/>
        </p:nvPicPr>
        <p:blipFill>
          <a:blip r:embed="rId3"/>
          <a:stretch>
            <a:fillRect/>
          </a:stretch>
        </p:blipFill>
        <p:spPr>
          <a:xfrm>
            <a:off x="10056181" y="69927"/>
            <a:ext cx="1987652" cy="685835"/>
          </a:xfrm>
          <a:prstGeom prst="rect">
            <a:avLst/>
          </a:prstGeom>
        </p:spPr>
      </p:pic>
      <p:sp>
        <p:nvSpPr>
          <p:cNvPr id="5" name="Rectangle 4"/>
          <p:cNvSpPr/>
          <p:nvPr/>
        </p:nvSpPr>
        <p:spPr>
          <a:xfrm>
            <a:off x="7246961" y="4296054"/>
            <a:ext cx="4089779" cy="2308324"/>
          </a:xfrm>
          <a:prstGeom prst="rect">
            <a:avLst/>
          </a:prstGeom>
        </p:spPr>
        <p:txBody>
          <a:bodyPr wrap="square">
            <a:spAutoFit/>
          </a:bodyPr>
          <a:lstStyle/>
          <a:p>
            <a:pPr>
              <a:defRPr sz="2400"/>
            </a:pPr>
            <a:r>
              <a:rPr lang="en-GB" dirty="0">
                <a:latin typeface="Arial Rounded MT Bold" panose="020F0704030504030204" pitchFamily="34" charset="0"/>
              </a:rPr>
              <a:t>Negative:</a:t>
            </a:r>
          </a:p>
          <a:p>
            <a:pPr marL="342900" indent="-342900">
              <a:buFont typeface="Wingdings" panose="05000000000000000000" pitchFamily="2" charset="2"/>
              <a:buChar char="Ø"/>
              <a:defRPr sz="2400"/>
            </a:pPr>
            <a:r>
              <a:rPr lang="en-GB" dirty="0">
                <a:latin typeface="Arial Rounded MT Bold" panose="020F0704030504030204" pitchFamily="34" charset="0"/>
              </a:rPr>
              <a:t>Digital exclusion</a:t>
            </a:r>
          </a:p>
          <a:p>
            <a:pPr marL="342900" indent="-342900">
              <a:buFont typeface="Wingdings" panose="05000000000000000000" pitchFamily="2" charset="2"/>
              <a:buChar char="Ø"/>
              <a:defRPr sz="2400"/>
            </a:pPr>
            <a:r>
              <a:rPr lang="en-GB" dirty="0">
                <a:latin typeface="Arial Rounded MT Bold" panose="020F0704030504030204" pitchFamily="34" charset="0"/>
              </a:rPr>
              <a:t>Privacy concerns</a:t>
            </a:r>
          </a:p>
          <a:p>
            <a:pPr marL="342900" indent="-342900">
              <a:buFont typeface="Wingdings" panose="05000000000000000000" pitchFamily="2" charset="2"/>
              <a:buChar char="Ø"/>
              <a:defRPr sz="2400"/>
            </a:pPr>
            <a:r>
              <a:rPr lang="en-GB" dirty="0">
                <a:latin typeface="Arial Rounded MT Bold" panose="020F0704030504030204" pitchFamily="34" charset="0"/>
              </a:rPr>
              <a:t>Less face-to-face contact</a:t>
            </a:r>
            <a:r>
              <a:rPr lang="bg-BG" dirty="0">
                <a:latin typeface="Arial Rounded MT Bold" panose="020F0704030504030204" pitchFamily="34" charset="0"/>
              </a:rPr>
              <a:t> </a:t>
            </a:r>
            <a:r>
              <a:rPr lang="en-GB" dirty="0">
                <a:latin typeface="Arial Rounded MT Bold" panose="020F0704030504030204" pitchFamily="34" charset="0"/>
              </a:rPr>
              <a:t>(</a:t>
            </a:r>
            <a:r>
              <a:rPr lang="en-GB" dirty="0" err="1">
                <a:latin typeface="Arial Rounded MT Bold" panose="020F0704030504030204" pitchFamily="34" charset="0"/>
              </a:rPr>
              <a:t>Anawade</a:t>
            </a:r>
            <a:r>
              <a:rPr lang="en-GB" dirty="0">
                <a:latin typeface="Arial Rounded MT Bold" panose="020F0704030504030204" pitchFamily="34" charset="0"/>
              </a:rPr>
              <a:t> et al., 2024).</a:t>
            </a:r>
          </a:p>
        </p:txBody>
      </p:sp>
      <p:pic>
        <p:nvPicPr>
          <p:cNvPr id="6" name="Picture 5"/>
          <p:cNvPicPr>
            <a:picLocks noChangeAspect="1"/>
          </p:cNvPicPr>
          <p:nvPr/>
        </p:nvPicPr>
        <p:blipFill>
          <a:blip r:embed="rId4"/>
          <a:stretch>
            <a:fillRect/>
          </a:stretch>
        </p:blipFill>
        <p:spPr>
          <a:xfrm>
            <a:off x="457200" y="1497763"/>
            <a:ext cx="2886501" cy="1969985"/>
          </a:xfrm>
          <a:prstGeom prst="rect">
            <a:avLst/>
          </a:prstGeom>
        </p:spPr>
      </p:pic>
      <p:pic>
        <p:nvPicPr>
          <p:cNvPr id="7" name="Picture 6"/>
          <p:cNvPicPr>
            <a:picLocks noChangeAspect="1"/>
          </p:cNvPicPr>
          <p:nvPr/>
        </p:nvPicPr>
        <p:blipFill>
          <a:blip r:embed="rId5"/>
          <a:stretch>
            <a:fillRect/>
          </a:stretch>
        </p:blipFill>
        <p:spPr>
          <a:xfrm>
            <a:off x="4382279" y="1489946"/>
            <a:ext cx="3032704" cy="1934321"/>
          </a:xfrm>
          <a:prstGeom prst="rect">
            <a:avLst/>
          </a:prstGeom>
        </p:spPr>
      </p:pic>
      <p:pic>
        <p:nvPicPr>
          <p:cNvPr id="9" name="Picture 8"/>
          <p:cNvPicPr>
            <a:picLocks noChangeAspect="1"/>
          </p:cNvPicPr>
          <p:nvPr/>
        </p:nvPicPr>
        <p:blipFill>
          <a:blip r:embed="rId6"/>
          <a:stretch>
            <a:fillRect/>
          </a:stretch>
        </p:blipFill>
        <p:spPr>
          <a:xfrm>
            <a:off x="8453561" y="1489946"/>
            <a:ext cx="2358309" cy="193905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a:latin typeface="Arial Rounded MT Bold" panose="020F0704030504030204" pitchFamily="34" charset="0"/>
              </a:rPr>
              <a:t>Impact on Communities</a:t>
            </a:r>
          </a:p>
        </p:txBody>
      </p:sp>
      <p:sp>
        <p:nvSpPr>
          <p:cNvPr id="3" name="TextBox 2"/>
          <p:cNvSpPr txBox="1"/>
          <p:nvPr/>
        </p:nvSpPr>
        <p:spPr>
          <a:xfrm>
            <a:off x="593678" y="1648388"/>
            <a:ext cx="6430607" cy="1569660"/>
          </a:xfrm>
          <a:prstGeom prst="rect">
            <a:avLst/>
          </a:prstGeom>
          <a:noFill/>
        </p:spPr>
        <p:txBody>
          <a:bodyPr wrap="none">
            <a:spAutoFit/>
          </a:bodyPr>
          <a:lstStyle/>
          <a:p>
            <a:pPr>
              <a:defRPr sz="2400"/>
            </a:pPr>
            <a:r>
              <a:rPr dirty="0">
                <a:latin typeface="Arial Rounded MT Bold" panose="020F0704030504030204" pitchFamily="34" charset="0"/>
              </a:rPr>
              <a:t>Positive:</a:t>
            </a:r>
            <a:endParaRPr lang="en-GB" dirty="0">
              <a:latin typeface="Arial Rounded MT Bold" panose="020F0704030504030204" pitchFamily="34" charset="0"/>
            </a:endParaRPr>
          </a:p>
          <a:p>
            <a:pPr marL="342900" indent="-342900">
              <a:buFont typeface="Wingdings" panose="05000000000000000000" pitchFamily="2" charset="2"/>
              <a:buChar char="Ø"/>
              <a:defRPr sz="2400"/>
            </a:pPr>
            <a:r>
              <a:rPr dirty="0">
                <a:latin typeface="Arial Rounded MT Bold" panose="020F0704030504030204" pitchFamily="34" charset="0"/>
              </a:rPr>
              <a:t>Better rural access</a:t>
            </a:r>
            <a:r>
              <a:rPr lang="bg-BG" dirty="0">
                <a:latin typeface="Arial Rounded MT Bold" panose="020F0704030504030204" pitchFamily="34" charset="0"/>
              </a:rPr>
              <a:t> </a:t>
            </a:r>
            <a:r>
              <a:rPr lang="en-GB" dirty="0">
                <a:latin typeface="Arial Rounded MT Bold" panose="020F0704030504030204" pitchFamily="34" charset="0"/>
              </a:rPr>
              <a:t>(Dean et al., 2024). </a:t>
            </a:r>
            <a:r>
              <a:rPr lang="bg-BG" dirty="0">
                <a:latin typeface="Arial Rounded MT Bold" panose="020F0704030504030204" pitchFamily="34" charset="0"/>
              </a:rPr>
              <a:t> </a:t>
            </a:r>
            <a:endParaRPr lang="en-GB" dirty="0">
              <a:latin typeface="Arial Rounded MT Bold" panose="020F0704030504030204" pitchFamily="34" charset="0"/>
            </a:endParaRPr>
          </a:p>
          <a:p>
            <a:pPr marL="342900" indent="-342900">
              <a:buFont typeface="Wingdings" panose="05000000000000000000" pitchFamily="2" charset="2"/>
              <a:buChar char="Ø"/>
              <a:defRPr sz="2400"/>
            </a:pPr>
            <a:r>
              <a:rPr dirty="0">
                <a:latin typeface="Arial Rounded MT Bold" panose="020F0704030504030204" pitchFamily="34" charset="0"/>
              </a:rPr>
              <a:t>Family involvement</a:t>
            </a:r>
            <a:endParaRPr lang="en-GB" dirty="0">
              <a:latin typeface="Arial Rounded MT Bold" panose="020F0704030504030204" pitchFamily="34" charset="0"/>
            </a:endParaRPr>
          </a:p>
          <a:p>
            <a:pPr marL="342900" indent="-342900">
              <a:buFont typeface="Wingdings" panose="05000000000000000000" pitchFamily="2" charset="2"/>
              <a:buChar char="Ø"/>
              <a:defRPr sz="2400"/>
            </a:pPr>
            <a:r>
              <a:rPr dirty="0">
                <a:latin typeface="Arial Rounded MT Bold" panose="020F0704030504030204" pitchFamily="34" charset="0"/>
              </a:rPr>
              <a:t>Community care</a:t>
            </a:r>
            <a:r>
              <a:rPr lang="bg-BG" dirty="0">
                <a:latin typeface="Arial Rounded MT Bold" panose="020F0704030504030204" pitchFamily="34" charset="0"/>
              </a:rPr>
              <a:t> </a:t>
            </a:r>
            <a:r>
              <a:rPr lang="en-GB" dirty="0">
                <a:latin typeface="Arial Rounded MT Bold" panose="020F0704030504030204" pitchFamily="34" charset="0"/>
              </a:rPr>
              <a:t>(</a:t>
            </a:r>
            <a:r>
              <a:rPr lang="en-GB" dirty="0" err="1">
                <a:latin typeface="Arial Rounded MT Bold" panose="020F0704030504030204" pitchFamily="34" charset="0"/>
              </a:rPr>
              <a:t>Akinluyi</a:t>
            </a:r>
            <a:r>
              <a:rPr lang="en-GB" dirty="0">
                <a:latin typeface="Arial Rounded MT Bold" panose="020F0704030504030204" pitchFamily="34" charset="0"/>
              </a:rPr>
              <a:t> et al., 2025).</a:t>
            </a:r>
            <a:endParaRPr dirty="0">
              <a:latin typeface="Arial Rounded MT Bold" panose="020F0704030504030204" pitchFamily="34" charset="0"/>
            </a:endParaRPr>
          </a:p>
        </p:txBody>
      </p:sp>
      <p:pic>
        <p:nvPicPr>
          <p:cNvPr id="4" name="Picture 3"/>
          <p:cNvPicPr>
            <a:picLocks noChangeAspect="1"/>
          </p:cNvPicPr>
          <p:nvPr/>
        </p:nvPicPr>
        <p:blipFill>
          <a:blip r:embed="rId3"/>
          <a:stretch>
            <a:fillRect/>
          </a:stretch>
        </p:blipFill>
        <p:spPr>
          <a:xfrm>
            <a:off x="10056181" y="69927"/>
            <a:ext cx="1987652" cy="685835"/>
          </a:xfrm>
          <a:prstGeom prst="rect">
            <a:avLst/>
          </a:prstGeom>
        </p:spPr>
      </p:pic>
      <p:sp>
        <p:nvSpPr>
          <p:cNvPr id="5" name="Rectangle 4"/>
          <p:cNvSpPr/>
          <p:nvPr/>
        </p:nvSpPr>
        <p:spPr>
          <a:xfrm>
            <a:off x="7431261" y="1648388"/>
            <a:ext cx="3366448" cy="1569660"/>
          </a:xfrm>
          <a:prstGeom prst="rect">
            <a:avLst/>
          </a:prstGeom>
        </p:spPr>
        <p:txBody>
          <a:bodyPr wrap="square">
            <a:spAutoFit/>
          </a:bodyPr>
          <a:lstStyle/>
          <a:p>
            <a:pPr>
              <a:defRPr sz="2400"/>
            </a:pPr>
            <a:r>
              <a:rPr lang="en-GB" dirty="0">
                <a:latin typeface="Arial Rounded MT Bold" panose="020F0704030504030204" pitchFamily="34" charset="0"/>
              </a:rPr>
              <a:t>Negative:</a:t>
            </a:r>
          </a:p>
          <a:p>
            <a:pPr marL="342900" indent="-342900">
              <a:buFont typeface="Wingdings" panose="05000000000000000000" pitchFamily="2" charset="2"/>
              <a:buChar char="Ø"/>
              <a:defRPr sz="2400"/>
            </a:pPr>
            <a:r>
              <a:rPr lang="en-GB" dirty="0">
                <a:latin typeface="Arial Rounded MT Bold" panose="020F0704030504030204" pitchFamily="34" charset="0"/>
              </a:rPr>
              <a:t>Digital divide</a:t>
            </a:r>
          </a:p>
          <a:p>
            <a:pPr marL="342900" indent="-342900">
              <a:buFont typeface="Wingdings" panose="05000000000000000000" pitchFamily="2" charset="2"/>
              <a:buChar char="Ø"/>
              <a:defRPr sz="2400"/>
            </a:pPr>
            <a:r>
              <a:rPr lang="en-GB" dirty="0">
                <a:latin typeface="Arial Rounded MT Bold" panose="020F0704030504030204" pitchFamily="34" charset="0"/>
              </a:rPr>
              <a:t>Career burden</a:t>
            </a:r>
          </a:p>
          <a:p>
            <a:pPr marL="342900" indent="-342900">
              <a:buFont typeface="Wingdings" panose="05000000000000000000" pitchFamily="2" charset="2"/>
              <a:buChar char="Ø"/>
              <a:defRPr sz="2400"/>
            </a:pPr>
            <a:r>
              <a:rPr lang="en-GB" dirty="0">
                <a:latin typeface="Arial Rounded MT Bold" panose="020F0704030504030204" pitchFamily="34" charset="0"/>
              </a:rPr>
              <a:t>Unequal access</a:t>
            </a:r>
          </a:p>
        </p:txBody>
      </p:sp>
      <p:pic>
        <p:nvPicPr>
          <p:cNvPr id="6" name="Picture 5"/>
          <p:cNvPicPr>
            <a:picLocks noChangeAspect="1"/>
          </p:cNvPicPr>
          <p:nvPr/>
        </p:nvPicPr>
        <p:blipFill>
          <a:blip r:embed="rId4"/>
          <a:stretch>
            <a:fillRect/>
          </a:stretch>
        </p:blipFill>
        <p:spPr>
          <a:xfrm>
            <a:off x="457200" y="4144674"/>
            <a:ext cx="3866300" cy="1823659"/>
          </a:xfrm>
          <a:prstGeom prst="rect">
            <a:avLst/>
          </a:prstGeom>
        </p:spPr>
      </p:pic>
      <p:pic>
        <p:nvPicPr>
          <p:cNvPr id="9" name="Picture 8"/>
          <p:cNvPicPr>
            <a:picLocks noChangeAspect="1"/>
          </p:cNvPicPr>
          <p:nvPr/>
        </p:nvPicPr>
        <p:blipFill>
          <a:blip r:embed="rId5"/>
          <a:stretch>
            <a:fillRect/>
          </a:stretch>
        </p:blipFill>
        <p:spPr>
          <a:xfrm>
            <a:off x="9067800" y="4144674"/>
            <a:ext cx="2510854" cy="1701195"/>
          </a:xfrm>
          <a:prstGeom prst="rect">
            <a:avLst/>
          </a:prstGeom>
        </p:spPr>
      </p:pic>
      <p:pic>
        <p:nvPicPr>
          <p:cNvPr id="10" name="Picture 9"/>
          <p:cNvPicPr>
            <a:picLocks noChangeAspect="1"/>
          </p:cNvPicPr>
          <p:nvPr/>
        </p:nvPicPr>
        <p:blipFill>
          <a:blip r:embed="rId6"/>
          <a:stretch>
            <a:fillRect/>
          </a:stretch>
        </p:blipFill>
        <p:spPr>
          <a:xfrm>
            <a:off x="5237232" y="4144674"/>
            <a:ext cx="2916835" cy="177093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4838131" cy="1143000"/>
          </a:xfrm>
        </p:spPr>
        <p:txBody>
          <a:bodyPr>
            <a:normAutofit fontScale="90000"/>
          </a:bodyPr>
          <a:lstStyle/>
          <a:p>
            <a:r>
              <a:rPr dirty="0">
                <a:latin typeface="Arial Rounded MT Bold" panose="020F0704030504030204" pitchFamily="34" charset="0"/>
              </a:rPr>
              <a:t>Critical Evaluation</a:t>
            </a:r>
          </a:p>
        </p:txBody>
      </p:sp>
      <p:sp>
        <p:nvSpPr>
          <p:cNvPr id="3" name="TextBox 2"/>
          <p:cNvSpPr txBox="1"/>
          <p:nvPr/>
        </p:nvSpPr>
        <p:spPr>
          <a:xfrm>
            <a:off x="131284" y="1596350"/>
            <a:ext cx="5389617" cy="2062103"/>
          </a:xfrm>
          <a:prstGeom prst="rect">
            <a:avLst/>
          </a:prstGeom>
          <a:noFill/>
        </p:spPr>
        <p:txBody>
          <a:bodyPr wrap="none">
            <a:spAutoFit/>
          </a:bodyPr>
          <a:lstStyle/>
          <a:p>
            <a:pPr marL="342900" indent="-342900">
              <a:buFont typeface="Wingdings" panose="05000000000000000000" pitchFamily="2" charset="2"/>
              <a:buChar char="Ø"/>
              <a:defRPr sz="2400"/>
            </a:pPr>
            <a:r>
              <a:rPr lang="en-US" dirty="0">
                <a:latin typeface="Arial Rounded MT Bold" panose="020F0704030504030204" pitchFamily="34" charset="0"/>
              </a:rPr>
              <a:t>Benefits outweigh limitations</a:t>
            </a:r>
          </a:p>
          <a:p>
            <a:pPr marL="342900" indent="-342900">
              <a:buFont typeface="Wingdings" panose="05000000000000000000" pitchFamily="2" charset="2"/>
              <a:buChar char="Ø"/>
              <a:defRPr sz="2400"/>
            </a:pPr>
            <a:r>
              <a:rPr lang="en-US" dirty="0">
                <a:latin typeface="Arial Rounded MT Bold" panose="020F0704030504030204" pitchFamily="34" charset="0"/>
              </a:rPr>
              <a:t>Success depends on:</a:t>
            </a:r>
          </a:p>
          <a:p>
            <a:pPr marL="800100" lvl="1" indent="-342900">
              <a:buFont typeface="Wingdings" panose="05000000000000000000" pitchFamily="2" charset="2"/>
              <a:buChar char="Ø"/>
              <a:defRPr sz="2400"/>
            </a:pPr>
            <a:r>
              <a:rPr lang="en-US" sz="2000" dirty="0">
                <a:latin typeface="Arial Rounded MT Bold" panose="020F0704030504030204" pitchFamily="34" charset="0"/>
              </a:rPr>
              <a:t>Staff training</a:t>
            </a:r>
            <a:r>
              <a:rPr lang="bg-BG" sz="2000" dirty="0">
                <a:latin typeface="Arial Rounded MT Bold" panose="020F0704030504030204" pitchFamily="34" charset="0"/>
              </a:rPr>
              <a:t> </a:t>
            </a:r>
            <a:r>
              <a:rPr lang="en-GB" sz="2000" dirty="0">
                <a:latin typeface="Arial Rounded MT Bold" panose="020F0704030504030204" pitchFamily="34" charset="0"/>
              </a:rPr>
              <a:t>(</a:t>
            </a:r>
            <a:r>
              <a:rPr lang="en-GB" sz="2000" dirty="0" err="1">
                <a:latin typeface="Arial Rounded MT Bold" panose="020F0704030504030204" pitchFamily="34" charset="0"/>
              </a:rPr>
              <a:t>Bhaloo</a:t>
            </a:r>
            <a:r>
              <a:rPr lang="en-GB" sz="2000" dirty="0">
                <a:latin typeface="Arial Rounded MT Bold" panose="020F0704030504030204" pitchFamily="34" charset="0"/>
              </a:rPr>
              <a:t> et al., 2025). </a:t>
            </a:r>
            <a:endParaRPr lang="en-US" sz="2000" dirty="0">
              <a:latin typeface="Arial Rounded MT Bold" panose="020F0704030504030204" pitchFamily="34" charset="0"/>
            </a:endParaRPr>
          </a:p>
          <a:p>
            <a:pPr marL="800100" lvl="1" indent="-342900">
              <a:buFont typeface="Wingdings" panose="05000000000000000000" pitchFamily="2" charset="2"/>
              <a:buChar char="Ø"/>
              <a:defRPr sz="2400"/>
            </a:pPr>
            <a:r>
              <a:rPr lang="en-US" sz="2000" dirty="0">
                <a:latin typeface="Arial Rounded MT Bold" panose="020F0704030504030204" pitchFamily="34" charset="0"/>
              </a:rPr>
              <a:t>Digital infrastructure</a:t>
            </a:r>
          </a:p>
          <a:p>
            <a:pPr marL="800100" lvl="1" indent="-342900">
              <a:buFont typeface="Wingdings" panose="05000000000000000000" pitchFamily="2" charset="2"/>
              <a:buChar char="Ø"/>
              <a:defRPr sz="2400"/>
            </a:pPr>
            <a:r>
              <a:rPr lang="en-US" sz="2000" dirty="0">
                <a:latin typeface="Arial Rounded MT Bold" panose="020F0704030504030204" pitchFamily="34" charset="0"/>
              </a:rPr>
              <a:t>Leadership</a:t>
            </a:r>
          </a:p>
          <a:p>
            <a:pPr marL="800100" lvl="1" indent="-342900">
              <a:buFont typeface="Wingdings" panose="05000000000000000000" pitchFamily="2" charset="2"/>
              <a:buChar char="Ø"/>
              <a:defRPr sz="2400"/>
            </a:pPr>
            <a:r>
              <a:rPr lang="en-US" sz="2000" dirty="0">
                <a:latin typeface="Arial Rounded MT Bold" panose="020F0704030504030204" pitchFamily="34" charset="0"/>
              </a:rPr>
              <a:t>Equal access</a:t>
            </a:r>
            <a:r>
              <a:rPr lang="bg-BG" sz="2000" dirty="0">
                <a:latin typeface="Arial Rounded MT Bold" panose="020F0704030504030204" pitchFamily="34" charset="0"/>
              </a:rPr>
              <a:t> </a:t>
            </a:r>
            <a:r>
              <a:rPr lang="en-GB" sz="2000" dirty="0">
                <a:latin typeface="Arial Rounded MT Bold" panose="020F0704030504030204" pitchFamily="34" charset="0"/>
              </a:rPr>
              <a:t>(</a:t>
            </a:r>
            <a:r>
              <a:rPr lang="en-GB" sz="2000" dirty="0" err="1">
                <a:latin typeface="Arial Rounded MT Bold" panose="020F0704030504030204" pitchFamily="34" charset="0"/>
              </a:rPr>
              <a:t>Akinluyi</a:t>
            </a:r>
            <a:r>
              <a:rPr lang="en-GB" sz="2000" dirty="0">
                <a:latin typeface="Arial Rounded MT Bold" panose="020F0704030504030204" pitchFamily="34" charset="0"/>
              </a:rPr>
              <a:t> et al., 2025).</a:t>
            </a:r>
            <a:endParaRPr lang="en-US" sz="2000" dirty="0">
              <a:latin typeface="Arial Rounded MT Bold" panose="020F0704030504030204" pitchFamily="34" charset="0"/>
            </a:endParaRPr>
          </a:p>
        </p:txBody>
      </p:sp>
      <p:pic>
        <p:nvPicPr>
          <p:cNvPr id="4" name="Picture 3"/>
          <p:cNvPicPr>
            <a:picLocks noChangeAspect="1"/>
          </p:cNvPicPr>
          <p:nvPr/>
        </p:nvPicPr>
        <p:blipFill>
          <a:blip r:embed="rId3"/>
          <a:stretch>
            <a:fillRect/>
          </a:stretch>
        </p:blipFill>
        <p:spPr>
          <a:xfrm>
            <a:off x="10056181" y="69927"/>
            <a:ext cx="1987652" cy="685835"/>
          </a:xfrm>
          <a:prstGeom prst="rect">
            <a:avLst/>
          </a:prstGeom>
        </p:spPr>
      </p:pic>
      <p:pic>
        <p:nvPicPr>
          <p:cNvPr id="5" name="Picture 4"/>
          <p:cNvPicPr>
            <a:picLocks noChangeAspect="1"/>
          </p:cNvPicPr>
          <p:nvPr/>
        </p:nvPicPr>
        <p:blipFill>
          <a:blip r:embed="rId4"/>
          <a:stretch>
            <a:fillRect/>
          </a:stretch>
        </p:blipFill>
        <p:spPr>
          <a:xfrm>
            <a:off x="305368" y="4271751"/>
            <a:ext cx="3440891" cy="1959048"/>
          </a:xfrm>
          <a:prstGeom prst="rect">
            <a:avLst/>
          </a:prstGeom>
        </p:spPr>
      </p:pic>
      <p:pic>
        <p:nvPicPr>
          <p:cNvPr id="6" name="Picture 5"/>
          <p:cNvPicPr>
            <a:picLocks noChangeAspect="1"/>
          </p:cNvPicPr>
          <p:nvPr/>
        </p:nvPicPr>
        <p:blipFill>
          <a:blip r:embed="rId5"/>
          <a:stretch>
            <a:fillRect/>
          </a:stretch>
        </p:blipFill>
        <p:spPr>
          <a:xfrm>
            <a:off x="7748353" y="3946348"/>
            <a:ext cx="3446833" cy="2393634"/>
          </a:xfrm>
          <a:prstGeom prst="rect">
            <a:avLst/>
          </a:prstGeom>
        </p:spPr>
      </p:pic>
      <p:pic>
        <p:nvPicPr>
          <p:cNvPr id="7" name="Picture 6"/>
          <p:cNvPicPr>
            <a:picLocks noChangeAspect="1"/>
          </p:cNvPicPr>
          <p:nvPr/>
        </p:nvPicPr>
        <p:blipFill>
          <a:blip r:embed="rId6"/>
          <a:stretch>
            <a:fillRect/>
          </a:stretch>
        </p:blipFill>
        <p:spPr>
          <a:xfrm>
            <a:off x="7046833" y="1596350"/>
            <a:ext cx="4148353" cy="1617857"/>
          </a:xfrm>
          <a:prstGeom prst="rect">
            <a:avLst/>
          </a:prstGeom>
        </p:spPr>
      </p:pic>
      <p:pic>
        <p:nvPicPr>
          <p:cNvPr id="8" name="Picture 7"/>
          <p:cNvPicPr>
            <a:picLocks noChangeAspect="1"/>
          </p:cNvPicPr>
          <p:nvPr/>
        </p:nvPicPr>
        <p:blipFill>
          <a:blip r:embed="rId7"/>
          <a:stretch>
            <a:fillRect/>
          </a:stretch>
        </p:blipFill>
        <p:spPr>
          <a:xfrm>
            <a:off x="4317104" y="4499041"/>
            <a:ext cx="3015540" cy="108559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3937379" cy="1143000"/>
          </a:xfrm>
        </p:spPr>
        <p:txBody>
          <a:bodyPr/>
          <a:lstStyle/>
          <a:p>
            <a:r>
              <a:rPr dirty="0">
                <a:latin typeface="Arial Rounded MT Bold" panose="020F0704030504030204" pitchFamily="34" charset="0"/>
              </a:rPr>
              <a:t>Conclusion</a:t>
            </a:r>
          </a:p>
        </p:txBody>
      </p:sp>
      <p:pic>
        <p:nvPicPr>
          <p:cNvPr id="4" name="Picture 3"/>
          <p:cNvPicPr>
            <a:picLocks noChangeAspect="1"/>
          </p:cNvPicPr>
          <p:nvPr/>
        </p:nvPicPr>
        <p:blipFill>
          <a:blip r:embed="rId3"/>
          <a:stretch>
            <a:fillRect/>
          </a:stretch>
        </p:blipFill>
        <p:spPr>
          <a:xfrm>
            <a:off x="10056181" y="69927"/>
            <a:ext cx="1987652" cy="685835"/>
          </a:xfrm>
          <a:prstGeom prst="rect">
            <a:avLst/>
          </a:prstGeom>
        </p:spPr>
      </p:pic>
      <p:sp>
        <p:nvSpPr>
          <p:cNvPr id="5" name="Rectangle 4"/>
          <p:cNvSpPr/>
          <p:nvPr/>
        </p:nvSpPr>
        <p:spPr>
          <a:xfrm>
            <a:off x="2979762" y="1444933"/>
            <a:ext cx="6096000" cy="1938992"/>
          </a:xfrm>
          <a:prstGeom prst="rect">
            <a:avLst/>
          </a:prstGeom>
        </p:spPr>
        <p:txBody>
          <a:bodyPr>
            <a:spAutoFit/>
          </a:bodyPr>
          <a:lstStyle/>
          <a:p>
            <a:pPr marL="342900" indent="-342900">
              <a:buFont typeface="Wingdings" panose="05000000000000000000" pitchFamily="2" charset="2"/>
              <a:buChar char="Ø"/>
              <a:defRPr sz="2400"/>
            </a:pPr>
            <a:r>
              <a:rPr lang="en-US" dirty="0">
                <a:latin typeface="Arial Rounded MT Bold" panose="020F0704030504030204" pitchFamily="34" charset="0"/>
              </a:rPr>
              <a:t>Virtual wards support NHS transformation</a:t>
            </a:r>
          </a:p>
          <a:p>
            <a:pPr marL="342900" indent="-342900">
              <a:buFont typeface="Wingdings" panose="05000000000000000000" pitchFamily="2" charset="2"/>
              <a:buChar char="Ø"/>
              <a:defRPr sz="2400"/>
            </a:pPr>
            <a:r>
              <a:rPr lang="en-US" dirty="0">
                <a:latin typeface="Arial Rounded MT Bold" panose="020F0704030504030204" pitchFamily="34" charset="0"/>
              </a:rPr>
              <a:t>Improve efficiency and patient experience</a:t>
            </a:r>
            <a:r>
              <a:rPr lang="bg-BG" dirty="0">
                <a:latin typeface="Arial Rounded MT Bold" panose="020F0704030504030204" pitchFamily="34" charset="0"/>
              </a:rPr>
              <a:t> </a:t>
            </a:r>
            <a:r>
              <a:rPr lang="en-GB" dirty="0">
                <a:latin typeface="Arial Rounded MT Bold" panose="020F0704030504030204" pitchFamily="34" charset="0"/>
              </a:rPr>
              <a:t>(NHS England, 2024). </a:t>
            </a:r>
            <a:endParaRPr lang="en-US" dirty="0">
              <a:latin typeface="Arial Rounded MT Bold" panose="020F0704030504030204" pitchFamily="34" charset="0"/>
            </a:endParaRPr>
          </a:p>
          <a:p>
            <a:pPr marL="342900" indent="-342900">
              <a:buFont typeface="Wingdings" panose="05000000000000000000" pitchFamily="2" charset="2"/>
              <a:buChar char="Ø"/>
              <a:defRPr sz="2400"/>
            </a:pPr>
            <a:r>
              <a:rPr lang="en-US" dirty="0">
                <a:latin typeface="Arial Rounded MT Bold" panose="020F0704030504030204" pitchFamily="34" charset="0"/>
              </a:rPr>
              <a:t>Continued investment is essential</a:t>
            </a:r>
          </a:p>
        </p:txBody>
      </p:sp>
      <p:pic>
        <p:nvPicPr>
          <p:cNvPr id="6" name="Picture 5"/>
          <p:cNvPicPr>
            <a:picLocks noChangeAspect="1"/>
          </p:cNvPicPr>
          <p:nvPr/>
        </p:nvPicPr>
        <p:blipFill>
          <a:blip r:embed="rId4"/>
          <a:stretch>
            <a:fillRect/>
          </a:stretch>
        </p:blipFill>
        <p:spPr>
          <a:xfrm>
            <a:off x="233005" y="1924686"/>
            <a:ext cx="2746757" cy="1801151"/>
          </a:xfrm>
          <a:prstGeom prst="rect">
            <a:avLst/>
          </a:prstGeom>
        </p:spPr>
      </p:pic>
      <p:pic>
        <p:nvPicPr>
          <p:cNvPr id="7" name="Picture 6"/>
          <p:cNvPicPr>
            <a:picLocks noChangeAspect="1"/>
          </p:cNvPicPr>
          <p:nvPr/>
        </p:nvPicPr>
        <p:blipFill>
          <a:blip r:embed="rId5"/>
          <a:stretch>
            <a:fillRect/>
          </a:stretch>
        </p:blipFill>
        <p:spPr>
          <a:xfrm>
            <a:off x="457200" y="3993529"/>
            <a:ext cx="2733423" cy="2430954"/>
          </a:xfrm>
          <a:prstGeom prst="rect">
            <a:avLst/>
          </a:prstGeom>
        </p:spPr>
      </p:pic>
      <p:pic>
        <p:nvPicPr>
          <p:cNvPr id="8" name="Picture 7"/>
          <p:cNvPicPr>
            <a:picLocks noChangeAspect="1"/>
          </p:cNvPicPr>
          <p:nvPr/>
        </p:nvPicPr>
        <p:blipFill>
          <a:blip r:embed="rId6"/>
          <a:stretch>
            <a:fillRect/>
          </a:stretch>
        </p:blipFill>
        <p:spPr>
          <a:xfrm>
            <a:off x="3665423" y="3604361"/>
            <a:ext cx="7997349" cy="320929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591"/>
            <a:ext cx="3787254" cy="830784"/>
          </a:xfrm>
        </p:spPr>
        <p:txBody>
          <a:bodyPr>
            <a:normAutofit/>
          </a:bodyPr>
          <a:lstStyle/>
          <a:p>
            <a:r>
              <a:rPr dirty="0">
                <a:latin typeface="Arial Rounded MT Bold" panose="020F0704030504030204" pitchFamily="34" charset="0"/>
              </a:rPr>
              <a:t>References</a:t>
            </a:r>
          </a:p>
        </p:txBody>
      </p:sp>
      <p:pic>
        <p:nvPicPr>
          <p:cNvPr id="4" name="Picture 3"/>
          <p:cNvPicPr>
            <a:picLocks noChangeAspect="1"/>
          </p:cNvPicPr>
          <p:nvPr/>
        </p:nvPicPr>
        <p:blipFill>
          <a:blip r:embed="rId3"/>
          <a:stretch>
            <a:fillRect/>
          </a:stretch>
        </p:blipFill>
        <p:spPr>
          <a:xfrm>
            <a:off x="9471546" y="127065"/>
            <a:ext cx="2467890" cy="685835"/>
          </a:xfrm>
          <a:prstGeom prst="rect">
            <a:avLst/>
          </a:prstGeom>
        </p:spPr>
      </p:pic>
      <p:sp>
        <p:nvSpPr>
          <p:cNvPr id="5" name="Rectangle 4"/>
          <p:cNvSpPr/>
          <p:nvPr/>
        </p:nvSpPr>
        <p:spPr>
          <a:xfrm>
            <a:off x="382654" y="1170892"/>
            <a:ext cx="11476837" cy="4154984"/>
          </a:xfrm>
          <a:prstGeom prst="rect">
            <a:avLst/>
          </a:prstGeom>
        </p:spPr>
        <p:txBody>
          <a:bodyPr wrap="square">
            <a:spAutoFit/>
          </a:bodyPr>
          <a:lstStyle/>
          <a:p>
            <a:r>
              <a:rPr lang="en-US" sz="1200" dirty="0" err="1">
                <a:latin typeface="Arial Rounded MT Bold" panose="020F0704030504030204" pitchFamily="34" charset="0"/>
              </a:rPr>
              <a:t>Akinluyi</a:t>
            </a:r>
            <a:r>
              <a:rPr lang="en-US" sz="1200" dirty="0">
                <a:latin typeface="Arial Rounded MT Bold" panose="020F0704030504030204" pitchFamily="34" charset="0"/>
              </a:rPr>
              <a:t>, A., </a:t>
            </a:r>
            <a:r>
              <a:rPr lang="en-US" sz="1200" dirty="0" err="1">
                <a:latin typeface="Arial Rounded MT Bold" panose="020F0704030504030204" pitchFamily="34" charset="0"/>
              </a:rPr>
              <a:t>Ogunfusika</a:t>
            </a:r>
            <a:r>
              <a:rPr lang="en-US" sz="1200" dirty="0">
                <a:latin typeface="Arial Rounded MT Bold" panose="020F0704030504030204" pitchFamily="34" charset="0"/>
              </a:rPr>
              <a:t>, O.H. and Brown, A. (2025). </a:t>
            </a:r>
            <a:r>
              <a:rPr lang="en-US" sz="1200" i="1" dirty="0">
                <a:latin typeface="Arial Rounded MT Bold" panose="020F0704030504030204" pitchFamily="34" charset="0"/>
              </a:rPr>
              <a:t>The Effectiveness of Virtual Wards Compared to Inpatient Beds in Clinical Outcomes of Frail Older Patients With Chronic Conditions: A Systematic Review</a:t>
            </a:r>
            <a:r>
              <a:rPr lang="en-US" sz="1200" dirty="0">
                <a:latin typeface="Arial Rounded MT Bold" panose="020F0704030504030204" pitchFamily="34" charset="0"/>
              </a:rPr>
              <a:t>. </a:t>
            </a:r>
            <a:r>
              <a:rPr lang="en-US" sz="1200" i="1" dirty="0" err="1">
                <a:latin typeface="Arial Rounded MT Bold" panose="020F0704030504030204" pitchFamily="34" charset="0"/>
              </a:rPr>
              <a:t>Cureus</a:t>
            </a:r>
            <a:r>
              <a:rPr lang="en-US" sz="1200" dirty="0">
                <a:latin typeface="Arial Rounded MT Bold" panose="020F0704030504030204" pitchFamily="34" charset="0"/>
              </a:rPr>
              <a:t>, 17(11), p.e97487. https://doi.org/10.7759/cureus.97487</a:t>
            </a:r>
          </a:p>
          <a:p>
            <a:r>
              <a:rPr lang="en-US" sz="1200" dirty="0" err="1">
                <a:latin typeface="Arial Rounded MT Bold" panose="020F0704030504030204" pitchFamily="34" charset="0"/>
              </a:rPr>
              <a:t>Anawade</a:t>
            </a:r>
            <a:r>
              <a:rPr lang="en-US" sz="1200" dirty="0">
                <a:latin typeface="Arial Rounded MT Bold" panose="020F0704030504030204" pitchFamily="34" charset="0"/>
              </a:rPr>
              <a:t>, P.A., Sharma, D. and </a:t>
            </a:r>
            <a:r>
              <a:rPr lang="en-US" sz="1200" dirty="0" err="1">
                <a:latin typeface="Arial Rounded MT Bold" panose="020F0704030504030204" pitchFamily="34" charset="0"/>
              </a:rPr>
              <a:t>Gahane</a:t>
            </a:r>
            <a:r>
              <a:rPr lang="en-US" sz="1200" dirty="0">
                <a:latin typeface="Arial Rounded MT Bold" panose="020F0704030504030204" pitchFamily="34" charset="0"/>
              </a:rPr>
              <a:t>, S. (2024). </a:t>
            </a:r>
            <a:r>
              <a:rPr lang="en-US" sz="1200" i="1" dirty="0">
                <a:latin typeface="Arial Rounded MT Bold" panose="020F0704030504030204" pitchFamily="34" charset="0"/>
              </a:rPr>
              <a:t>A comprehensive review on exploring the impact of telemedicine on healthcare accessibility</a:t>
            </a:r>
            <a:r>
              <a:rPr lang="en-US" sz="1200" dirty="0">
                <a:latin typeface="Arial Rounded MT Bold" panose="020F0704030504030204" pitchFamily="34" charset="0"/>
              </a:rPr>
              <a:t>. </a:t>
            </a:r>
            <a:r>
              <a:rPr lang="en-US" sz="1200" i="1" dirty="0" err="1">
                <a:latin typeface="Arial Rounded MT Bold" panose="020F0704030504030204" pitchFamily="34" charset="0"/>
              </a:rPr>
              <a:t>Cureus</a:t>
            </a:r>
            <a:r>
              <a:rPr lang="en-US" sz="1200" dirty="0">
                <a:latin typeface="Arial Rounded MT Bold" panose="020F0704030504030204" pitchFamily="34" charset="0"/>
              </a:rPr>
              <a:t>, 16(3). </a:t>
            </a:r>
            <a:r>
              <a:rPr lang="en-US" sz="1200" dirty="0">
                <a:latin typeface="Arial Rounded MT Bold" panose="020F0704030504030204" pitchFamily="34" charset="0"/>
                <a:hlinkClick r:id="rId4"/>
              </a:rPr>
              <a:t>https://doi.org/10.7759/cureus.55996</a:t>
            </a:r>
            <a:endParaRPr lang="en-US" sz="1200" dirty="0">
              <a:latin typeface="Arial Rounded MT Bold" panose="020F0704030504030204" pitchFamily="34" charset="0"/>
            </a:endParaRPr>
          </a:p>
          <a:p>
            <a:r>
              <a:rPr lang="en-US" sz="1200" dirty="0">
                <a:latin typeface="Arial Rounded MT Bold" panose="020F0704030504030204" pitchFamily="34" charset="0"/>
              </a:rPr>
              <a:t>Arsenault-</a:t>
            </a:r>
            <a:r>
              <a:rPr lang="en-US" sz="1200" dirty="0" err="1">
                <a:latin typeface="Arial Rounded MT Bold" panose="020F0704030504030204" pitchFamily="34" charset="0"/>
              </a:rPr>
              <a:t>Lapierre</a:t>
            </a:r>
            <a:r>
              <a:rPr lang="en-US" sz="1200" dirty="0">
                <a:latin typeface="Arial Rounded MT Bold" panose="020F0704030504030204" pitchFamily="34" charset="0"/>
              </a:rPr>
              <a:t>, G., Henein, M., </a:t>
            </a:r>
            <a:r>
              <a:rPr lang="en-US" sz="1200" dirty="0" err="1">
                <a:latin typeface="Arial Rounded MT Bold" panose="020F0704030504030204" pitchFamily="34" charset="0"/>
              </a:rPr>
              <a:t>Gaid</a:t>
            </a:r>
            <a:r>
              <a:rPr lang="en-US" sz="1200" dirty="0">
                <a:latin typeface="Arial Rounded MT Bold" panose="020F0704030504030204" pitchFamily="34" charset="0"/>
              </a:rPr>
              <a:t>, D., Le </a:t>
            </a:r>
            <a:r>
              <a:rPr lang="en-US" sz="1200" dirty="0" err="1">
                <a:latin typeface="Arial Rounded MT Bold" panose="020F0704030504030204" pitchFamily="34" charset="0"/>
              </a:rPr>
              <a:t>Berre</a:t>
            </a:r>
            <a:r>
              <a:rPr lang="en-US" sz="1200" dirty="0">
                <a:latin typeface="Arial Rounded MT Bold" panose="020F0704030504030204" pitchFamily="34" charset="0"/>
              </a:rPr>
              <a:t>, M., Gore, G. and </a:t>
            </a:r>
            <a:r>
              <a:rPr lang="en-US" sz="1200" dirty="0" err="1">
                <a:latin typeface="Arial Rounded MT Bold" panose="020F0704030504030204" pitchFamily="34" charset="0"/>
              </a:rPr>
              <a:t>Vedel</a:t>
            </a:r>
            <a:r>
              <a:rPr lang="en-US" sz="1200" dirty="0">
                <a:latin typeface="Arial Rounded MT Bold" panose="020F0704030504030204" pitchFamily="34" charset="0"/>
              </a:rPr>
              <a:t>, I. (2021). </a:t>
            </a:r>
            <a:r>
              <a:rPr lang="en-US" sz="1200" i="1" dirty="0">
                <a:latin typeface="Arial Rounded MT Bold" panose="020F0704030504030204" pitchFamily="34" charset="0"/>
              </a:rPr>
              <a:t>Hospital-at-Home interventions vs in-hospital stay for patients with chronic disease who present to the emergency department</a:t>
            </a:r>
            <a:r>
              <a:rPr lang="en-US" sz="1200" dirty="0">
                <a:latin typeface="Arial Rounded MT Bold" panose="020F0704030504030204" pitchFamily="34" charset="0"/>
              </a:rPr>
              <a:t>. </a:t>
            </a:r>
            <a:r>
              <a:rPr lang="en-US" sz="1200" i="1" dirty="0">
                <a:latin typeface="Arial Rounded MT Bold" panose="020F0704030504030204" pitchFamily="34" charset="0"/>
              </a:rPr>
              <a:t>JAMA Network Open</a:t>
            </a:r>
            <a:r>
              <a:rPr lang="en-US" sz="1200" dirty="0">
                <a:latin typeface="Arial Rounded MT Bold" panose="020F0704030504030204" pitchFamily="34" charset="0"/>
              </a:rPr>
              <a:t>, 4(6), p.e2111568. </a:t>
            </a:r>
            <a:r>
              <a:rPr lang="en-US" sz="1200" dirty="0">
                <a:latin typeface="Arial Rounded MT Bold" panose="020F0704030504030204" pitchFamily="34" charset="0"/>
                <a:hlinkClick r:id="rId5"/>
              </a:rPr>
              <a:t>https://doi.org/10.1001/jamanetworkopen.2021.11568</a:t>
            </a:r>
            <a:endParaRPr lang="en-US" sz="1200" dirty="0">
              <a:latin typeface="Arial Rounded MT Bold" panose="020F0704030504030204" pitchFamily="34" charset="0"/>
            </a:endParaRPr>
          </a:p>
          <a:p>
            <a:r>
              <a:rPr lang="en-US" sz="1200" dirty="0" err="1">
                <a:latin typeface="Arial Rounded MT Bold" panose="020F0704030504030204" pitchFamily="34" charset="0"/>
              </a:rPr>
              <a:t>Bhaloo</a:t>
            </a:r>
            <a:r>
              <a:rPr lang="en-US" sz="1200" dirty="0">
                <a:latin typeface="Arial Rounded MT Bold" panose="020F0704030504030204" pitchFamily="34" charset="0"/>
              </a:rPr>
              <a:t>, T., McVey, C., Peterson, J. and Williams, M. (2025). </a:t>
            </a:r>
            <a:r>
              <a:rPr lang="en-US" sz="1200" i="1" dirty="0">
                <a:latin typeface="Arial Rounded MT Bold" panose="020F0704030504030204" pitchFamily="34" charset="0"/>
              </a:rPr>
              <a:t>A scoping review of virtual nursing models in inpatient, noncritical care settings</a:t>
            </a:r>
            <a:r>
              <a:rPr lang="en-US" sz="1200" dirty="0">
                <a:latin typeface="Arial Rounded MT Bold" panose="020F0704030504030204" pitchFamily="34" charset="0"/>
              </a:rPr>
              <a:t>. </a:t>
            </a:r>
            <a:r>
              <a:rPr lang="en-US" sz="1200" i="1" dirty="0">
                <a:latin typeface="Arial Rounded MT Bold" panose="020F0704030504030204" pitchFamily="34" charset="0"/>
              </a:rPr>
              <a:t>Journal of Nursing Regulation</a:t>
            </a:r>
            <a:r>
              <a:rPr lang="en-US" sz="1200" dirty="0">
                <a:latin typeface="Arial Rounded MT Bold" panose="020F0704030504030204" pitchFamily="34" charset="0"/>
              </a:rPr>
              <a:t>. https://doi.org/10.1016/j.jnr.2025.08.005</a:t>
            </a:r>
          </a:p>
          <a:p>
            <a:r>
              <a:rPr lang="en-US" sz="1200" dirty="0" err="1">
                <a:latin typeface="Arial Rounded MT Bold" panose="020F0704030504030204" pitchFamily="34" charset="0"/>
              </a:rPr>
              <a:t>Bulto</a:t>
            </a:r>
            <a:r>
              <a:rPr lang="en-US" sz="1200" dirty="0">
                <a:latin typeface="Arial Rounded MT Bold" panose="020F0704030504030204" pitchFamily="34" charset="0"/>
              </a:rPr>
              <a:t>, L.N. (2024). </a:t>
            </a:r>
            <a:r>
              <a:rPr lang="en-US" sz="1200" i="1" dirty="0">
                <a:latin typeface="Arial Rounded MT Bold" panose="020F0704030504030204" pitchFamily="34" charset="0"/>
              </a:rPr>
              <a:t>The role of nurse-led telehealth interventions in bridging healthcare gaps and expanding access</a:t>
            </a:r>
            <a:r>
              <a:rPr lang="en-US" sz="1200" dirty="0">
                <a:latin typeface="Arial Rounded MT Bold" panose="020F0704030504030204" pitchFamily="34" charset="0"/>
              </a:rPr>
              <a:t>. </a:t>
            </a:r>
            <a:r>
              <a:rPr lang="en-US" sz="1200" i="1" dirty="0">
                <a:latin typeface="Arial Rounded MT Bold" panose="020F0704030504030204" pitchFamily="34" charset="0"/>
              </a:rPr>
              <a:t>Nursing Open</a:t>
            </a:r>
            <a:r>
              <a:rPr lang="en-US" sz="1200" dirty="0">
                <a:latin typeface="Arial Rounded MT Bold" panose="020F0704030504030204" pitchFamily="34" charset="0"/>
              </a:rPr>
              <a:t>, 11(1), pp.1–3. </a:t>
            </a:r>
            <a:r>
              <a:rPr lang="en-US" sz="1200" dirty="0">
                <a:latin typeface="Arial Rounded MT Bold" panose="020F0704030504030204" pitchFamily="34" charset="0"/>
                <a:hlinkClick r:id="rId6"/>
              </a:rPr>
              <a:t>https://doi.org/10.1002/nop2.2092</a:t>
            </a:r>
            <a:endParaRPr lang="en-US" sz="1200" dirty="0">
              <a:latin typeface="Arial Rounded MT Bold" panose="020F0704030504030204" pitchFamily="34" charset="0"/>
            </a:endParaRPr>
          </a:p>
          <a:p>
            <a:r>
              <a:rPr lang="en-US" sz="1200" dirty="0" err="1">
                <a:latin typeface="Arial Rounded MT Bold" panose="020F0704030504030204" pitchFamily="34" charset="0"/>
              </a:rPr>
              <a:t>Cathers</a:t>
            </a:r>
            <a:r>
              <a:rPr lang="en-US" sz="1200" dirty="0">
                <a:latin typeface="Arial Rounded MT Bold" panose="020F0704030504030204" pitchFamily="34" charset="0"/>
              </a:rPr>
              <a:t>, S. and </a:t>
            </a:r>
            <a:r>
              <a:rPr lang="en-US" sz="1200" dirty="0" err="1">
                <a:latin typeface="Arial Rounded MT Bold" panose="020F0704030504030204" pitchFamily="34" charset="0"/>
              </a:rPr>
              <a:t>Lally</a:t>
            </a:r>
            <a:r>
              <a:rPr lang="en-US" sz="1200" dirty="0">
                <a:latin typeface="Arial Rounded MT Bold" panose="020F0704030504030204" pitchFamily="34" charset="0"/>
              </a:rPr>
              <a:t>, C. (2025). </a:t>
            </a:r>
            <a:r>
              <a:rPr lang="en-US" sz="1200" i="1" dirty="0" err="1">
                <a:latin typeface="Arial Rounded MT Bold" panose="020F0704030504030204" pitchFamily="34" charset="0"/>
              </a:rPr>
              <a:t>POSTnote</a:t>
            </a:r>
            <a:r>
              <a:rPr lang="en-US" sz="1200" i="1" dirty="0">
                <a:latin typeface="Arial Rounded MT Bold" panose="020F0704030504030204" pitchFamily="34" charset="0"/>
              </a:rPr>
              <a:t> 744: Virtual wards and hospital at home</a:t>
            </a:r>
            <a:r>
              <a:rPr lang="en-US" sz="1200" dirty="0">
                <a:latin typeface="Arial Rounded MT Bold" panose="020F0704030504030204" pitchFamily="34" charset="0"/>
              </a:rPr>
              <a:t>. Available at: </a:t>
            </a:r>
            <a:r>
              <a:rPr lang="en-US" sz="1200" dirty="0">
                <a:latin typeface="Arial Rounded MT Bold" panose="020F0704030504030204" pitchFamily="34" charset="0"/>
                <a:hlinkClick r:id="rId7"/>
              </a:rPr>
              <a:t>https://researchbriefings.files.parliament.uk/documents/POST-PN-0744/POST-PN-0744.pdf</a:t>
            </a:r>
            <a:endParaRPr lang="en-US" sz="1200" dirty="0">
              <a:latin typeface="Arial Rounded MT Bold" panose="020F0704030504030204" pitchFamily="34" charset="0"/>
            </a:endParaRPr>
          </a:p>
          <a:p>
            <a:r>
              <a:rPr lang="en-US" sz="1200" dirty="0" err="1">
                <a:latin typeface="Arial Rounded MT Bold" panose="020F0704030504030204" pitchFamily="34" charset="0"/>
              </a:rPr>
              <a:t>Cucurachi</a:t>
            </a:r>
            <a:r>
              <a:rPr lang="en-US" sz="1200" dirty="0">
                <a:latin typeface="Arial Rounded MT Bold" panose="020F0704030504030204" pitchFamily="34" charset="0"/>
              </a:rPr>
              <a:t>, S., </a:t>
            </a:r>
            <a:r>
              <a:rPr lang="en-US" sz="1200" dirty="0" err="1">
                <a:latin typeface="Arial Rounded MT Bold" panose="020F0704030504030204" pitchFamily="34" charset="0"/>
              </a:rPr>
              <a:t>Lydon</a:t>
            </a:r>
            <a:r>
              <a:rPr lang="en-US" sz="1200" dirty="0">
                <a:latin typeface="Arial Rounded MT Bold" panose="020F0704030504030204" pitchFamily="34" charset="0"/>
              </a:rPr>
              <a:t>, S., </a:t>
            </a:r>
            <a:r>
              <a:rPr lang="en-US" sz="1200" dirty="0" err="1">
                <a:latin typeface="Arial Rounded MT Bold" panose="020F0704030504030204" pitchFamily="34" charset="0"/>
              </a:rPr>
              <a:t>Moens</a:t>
            </a:r>
            <a:r>
              <a:rPr lang="en-US" sz="1200" dirty="0">
                <a:latin typeface="Arial Rounded MT Bold" panose="020F0704030504030204" pitchFamily="34" charset="0"/>
              </a:rPr>
              <a:t>, L.L., </a:t>
            </a:r>
            <a:r>
              <a:rPr lang="en-US" sz="1200" dirty="0" err="1">
                <a:latin typeface="Arial Rounded MT Bold" panose="020F0704030504030204" pitchFamily="34" charset="0"/>
              </a:rPr>
              <a:t>Manser</a:t>
            </a:r>
            <a:r>
              <a:rPr lang="en-US" sz="1200" dirty="0">
                <a:latin typeface="Arial Rounded MT Bold" panose="020F0704030504030204" pitchFamily="34" charset="0"/>
              </a:rPr>
              <a:t>, T. and O'Connor, P. (2025). </a:t>
            </a:r>
            <a:r>
              <a:rPr lang="en-US" sz="1200" i="1" dirty="0">
                <a:latin typeface="Arial Rounded MT Bold" panose="020F0704030504030204" pitchFamily="34" charset="0"/>
              </a:rPr>
              <a:t>Barriers and Facilitators to the Use of Virtual Wards: A Systematic Review of the Qualitative Evidence</a:t>
            </a:r>
            <a:r>
              <a:rPr lang="en-US" sz="1200" dirty="0">
                <a:latin typeface="Arial Rounded MT Bold" panose="020F0704030504030204" pitchFamily="34" charset="0"/>
              </a:rPr>
              <a:t>. </a:t>
            </a:r>
            <a:r>
              <a:rPr lang="en-US" sz="1200" i="1" dirty="0">
                <a:latin typeface="Arial Rounded MT Bold" panose="020F0704030504030204" pitchFamily="34" charset="0"/>
              </a:rPr>
              <a:t>International Journal for Quality in Health Care</a:t>
            </a:r>
            <a:r>
              <a:rPr lang="en-US" sz="1200" dirty="0">
                <a:latin typeface="Arial Rounded MT Bold" panose="020F0704030504030204" pitchFamily="34" charset="0"/>
              </a:rPr>
              <a:t>. https://doi.org/10.1093/intqhc/mzaf065</a:t>
            </a:r>
          </a:p>
          <a:p>
            <a:r>
              <a:rPr lang="en-US" sz="1200" dirty="0">
                <a:latin typeface="Arial Rounded MT Bold" panose="020F0704030504030204" pitchFamily="34" charset="0"/>
              </a:rPr>
              <a:t>Dean, K., Chang, C., McKenna, E., Nott, S., Hunter, A., Tall, J.A., </a:t>
            </a:r>
            <a:r>
              <a:rPr lang="en-US" sz="1200" dirty="0" err="1">
                <a:latin typeface="Arial Rounded MT Bold" panose="020F0704030504030204" pitchFamily="34" charset="0"/>
              </a:rPr>
              <a:t>Setterfield</a:t>
            </a:r>
            <a:r>
              <a:rPr lang="en-US" sz="1200" dirty="0">
                <a:latin typeface="Arial Rounded MT Bold" panose="020F0704030504030204" pitchFamily="34" charset="0"/>
              </a:rPr>
              <a:t>, M., Addis, B. and Webster, E. (2024). </a:t>
            </a:r>
            <a:r>
              <a:rPr lang="en-US" sz="1200" i="1" dirty="0">
                <a:latin typeface="Arial Rounded MT Bold" panose="020F0704030504030204" pitchFamily="34" charset="0"/>
              </a:rPr>
              <a:t>A retrospective observational study of </a:t>
            </a:r>
            <a:r>
              <a:rPr lang="en-US" sz="1200" i="1" dirty="0" err="1">
                <a:latin typeface="Arial Rounded MT Bold" panose="020F0704030504030204" pitchFamily="34" charset="0"/>
              </a:rPr>
              <a:t>vCare</a:t>
            </a:r>
            <a:r>
              <a:rPr lang="en-US" sz="1200" i="1" dirty="0">
                <a:latin typeface="Arial Rounded MT Bold" panose="020F0704030504030204" pitchFamily="34" charset="0"/>
              </a:rPr>
              <a:t>: a virtual emergency clinical advisory and transfer service in rural and remote Australia</a:t>
            </a:r>
            <a:r>
              <a:rPr lang="en-US" sz="1200" dirty="0">
                <a:latin typeface="Arial Rounded MT Bold" panose="020F0704030504030204" pitchFamily="34" charset="0"/>
              </a:rPr>
              <a:t>. </a:t>
            </a:r>
            <a:r>
              <a:rPr lang="en-US" sz="1200" i="1" dirty="0">
                <a:latin typeface="Arial Rounded MT Bold" panose="020F0704030504030204" pitchFamily="34" charset="0"/>
              </a:rPr>
              <a:t>BMC Health Services Research</a:t>
            </a:r>
            <a:r>
              <a:rPr lang="en-US" sz="1200" dirty="0">
                <a:latin typeface="Arial Rounded MT Bold" panose="020F0704030504030204" pitchFamily="34" charset="0"/>
              </a:rPr>
              <a:t>, 24(1). </a:t>
            </a:r>
            <a:r>
              <a:rPr lang="en-US" sz="1200" dirty="0">
                <a:latin typeface="Arial Rounded MT Bold" panose="020F0704030504030204" pitchFamily="34" charset="0"/>
                <a:hlinkClick r:id="rId8"/>
              </a:rPr>
              <a:t>https://doi.org/10.1186/s12913-023-10425-7</a:t>
            </a:r>
            <a:endParaRPr lang="en-US" sz="1200" dirty="0">
              <a:latin typeface="Arial Rounded MT Bold" panose="020F0704030504030204" pitchFamily="34" charset="0"/>
            </a:endParaRPr>
          </a:p>
          <a:p>
            <a:r>
              <a:rPr lang="en-US" sz="1200" dirty="0">
                <a:latin typeface="Arial Rounded MT Bold" panose="020F0704030504030204" pitchFamily="34" charset="0"/>
              </a:rPr>
              <a:t>Howells, K., Bradley, F., </a:t>
            </a:r>
            <a:r>
              <a:rPr lang="en-US" sz="1200" dirty="0" err="1">
                <a:latin typeface="Arial Rounded MT Bold" panose="020F0704030504030204" pitchFamily="34" charset="0"/>
              </a:rPr>
              <a:t>Gasteiger</a:t>
            </a:r>
            <a:r>
              <a:rPr lang="en-US" sz="1200" dirty="0">
                <a:latin typeface="Arial Rounded MT Bold" panose="020F0704030504030204" pitchFamily="34" charset="0"/>
              </a:rPr>
              <a:t>, N., Whittaker, W., Vardy, E., </a:t>
            </a:r>
            <a:r>
              <a:rPr lang="en-US" sz="1200" dirty="0" err="1">
                <a:latin typeface="Arial Rounded MT Bold" panose="020F0704030504030204" pitchFamily="34" charset="0"/>
              </a:rPr>
              <a:t>Dowding</a:t>
            </a:r>
            <a:r>
              <a:rPr lang="en-US" sz="1200" dirty="0">
                <a:latin typeface="Arial Rounded MT Bold" panose="020F0704030504030204" pitchFamily="34" charset="0"/>
              </a:rPr>
              <a:t>, D., </a:t>
            </a:r>
            <a:r>
              <a:rPr lang="en-US" sz="1200" dirty="0" err="1">
                <a:latin typeface="Arial Rounded MT Bold" panose="020F0704030504030204" pitchFamily="34" charset="0"/>
              </a:rPr>
              <a:t>Blakeman</a:t>
            </a:r>
            <a:r>
              <a:rPr lang="en-US" sz="1200" dirty="0">
                <a:latin typeface="Arial Rounded MT Bold" panose="020F0704030504030204" pitchFamily="34" charset="0"/>
              </a:rPr>
              <a:t>, T. and Sanders, C. (2026). </a:t>
            </a:r>
            <a:r>
              <a:rPr lang="en-US" sz="1200" i="1" dirty="0">
                <a:latin typeface="Arial Rounded MT Bold" panose="020F0704030504030204" pitchFamily="34" charset="0"/>
              </a:rPr>
              <a:t>Shifting boundaries of risk-work in virtual wards in North-West England: a multisite qualitative evaluation</a:t>
            </a:r>
            <a:r>
              <a:rPr lang="en-US" sz="1200" dirty="0">
                <a:latin typeface="Arial Rounded MT Bold" panose="020F0704030504030204" pitchFamily="34" charset="0"/>
              </a:rPr>
              <a:t>. </a:t>
            </a:r>
            <a:r>
              <a:rPr lang="en-US" sz="1200" i="1" dirty="0">
                <a:latin typeface="Arial Rounded MT Bold" panose="020F0704030504030204" pitchFamily="34" charset="0"/>
              </a:rPr>
              <a:t>BMJ Quality &amp; Safety</a:t>
            </a:r>
            <a:r>
              <a:rPr lang="en-US" sz="1200" dirty="0">
                <a:latin typeface="Arial Rounded MT Bold" panose="020F0704030504030204" pitchFamily="34" charset="0"/>
              </a:rPr>
              <a:t>. </a:t>
            </a:r>
            <a:r>
              <a:rPr lang="en-US" sz="1200" dirty="0">
                <a:latin typeface="Arial Rounded MT Bold" panose="020F0704030504030204" pitchFamily="34" charset="0"/>
                <a:hlinkClick r:id="rId9"/>
              </a:rPr>
              <a:t>https://doi.org/10.1136/bmjqs-2025-020002</a:t>
            </a:r>
            <a:endParaRPr lang="en-US" sz="1200" dirty="0">
              <a:latin typeface="Arial Rounded MT Bold" panose="020F0704030504030204" pitchFamily="34" charset="0"/>
            </a:endParaRPr>
          </a:p>
          <a:p>
            <a:r>
              <a:rPr lang="en-US" sz="1200" dirty="0" err="1">
                <a:latin typeface="Arial Rounded MT Bold" panose="020F0704030504030204" pitchFamily="34" charset="0"/>
              </a:rPr>
              <a:t>Jalilian</a:t>
            </a:r>
            <a:r>
              <a:rPr lang="en-US" sz="1200" dirty="0">
                <a:latin typeface="Arial Rounded MT Bold" panose="020F0704030504030204" pitchFamily="34" charset="0"/>
              </a:rPr>
              <a:t>, A., </a:t>
            </a:r>
            <a:r>
              <a:rPr lang="en-US" sz="1200" dirty="0" err="1">
                <a:latin typeface="Arial Rounded MT Bold" panose="020F0704030504030204" pitchFamily="34" charset="0"/>
              </a:rPr>
              <a:t>Sedda</a:t>
            </a:r>
            <a:r>
              <a:rPr lang="en-US" sz="1200" dirty="0">
                <a:latin typeface="Arial Rounded MT Bold" panose="020F0704030504030204" pitchFamily="34" charset="0"/>
              </a:rPr>
              <a:t>, L., </a:t>
            </a:r>
            <a:r>
              <a:rPr lang="en-US" sz="1200" dirty="0" err="1">
                <a:latin typeface="Arial Rounded MT Bold" panose="020F0704030504030204" pitchFamily="34" charset="0"/>
              </a:rPr>
              <a:t>Unsworth</a:t>
            </a:r>
            <a:r>
              <a:rPr lang="en-US" sz="1200" dirty="0">
                <a:latin typeface="Arial Rounded MT Bold" panose="020F0704030504030204" pitchFamily="34" charset="0"/>
              </a:rPr>
              <a:t>, A. and Farrier, M. (2024). </a:t>
            </a:r>
            <a:r>
              <a:rPr lang="en-US" sz="1200" i="1" dirty="0">
                <a:latin typeface="Arial Rounded MT Bold" panose="020F0704030504030204" pitchFamily="34" charset="0"/>
              </a:rPr>
              <a:t>Length of stay and economic sustainability of virtual ward care in a medium-sized hospital of the UK: a retrospective longitudinal study</a:t>
            </a:r>
            <a:r>
              <a:rPr lang="en-US" sz="1200" dirty="0">
                <a:latin typeface="Arial Rounded MT Bold" panose="020F0704030504030204" pitchFamily="34" charset="0"/>
              </a:rPr>
              <a:t>. </a:t>
            </a:r>
            <a:r>
              <a:rPr lang="en-US" sz="1200" i="1" dirty="0">
                <a:latin typeface="Arial Rounded MT Bold" panose="020F0704030504030204" pitchFamily="34" charset="0"/>
              </a:rPr>
              <a:t>BMJ Open</a:t>
            </a:r>
            <a:r>
              <a:rPr lang="en-US" sz="1200" dirty="0">
                <a:latin typeface="Arial Rounded MT Bold" panose="020F0704030504030204" pitchFamily="34" charset="0"/>
              </a:rPr>
              <a:t>, 14(1), p.e081378. https://doi.org/10.1136/bmjopen-2023-081378</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2562"/>
            <a:ext cx="3172691" cy="743383"/>
          </a:xfrm>
        </p:spPr>
        <p:txBody>
          <a:bodyPr>
            <a:normAutofit fontScale="90000"/>
          </a:bodyPr>
          <a:lstStyle/>
          <a:p>
            <a:r>
              <a:rPr lang="en-GB" dirty="0">
                <a:latin typeface="Arial Rounded MT Bold" panose="020F0704030504030204" pitchFamily="34" charset="0"/>
              </a:rPr>
              <a:t>References</a:t>
            </a:r>
          </a:p>
        </p:txBody>
      </p:sp>
      <p:sp>
        <p:nvSpPr>
          <p:cNvPr id="3" name="Rectangle 2"/>
          <p:cNvSpPr/>
          <p:nvPr/>
        </p:nvSpPr>
        <p:spPr>
          <a:xfrm>
            <a:off x="434109" y="1177552"/>
            <a:ext cx="11531600" cy="3970318"/>
          </a:xfrm>
          <a:prstGeom prst="rect">
            <a:avLst/>
          </a:prstGeom>
        </p:spPr>
        <p:txBody>
          <a:bodyPr wrap="square">
            <a:spAutoFit/>
          </a:bodyPr>
          <a:lstStyle/>
          <a:p>
            <a:r>
              <a:rPr lang="en-US" sz="1200" dirty="0" err="1">
                <a:latin typeface="Arial Rounded MT Bold" panose="020F0704030504030204" pitchFamily="34" charset="0"/>
              </a:rPr>
              <a:t>Ko</a:t>
            </a:r>
            <a:r>
              <a:rPr lang="en-US" sz="1200" dirty="0">
                <a:latin typeface="Arial Rounded MT Bold" panose="020F0704030504030204" pitchFamily="34" charset="0"/>
              </a:rPr>
              <a:t>, S.Q., Min, C., </a:t>
            </a:r>
            <a:r>
              <a:rPr lang="en-US" sz="1200" dirty="0" err="1">
                <a:latin typeface="Arial Rounded MT Bold" panose="020F0704030504030204" pitchFamily="34" charset="0"/>
              </a:rPr>
              <a:t>Koh</a:t>
            </a:r>
            <a:r>
              <a:rPr lang="en-US" sz="1200" dirty="0">
                <a:latin typeface="Arial Rounded MT Bold" panose="020F0704030504030204" pitchFamily="34" charset="0"/>
              </a:rPr>
              <a:t>, S.H., Lim, Y.W. and </a:t>
            </a:r>
            <a:r>
              <a:rPr lang="en-US" sz="1200" dirty="0" err="1">
                <a:latin typeface="Arial Rounded MT Bold" panose="020F0704030504030204" pitchFamily="34" charset="0"/>
              </a:rPr>
              <a:t>Shorey</a:t>
            </a:r>
            <a:r>
              <a:rPr lang="en-US" sz="1200" dirty="0">
                <a:latin typeface="Arial Rounded MT Bold" panose="020F0704030504030204" pitchFamily="34" charset="0"/>
              </a:rPr>
              <a:t>, S. (2023). </a:t>
            </a:r>
            <a:r>
              <a:rPr lang="en-US" sz="1200" i="1" dirty="0">
                <a:latin typeface="Arial Rounded MT Bold" panose="020F0704030504030204" pitchFamily="34" charset="0"/>
              </a:rPr>
              <a:t>Experiences of patients and their caregivers in a Virtual Ward in Singapore: A descriptive qualitative study</a:t>
            </a:r>
            <a:r>
              <a:rPr lang="en-US" sz="1200" dirty="0">
                <a:latin typeface="Arial Rounded MT Bold" panose="020F0704030504030204" pitchFamily="34" charset="0"/>
              </a:rPr>
              <a:t>. </a:t>
            </a:r>
            <a:r>
              <a:rPr lang="en-US" sz="1200" i="1" dirty="0">
                <a:latin typeface="Arial Rounded MT Bold" panose="020F0704030504030204" pitchFamily="34" charset="0"/>
              </a:rPr>
              <a:t>International Journal of Medical Informatics</a:t>
            </a:r>
            <a:r>
              <a:rPr lang="en-US" sz="1200" dirty="0">
                <a:latin typeface="Arial Rounded MT Bold" panose="020F0704030504030204" pitchFamily="34" charset="0"/>
              </a:rPr>
              <a:t>, 177, p.105111. https://doi.org/10.1016/j.ijmedinf.2023.105111</a:t>
            </a:r>
          </a:p>
          <a:p>
            <a:r>
              <a:rPr lang="en-US" sz="1200" dirty="0">
                <a:latin typeface="Arial Rounded MT Bold" panose="020F0704030504030204" pitchFamily="34" charset="0"/>
              </a:rPr>
              <a:t>McGowan, L.J., Graham, F., </a:t>
            </a:r>
            <a:r>
              <a:rPr lang="en-US" sz="1200" dirty="0" err="1">
                <a:latin typeface="Arial Rounded MT Bold" panose="020F0704030504030204" pitchFamily="34" charset="0"/>
              </a:rPr>
              <a:t>Lecouturier</a:t>
            </a:r>
            <a:r>
              <a:rPr lang="en-US" sz="1200" dirty="0">
                <a:latin typeface="Arial Rounded MT Bold" panose="020F0704030504030204" pitchFamily="34" charset="0"/>
              </a:rPr>
              <a:t>, J., </a:t>
            </a:r>
            <a:r>
              <a:rPr lang="en-US" sz="1200" dirty="0" err="1">
                <a:latin typeface="Arial Rounded MT Bold" panose="020F0704030504030204" pitchFamily="34" charset="0"/>
              </a:rPr>
              <a:t>Goffe</a:t>
            </a:r>
            <a:r>
              <a:rPr lang="en-US" sz="1200" dirty="0">
                <a:latin typeface="Arial Rounded MT Bold" panose="020F0704030504030204" pitchFamily="34" charset="0"/>
              </a:rPr>
              <a:t>, L., </a:t>
            </a:r>
            <a:r>
              <a:rPr lang="en-US" sz="1200" dirty="0" err="1">
                <a:latin typeface="Arial Rounded MT Bold" panose="020F0704030504030204" pitchFamily="34" charset="0"/>
              </a:rPr>
              <a:t>Echevarria</a:t>
            </a:r>
            <a:r>
              <a:rPr lang="en-US" sz="1200" dirty="0">
                <a:latin typeface="Arial Rounded MT Bold" panose="020F0704030504030204" pitchFamily="34" charset="0"/>
              </a:rPr>
              <a:t>, C., Kelly, M.P. and </a:t>
            </a:r>
            <a:r>
              <a:rPr lang="en-US" sz="1200" dirty="0" err="1">
                <a:latin typeface="Arial Rounded MT Bold" panose="020F0704030504030204" pitchFamily="34" charset="0"/>
              </a:rPr>
              <a:t>Sniehotta</a:t>
            </a:r>
            <a:r>
              <a:rPr lang="en-US" sz="1200" dirty="0">
                <a:latin typeface="Arial Rounded MT Bold" panose="020F0704030504030204" pitchFamily="34" charset="0"/>
              </a:rPr>
              <a:t>, F.F. (2024). </a:t>
            </a:r>
            <a:r>
              <a:rPr lang="en-US" sz="1200" i="1" dirty="0">
                <a:latin typeface="Arial Rounded MT Bold" panose="020F0704030504030204" pitchFamily="34" charset="0"/>
              </a:rPr>
              <a:t>The Views and Experiences of Integrated Care System Commissioners About the Adoption and Implementation of Virtual Wards in England: Qualitative Exploration Study</a:t>
            </a:r>
            <a:r>
              <a:rPr lang="en-US" sz="1200" dirty="0">
                <a:latin typeface="Arial Rounded MT Bold" panose="020F0704030504030204" pitchFamily="34" charset="0"/>
              </a:rPr>
              <a:t>. </a:t>
            </a:r>
            <a:r>
              <a:rPr lang="en-US" sz="1200" i="1" dirty="0">
                <a:latin typeface="Arial Rounded MT Bold" panose="020F0704030504030204" pitchFamily="34" charset="0"/>
              </a:rPr>
              <a:t>Journal of Medical Internet Research</a:t>
            </a:r>
            <a:r>
              <a:rPr lang="en-US" sz="1200" dirty="0">
                <a:latin typeface="Arial Rounded MT Bold" panose="020F0704030504030204" pitchFamily="34" charset="0"/>
              </a:rPr>
              <a:t>, 26, p.e56494. https://doi.org/10.2196/56494</a:t>
            </a:r>
          </a:p>
          <a:p>
            <a:r>
              <a:rPr lang="en-US" sz="1200" dirty="0">
                <a:latin typeface="Arial Rounded MT Bold" panose="020F0704030504030204" pitchFamily="34" charset="0"/>
              </a:rPr>
              <a:t>NHS England (2023). </a:t>
            </a:r>
            <a:r>
              <a:rPr lang="en-US" sz="1200" i="1" dirty="0">
                <a:latin typeface="Arial Rounded MT Bold" panose="020F0704030504030204" pitchFamily="34" charset="0"/>
              </a:rPr>
              <a:t>Supporting clinical leadership in virtual wards – A guide for integrated care system clinical leaders</a:t>
            </a:r>
            <a:r>
              <a:rPr lang="en-US" sz="1200" dirty="0">
                <a:latin typeface="Arial Rounded MT Bold" panose="020F0704030504030204" pitchFamily="34" charset="0"/>
              </a:rPr>
              <a:t>. Available at: </a:t>
            </a:r>
            <a:r>
              <a:rPr lang="en-US" sz="1200" dirty="0">
                <a:latin typeface="Arial Rounded MT Bold" panose="020F0704030504030204" pitchFamily="34" charset="0"/>
                <a:hlinkClick r:id="rId3"/>
              </a:rPr>
              <a:t>https://www.england.nhs.uk/long-read/supporting-clinical-leadership-in-virtual-wards-a-guide-for-integrated-care-system-clinical-leaders/</a:t>
            </a:r>
            <a:endParaRPr lang="en-US" sz="1200" dirty="0">
              <a:latin typeface="Arial Rounded MT Bold" panose="020F0704030504030204" pitchFamily="34" charset="0"/>
            </a:endParaRPr>
          </a:p>
          <a:p>
            <a:r>
              <a:rPr lang="en-US" sz="1200" dirty="0">
                <a:latin typeface="Arial Rounded MT Bold" panose="020F0704030504030204" pitchFamily="34" charset="0"/>
              </a:rPr>
              <a:t>NHS England (2024). </a:t>
            </a:r>
            <a:r>
              <a:rPr lang="en-US" sz="1200" i="1" dirty="0">
                <a:latin typeface="Arial Rounded MT Bold" panose="020F0704030504030204" pitchFamily="34" charset="0"/>
              </a:rPr>
              <a:t>Virtual Wards Operational Framework</a:t>
            </a:r>
            <a:r>
              <a:rPr lang="en-US" sz="1200" dirty="0">
                <a:latin typeface="Arial Rounded MT Bold" panose="020F0704030504030204" pitchFamily="34" charset="0"/>
              </a:rPr>
              <a:t>. Available at: </a:t>
            </a:r>
            <a:r>
              <a:rPr lang="en-US" sz="1200" dirty="0">
                <a:latin typeface="Arial Rounded MT Bold" panose="020F0704030504030204" pitchFamily="34" charset="0"/>
                <a:hlinkClick r:id="rId4"/>
              </a:rPr>
              <a:t>https://www.england.nhs.uk/long-read/virtual-wards-operational-framework/</a:t>
            </a:r>
            <a:endParaRPr lang="en-US" sz="1200" dirty="0">
              <a:latin typeface="Arial Rounded MT Bold" panose="020F0704030504030204" pitchFamily="34" charset="0"/>
            </a:endParaRPr>
          </a:p>
          <a:p>
            <a:r>
              <a:rPr lang="en-US" sz="1200" dirty="0">
                <a:latin typeface="Arial Rounded MT Bold" panose="020F0704030504030204" pitchFamily="34" charset="0"/>
              </a:rPr>
              <a:t>Norman, G., Bennett, P. and Vardy, E.R.L.C. (2023). </a:t>
            </a:r>
            <a:r>
              <a:rPr lang="en-US" sz="1200" i="1" dirty="0">
                <a:latin typeface="Arial Rounded MT Bold" panose="020F0704030504030204" pitchFamily="34" charset="0"/>
              </a:rPr>
              <a:t>Virtual wards: a rapid evidence synthesis and implications for the care of older people</a:t>
            </a:r>
            <a:r>
              <a:rPr lang="en-US" sz="1200" dirty="0">
                <a:latin typeface="Arial Rounded MT Bold" panose="020F0704030504030204" pitchFamily="34" charset="0"/>
              </a:rPr>
              <a:t>. </a:t>
            </a:r>
            <a:r>
              <a:rPr lang="en-US" sz="1200" i="1" dirty="0">
                <a:latin typeface="Arial Rounded MT Bold" panose="020F0704030504030204" pitchFamily="34" charset="0"/>
              </a:rPr>
              <a:t>Age and Ageing</a:t>
            </a:r>
            <a:r>
              <a:rPr lang="en-US" sz="1200" dirty="0">
                <a:latin typeface="Arial Rounded MT Bold" panose="020F0704030504030204" pitchFamily="34" charset="0"/>
              </a:rPr>
              <a:t>, 52(1). https://doi.org/10.1093/ageing/afac319</a:t>
            </a:r>
          </a:p>
          <a:p>
            <a:r>
              <a:rPr lang="en-US" sz="1200" dirty="0" err="1">
                <a:latin typeface="Arial Rounded MT Bold" panose="020F0704030504030204" pitchFamily="34" charset="0"/>
              </a:rPr>
              <a:t>Stoumpos</a:t>
            </a:r>
            <a:r>
              <a:rPr lang="en-US" sz="1200" dirty="0">
                <a:latin typeface="Arial Rounded MT Bold" panose="020F0704030504030204" pitchFamily="34" charset="0"/>
              </a:rPr>
              <a:t>, A.I., </a:t>
            </a:r>
            <a:r>
              <a:rPr lang="en-US" sz="1200" dirty="0" err="1">
                <a:latin typeface="Arial Rounded MT Bold" panose="020F0704030504030204" pitchFamily="34" charset="0"/>
              </a:rPr>
              <a:t>Kitsios</a:t>
            </a:r>
            <a:r>
              <a:rPr lang="en-US" sz="1200" dirty="0">
                <a:latin typeface="Arial Rounded MT Bold" panose="020F0704030504030204" pitchFamily="34" charset="0"/>
              </a:rPr>
              <a:t>, F. and </a:t>
            </a:r>
            <a:r>
              <a:rPr lang="en-US" sz="1200" dirty="0" err="1">
                <a:latin typeface="Arial Rounded MT Bold" panose="020F0704030504030204" pitchFamily="34" charset="0"/>
              </a:rPr>
              <a:t>Talias</a:t>
            </a:r>
            <a:r>
              <a:rPr lang="en-US" sz="1200" dirty="0">
                <a:latin typeface="Arial Rounded MT Bold" panose="020F0704030504030204" pitchFamily="34" charset="0"/>
              </a:rPr>
              <a:t>, M.A. (2023). </a:t>
            </a:r>
            <a:r>
              <a:rPr lang="en-US" sz="1200" i="1" dirty="0">
                <a:latin typeface="Arial Rounded MT Bold" panose="020F0704030504030204" pitchFamily="34" charset="0"/>
              </a:rPr>
              <a:t>Digital Transformation in Healthcare: Technology Acceptance and Its Applications</a:t>
            </a:r>
            <a:r>
              <a:rPr lang="en-US" sz="1200" dirty="0">
                <a:latin typeface="Arial Rounded MT Bold" panose="020F0704030504030204" pitchFamily="34" charset="0"/>
              </a:rPr>
              <a:t>. </a:t>
            </a:r>
            <a:r>
              <a:rPr lang="en-US" sz="1200" i="1" dirty="0">
                <a:latin typeface="Arial Rounded MT Bold" panose="020F0704030504030204" pitchFamily="34" charset="0"/>
              </a:rPr>
              <a:t>International Journal of Environmental Research and Public Health</a:t>
            </a:r>
            <a:r>
              <a:rPr lang="en-US" sz="1200" dirty="0">
                <a:latin typeface="Arial Rounded MT Bold" panose="020F0704030504030204" pitchFamily="34" charset="0"/>
              </a:rPr>
              <a:t>, 20(4). Available at: </a:t>
            </a:r>
            <a:r>
              <a:rPr lang="en-US" sz="1200" dirty="0">
                <a:latin typeface="Arial Rounded MT Bold" panose="020F0704030504030204" pitchFamily="34" charset="0"/>
                <a:hlinkClick r:id="rId5"/>
              </a:rPr>
              <a:t>https://www.mdpi.com/1660-4601/20/4/3407</a:t>
            </a:r>
            <a:endParaRPr lang="en-US" sz="1200" dirty="0">
              <a:latin typeface="Arial Rounded MT Bold" panose="020F0704030504030204" pitchFamily="34" charset="0"/>
            </a:endParaRPr>
          </a:p>
          <a:p>
            <a:r>
              <a:rPr lang="en-US" sz="1200" dirty="0">
                <a:latin typeface="Arial Rounded MT Bold" panose="020F0704030504030204" pitchFamily="34" charset="0"/>
              </a:rPr>
              <a:t>Sunny, T., </a:t>
            </a:r>
            <a:r>
              <a:rPr lang="en-US" sz="1200" dirty="0" err="1">
                <a:latin typeface="Arial Rounded MT Bold" panose="020F0704030504030204" pitchFamily="34" charset="0"/>
              </a:rPr>
              <a:t>Ravichandran</a:t>
            </a:r>
            <a:r>
              <a:rPr lang="en-US" sz="1200" dirty="0">
                <a:latin typeface="Arial Rounded MT Bold" panose="020F0704030504030204" pitchFamily="34" charset="0"/>
              </a:rPr>
              <a:t>, N., </a:t>
            </a:r>
            <a:r>
              <a:rPr lang="en-US" sz="1200" dirty="0" err="1">
                <a:latin typeface="Arial Rounded MT Bold" panose="020F0704030504030204" pitchFamily="34" charset="0"/>
              </a:rPr>
              <a:t>Broughan</a:t>
            </a:r>
            <a:r>
              <a:rPr lang="en-US" sz="1200" dirty="0">
                <a:latin typeface="Arial Rounded MT Bold" panose="020F0704030504030204" pitchFamily="34" charset="0"/>
              </a:rPr>
              <a:t>, J., </a:t>
            </a:r>
            <a:r>
              <a:rPr lang="en-US" sz="1200" dirty="0" err="1">
                <a:latin typeface="Arial Rounded MT Bold" panose="020F0704030504030204" pitchFamily="34" charset="0"/>
              </a:rPr>
              <a:t>McCombe</a:t>
            </a:r>
            <a:r>
              <a:rPr lang="en-US" sz="1200" dirty="0">
                <a:latin typeface="Arial Rounded MT Bold" panose="020F0704030504030204" pitchFamily="34" charset="0"/>
              </a:rPr>
              <a:t>, G., </a:t>
            </a:r>
            <a:r>
              <a:rPr lang="en-US" sz="1200" dirty="0" err="1">
                <a:latin typeface="Arial Rounded MT Bold" panose="020F0704030504030204" pitchFamily="34" charset="0"/>
              </a:rPr>
              <a:t>Loughman</a:t>
            </a:r>
            <a:r>
              <a:rPr lang="en-US" sz="1200" dirty="0">
                <a:latin typeface="Arial Rounded MT Bold" panose="020F0704030504030204" pitchFamily="34" charset="0"/>
              </a:rPr>
              <a:t>, S., McDonald, K., Starr, N. and Cullen, W. (2025). </a:t>
            </a:r>
            <a:r>
              <a:rPr lang="en-US" sz="1200" i="1" dirty="0">
                <a:latin typeface="Arial Rounded MT Bold" panose="020F0704030504030204" pitchFamily="34" charset="0"/>
              </a:rPr>
              <a:t>Practitioners' perspectives on implementation of acute virtual wards: A scoping review</a:t>
            </a:r>
            <a:r>
              <a:rPr lang="en-US" sz="1200" dirty="0">
                <a:latin typeface="Arial Rounded MT Bold" panose="020F0704030504030204" pitchFamily="34" charset="0"/>
              </a:rPr>
              <a:t>. </a:t>
            </a:r>
            <a:r>
              <a:rPr lang="en-US" sz="1200" i="1" dirty="0">
                <a:latin typeface="Arial Rounded MT Bold" panose="020F0704030504030204" pitchFamily="34" charset="0"/>
              </a:rPr>
              <a:t>PLOS Digital Health</a:t>
            </a:r>
            <a:r>
              <a:rPr lang="en-US" sz="1200" dirty="0">
                <a:latin typeface="Arial Rounded MT Bold" panose="020F0704030504030204" pitchFamily="34" charset="0"/>
              </a:rPr>
              <a:t>, 4(5), p.e0000858. </a:t>
            </a:r>
            <a:r>
              <a:rPr lang="en-US" sz="1200" dirty="0">
                <a:latin typeface="Arial Rounded MT Bold" panose="020F0704030504030204" pitchFamily="34" charset="0"/>
                <a:hlinkClick r:id="rId6"/>
              </a:rPr>
              <a:t>https://doi.org/10.1371/journal.pdig.0000858</a:t>
            </a:r>
            <a:endParaRPr lang="en-US" sz="1200" dirty="0">
              <a:latin typeface="Arial Rounded MT Bold" panose="020F0704030504030204" pitchFamily="34" charset="0"/>
            </a:endParaRPr>
          </a:p>
          <a:p>
            <a:r>
              <a:rPr lang="en-US" sz="1200" dirty="0" err="1">
                <a:latin typeface="Arial Rounded MT Bold" panose="020F0704030504030204" pitchFamily="34" charset="0"/>
              </a:rPr>
              <a:t>Teng</a:t>
            </a:r>
            <a:r>
              <a:rPr lang="en-US" sz="1200" dirty="0">
                <a:latin typeface="Arial Rounded MT Bold" panose="020F0704030504030204" pitchFamily="34" charset="0"/>
              </a:rPr>
              <a:t>, T., Sun, G., Yu, Z., Liu, Z., Wang, T., Wu, Q., Qin, R., Wang, M., Chen, R., Xu, J.-C., Zhang, N., Song, B., Liu, X., Zhang, Y. and Yu, H.-C. (2025). </a:t>
            </a:r>
            <a:r>
              <a:rPr lang="en-US" sz="1200" i="1" dirty="0">
                <a:latin typeface="Arial Rounded MT Bold" panose="020F0704030504030204" pitchFamily="34" charset="0"/>
              </a:rPr>
              <a:t>Efficiency of remote monitoring and guidance in blood pressure management: a randomized controlled trial</a:t>
            </a:r>
            <a:r>
              <a:rPr lang="en-US" sz="1200" dirty="0">
                <a:latin typeface="Arial Rounded MT Bold" panose="020F0704030504030204" pitchFamily="34" charset="0"/>
              </a:rPr>
              <a:t>. </a:t>
            </a:r>
            <a:r>
              <a:rPr lang="en-US" sz="1200" i="1" dirty="0">
                <a:latin typeface="Arial Rounded MT Bold" panose="020F0704030504030204" pitchFamily="34" charset="0"/>
              </a:rPr>
              <a:t>BMC Medicine</a:t>
            </a:r>
            <a:r>
              <a:rPr lang="en-US" sz="1200" dirty="0">
                <a:latin typeface="Arial Rounded MT Bold" panose="020F0704030504030204" pitchFamily="34" charset="0"/>
              </a:rPr>
              <a:t>, 23(1). https://doi.org/10.1186/s12916-025-04278-6</a:t>
            </a:r>
          </a:p>
          <a:p>
            <a:r>
              <a:rPr lang="en-US" sz="1200" dirty="0" err="1">
                <a:latin typeface="Arial Rounded MT Bold" panose="020F0704030504030204" pitchFamily="34" charset="0"/>
              </a:rPr>
              <a:t>TriMedika</a:t>
            </a:r>
            <a:r>
              <a:rPr lang="en-US" sz="1200" dirty="0">
                <a:latin typeface="Arial Rounded MT Bold" panose="020F0704030504030204" pitchFamily="34" charset="0"/>
              </a:rPr>
              <a:t> (2025). </a:t>
            </a:r>
            <a:r>
              <a:rPr lang="en-US" sz="1200" i="1" dirty="0">
                <a:latin typeface="Arial Rounded MT Bold" panose="020F0704030504030204" pitchFamily="34" charset="0"/>
              </a:rPr>
              <a:t>Virtual Wards &amp; The Future of Care: Why Accurate Devices Matter</a:t>
            </a:r>
            <a:r>
              <a:rPr lang="en-US" sz="1200" dirty="0">
                <a:latin typeface="Arial Rounded MT Bold" panose="020F0704030504030204" pitchFamily="34" charset="0"/>
              </a:rPr>
              <a:t>. Available at: </a:t>
            </a:r>
            <a:r>
              <a:rPr lang="en-US" sz="1200" dirty="0">
                <a:latin typeface="Arial Rounded MT Bold" panose="020F0704030504030204" pitchFamily="34" charset="0"/>
                <a:hlinkClick r:id="rId7"/>
              </a:rPr>
              <a:t>https://trimedika.com/virtual-ward-technology-remote-monitoring/</a:t>
            </a:r>
            <a:endParaRPr lang="en-US" sz="1200" dirty="0">
              <a:latin typeface="Arial Rounded MT Bold" panose="020F0704030504030204" pitchFamily="34" charset="0"/>
            </a:endParaRPr>
          </a:p>
          <a:p>
            <a:r>
              <a:rPr lang="en-US" sz="1200" dirty="0">
                <a:latin typeface="Arial Rounded MT Bold" panose="020F0704030504030204" pitchFamily="34" charset="0"/>
              </a:rPr>
              <a:t>Tsai, C.H., </a:t>
            </a:r>
            <a:r>
              <a:rPr lang="en-US" sz="1200" dirty="0" err="1">
                <a:latin typeface="Arial Rounded MT Bold" panose="020F0704030504030204" pitchFamily="34" charset="0"/>
              </a:rPr>
              <a:t>Eghdam</a:t>
            </a:r>
            <a:r>
              <a:rPr lang="en-US" sz="1200" dirty="0">
                <a:latin typeface="Arial Rounded MT Bold" panose="020F0704030504030204" pitchFamily="34" charset="0"/>
              </a:rPr>
              <a:t>, A., </a:t>
            </a:r>
            <a:r>
              <a:rPr lang="en-US" sz="1200" dirty="0" err="1">
                <a:latin typeface="Arial Rounded MT Bold" panose="020F0704030504030204" pitchFamily="34" charset="0"/>
              </a:rPr>
              <a:t>Davoody</a:t>
            </a:r>
            <a:r>
              <a:rPr lang="en-US" sz="1200" dirty="0">
                <a:latin typeface="Arial Rounded MT Bold" panose="020F0704030504030204" pitchFamily="34" charset="0"/>
              </a:rPr>
              <a:t>, N., Wright, G., </a:t>
            </a:r>
            <a:r>
              <a:rPr lang="en-US" sz="1200" dirty="0" err="1">
                <a:latin typeface="Arial Rounded MT Bold" panose="020F0704030504030204" pitchFamily="34" charset="0"/>
              </a:rPr>
              <a:t>Flowerday</a:t>
            </a:r>
            <a:r>
              <a:rPr lang="en-US" sz="1200" dirty="0">
                <a:latin typeface="Arial Rounded MT Bold" panose="020F0704030504030204" pitchFamily="34" charset="0"/>
              </a:rPr>
              <a:t>, S. and Koch, S. (2020). </a:t>
            </a:r>
            <a:r>
              <a:rPr lang="en-US" sz="1200" i="1" dirty="0">
                <a:latin typeface="Arial Rounded MT Bold" panose="020F0704030504030204" pitchFamily="34" charset="0"/>
              </a:rPr>
              <a:t>Effects of electronic health record implementation and barriers to adoption and use: A scoping review and qualitative analysis of the content</a:t>
            </a:r>
            <a:r>
              <a:rPr lang="en-US" sz="1200" dirty="0">
                <a:latin typeface="Arial Rounded MT Bold" panose="020F0704030504030204" pitchFamily="34" charset="0"/>
              </a:rPr>
              <a:t>. </a:t>
            </a:r>
            <a:r>
              <a:rPr lang="en-US" sz="1200" i="1" dirty="0">
                <a:latin typeface="Arial Rounded MT Bold" panose="020F0704030504030204" pitchFamily="34" charset="0"/>
              </a:rPr>
              <a:t>Life</a:t>
            </a:r>
            <a:r>
              <a:rPr lang="en-US" sz="1200" dirty="0">
                <a:latin typeface="Arial Rounded MT Bold" panose="020F0704030504030204" pitchFamily="34" charset="0"/>
              </a:rPr>
              <a:t>, 10(12), pp.1–27. </a:t>
            </a:r>
            <a:r>
              <a:rPr lang="en-US" sz="1200" dirty="0">
                <a:latin typeface="Arial Rounded MT Bold" panose="020F0704030504030204" pitchFamily="34" charset="0"/>
                <a:hlinkClick r:id="rId8"/>
              </a:rPr>
              <a:t>https://doi.org/10.3390/life10120327</a:t>
            </a:r>
            <a:endParaRPr lang="en-US" sz="1200" dirty="0">
              <a:latin typeface="Arial Rounded MT Bold" panose="020F0704030504030204" pitchFamily="34" charset="0"/>
            </a:endParaRPr>
          </a:p>
        </p:txBody>
      </p:sp>
    </p:spTree>
    <p:extLst>
      <p:ext uri="{BB962C8B-B14F-4D97-AF65-F5344CB8AC3E}">
        <p14:creationId xmlns:p14="http://schemas.microsoft.com/office/powerpoint/2010/main" val="39035952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4347</Words>
  <Application>Microsoft Office PowerPoint</Application>
  <PresentationFormat>Widescreen</PresentationFormat>
  <Paragraphs>121</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Arial Rounded MT Bold</vt:lpstr>
      <vt:lpstr>Calibri</vt:lpstr>
      <vt:lpstr>Wingdings</vt:lpstr>
      <vt:lpstr>Office Theme</vt:lpstr>
      <vt:lpstr>Virtual Wards in NHS England</vt:lpstr>
      <vt:lpstr>Aim</vt:lpstr>
      <vt:lpstr>What are Virtual Wards?</vt:lpstr>
      <vt:lpstr>Impact on Workforce</vt:lpstr>
      <vt:lpstr>Impact on Service Delivery</vt:lpstr>
      <vt:lpstr>Impact on Patients</vt:lpstr>
      <vt:lpstr>Impact on Communities</vt:lpstr>
      <vt:lpstr>Critical Evaluation</vt:lpstr>
      <vt:lpstr>Conclusion</vt:lpstr>
      <vt:lpstr>References</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
  <cp:revision>1</cp:revision>
  <dcterms:created xsi:type="dcterms:W3CDTF">2026-07-27T08:15:42Z</dcterms:created>
  <dcterms:modified xsi:type="dcterms:W3CDTF">2026-07-27T17:18:07Z</dcterms:modified>
  <cp:category/>
</cp:coreProperties>
</file>