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51"/>
  </p:notesMasterIdLst>
  <p:handoutMasterIdLst>
    <p:handoutMasterId r:id="rId52"/>
  </p:handoutMasterIdLst>
  <p:sldIdLst>
    <p:sldId id="256" r:id="rId4"/>
    <p:sldId id="257" r:id="rId5"/>
    <p:sldId id="265" r:id="rId6"/>
    <p:sldId id="259" r:id="rId7"/>
    <p:sldId id="264" r:id="rId8"/>
    <p:sldId id="266" r:id="rId9"/>
    <p:sldId id="269" r:id="rId10"/>
    <p:sldId id="270" r:id="rId11"/>
    <p:sldId id="268" r:id="rId12"/>
    <p:sldId id="273" r:id="rId13"/>
    <p:sldId id="271" r:id="rId14"/>
    <p:sldId id="274" r:id="rId15"/>
    <p:sldId id="276" r:id="rId16"/>
    <p:sldId id="275" r:id="rId17"/>
    <p:sldId id="277" r:id="rId18"/>
    <p:sldId id="278" r:id="rId19"/>
    <p:sldId id="280" r:id="rId20"/>
    <p:sldId id="281" r:id="rId21"/>
    <p:sldId id="282" r:id="rId22"/>
    <p:sldId id="284" r:id="rId23"/>
    <p:sldId id="286" r:id="rId24"/>
    <p:sldId id="288" r:id="rId25"/>
    <p:sldId id="287" r:id="rId26"/>
    <p:sldId id="285" r:id="rId27"/>
    <p:sldId id="289" r:id="rId28"/>
    <p:sldId id="290" r:id="rId29"/>
    <p:sldId id="291" r:id="rId30"/>
    <p:sldId id="292" r:id="rId31"/>
    <p:sldId id="293" r:id="rId32"/>
    <p:sldId id="296" r:id="rId33"/>
    <p:sldId id="298" r:id="rId34"/>
    <p:sldId id="294" r:id="rId35"/>
    <p:sldId id="301" r:id="rId36"/>
    <p:sldId id="279" r:id="rId37"/>
    <p:sldId id="283" r:id="rId38"/>
    <p:sldId id="300" r:id="rId39"/>
    <p:sldId id="303" r:id="rId40"/>
    <p:sldId id="317" r:id="rId41"/>
    <p:sldId id="318" r:id="rId42"/>
    <p:sldId id="306" r:id="rId43"/>
    <p:sldId id="309" r:id="rId44"/>
    <p:sldId id="307" r:id="rId45"/>
    <p:sldId id="305" r:id="rId46"/>
    <p:sldId id="310" r:id="rId47"/>
    <p:sldId id="316" r:id="rId48"/>
    <p:sldId id="258" r:id="rId49"/>
    <p:sldId id="308" r:id="rId50"/>
  </p:sldIdLst>
  <p:sldSz cx="9144000" cy="6858000" type="screen4x3"/>
  <p:notesSz cx="6797675" cy="9926638"/>
  <p:custShowLst>
    <p:custShow name="Custom Show 1" id="0">
      <p:sldLst>
        <p:sld r:id="rId4"/>
        <p:sld r:id="rId5"/>
        <p:sld r:id="rId6"/>
        <p:sld r:id="rId7"/>
        <p:sld r:id="rId8"/>
        <p:sld r:id="rId9"/>
        <p:sld r:id="rId10"/>
        <p:sld r:id="rId11"/>
        <p:sld r:id="rId12"/>
        <p:sld r:id="rId13"/>
        <p:sld r:id="rId14"/>
        <p:sld r:id="rId15"/>
        <p:sld r:id="rId16"/>
        <p:sld r:id="rId17"/>
        <p:sld r:id="rId18"/>
        <p:sld r:id="rId19"/>
        <p:sld r:id="rId20"/>
        <p:sld r:id="rId21"/>
        <p:sld r:id="rId22"/>
        <p:sld r:id="rId23"/>
        <p:sld r:id="rId24"/>
        <p:sld r:id="rId25"/>
        <p:sld r:id="rId26"/>
        <p:sld r:id="rId27"/>
        <p:sld r:id="rId28"/>
        <p:sld r:id="rId29"/>
        <p:sld r:id="rId30"/>
        <p:sld r:id="rId31"/>
        <p:sld r:id="rId32"/>
        <p:sld r:id="rId33"/>
        <p:sld r:id="rId34"/>
        <p:sld r:id="rId35"/>
        <p:sld r:id="rId36"/>
        <p:sld r:id="rId37"/>
        <p:sld r:id="rId38"/>
        <p:sld r:id="rId39"/>
        <p:sld r:id="rId40"/>
        <p:sld r:id="rId41"/>
        <p:sld r:id="rId42"/>
        <p:sld r:id="rId43"/>
        <p:sld r:id="rId44"/>
        <p:sld r:id="rId45"/>
        <p:sld r:id="rId50"/>
        <p:sld r:id="rId46"/>
        <p:sld r:id="rId47"/>
        <p:sld r:id="rId48"/>
        <p:sld r:id="rId4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82624" autoAdjust="0"/>
  </p:normalViewPr>
  <p:slideViewPr>
    <p:cSldViewPr>
      <p:cViewPr varScale="1">
        <p:scale>
          <a:sx n="65" d="100"/>
          <a:sy n="65" d="100"/>
        </p:scale>
        <p:origin x="1314" y="6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08/03/2017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3/8/2017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http://www.informationisbeautiful.net/visualizations/worlds-biggest-data-breaches-hacks/ [accessed:</a:t>
            </a:r>
            <a:r>
              <a:rPr lang="en-GB" baseline="0" dirty="0" smtClean="0"/>
              <a:t> 06-Mar-2017]</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a:t>
            </a:fld>
            <a:endParaRPr lang="en-GB"/>
          </a:p>
        </p:txBody>
      </p:sp>
    </p:spTree>
    <p:extLst>
      <p:ext uri="{BB962C8B-B14F-4D97-AF65-F5344CB8AC3E}">
        <p14:creationId xmlns:p14="http://schemas.microsoft.com/office/powerpoint/2010/main" val="3518912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Image</a:t>
            </a:r>
            <a:r>
              <a:rPr lang="en-GB" baseline="0" dirty="0" smtClean="0"/>
              <a:t> from </a:t>
            </a:r>
            <a:r>
              <a:rPr lang="en-GB" dirty="0" smtClean="0"/>
              <a:t>Database Systems: A Practical Approach to Design, Implementation and Management, 6</a:t>
            </a:r>
            <a:r>
              <a:rPr lang="en-GB" baseline="30000" dirty="0" smtClean="0"/>
              <a:t>th</a:t>
            </a:r>
            <a:r>
              <a:rPr lang="en-GB" dirty="0" smtClean="0"/>
              <a:t> Edition, Addison Wesley (2015), By T. Connolly, C. </a:t>
            </a:r>
            <a:r>
              <a:rPr lang="en-GB" dirty="0" err="1" smtClean="0"/>
              <a:t>Begg</a:t>
            </a:r>
            <a:r>
              <a:rPr lang="en-GB" dirty="0" smtClean="0"/>
              <a:t>, pp. 611</a:t>
            </a:r>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167223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Image</a:t>
            </a:r>
            <a:r>
              <a:rPr lang="en-GB" baseline="0" dirty="0" smtClean="0"/>
              <a:t> from </a:t>
            </a:r>
            <a:r>
              <a:rPr lang="en-GB" dirty="0" smtClean="0"/>
              <a:t>Database Systems: A Practical Approach to Design, Implementation and Management, 6</a:t>
            </a:r>
            <a:r>
              <a:rPr lang="en-GB" baseline="30000" dirty="0" smtClean="0"/>
              <a:t>th</a:t>
            </a:r>
            <a:r>
              <a:rPr lang="en-GB" dirty="0" smtClean="0"/>
              <a:t> Edition, Addison Wesley (2015), By T. Connolly, C. </a:t>
            </a:r>
            <a:r>
              <a:rPr lang="en-GB" dirty="0" err="1" smtClean="0"/>
              <a:t>Begg</a:t>
            </a:r>
            <a:r>
              <a:rPr lang="en-GB" dirty="0" smtClean="0"/>
              <a:t>, pp. 612</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3493297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a:t>
            </a:r>
            <a:r>
              <a:rPr lang="en-GB" baseline="0" dirty="0" smtClean="0"/>
              <a:t> </a:t>
            </a:r>
            <a:r>
              <a:rPr lang="en-GB" dirty="0" smtClean="0"/>
              <a:t>https://msdn.microsoft.com/en-us/library/aa337562.aspx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197651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r>
              <a:rPr lang="en-GB" baseline="0" dirty="0" smtClean="0"/>
              <a:t> https://msdn.microsoft.com/en-us/library/aa337545.aspx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166241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 https://msdn.microsoft.com/en-us/library/bb669065(v=vs.110).aspx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1327153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 https://msdn.microsoft.com/en-US/library/ms173463.aspx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3521167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https://msdn.microsoft.com/en-us/library/ms188371.aspx</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970881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note the restrictions with using ALL on Microsoft SQL</a:t>
            </a:r>
            <a:r>
              <a:rPr lang="en-GB" baseline="0" dirty="0" smtClean="0"/>
              <a:t> Server.</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3649813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https://msdn.microsoft.com/en-us/library/ms187719.aspx</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2338357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a:t>
            </a:r>
          </a:p>
          <a:p>
            <a:pPr marL="171450" indent="-171450">
              <a:buFont typeface="Arial" panose="020B0604020202020204" pitchFamily="34" charset="0"/>
              <a:buChar char="•"/>
            </a:pPr>
            <a:r>
              <a:rPr lang="en-GB" dirty="0" smtClean="0"/>
              <a:t>https://msdn.microsoft.com/en-GB/library/bb934049.aspx</a:t>
            </a:r>
          </a:p>
          <a:p>
            <a:pPr marL="171450" indent="-171450">
              <a:buFont typeface="Arial" panose="020B0604020202020204" pitchFamily="34" charset="0"/>
              <a:buChar char="•"/>
            </a:pPr>
            <a:r>
              <a:rPr lang="en-GB" dirty="0" smtClean="0"/>
              <a:t>https://msdn.microsoft.com/en-GB/library/mt163865.aspx (new for SQL Server 2016 and later)</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43</a:t>
            </a:fld>
            <a:endParaRPr lang="en-GB"/>
          </a:p>
        </p:txBody>
      </p:sp>
    </p:spTree>
    <p:extLst>
      <p:ext uri="{BB962C8B-B14F-4D97-AF65-F5344CB8AC3E}">
        <p14:creationId xmlns:p14="http://schemas.microsoft.com/office/powerpoint/2010/main" val="859561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number of symmetric key</a:t>
            </a:r>
            <a:r>
              <a:rPr lang="en-GB" baseline="0" dirty="0" smtClean="0"/>
              <a:t> encryption standards. For example:</a:t>
            </a:r>
          </a:p>
          <a:p>
            <a:pPr marL="171450" indent="-171450">
              <a:buFont typeface="Arial" panose="020B0604020202020204" pitchFamily="34" charset="0"/>
              <a:buChar char="•"/>
            </a:pPr>
            <a:r>
              <a:rPr lang="en-GB" baseline="0" dirty="0" smtClean="0"/>
              <a:t>Data Encryption Scheme (DES): based on single 56-bit key and considered easy to crack.</a:t>
            </a:r>
          </a:p>
          <a:p>
            <a:pPr marL="171450" indent="-171450">
              <a:buFont typeface="Arial" panose="020B0604020202020204" pitchFamily="34" charset="0"/>
              <a:buChar char="•"/>
            </a:pPr>
            <a:r>
              <a:rPr lang="en-GB" baseline="0" dirty="0" smtClean="0"/>
              <a:t>Triple DES or 3DES: uses 3 keys and essentially performs the DES encryption 3 times, once with each key.</a:t>
            </a:r>
          </a:p>
          <a:p>
            <a:pPr marL="171450" indent="-171450">
              <a:buFont typeface="Arial" panose="020B0604020202020204" pitchFamily="34" charset="0"/>
              <a:buChar char="•"/>
            </a:pPr>
            <a:r>
              <a:rPr lang="en-GB" baseline="0" dirty="0" smtClean="0"/>
              <a:t>Advanced Encryption Standard (AES): supports key sizes of 128, 192 or 256 bits depending on security needed.</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Keys with 64 bits are now probably breakable by major governments with special hardware, albeit at substantial cost. However, this technology will be within the reach of organized criminals, major organizations, and smaller governments in a few years. Although it is envisaged that keys with 80 bits will also become breakable in the future, it is probable that keys with 128 bits will remain unbreakable for the foreseeable future.</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 Pearson - Database Systems: A Practical Approach to Design, Implementation, and Management - http://app.kortext.com/read/80118/?page=618]</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44</a:t>
            </a:fld>
            <a:endParaRPr lang="en-GB"/>
          </a:p>
        </p:txBody>
      </p:sp>
    </p:spTree>
    <p:extLst>
      <p:ext uri="{BB962C8B-B14F-4D97-AF65-F5344CB8AC3E}">
        <p14:creationId xmlns:p14="http://schemas.microsoft.com/office/powerpoint/2010/main" val="23622544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3/8/2017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3/8/2017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3/8/2017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3/8/2017</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3/8/2017</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3/8/2017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3/8/2017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3/8/2017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3/8/2017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3/8/2017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3/8/2017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3/8/2017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informationisbeautiful.net/visualizations/worlds-biggest-data-breaches-hack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hyperlink" Target="https://www.google.co.uk/webhp?sourceid=chrome-instant&amp;ion=1&amp;espv=2&amp;ie=UTF-8#q=cia+model+security&am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uowtsd-my.sharepoint.com/personal/kemi_ademoye_uwtsd_ac_uk/Documents/Notebooks/Kemi%20@%20UWTSD%20-%20DBMS%202016-2017?d=wa072f389ca4c43c19c834558ab6837a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sdn.microsoft.com/en-US/library/ms173463.asp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google.co.uk/webhp?sourceid=chrome-instant&amp;ion=1&amp;espv=2&amp;ie=UTF-8#q=raid&amp;*"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ico.org.uk/for-organisations/guide-to-data-protection/key-definitions/#personal-data" TargetMode="External"/><Relationship Id="rId2" Type="http://schemas.openxmlformats.org/officeDocument/2006/relationships/hyperlink" Target="https://ico.org.uk/for-organisations/guide-to-data-protection/principle-7-secur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Security And Administration</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a:t>
            </a:r>
            <a:r>
              <a:rPr lang="en-GB" dirty="0" smtClean="0"/>
              <a:t>14: </a:t>
            </a:r>
            <a:r>
              <a:rPr lang="en-GB" dirty="0"/>
              <a:t>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06-Mar-2017</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pPr marL="0" indent="0">
              <a:buNone/>
            </a:pPr>
            <a:r>
              <a:rPr lang="en-GB" dirty="0" smtClean="0"/>
              <a:t>Recall from Lecture 1, Data is valuable and it must be strictly controlled and managed.</a:t>
            </a:r>
          </a:p>
          <a:p>
            <a:endParaRPr lang="en-GB" dirty="0"/>
          </a:p>
        </p:txBody>
      </p:sp>
      <p:pic>
        <p:nvPicPr>
          <p:cNvPr id="5" name="Picture 4">
            <a:hlinkClick r:id="rId3"/>
          </p:cNvPr>
          <p:cNvPicPr>
            <a:picLocks noChangeAspect="1"/>
          </p:cNvPicPr>
          <p:nvPr/>
        </p:nvPicPr>
        <p:blipFill>
          <a:blip r:embed="rId4"/>
          <a:stretch>
            <a:fillRect/>
          </a:stretch>
        </p:blipFill>
        <p:spPr>
          <a:xfrm>
            <a:off x="1691680" y="2551715"/>
            <a:ext cx="5632000" cy="4306285"/>
          </a:xfrm>
          <a:prstGeom prst="rect">
            <a:avLst/>
          </a:prstGeom>
        </p:spPr>
      </p:pic>
    </p:spTree>
    <p:extLst>
      <p:ext uri="{BB962C8B-B14F-4D97-AF65-F5344CB8AC3E}">
        <p14:creationId xmlns:p14="http://schemas.microsoft.com/office/powerpoint/2010/main" val="13574345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CIA Model of Security</a:t>
            </a:r>
            <a:endParaRPr lang="en-GB" dirty="0"/>
          </a:p>
        </p:txBody>
      </p:sp>
      <p:sp>
        <p:nvSpPr>
          <p:cNvPr id="3" name="Content Placeholder 2"/>
          <p:cNvSpPr>
            <a:spLocks noGrp="1"/>
          </p:cNvSpPr>
          <p:nvPr>
            <p:ph sz="quarter" idx="1"/>
          </p:nvPr>
        </p:nvSpPr>
        <p:spPr>
          <a:xfrm>
            <a:off x="612648" y="1600200"/>
            <a:ext cx="8531352" cy="5257800"/>
          </a:xfrm>
        </p:spPr>
        <p:txBody>
          <a:bodyPr>
            <a:normAutofit lnSpcReduction="10000"/>
          </a:bodyPr>
          <a:lstStyle/>
          <a:p>
            <a:r>
              <a:rPr lang="en-GB" dirty="0" smtClean="0"/>
              <a:t>The </a:t>
            </a:r>
            <a:r>
              <a:rPr lang="en-GB" dirty="0" smtClean="0">
                <a:hlinkClick r:id="rId2"/>
              </a:rPr>
              <a:t>CIA triad</a:t>
            </a:r>
            <a:r>
              <a:rPr lang="en-GB" dirty="0" smtClean="0"/>
              <a:t> is a model designed to guide policies for information security within an organisation:</a:t>
            </a:r>
          </a:p>
          <a:p>
            <a:pPr lvl="1"/>
            <a:r>
              <a:rPr lang="en-GB" b="1" dirty="0" smtClean="0"/>
              <a:t>Confidentiality</a:t>
            </a:r>
            <a:r>
              <a:rPr lang="en-GB" dirty="0" smtClean="0"/>
              <a:t>: only authorised users should have access to information to preserve privacy, intellectual property and national security efforts.</a:t>
            </a:r>
          </a:p>
          <a:p>
            <a:pPr lvl="1"/>
            <a:r>
              <a:rPr lang="en-GB" b="1" dirty="0" smtClean="0"/>
              <a:t>Integrity</a:t>
            </a:r>
            <a:r>
              <a:rPr lang="en-GB" dirty="0" smtClean="0"/>
              <a:t>: only authorised users should be allowed to modify data to ensure that the information is trustworthy, consistent and accurate.</a:t>
            </a:r>
          </a:p>
          <a:p>
            <a:pPr lvl="1"/>
            <a:r>
              <a:rPr lang="en-GB" b="1" dirty="0" smtClean="0"/>
              <a:t>Availability</a:t>
            </a:r>
            <a:r>
              <a:rPr lang="en-GB" dirty="0" smtClean="0"/>
              <a:t>: guarantee of reliable access to the information by authorised users when needed.</a:t>
            </a:r>
          </a:p>
          <a:p>
            <a:r>
              <a:rPr lang="en-GB" dirty="0" smtClean="0"/>
              <a:t>We will look at some of the measures that can be put in place to achieve this in a Database environment.</a:t>
            </a:r>
          </a:p>
        </p:txBody>
      </p:sp>
    </p:spTree>
    <p:extLst>
      <p:ext uri="{BB962C8B-B14F-4D97-AF65-F5344CB8AC3E}">
        <p14:creationId xmlns:p14="http://schemas.microsoft.com/office/powerpoint/2010/main" val="259680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Database Security</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Data is a valuable resource that must be strictly controlled and managed.</a:t>
            </a:r>
          </a:p>
          <a:p>
            <a:r>
              <a:rPr lang="en-GB" dirty="0"/>
              <a:t>Corporate data typically has strategic importance and therefore needs to be kept secure and confidential.</a:t>
            </a:r>
          </a:p>
          <a:p>
            <a:r>
              <a:rPr lang="en-GB" b="1" dirty="0"/>
              <a:t>Database Security</a:t>
            </a:r>
            <a:r>
              <a:rPr lang="en-GB" dirty="0"/>
              <a:t> are the mechanisms that protect the database </a:t>
            </a:r>
            <a:r>
              <a:rPr lang="en-GB" dirty="0" smtClean="0"/>
              <a:t>against </a:t>
            </a:r>
            <a:r>
              <a:rPr lang="en-GB" b="1" i="1" dirty="0"/>
              <a:t>intentional</a:t>
            </a:r>
            <a:r>
              <a:rPr lang="en-GB" dirty="0"/>
              <a:t> or </a:t>
            </a:r>
            <a:r>
              <a:rPr lang="en-GB" b="1" i="1" dirty="0"/>
              <a:t>accidental</a:t>
            </a:r>
            <a:r>
              <a:rPr lang="en-GB" dirty="0"/>
              <a:t> </a:t>
            </a:r>
            <a:r>
              <a:rPr lang="en-GB" dirty="0" smtClean="0"/>
              <a:t>threats.</a:t>
            </a:r>
          </a:p>
          <a:p>
            <a:pPr marL="365760" lvl="1" indent="0">
              <a:buNone/>
            </a:pPr>
            <a:r>
              <a:rPr lang="en-GB" dirty="0" smtClean="0"/>
              <a:t>Note:</a:t>
            </a:r>
            <a:endParaRPr lang="en-GB" dirty="0"/>
          </a:p>
          <a:p>
            <a:pPr lvl="1"/>
            <a:r>
              <a:rPr lang="en-GB" dirty="0" smtClean="0"/>
              <a:t>Security </a:t>
            </a:r>
            <a:r>
              <a:rPr lang="en-GB" dirty="0"/>
              <a:t>considerations do not only apply to the data stored in the database. </a:t>
            </a:r>
          </a:p>
          <a:p>
            <a:pPr lvl="1"/>
            <a:r>
              <a:rPr lang="en-GB" dirty="0"/>
              <a:t>Security breaches may affect other parts of the system, which may in turn affect the database.</a:t>
            </a:r>
          </a:p>
          <a:p>
            <a:endParaRPr lang="en-GB" dirty="0"/>
          </a:p>
        </p:txBody>
      </p:sp>
    </p:spTree>
    <p:extLst>
      <p:ext uri="{BB962C8B-B14F-4D97-AF65-F5344CB8AC3E}">
        <p14:creationId xmlns:p14="http://schemas.microsoft.com/office/powerpoint/2010/main" val="250279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Database Security</a:t>
            </a:r>
            <a:endParaRPr lang="en-GB" dirty="0"/>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pPr marL="0" indent="0">
              <a:buNone/>
            </a:pPr>
            <a:r>
              <a:rPr lang="en-GB" dirty="0" smtClean="0"/>
              <a:t>Involves </a:t>
            </a:r>
            <a:r>
              <a:rPr lang="en-GB" dirty="0"/>
              <a:t>measures to avoid:</a:t>
            </a:r>
          </a:p>
          <a:p>
            <a:r>
              <a:rPr lang="en-GB" b="1" i="1" dirty="0"/>
              <a:t>Theft and fraud</a:t>
            </a:r>
            <a:r>
              <a:rPr lang="en-GB" dirty="0"/>
              <a:t>: intentional unauthorised access and/or unauthorised operations on data.</a:t>
            </a:r>
          </a:p>
          <a:p>
            <a:r>
              <a:rPr lang="en-GB" b="1" i="1" dirty="0"/>
              <a:t>Loss of confidentiality</a:t>
            </a:r>
            <a:r>
              <a:rPr lang="en-GB" dirty="0"/>
              <a:t>: </a:t>
            </a:r>
            <a:r>
              <a:rPr lang="en-GB" dirty="0" smtClean="0"/>
              <a:t>maintaining secrecy </a:t>
            </a:r>
            <a:r>
              <a:rPr lang="en-GB" dirty="0"/>
              <a:t>over data that is critical to the organisation.</a:t>
            </a:r>
          </a:p>
          <a:p>
            <a:r>
              <a:rPr lang="en-GB" b="1" i="1" dirty="0"/>
              <a:t>Loss of privacy</a:t>
            </a:r>
            <a:r>
              <a:rPr lang="en-GB" dirty="0"/>
              <a:t>: protect data about individuals</a:t>
            </a:r>
          </a:p>
          <a:p>
            <a:r>
              <a:rPr lang="en-GB" b="1" i="1" dirty="0"/>
              <a:t>Loss of integrity</a:t>
            </a:r>
            <a:r>
              <a:rPr lang="en-GB" dirty="0"/>
              <a:t>: operations resulting in invalid or corrupted data.</a:t>
            </a:r>
          </a:p>
          <a:p>
            <a:r>
              <a:rPr lang="en-GB" b="1" i="1" dirty="0"/>
              <a:t>Loss of availability</a:t>
            </a:r>
            <a:r>
              <a:rPr lang="en-GB" dirty="0"/>
              <a:t>: data and/or the system, cannot be accessed, which can seriously affect financial performance.</a:t>
            </a:r>
          </a:p>
          <a:p>
            <a:endParaRPr lang="en-GB" dirty="0"/>
          </a:p>
        </p:txBody>
      </p:sp>
    </p:spTree>
    <p:extLst>
      <p:ext uri="{BB962C8B-B14F-4D97-AF65-F5344CB8AC3E}">
        <p14:creationId xmlns:p14="http://schemas.microsoft.com/office/powerpoint/2010/main" val="284875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Database Threats</a:t>
            </a:r>
            <a:endParaRPr lang="en-GB" dirty="0"/>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Any situation or event, whether intentional or unintentional, that will adversely affect a system and consequently an organisation. </a:t>
            </a:r>
          </a:p>
          <a:p>
            <a:r>
              <a:rPr lang="en-GB" dirty="0"/>
              <a:t>Threats may be caused by a situation or event that involves a person, action or circumstance that is likely to bring harm to an organisation</a:t>
            </a:r>
            <a:r>
              <a:rPr lang="en-GB" dirty="0" smtClean="0"/>
              <a:t>.</a:t>
            </a:r>
          </a:p>
          <a:p>
            <a:r>
              <a:rPr lang="en-GB" dirty="0"/>
              <a:t>An organisation needs to identify the types of threats it may be subjected to and to initiate appropriate plans and countermeasures, bearing in mind the costs of implementing them</a:t>
            </a:r>
            <a:r>
              <a:rPr lang="en-GB" dirty="0" smtClean="0"/>
              <a:t>.</a:t>
            </a:r>
          </a:p>
          <a:p>
            <a:r>
              <a:rPr lang="en-GB" b="1" i="1" dirty="0"/>
              <a:t>Exercise</a:t>
            </a:r>
            <a:r>
              <a:rPr lang="en-GB" dirty="0"/>
              <a:t>: Go to </a:t>
            </a:r>
            <a:r>
              <a:rPr lang="en-GB" dirty="0" smtClean="0">
                <a:hlinkClick r:id="rId2"/>
              </a:rPr>
              <a:t>OneNote</a:t>
            </a: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67676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 of Threats to Computer Systems</a:t>
            </a:r>
            <a:endParaRPr lang="en-GB" dirty="0"/>
          </a:p>
        </p:txBody>
      </p:sp>
      <p:sp>
        <p:nvSpPr>
          <p:cNvPr id="10" name="TextBox 9"/>
          <p:cNvSpPr txBox="1"/>
          <p:nvPr/>
        </p:nvSpPr>
        <p:spPr>
          <a:xfrm>
            <a:off x="216024" y="5315724"/>
            <a:ext cx="2915816" cy="1569660"/>
          </a:xfrm>
          <a:prstGeom prst="rect">
            <a:avLst/>
          </a:prstGeom>
          <a:noFill/>
        </p:spPr>
        <p:txBody>
          <a:bodyPr wrap="square" rtlCol="0">
            <a:spAutoFit/>
          </a:bodyPr>
          <a:lstStyle/>
          <a:p>
            <a:r>
              <a:rPr lang="en-GB" sz="1200" b="1" dirty="0" smtClean="0">
                <a:latin typeface="+mj-lt"/>
              </a:rPr>
              <a:t>Users</a:t>
            </a:r>
          </a:p>
          <a:p>
            <a:pPr marL="285750" indent="-285750">
              <a:buFont typeface="Arial" panose="020B0604020202020204" pitchFamily="34" charset="0"/>
              <a:buChar char="•"/>
            </a:pPr>
            <a:r>
              <a:rPr lang="en-GB" sz="1200" dirty="0" smtClean="0">
                <a:latin typeface="+mj-lt"/>
              </a:rPr>
              <a:t>Using another person’s means of access</a:t>
            </a:r>
          </a:p>
          <a:p>
            <a:pPr marL="285750" indent="-285750">
              <a:buFont typeface="Arial" panose="020B0604020202020204" pitchFamily="34" charset="0"/>
              <a:buChar char="•"/>
            </a:pPr>
            <a:r>
              <a:rPr lang="en-GB" sz="1200" dirty="0" smtClean="0">
                <a:latin typeface="+mj-lt"/>
              </a:rPr>
              <a:t>Viewing and disclosing unauthorised data</a:t>
            </a:r>
          </a:p>
          <a:p>
            <a:pPr marL="285750" indent="-285750">
              <a:buFont typeface="Arial" panose="020B0604020202020204" pitchFamily="34" charset="0"/>
              <a:buChar char="•"/>
            </a:pPr>
            <a:r>
              <a:rPr lang="en-GB" sz="1200" dirty="0" smtClean="0">
                <a:latin typeface="+mj-lt"/>
              </a:rPr>
              <a:t>Illegal entry by hacker</a:t>
            </a:r>
          </a:p>
          <a:p>
            <a:pPr marL="285750" indent="-285750">
              <a:buFont typeface="Arial" panose="020B0604020202020204" pitchFamily="34" charset="0"/>
              <a:buChar char="•"/>
            </a:pPr>
            <a:r>
              <a:rPr lang="en-GB" sz="1200" dirty="0" smtClean="0">
                <a:latin typeface="+mj-lt"/>
              </a:rPr>
              <a:t>Blackmail</a:t>
            </a:r>
          </a:p>
          <a:p>
            <a:pPr marL="285750" indent="-285750">
              <a:buFont typeface="Arial" panose="020B0604020202020204" pitchFamily="34" charset="0"/>
              <a:buChar char="•"/>
            </a:pPr>
            <a:r>
              <a:rPr lang="en-GB" sz="1200" dirty="0" smtClean="0">
                <a:latin typeface="+mj-lt"/>
              </a:rPr>
              <a:t>Introduction of viruses</a:t>
            </a:r>
            <a:endParaRPr lang="en-GB" sz="1200" dirty="0">
              <a:latin typeface="+mj-lt"/>
            </a:endParaRPr>
          </a:p>
        </p:txBody>
      </p:sp>
      <p:sp>
        <p:nvSpPr>
          <p:cNvPr id="11" name="TextBox 10"/>
          <p:cNvSpPr txBox="1"/>
          <p:nvPr/>
        </p:nvSpPr>
        <p:spPr>
          <a:xfrm>
            <a:off x="6483647" y="4221088"/>
            <a:ext cx="2575332" cy="1200329"/>
          </a:xfrm>
          <a:prstGeom prst="rect">
            <a:avLst/>
          </a:prstGeom>
          <a:noFill/>
        </p:spPr>
        <p:txBody>
          <a:bodyPr wrap="square" rtlCol="0">
            <a:spAutoFit/>
          </a:bodyPr>
          <a:lstStyle/>
          <a:p>
            <a:r>
              <a:rPr lang="en-GB" sz="1200" b="1" dirty="0" smtClean="0">
                <a:latin typeface="+mj-lt"/>
              </a:rPr>
              <a:t>Database</a:t>
            </a:r>
          </a:p>
          <a:p>
            <a:pPr marL="285750" indent="-285750">
              <a:buFont typeface="Arial" panose="020B0604020202020204" pitchFamily="34" charset="0"/>
              <a:buChar char="•"/>
            </a:pPr>
            <a:r>
              <a:rPr lang="en-GB" sz="1200" dirty="0" smtClean="0">
                <a:latin typeface="+mj-lt"/>
              </a:rPr>
              <a:t>Unauthorised amendment or copying of data</a:t>
            </a:r>
          </a:p>
          <a:p>
            <a:pPr marL="285750" indent="-285750">
              <a:buFont typeface="Arial" panose="020B0604020202020204" pitchFamily="34" charset="0"/>
              <a:buChar char="•"/>
            </a:pPr>
            <a:r>
              <a:rPr lang="en-GB" sz="1200" dirty="0" smtClean="0">
                <a:latin typeface="+mj-lt"/>
              </a:rPr>
              <a:t>Theft of data</a:t>
            </a:r>
          </a:p>
          <a:p>
            <a:pPr marL="285750" indent="-285750">
              <a:buFont typeface="Arial" panose="020B0604020202020204" pitchFamily="34" charset="0"/>
              <a:buChar char="•"/>
            </a:pPr>
            <a:r>
              <a:rPr lang="en-GB" sz="1200" dirty="0" smtClean="0">
                <a:latin typeface="+mj-lt"/>
              </a:rPr>
              <a:t>Data corruption due to power loss or surge</a:t>
            </a:r>
            <a:endParaRPr lang="en-GB" sz="1200" dirty="0">
              <a:latin typeface="+mj-lt"/>
            </a:endParaRPr>
          </a:p>
        </p:txBody>
      </p:sp>
      <p:sp>
        <p:nvSpPr>
          <p:cNvPr id="12" name="TextBox 11"/>
          <p:cNvSpPr txBox="1"/>
          <p:nvPr/>
        </p:nvSpPr>
        <p:spPr>
          <a:xfrm>
            <a:off x="6483648" y="5421417"/>
            <a:ext cx="2575332" cy="646331"/>
          </a:xfrm>
          <a:prstGeom prst="rect">
            <a:avLst/>
          </a:prstGeom>
          <a:noFill/>
        </p:spPr>
        <p:txBody>
          <a:bodyPr wrap="square" rtlCol="0">
            <a:spAutoFit/>
          </a:bodyPr>
          <a:lstStyle/>
          <a:p>
            <a:r>
              <a:rPr lang="en-GB" sz="1200" b="1" dirty="0" smtClean="0"/>
              <a:t>Data/Database Administrator</a:t>
            </a:r>
          </a:p>
          <a:p>
            <a:pPr marL="285750" indent="-285750">
              <a:buFont typeface="Arial" panose="020B0604020202020204" pitchFamily="34" charset="0"/>
              <a:buChar char="•"/>
            </a:pPr>
            <a:r>
              <a:rPr lang="en-GB" sz="1200" dirty="0" smtClean="0"/>
              <a:t>Inadequate security policies and procedures</a:t>
            </a:r>
            <a:endParaRPr lang="en-GB" sz="1200" dirty="0"/>
          </a:p>
        </p:txBody>
      </p:sp>
      <p:sp>
        <p:nvSpPr>
          <p:cNvPr id="13" name="TextBox 12"/>
          <p:cNvSpPr txBox="1"/>
          <p:nvPr/>
        </p:nvSpPr>
        <p:spPr>
          <a:xfrm>
            <a:off x="3159013" y="5391677"/>
            <a:ext cx="3429211" cy="1384995"/>
          </a:xfrm>
          <a:prstGeom prst="rect">
            <a:avLst/>
          </a:prstGeom>
          <a:noFill/>
        </p:spPr>
        <p:txBody>
          <a:bodyPr wrap="square" rtlCol="0">
            <a:spAutoFit/>
          </a:bodyPr>
          <a:lstStyle/>
          <a:p>
            <a:r>
              <a:rPr lang="en-GB" sz="1200" b="1" dirty="0" smtClean="0">
                <a:latin typeface="+mj-lt"/>
              </a:rPr>
              <a:t>Programmers/Operators</a:t>
            </a:r>
          </a:p>
          <a:p>
            <a:pPr marL="285750" indent="-285750">
              <a:buFont typeface="Arial" panose="020B0604020202020204" pitchFamily="34" charset="0"/>
              <a:buChar char="•"/>
            </a:pPr>
            <a:r>
              <a:rPr lang="en-GB" sz="1200" dirty="0" smtClean="0">
                <a:latin typeface="+mj-lt"/>
              </a:rPr>
              <a:t>Creating trapdoors</a:t>
            </a:r>
          </a:p>
          <a:p>
            <a:pPr marL="285750" indent="-285750">
              <a:buFont typeface="Arial" panose="020B0604020202020204" pitchFamily="34" charset="0"/>
              <a:buChar char="•"/>
            </a:pPr>
            <a:r>
              <a:rPr lang="en-GB" sz="1200" dirty="0" smtClean="0">
                <a:latin typeface="+mj-lt"/>
              </a:rPr>
              <a:t>Program alteration (such as creating software that is insecure)</a:t>
            </a:r>
          </a:p>
          <a:p>
            <a:pPr marL="285750" indent="-285750">
              <a:buFont typeface="Arial" panose="020B0604020202020204" pitchFamily="34" charset="0"/>
              <a:buChar char="•"/>
            </a:pPr>
            <a:r>
              <a:rPr lang="en-GB" sz="1200" dirty="0" smtClean="0">
                <a:latin typeface="+mj-lt"/>
              </a:rPr>
              <a:t>Inadequate staff training</a:t>
            </a:r>
          </a:p>
          <a:p>
            <a:pPr marL="285750" indent="-285750">
              <a:buFont typeface="Arial" panose="020B0604020202020204" pitchFamily="34" charset="0"/>
              <a:buChar char="•"/>
            </a:pPr>
            <a:r>
              <a:rPr lang="en-GB" sz="1200" dirty="0" smtClean="0">
                <a:latin typeface="+mj-lt"/>
              </a:rPr>
              <a:t>Inadequate security policies and procedures</a:t>
            </a:r>
          </a:p>
          <a:p>
            <a:pPr marL="285750" indent="-285750">
              <a:buFont typeface="Arial" panose="020B0604020202020204" pitchFamily="34" charset="0"/>
              <a:buChar char="•"/>
            </a:pPr>
            <a:r>
              <a:rPr lang="en-GB" sz="1200" dirty="0" smtClean="0">
                <a:latin typeface="+mj-lt"/>
              </a:rPr>
              <a:t>Staff shortages and strikes</a:t>
            </a:r>
            <a:endParaRPr lang="en-GB" sz="1200" dirty="0">
              <a:latin typeface="+mj-lt"/>
            </a:endParaRPr>
          </a:p>
        </p:txBody>
      </p:sp>
      <p:sp>
        <p:nvSpPr>
          <p:cNvPr id="14" name="TextBox 13"/>
          <p:cNvSpPr txBox="1"/>
          <p:nvPr/>
        </p:nvSpPr>
        <p:spPr>
          <a:xfrm>
            <a:off x="3159013" y="4387251"/>
            <a:ext cx="2955596" cy="646331"/>
          </a:xfrm>
          <a:prstGeom prst="rect">
            <a:avLst/>
          </a:prstGeom>
          <a:noFill/>
        </p:spPr>
        <p:txBody>
          <a:bodyPr wrap="square" rtlCol="0">
            <a:spAutoFit/>
          </a:bodyPr>
          <a:lstStyle/>
          <a:p>
            <a:r>
              <a:rPr lang="en-GB" sz="1200" b="1" dirty="0" smtClean="0">
                <a:latin typeface="+mj-lt"/>
              </a:rPr>
              <a:t>Communication Networks</a:t>
            </a:r>
          </a:p>
          <a:p>
            <a:pPr marL="285750" indent="-285750">
              <a:buFont typeface="Arial" panose="020B0604020202020204" pitchFamily="34" charset="0"/>
              <a:buChar char="•"/>
            </a:pPr>
            <a:r>
              <a:rPr lang="en-GB" sz="1200" dirty="0" smtClean="0">
                <a:latin typeface="+mj-lt"/>
              </a:rPr>
              <a:t>Breaking disconnection of cables</a:t>
            </a:r>
          </a:p>
          <a:p>
            <a:pPr marL="285750" indent="-285750">
              <a:buFont typeface="Arial" panose="020B0604020202020204" pitchFamily="34" charset="0"/>
              <a:buChar char="•"/>
            </a:pPr>
            <a:r>
              <a:rPr lang="en-GB" sz="1200" dirty="0" smtClean="0">
                <a:latin typeface="+mj-lt"/>
              </a:rPr>
              <a:t>Electronic interference and radiation</a:t>
            </a:r>
            <a:endParaRPr lang="en-GB" sz="1200" dirty="0">
              <a:latin typeface="+mj-lt"/>
            </a:endParaRPr>
          </a:p>
        </p:txBody>
      </p:sp>
      <p:sp>
        <p:nvSpPr>
          <p:cNvPr id="15" name="TextBox 14"/>
          <p:cNvSpPr txBox="1"/>
          <p:nvPr/>
        </p:nvSpPr>
        <p:spPr>
          <a:xfrm>
            <a:off x="6483648" y="2132856"/>
            <a:ext cx="2575332" cy="1015663"/>
          </a:xfrm>
          <a:prstGeom prst="rect">
            <a:avLst/>
          </a:prstGeom>
          <a:noFill/>
        </p:spPr>
        <p:txBody>
          <a:bodyPr wrap="square" rtlCol="0">
            <a:spAutoFit/>
          </a:bodyPr>
          <a:lstStyle/>
          <a:p>
            <a:r>
              <a:rPr lang="en-GB" sz="1200" b="1" dirty="0" smtClean="0">
                <a:latin typeface="+mj-lt"/>
              </a:rPr>
              <a:t>DBMS and Application Software</a:t>
            </a:r>
          </a:p>
          <a:p>
            <a:pPr marL="285750" indent="-285750">
              <a:buFont typeface="Arial" panose="020B0604020202020204" pitchFamily="34" charset="0"/>
              <a:buChar char="•"/>
            </a:pPr>
            <a:r>
              <a:rPr lang="en-GB" sz="1200" dirty="0" smtClean="0">
                <a:latin typeface="+mj-lt"/>
              </a:rPr>
              <a:t>Failure of security mechanism giving greater access</a:t>
            </a:r>
          </a:p>
          <a:p>
            <a:pPr marL="285750" indent="-285750">
              <a:buFont typeface="Arial" panose="020B0604020202020204" pitchFamily="34" charset="0"/>
              <a:buChar char="•"/>
            </a:pPr>
            <a:r>
              <a:rPr lang="en-GB" sz="1200" dirty="0" smtClean="0">
                <a:latin typeface="+mj-lt"/>
              </a:rPr>
              <a:t>Program alteration</a:t>
            </a:r>
          </a:p>
          <a:p>
            <a:pPr marL="285750" indent="-285750">
              <a:buFont typeface="Arial" panose="020B0604020202020204" pitchFamily="34" charset="0"/>
              <a:buChar char="•"/>
            </a:pPr>
            <a:r>
              <a:rPr lang="en-GB" sz="1200" dirty="0" smtClean="0">
                <a:latin typeface="+mj-lt"/>
              </a:rPr>
              <a:t>Theft of programs</a:t>
            </a:r>
            <a:endParaRPr lang="en-GB" sz="1200" dirty="0">
              <a:latin typeface="+mj-lt"/>
            </a:endParaRPr>
          </a:p>
        </p:txBody>
      </p:sp>
      <p:pic>
        <p:nvPicPr>
          <p:cNvPr id="21" name="Content Placeholder 20"/>
          <p:cNvPicPr>
            <a:picLocks noGrp="1" noChangeAspect="1"/>
          </p:cNvPicPr>
          <p:nvPr>
            <p:ph sz="quarter" idx="1"/>
          </p:nvPr>
        </p:nvPicPr>
        <p:blipFill rotWithShape="1">
          <a:blip r:embed="rId3"/>
          <a:srcRect l="1847"/>
          <a:stretch/>
        </p:blipFill>
        <p:spPr>
          <a:xfrm>
            <a:off x="7398060" y="3226180"/>
            <a:ext cx="942975" cy="962025"/>
          </a:xfrm>
          <a:prstGeom prst="rect">
            <a:avLst/>
          </a:prstGeom>
        </p:spPr>
      </p:pic>
      <p:pic>
        <p:nvPicPr>
          <p:cNvPr id="19" name="Picture 18"/>
          <p:cNvPicPr>
            <a:picLocks noChangeAspect="1"/>
          </p:cNvPicPr>
          <p:nvPr/>
        </p:nvPicPr>
        <p:blipFill>
          <a:blip r:embed="rId4"/>
          <a:stretch>
            <a:fillRect/>
          </a:stretch>
        </p:blipFill>
        <p:spPr>
          <a:xfrm>
            <a:off x="3986106" y="3173664"/>
            <a:ext cx="571500" cy="1276350"/>
          </a:xfrm>
          <a:prstGeom prst="rect">
            <a:avLst/>
          </a:prstGeom>
        </p:spPr>
      </p:pic>
      <p:pic>
        <p:nvPicPr>
          <p:cNvPr id="23" name="Picture 22"/>
          <p:cNvPicPr>
            <a:picLocks noChangeAspect="1"/>
          </p:cNvPicPr>
          <p:nvPr/>
        </p:nvPicPr>
        <p:blipFill>
          <a:blip r:embed="rId5"/>
          <a:stretch>
            <a:fillRect/>
          </a:stretch>
        </p:blipFill>
        <p:spPr>
          <a:xfrm>
            <a:off x="2933725" y="5693816"/>
            <a:ext cx="323850" cy="942975"/>
          </a:xfrm>
          <a:prstGeom prst="rect">
            <a:avLst/>
          </a:prstGeom>
        </p:spPr>
      </p:pic>
      <p:pic>
        <p:nvPicPr>
          <p:cNvPr id="24" name="Picture 23"/>
          <p:cNvPicPr>
            <a:picLocks noChangeAspect="1"/>
          </p:cNvPicPr>
          <p:nvPr/>
        </p:nvPicPr>
        <p:blipFill>
          <a:blip r:embed="rId6"/>
          <a:stretch>
            <a:fillRect/>
          </a:stretch>
        </p:blipFill>
        <p:spPr>
          <a:xfrm>
            <a:off x="758574" y="1989186"/>
            <a:ext cx="1190625" cy="847725"/>
          </a:xfrm>
          <a:prstGeom prst="rect">
            <a:avLst/>
          </a:prstGeom>
        </p:spPr>
      </p:pic>
      <p:sp>
        <p:nvSpPr>
          <p:cNvPr id="25" name="TextBox 24"/>
          <p:cNvSpPr txBox="1"/>
          <p:nvPr/>
        </p:nvSpPr>
        <p:spPr>
          <a:xfrm>
            <a:off x="3159013" y="1556792"/>
            <a:ext cx="3285195" cy="1569660"/>
          </a:xfrm>
          <a:prstGeom prst="rect">
            <a:avLst/>
          </a:prstGeom>
          <a:noFill/>
        </p:spPr>
        <p:txBody>
          <a:bodyPr wrap="square" rtlCol="0">
            <a:spAutoFit/>
          </a:bodyPr>
          <a:lstStyle/>
          <a:p>
            <a:r>
              <a:rPr lang="en-GB" sz="1200" b="1" dirty="0" smtClean="0">
                <a:latin typeface="+mj-lt"/>
              </a:rPr>
              <a:t>Hardware</a:t>
            </a:r>
          </a:p>
          <a:p>
            <a:pPr marL="285750" indent="-285750">
              <a:buFont typeface="Arial" panose="020B0604020202020204" pitchFamily="34" charset="0"/>
              <a:buChar char="•"/>
            </a:pPr>
            <a:r>
              <a:rPr lang="en-GB" sz="1200" dirty="0" smtClean="0">
                <a:latin typeface="+mj-lt"/>
              </a:rPr>
              <a:t>Fire/flood/bombs</a:t>
            </a:r>
          </a:p>
          <a:p>
            <a:pPr marL="285750" indent="-285750">
              <a:buFont typeface="Arial" panose="020B0604020202020204" pitchFamily="34" charset="0"/>
              <a:buChar char="•"/>
            </a:pPr>
            <a:r>
              <a:rPr lang="en-GB" sz="1200" dirty="0" smtClean="0">
                <a:latin typeface="+mj-lt"/>
              </a:rPr>
              <a:t>Data corruption due to power loss or surge</a:t>
            </a:r>
          </a:p>
          <a:p>
            <a:pPr marL="285750" indent="-285750">
              <a:buFont typeface="Arial" panose="020B0604020202020204" pitchFamily="34" charset="0"/>
              <a:buChar char="•"/>
            </a:pPr>
            <a:r>
              <a:rPr lang="en-GB" sz="1200" dirty="0" smtClean="0">
                <a:latin typeface="+mj-lt"/>
              </a:rPr>
              <a:t>Failure of security mechanisms giving greater access</a:t>
            </a:r>
          </a:p>
          <a:p>
            <a:pPr marL="285750" indent="-285750">
              <a:buFont typeface="Arial" panose="020B0604020202020204" pitchFamily="34" charset="0"/>
              <a:buChar char="•"/>
            </a:pPr>
            <a:r>
              <a:rPr lang="en-GB" sz="1200" dirty="0" smtClean="0">
                <a:latin typeface="+mj-lt"/>
              </a:rPr>
              <a:t>Theft of equipment</a:t>
            </a:r>
          </a:p>
          <a:p>
            <a:pPr marL="285750" indent="-285750">
              <a:buFont typeface="Arial" panose="020B0604020202020204" pitchFamily="34" charset="0"/>
              <a:buChar char="•"/>
            </a:pPr>
            <a:r>
              <a:rPr lang="en-GB" sz="1200" dirty="0" smtClean="0">
                <a:latin typeface="+mj-lt"/>
              </a:rPr>
              <a:t>Physical damage to equipment</a:t>
            </a:r>
          </a:p>
          <a:p>
            <a:pPr marL="285750" indent="-285750">
              <a:buFont typeface="Arial" panose="020B0604020202020204" pitchFamily="34" charset="0"/>
              <a:buChar char="•"/>
            </a:pPr>
            <a:r>
              <a:rPr lang="en-GB" sz="1200" dirty="0" smtClean="0">
                <a:latin typeface="+mj-lt"/>
              </a:rPr>
              <a:t>Electronic interference and radiation</a:t>
            </a:r>
            <a:endParaRPr lang="en-GB" sz="1200" dirty="0">
              <a:latin typeface="+mj-lt"/>
            </a:endParaRPr>
          </a:p>
        </p:txBody>
      </p:sp>
      <p:pic>
        <p:nvPicPr>
          <p:cNvPr id="26" name="Picture 25"/>
          <p:cNvPicPr>
            <a:picLocks noChangeAspect="1"/>
          </p:cNvPicPr>
          <p:nvPr/>
        </p:nvPicPr>
        <p:blipFill>
          <a:blip r:embed="rId5"/>
          <a:stretch>
            <a:fillRect/>
          </a:stretch>
        </p:blipFill>
        <p:spPr>
          <a:xfrm>
            <a:off x="6300192" y="5580424"/>
            <a:ext cx="323850" cy="942975"/>
          </a:xfrm>
          <a:prstGeom prst="rect">
            <a:avLst/>
          </a:prstGeom>
        </p:spPr>
      </p:pic>
      <p:pic>
        <p:nvPicPr>
          <p:cNvPr id="27" name="Picture 26"/>
          <p:cNvPicPr>
            <a:picLocks noChangeAspect="1"/>
          </p:cNvPicPr>
          <p:nvPr/>
        </p:nvPicPr>
        <p:blipFill>
          <a:blip r:embed="rId5"/>
          <a:stretch>
            <a:fillRect/>
          </a:stretch>
        </p:blipFill>
        <p:spPr>
          <a:xfrm>
            <a:off x="-31495" y="5753489"/>
            <a:ext cx="323850" cy="942975"/>
          </a:xfrm>
          <a:prstGeom prst="rect">
            <a:avLst/>
          </a:prstGeom>
        </p:spPr>
      </p:pic>
      <p:pic>
        <p:nvPicPr>
          <p:cNvPr id="28" name="Picture 27"/>
          <p:cNvPicPr>
            <a:picLocks noChangeAspect="1"/>
          </p:cNvPicPr>
          <p:nvPr/>
        </p:nvPicPr>
        <p:blipFill>
          <a:blip r:embed="rId6"/>
          <a:stretch>
            <a:fillRect/>
          </a:stretch>
        </p:blipFill>
        <p:spPr>
          <a:xfrm>
            <a:off x="753624" y="3185330"/>
            <a:ext cx="1190625" cy="847725"/>
          </a:xfrm>
          <a:prstGeom prst="rect">
            <a:avLst/>
          </a:prstGeom>
        </p:spPr>
      </p:pic>
      <p:pic>
        <p:nvPicPr>
          <p:cNvPr id="29" name="Picture 28"/>
          <p:cNvPicPr>
            <a:picLocks noChangeAspect="1"/>
          </p:cNvPicPr>
          <p:nvPr/>
        </p:nvPicPr>
        <p:blipFill>
          <a:blip r:embed="rId6"/>
          <a:stretch>
            <a:fillRect/>
          </a:stretch>
        </p:blipFill>
        <p:spPr>
          <a:xfrm>
            <a:off x="753624" y="4381475"/>
            <a:ext cx="1190625" cy="847725"/>
          </a:xfrm>
          <a:prstGeom prst="rect">
            <a:avLst/>
          </a:prstGeom>
        </p:spPr>
      </p:pic>
      <p:cxnSp>
        <p:nvCxnSpPr>
          <p:cNvPr id="31" name="Straight Arrow Connector 30"/>
          <p:cNvCxnSpPr>
            <a:stCxn id="24" idx="3"/>
          </p:cNvCxnSpPr>
          <p:nvPr/>
        </p:nvCxnSpPr>
        <p:spPr>
          <a:xfrm>
            <a:off x="1949199" y="2413049"/>
            <a:ext cx="1981846" cy="1153266"/>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8" idx="3"/>
          </p:cNvCxnSpPr>
          <p:nvPr/>
        </p:nvCxnSpPr>
        <p:spPr>
          <a:xfrm>
            <a:off x="1944249" y="3609193"/>
            <a:ext cx="1986796" cy="11401"/>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9" idx="3"/>
          </p:cNvCxnSpPr>
          <p:nvPr/>
        </p:nvCxnSpPr>
        <p:spPr>
          <a:xfrm flipV="1">
            <a:off x="1944249" y="3693168"/>
            <a:ext cx="1986796" cy="111217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stCxn id="19" idx="3"/>
          </p:cNvCxnSpPr>
          <p:nvPr/>
        </p:nvCxnSpPr>
        <p:spPr>
          <a:xfrm>
            <a:off x="4557606" y="3811839"/>
            <a:ext cx="284045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25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Multi-user Computer Environment</a:t>
            </a:r>
            <a:endParaRPr lang="en-GB" dirty="0"/>
          </a:p>
        </p:txBody>
      </p:sp>
      <p:pic>
        <p:nvPicPr>
          <p:cNvPr id="4" name="Picture 3"/>
          <p:cNvPicPr>
            <a:picLocks noChangeAspect="1"/>
          </p:cNvPicPr>
          <p:nvPr/>
        </p:nvPicPr>
        <p:blipFill>
          <a:blip r:embed="rId3"/>
          <a:stretch>
            <a:fillRect/>
          </a:stretch>
        </p:blipFill>
        <p:spPr>
          <a:xfrm>
            <a:off x="1691680" y="1556792"/>
            <a:ext cx="5557266" cy="5261801"/>
          </a:xfrm>
          <a:prstGeom prst="rect">
            <a:avLst/>
          </a:prstGeom>
        </p:spPr>
      </p:pic>
    </p:spTree>
    <p:extLst>
      <p:ext uri="{BB962C8B-B14F-4D97-AF65-F5344CB8AC3E}">
        <p14:creationId xmlns:p14="http://schemas.microsoft.com/office/powerpoint/2010/main" val="38260937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Countermeasures: Computer-Based Security Controls</a:t>
            </a:r>
          </a:p>
        </p:txBody>
      </p:sp>
      <p:sp>
        <p:nvSpPr>
          <p:cNvPr id="3" name="Content Placeholder 2"/>
          <p:cNvSpPr>
            <a:spLocks noGrp="1"/>
          </p:cNvSpPr>
          <p:nvPr>
            <p:ph sz="quarter" idx="1"/>
          </p:nvPr>
        </p:nvSpPr>
        <p:spPr>
          <a:xfrm>
            <a:off x="612648" y="1600200"/>
            <a:ext cx="8153400" cy="5257800"/>
          </a:xfrm>
        </p:spPr>
        <p:txBody>
          <a:bodyPr>
            <a:normAutofit/>
          </a:bodyPr>
          <a:lstStyle/>
          <a:p>
            <a:r>
              <a:rPr lang="en-GB" dirty="0" smtClean="0"/>
              <a:t>The </a:t>
            </a:r>
            <a:r>
              <a:rPr lang="en-GB" dirty="0"/>
              <a:t>security of a DBMS in the first instance is only as good as that of the operating system</a:t>
            </a:r>
            <a:r>
              <a:rPr lang="en-GB" dirty="0" smtClean="0"/>
              <a:t>.</a:t>
            </a:r>
          </a:p>
          <a:p>
            <a:r>
              <a:rPr lang="en-GB" dirty="0" smtClean="0"/>
              <a:t>Additional countermeasures to threats on computer systems range from security controls to administrative procedures.</a:t>
            </a:r>
          </a:p>
          <a:p>
            <a:r>
              <a:rPr lang="en-GB" dirty="0" smtClean="0"/>
              <a:t>We will look at the following computer-based security controls for a multi-user environment:</a:t>
            </a:r>
          </a:p>
          <a:p>
            <a:pPr lvl="1"/>
            <a:r>
              <a:rPr lang="en-GB" dirty="0"/>
              <a:t>Authorisation</a:t>
            </a:r>
          </a:p>
          <a:p>
            <a:pPr lvl="1"/>
            <a:r>
              <a:rPr lang="en-GB" dirty="0"/>
              <a:t>Access controls</a:t>
            </a:r>
          </a:p>
          <a:p>
            <a:pPr lvl="1"/>
            <a:r>
              <a:rPr lang="en-GB" dirty="0" smtClean="0"/>
              <a:t>Views</a:t>
            </a:r>
          </a:p>
          <a:p>
            <a:pPr lvl="1"/>
            <a:r>
              <a:rPr lang="en-GB" dirty="0">
                <a:solidFill>
                  <a:prstClr val="black"/>
                </a:solidFill>
              </a:rPr>
              <a:t>Backup and recovery</a:t>
            </a:r>
          </a:p>
          <a:p>
            <a:pPr lvl="1"/>
            <a:endParaRPr lang="en-GB" dirty="0"/>
          </a:p>
        </p:txBody>
      </p:sp>
      <p:sp>
        <p:nvSpPr>
          <p:cNvPr id="5" name="Rectangle 4"/>
          <p:cNvSpPr/>
          <p:nvPr/>
        </p:nvSpPr>
        <p:spPr>
          <a:xfrm>
            <a:off x="4427984" y="4941168"/>
            <a:ext cx="4572000" cy="1446550"/>
          </a:xfrm>
          <a:prstGeom prst="rect">
            <a:avLst/>
          </a:prstGeom>
        </p:spPr>
        <p:txBody>
          <a:bodyPr>
            <a:spAutoFit/>
          </a:bodyPr>
          <a:lstStyle/>
          <a:p>
            <a:pPr marL="640080" lvl="1" indent="-274320">
              <a:spcBef>
                <a:spcPts val="550"/>
              </a:spcBef>
              <a:buClr>
                <a:srgbClr val="2DA2BF"/>
              </a:buClr>
              <a:buSzPct val="70000"/>
              <a:buFont typeface="Wingdings 2"/>
              <a:buChar char=""/>
            </a:pPr>
            <a:r>
              <a:rPr lang="en-GB" sz="2600" dirty="0" smtClean="0">
                <a:solidFill>
                  <a:prstClr val="black"/>
                </a:solidFill>
              </a:rPr>
              <a:t>Integrity</a:t>
            </a:r>
            <a:endParaRPr lang="en-GB" sz="2600" dirty="0">
              <a:solidFill>
                <a:prstClr val="black"/>
              </a:solidFill>
            </a:endParaRPr>
          </a:p>
          <a:p>
            <a:pPr marL="640080" lvl="1" indent="-274320">
              <a:spcBef>
                <a:spcPts val="550"/>
              </a:spcBef>
              <a:buClr>
                <a:srgbClr val="2DA2BF"/>
              </a:buClr>
              <a:buSzPct val="70000"/>
              <a:buFont typeface="Wingdings 2"/>
              <a:buChar char=""/>
            </a:pPr>
            <a:r>
              <a:rPr lang="en-GB" sz="2600" dirty="0">
                <a:solidFill>
                  <a:prstClr val="black"/>
                </a:solidFill>
              </a:rPr>
              <a:t>Encryption</a:t>
            </a:r>
          </a:p>
          <a:p>
            <a:pPr marL="640080" lvl="1" indent="-274320">
              <a:spcBef>
                <a:spcPts val="550"/>
              </a:spcBef>
              <a:buClr>
                <a:srgbClr val="2DA2BF"/>
              </a:buClr>
              <a:buSzPct val="70000"/>
              <a:buFont typeface="Wingdings 2"/>
              <a:buChar char=""/>
            </a:pPr>
            <a:r>
              <a:rPr lang="en-GB" sz="2600" dirty="0">
                <a:solidFill>
                  <a:prstClr val="black"/>
                </a:solidFill>
              </a:rPr>
              <a:t>RAID technology</a:t>
            </a:r>
          </a:p>
        </p:txBody>
      </p:sp>
    </p:spTree>
    <p:extLst>
      <p:ext uri="{BB962C8B-B14F-4D97-AF65-F5344CB8AC3E}">
        <p14:creationId xmlns:p14="http://schemas.microsoft.com/office/powerpoint/2010/main" val="2054165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Authorisation</a:t>
            </a:r>
          </a:p>
        </p:txBody>
      </p:sp>
      <p:pic>
        <p:nvPicPr>
          <p:cNvPr id="4" name="Picture 3"/>
          <p:cNvPicPr>
            <a:picLocks noChangeAspect="1"/>
          </p:cNvPicPr>
          <p:nvPr/>
        </p:nvPicPr>
        <p:blipFill>
          <a:blip r:embed="rId2"/>
          <a:stretch>
            <a:fillRect/>
          </a:stretch>
        </p:blipFill>
        <p:spPr>
          <a:xfrm>
            <a:off x="2500571" y="2667095"/>
            <a:ext cx="4142857" cy="1523810"/>
          </a:xfrm>
          <a:prstGeom prst="rect">
            <a:avLst/>
          </a:prstGeom>
        </p:spPr>
      </p:pic>
      <p:sp>
        <p:nvSpPr>
          <p:cNvPr id="5" name="TextBox 4"/>
          <p:cNvSpPr txBox="1"/>
          <p:nvPr/>
        </p:nvSpPr>
        <p:spPr>
          <a:xfrm>
            <a:off x="1259632" y="4611469"/>
            <a:ext cx="6004016" cy="369332"/>
          </a:xfrm>
          <a:prstGeom prst="rect">
            <a:avLst/>
          </a:prstGeom>
          <a:noFill/>
        </p:spPr>
        <p:txBody>
          <a:bodyPr wrap="none" rtlCol="0">
            <a:spAutoFit/>
          </a:bodyPr>
          <a:lstStyle/>
          <a:p>
            <a:r>
              <a:rPr lang="en-GB" b="1" dirty="0" smtClean="0"/>
              <a:t>Authentication</a:t>
            </a:r>
            <a:r>
              <a:rPr lang="en-GB" dirty="0" smtClean="0"/>
              <a:t>: Confirm that I am who I am claiming to be</a:t>
            </a:r>
          </a:p>
        </p:txBody>
      </p:sp>
      <p:sp>
        <p:nvSpPr>
          <p:cNvPr id="6" name="TextBox 5"/>
          <p:cNvSpPr txBox="1"/>
          <p:nvPr/>
        </p:nvSpPr>
        <p:spPr>
          <a:xfrm>
            <a:off x="1265514" y="5003884"/>
            <a:ext cx="6996274" cy="369332"/>
          </a:xfrm>
          <a:prstGeom prst="rect">
            <a:avLst/>
          </a:prstGeom>
          <a:noFill/>
        </p:spPr>
        <p:txBody>
          <a:bodyPr wrap="none" rtlCol="0">
            <a:spAutoFit/>
          </a:bodyPr>
          <a:lstStyle/>
          <a:p>
            <a:r>
              <a:rPr lang="en-GB" b="1" dirty="0" smtClean="0"/>
              <a:t>Authorisation</a:t>
            </a:r>
            <a:r>
              <a:rPr lang="en-GB" dirty="0" smtClean="0"/>
              <a:t>: Okay confirmed, know who you are, you can access …</a:t>
            </a:r>
            <a:endParaRPr lang="en-GB" dirty="0"/>
          </a:p>
        </p:txBody>
      </p:sp>
    </p:spTree>
    <p:extLst>
      <p:ext uri="{BB962C8B-B14F-4D97-AF65-F5344CB8AC3E}">
        <p14:creationId xmlns:p14="http://schemas.microsoft.com/office/powerpoint/2010/main" val="185751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Authorisation</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b="1" dirty="0"/>
              <a:t>Authorisation</a:t>
            </a:r>
            <a:r>
              <a:rPr lang="en-GB" dirty="0"/>
              <a:t>: The granting of a right or privilege, which enables a subject to legitimately have access to a system or a system’s object.</a:t>
            </a:r>
          </a:p>
          <a:p>
            <a:pPr lvl="1"/>
            <a:r>
              <a:rPr lang="en-GB" b="1" i="1" dirty="0"/>
              <a:t>Involves authentication </a:t>
            </a:r>
            <a:r>
              <a:rPr lang="en-GB" i="1" dirty="0"/>
              <a:t>of </a:t>
            </a:r>
            <a:r>
              <a:rPr lang="en-GB" i="1" dirty="0" smtClean="0"/>
              <a:t>subjects </a:t>
            </a:r>
            <a:r>
              <a:rPr lang="en-GB" i="1" dirty="0"/>
              <a:t>requesting access to </a:t>
            </a:r>
            <a:r>
              <a:rPr lang="en-GB" i="1" dirty="0" smtClean="0"/>
              <a:t>objects.</a:t>
            </a:r>
          </a:p>
          <a:p>
            <a:pPr lvl="2"/>
            <a:r>
              <a:rPr lang="en-GB" i="1" dirty="0" smtClean="0"/>
              <a:t>Subjects </a:t>
            </a:r>
            <a:r>
              <a:rPr lang="en-GB" dirty="0" smtClean="0"/>
              <a:t>are</a:t>
            </a:r>
            <a:r>
              <a:rPr lang="en-GB" i="1" dirty="0" smtClean="0"/>
              <a:t> </a:t>
            </a:r>
            <a:r>
              <a:rPr lang="en-GB" dirty="0" smtClean="0"/>
              <a:t>user </a:t>
            </a:r>
            <a:r>
              <a:rPr lang="en-GB" dirty="0"/>
              <a:t>or </a:t>
            </a:r>
            <a:r>
              <a:rPr lang="en-GB" dirty="0" smtClean="0"/>
              <a:t>programs</a:t>
            </a:r>
          </a:p>
          <a:p>
            <a:pPr lvl="2"/>
            <a:r>
              <a:rPr lang="en-GB" i="1" dirty="0" smtClean="0"/>
              <a:t>Objects</a:t>
            </a:r>
            <a:r>
              <a:rPr lang="en-GB" dirty="0" smtClean="0"/>
              <a:t> are tables, views, procedures, triggers, </a:t>
            </a:r>
            <a:r>
              <a:rPr lang="en-GB" dirty="0"/>
              <a:t>etc</a:t>
            </a:r>
            <a:r>
              <a:rPr lang="en-GB" dirty="0" smtClean="0"/>
              <a:t>. in the Database</a:t>
            </a:r>
            <a:endParaRPr lang="en-GB" dirty="0"/>
          </a:p>
          <a:p>
            <a:r>
              <a:rPr lang="en-GB" b="1" dirty="0"/>
              <a:t>Authentication</a:t>
            </a:r>
            <a:r>
              <a:rPr lang="en-GB" dirty="0"/>
              <a:t>: A mechanism that determines whether a user is who he or she claims to be.</a:t>
            </a:r>
          </a:p>
          <a:p>
            <a:pPr lvl="1"/>
            <a:r>
              <a:rPr lang="en-GB" dirty="0"/>
              <a:t>Involves the use of logins, unique user identifiers associated with a password.</a:t>
            </a:r>
          </a:p>
          <a:p>
            <a:endParaRPr lang="en-GB" dirty="0"/>
          </a:p>
        </p:txBody>
      </p:sp>
    </p:spTree>
    <p:extLst>
      <p:ext uri="{BB962C8B-B14F-4D97-AF65-F5344CB8AC3E}">
        <p14:creationId xmlns:p14="http://schemas.microsoft.com/office/powerpoint/2010/main" val="30732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Authorisation and Authentication in MS SQL Server</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20000"/>
          </a:bodyPr>
          <a:lstStyle/>
          <a:p>
            <a:r>
              <a:rPr lang="en-GB" dirty="0"/>
              <a:t>No ISO standard, left to DBMSs to implement.</a:t>
            </a:r>
          </a:p>
          <a:p>
            <a:r>
              <a:rPr lang="en-GB" dirty="0"/>
              <a:t>In MS SQL Server, two levels of security: the server itself and the database(s).</a:t>
            </a:r>
          </a:p>
          <a:p>
            <a:pPr lvl="1"/>
            <a:r>
              <a:rPr lang="en-GB" b="1" dirty="0"/>
              <a:t>Logins</a:t>
            </a:r>
            <a:r>
              <a:rPr lang="en-GB" dirty="0"/>
              <a:t>: access to the server is granted via logins and there are two main types:</a:t>
            </a:r>
          </a:p>
          <a:p>
            <a:pPr lvl="2"/>
            <a:r>
              <a:rPr lang="en-GB" dirty="0"/>
              <a:t>SQL Server authenticated logins</a:t>
            </a:r>
          </a:p>
          <a:p>
            <a:pPr lvl="2"/>
            <a:r>
              <a:rPr lang="en-GB" dirty="0"/>
              <a:t>Windows authenticated logins</a:t>
            </a:r>
          </a:p>
          <a:p>
            <a:pPr lvl="1"/>
            <a:r>
              <a:rPr lang="en-GB" b="1" dirty="0"/>
              <a:t>Users</a:t>
            </a:r>
            <a:r>
              <a:rPr lang="en-GB" dirty="0"/>
              <a:t>: access to databases is granted via users.</a:t>
            </a:r>
          </a:p>
          <a:p>
            <a:pPr lvl="2"/>
            <a:r>
              <a:rPr lang="en-GB" dirty="0"/>
              <a:t>To get further access to a </a:t>
            </a:r>
            <a:r>
              <a:rPr lang="en-GB" dirty="0" smtClean="0"/>
              <a:t>specific database</a:t>
            </a:r>
            <a:r>
              <a:rPr lang="en-GB" dirty="0"/>
              <a:t>, a </a:t>
            </a:r>
            <a:r>
              <a:rPr lang="en-GB" dirty="0" smtClean="0"/>
              <a:t>login </a:t>
            </a:r>
            <a:r>
              <a:rPr lang="en-GB" b="1" dirty="0" smtClean="0"/>
              <a:t>must</a:t>
            </a:r>
            <a:r>
              <a:rPr lang="en-GB" dirty="0" smtClean="0"/>
              <a:t> be mapped </a:t>
            </a:r>
            <a:r>
              <a:rPr lang="en-GB" dirty="0"/>
              <a:t>to a </a:t>
            </a:r>
            <a:r>
              <a:rPr lang="en-GB" dirty="0" smtClean="0"/>
              <a:t>database user.</a:t>
            </a:r>
            <a:endParaRPr lang="en-GB" dirty="0"/>
          </a:p>
          <a:p>
            <a:pPr lvl="2"/>
            <a:r>
              <a:rPr lang="en-GB" dirty="0" smtClean="0"/>
              <a:t>Therefore, a user </a:t>
            </a:r>
            <a:r>
              <a:rPr lang="en-GB" dirty="0"/>
              <a:t>mapped to </a:t>
            </a:r>
            <a:r>
              <a:rPr lang="en-GB" dirty="0" smtClean="0"/>
              <a:t>a login must exist in the database.</a:t>
            </a:r>
            <a:endParaRPr lang="en-GB" dirty="0"/>
          </a:p>
          <a:p>
            <a:r>
              <a:rPr lang="en-GB" dirty="0"/>
              <a:t>Permissions can be granted at both levels</a:t>
            </a:r>
            <a:r>
              <a:rPr lang="en-GB" dirty="0" smtClean="0"/>
              <a:t>.</a:t>
            </a:r>
          </a:p>
          <a:p>
            <a:pPr lvl="1"/>
            <a:r>
              <a:rPr lang="en-GB" dirty="0" smtClean="0"/>
              <a:t>Permissions inside the database are granted to database user accounts, not the logins.</a:t>
            </a:r>
            <a:endParaRPr lang="en-GB" dirty="0"/>
          </a:p>
          <a:p>
            <a:endParaRPr lang="en-GB" dirty="0"/>
          </a:p>
        </p:txBody>
      </p:sp>
    </p:spTree>
    <p:extLst>
      <p:ext uri="{BB962C8B-B14F-4D97-AF65-F5344CB8AC3E}">
        <p14:creationId xmlns:p14="http://schemas.microsoft.com/office/powerpoint/2010/main" val="163038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 SQL Server Users and Logins</a:t>
            </a:r>
            <a:endParaRPr lang="en-GB" dirty="0"/>
          </a:p>
        </p:txBody>
      </p:sp>
      <p:pic>
        <p:nvPicPr>
          <p:cNvPr id="1026" name="Picture 2" descr="TypesOfUs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459" y="1916832"/>
            <a:ext cx="7429500" cy="3771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4632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 SQL </a:t>
            </a:r>
            <a:r>
              <a:rPr lang="en-GB" dirty="0" err="1" smtClean="0"/>
              <a:t>dbo</a:t>
            </a:r>
            <a:r>
              <a:rPr lang="en-GB" dirty="0" smtClean="0"/>
              <a:t> Schema</a:t>
            </a:r>
            <a:endParaRPr lang="en-GB" dirty="0"/>
          </a:p>
        </p:txBody>
      </p:sp>
      <p:sp>
        <p:nvSpPr>
          <p:cNvPr id="3" name="Content Placeholder 2"/>
          <p:cNvSpPr>
            <a:spLocks noGrp="1"/>
          </p:cNvSpPr>
          <p:nvPr>
            <p:ph sz="quarter" idx="1"/>
          </p:nvPr>
        </p:nvSpPr>
        <p:spPr>
          <a:xfrm>
            <a:off x="612648" y="1600200"/>
            <a:ext cx="8153400" cy="5141168"/>
          </a:xfrm>
        </p:spPr>
        <p:txBody>
          <a:bodyPr>
            <a:normAutofit fontScale="92500" lnSpcReduction="10000"/>
          </a:bodyPr>
          <a:lstStyle/>
          <a:p>
            <a:r>
              <a:rPr lang="en-GB" dirty="0" smtClean="0"/>
              <a:t>A core concept of SQL Server security is that owners of objects have irrevocable (impossible to change) permissions to administer them.</a:t>
            </a:r>
          </a:p>
          <a:p>
            <a:r>
              <a:rPr lang="en-GB" dirty="0" smtClean="0"/>
              <a:t>That is, you </a:t>
            </a:r>
            <a:r>
              <a:rPr lang="en-GB" b="1" dirty="0" smtClean="0"/>
              <a:t>cannot</a:t>
            </a:r>
            <a:r>
              <a:rPr lang="en-GB" dirty="0" smtClean="0"/>
              <a:t> :</a:t>
            </a:r>
          </a:p>
          <a:p>
            <a:pPr lvl="1"/>
            <a:r>
              <a:rPr lang="en-GB" dirty="0"/>
              <a:t>R</a:t>
            </a:r>
            <a:r>
              <a:rPr lang="en-GB" dirty="0" smtClean="0"/>
              <a:t>emove privileges from an object owner</a:t>
            </a:r>
          </a:p>
          <a:p>
            <a:pPr lvl="1"/>
            <a:r>
              <a:rPr lang="en-GB" dirty="0" smtClean="0"/>
              <a:t>Drop users from a database if they own objects in it.</a:t>
            </a:r>
          </a:p>
          <a:p>
            <a:r>
              <a:rPr lang="en-GB" dirty="0" err="1" smtClean="0"/>
              <a:t>dbo</a:t>
            </a:r>
            <a:r>
              <a:rPr lang="en-GB" dirty="0" smtClean="0"/>
              <a:t> is the default schema for a new database.</a:t>
            </a:r>
          </a:p>
          <a:p>
            <a:pPr lvl="1"/>
            <a:r>
              <a:rPr lang="en-GB" dirty="0" smtClean="0"/>
              <a:t>The </a:t>
            </a:r>
            <a:r>
              <a:rPr lang="en-GB" dirty="0" err="1" smtClean="0"/>
              <a:t>dbo</a:t>
            </a:r>
            <a:r>
              <a:rPr lang="en-GB" dirty="0" smtClean="0"/>
              <a:t> schema is owned by the </a:t>
            </a:r>
            <a:r>
              <a:rPr lang="en-GB" dirty="0" err="1" smtClean="0"/>
              <a:t>dbo</a:t>
            </a:r>
            <a:r>
              <a:rPr lang="en-GB" dirty="0" smtClean="0"/>
              <a:t> </a:t>
            </a:r>
            <a:r>
              <a:rPr lang="en-GB" dirty="0"/>
              <a:t>(</a:t>
            </a:r>
            <a:r>
              <a:rPr lang="en-GB" b="1" dirty="0"/>
              <a:t>database owner</a:t>
            </a:r>
            <a:r>
              <a:rPr lang="en-GB" dirty="0" smtClean="0"/>
              <a:t>) user account.</a:t>
            </a:r>
          </a:p>
          <a:p>
            <a:pPr lvl="1"/>
            <a:r>
              <a:rPr lang="en-GB" dirty="0" smtClean="0"/>
              <a:t>So when you create a database, your login is mapped to the </a:t>
            </a:r>
            <a:r>
              <a:rPr lang="en-GB" dirty="0" err="1" smtClean="0"/>
              <a:t>dbo</a:t>
            </a:r>
            <a:r>
              <a:rPr lang="en-GB" dirty="0" smtClean="0"/>
              <a:t> user account by default – </a:t>
            </a:r>
            <a:r>
              <a:rPr lang="en-GB" i="1" dirty="0" smtClean="0"/>
              <a:t>you own the database</a:t>
            </a:r>
            <a:r>
              <a:rPr lang="en-GB" dirty="0" smtClean="0"/>
              <a:t>.</a:t>
            </a:r>
          </a:p>
          <a:p>
            <a:pPr marL="0" indent="0" algn="ctr">
              <a:spcBef>
                <a:spcPts val="1200"/>
              </a:spcBef>
              <a:buNone/>
            </a:pPr>
            <a:r>
              <a:rPr lang="en-GB" i="1" dirty="0" smtClean="0"/>
              <a:t>Let’s have a look …</a:t>
            </a:r>
            <a:endParaRPr lang="en-GB" i="1" dirty="0"/>
          </a:p>
        </p:txBody>
      </p:sp>
    </p:spTree>
    <p:extLst>
      <p:ext uri="{BB962C8B-B14F-4D97-AF65-F5344CB8AC3E}">
        <p14:creationId xmlns:p14="http://schemas.microsoft.com/office/powerpoint/2010/main" val="299058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Logins in SQL Server</a:t>
            </a:r>
            <a:endParaRPr lang="en-GB" dirty="0"/>
          </a:p>
        </p:txBody>
      </p:sp>
      <p:sp>
        <p:nvSpPr>
          <p:cNvPr id="3" name="Content Placeholder 2"/>
          <p:cNvSpPr>
            <a:spLocks noGrp="1"/>
          </p:cNvSpPr>
          <p:nvPr>
            <p:ph sz="quarter" idx="1"/>
          </p:nvPr>
        </p:nvSpPr>
        <p:spPr>
          <a:xfrm>
            <a:off x="612648" y="1600200"/>
            <a:ext cx="8153400" cy="4997152"/>
          </a:xfrm>
        </p:spPr>
        <p:txBody>
          <a:bodyPr>
            <a:normAutofit fontScale="92500"/>
          </a:bodyPr>
          <a:lstStyle/>
          <a:p>
            <a:r>
              <a:rPr lang="en-GB" dirty="0" smtClean="0"/>
              <a:t>Creating a login syntax (simplified):</a:t>
            </a:r>
          </a:p>
          <a:p>
            <a:pPr marL="68580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login_name</a:t>
            </a:r>
            <a:r>
              <a:rPr lang="en-GB" dirty="0">
                <a:solidFill>
                  <a:prstClr val="black"/>
                </a:solidFill>
                <a:latin typeface="Consolas" panose="020B0609020204030204" pitchFamily="49" charset="0"/>
              </a:rPr>
              <a:t> [WITH option_list1 | FROM source] [, option_list2 [, </a:t>
            </a:r>
            <a:r>
              <a:rPr lang="en-GB" dirty="0" smtClean="0">
                <a:solidFill>
                  <a:prstClr val="black"/>
                </a:solidFill>
                <a:latin typeface="Consolas" panose="020B0609020204030204" pitchFamily="49" charset="0"/>
              </a:rPr>
              <a:t>…]]</a:t>
            </a:r>
            <a:endParaRPr lang="en-GB" dirty="0" smtClean="0"/>
          </a:p>
          <a:p>
            <a:r>
              <a:rPr lang="en-GB" dirty="0" smtClean="0"/>
              <a:t>Examples:</a:t>
            </a:r>
          </a:p>
          <a:p>
            <a:pPr lvl="1"/>
            <a:r>
              <a:rPr lang="en-GB" dirty="0"/>
              <a:t>Create a login with a </a:t>
            </a:r>
            <a:r>
              <a:rPr lang="en-GB" dirty="0" smtClean="0"/>
              <a:t>password:</a:t>
            </a:r>
          </a:p>
          <a:p>
            <a:pPr marL="68580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P000001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PASSWORD</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err="1">
                <a:solidFill>
                  <a:srgbClr val="FF0000"/>
                </a:solidFill>
                <a:latin typeface="Consolas" panose="020B0609020204030204" pitchFamily="49" charset="0"/>
              </a:rPr>
              <a:t>dbms</a:t>
            </a:r>
            <a:r>
              <a:rPr lang="en-GB" dirty="0" smtClean="0">
                <a:solidFill>
                  <a:srgbClr val="FF0000"/>
                </a:solidFill>
                <a:latin typeface="Consolas" panose="020B0609020204030204" pitchFamily="49" charset="0"/>
              </a:rPr>
              <a:t>'</a:t>
            </a:r>
            <a:r>
              <a:rPr lang="en-GB" dirty="0" smtClean="0">
                <a:solidFill>
                  <a:srgbClr val="808080"/>
                </a:solidFill>
                <a:latin typeface="Consolas" panose="020B0609020204030204" pitchFamily="49" charset="0"/>
              </a:rPr>
              <a:t>;</a:t>
            </a:r>
            <a:endParaRPr lang="en-GB" dirty="0" smtClean="0"/>
          </a:p>
          <a:p>
            <a:pPr lvl="1"/>
            <a:r>
              <a:rPr lang="en-GB" dirty="0" smtClean="0"/>
              <a:t>Create </a:t>
            </a:r>
            <a:r>
              <a:rPr lang="en-GB" dirty="0"/>
              <a:t>a login requiring user to change password on first </a:t>
            </a:r>
            <a:r>
              <a:rPr lang="en-GB" dirty="0" smtClean="0"/>
              <a:t>login:</a:t>
            </a:r>
          </a:p>
          <a:p>
            <a:pPr marL="68580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P000001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PASSWORD</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smtClean="0">
                <a:solidFill>
                  <a:srgbClr val="FF0000"/>
                </a:solidFill>
                <a:latin typeface="Consolas" panose="020B0609020204030204" pitchFamily="49" charset="0"/>
              </a:rPr>
              <a:t>'</a:t>
            </a:r>
            <a:r>
              <a:rPr lang="en-GB" dirty="0" err="1" smtClean="0">
                <a:solidFill>
                  <a:srgbClr val="FF0000"/>
                </a:solidFill>
                <a:latin typeface="Consolas" panose="020B0609020204030204" pitchFamily="49" charset="0"/>
              </a:rPr>
              <a:t>dbms</a:t>
            </a:r>
            <a:r>
              <a:rPr lang="en-GB" dirty="0" smtClean="0">
                <a:solidFill>
                  <a:srgbClr val="FF0000"/>
                </a:solidFill>
                <a:latin typeface="Consolas" panose="020B0609020204030204" pitchFamily="49" charset="0"/>
              </a:rPr>
              <a:t>' </a:t>
            </a:r>
            <a:r>
              <a:rPr lang="en-GB" dirty="0">
                <a:solidFill>
                  <a:srgbClr val="FF0000"/>
                </a:solidFill>
                <a:latin typeface="Consolas" panose="020B0609020204030204" pitchFamily="49" charset="0"/>
              </a:rPr>
              <a:t>MUST_CHANGE</a:t>
            </a:r>
            <a:r>
              <a:rPr lang="en-GB" dirty="0" smtClean="0">
                <a:solidFill>
                  <a:srgbClr val="FF0000"/>
                </a:solidFill>
                <a:latin typeface="Consolas" panose="020B0609020204030204" pitchFamily="49" charset="0"/>
              </a:rPr>
              <a:t>;</a:t>
            </a:r>
            <a:endParaRPr lang="en-GB" dirty="0" smtClean="0"/>
          </a:p>
          <a:p>
            <a:pPr lvl="1"/>
            <a:r>
              <a:rPr lang="en-GB" dirty="0" smtClean="0"/>
              <a:t>Create </a:t>
            </a:r>
            <a:r>
              <a:rPr lang="en-GB" dirty="0"/>
              <a:t>a login from a Windows domain </a:t>
            </a:r>
            <a:r>
              <a:rPr lang="en-GB" dirty="0" smtClean="0"/>
              <a:t>account:</a:t>
            </a:r>
          </a:p>
          <a:p>
            <a:pPr marL="68580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Domain_Name</a:t>
            </a:r>
            <a:r>
              <a:rPr lang="en-GB" dirty="0">
                <a:solidFill>
                  <a:prstClr val="black"/>
                </a:solidFill>
                <a:latin typeface="Consolas" panose="020B0609020204030204" pitchFamily="49" charset="0"/>
              </a:rPr>
              <a:t>\P000001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WINDOWS</a:t>
            </a:r>
            <a:r>
              <a:rPr lang="en-GB" dirty="0" smtClean="0">
                <a:solidFill>
                  <a:srgbClr val="808080"/>
                </a:solidFill>
                <a:latin typeface="Consolas" panose="020B0609020204030204" pitchFamily="49" charset="0"/>
              </a:rPr>
              <a:t>;</a:t>
            </a:r>
            <a:endParaRPr lang="en-GB" dirty="0">
              <a:solidFill>
                <a:srgbClr val="808080"/>
              </a:solidFill>
              <a:latin typeface="Consolas" panose="020B0609020204030204" pitchFamily="49" charset="0"/>
            </a:endParaRPr>
          </a:p>
        </p:txBody>
      </p:sp>
    </p:spTree>
    <p:extLst>
      <p:ext uri="{BB962C8B-B14F-4D97-AF65-F5344CB8AC3E}">
        <p14:creationId xmlns:p14="http://schemas.microsoft.com/office/powerpoint/2010/main" val="342873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Logins in MS SQL Server</a:t>
            </a:r>
          </a:p>
        </p:txBody>
      </p:sp>
      <p:sp>
        <p:nvSpPr>
          <p:cNvPr id="3" name="Content Placeholder 2"/>
          <p:cNvSpPr>
            <a:spLocks noGrp="1"/>
          </p:cNvSpPr>
          <p:nvPr>
            <p:ph sz="quarter" idx="1"/>
          </p:nvPr>
        </p:nvSpPr>
        <p:spPr/>
        <p:txBody>
          <a:bodyPr/>
          <a:lstStyle/>
          <a:p>
            <a:r>
              <a:rPr lang="en-GB" dirty="0" smtClean="0"/>
              <a:t>Note that, a </a:t>
            </a:r>
            <a:r>
              <a:rPr lang="en-GB" dirty="0"/>
              <a:t>new login can connect to the server, but only has the permissions granted to the </a:t>
            </a:r>
            <a:r>
              <a:rPr lang="en-GB" b="1" dirty="0"/>
              <a:t>public </a:t>
            </a:r>
            <a:r>
              <a:rPr lang="en-GB" b="1" dirty="0" smtClean="0"/>
              <a:t>role</a:t>
            </a:r>
            <a:r>
              <a:rPr lang="en-GB" dirty="0" smtClean="0"/>
              <a:t>.</a:t>
            </a:r>
          </a:p>
          <a:p>
            <a:r>
              <a:rPr lang="en-GB" dirty="0" smtClean="0"/>
              <a:t>You have to give permission to any additional roles that you want the login to have.</a:t>
            </a:r>
          </a:p>
        </p:txBody>
      </p:sp>
    </p:spTree>
    <p:extLst>
      <p:ext uri="{BB962C8B-B14F-4D97-AF65-F5344CB8AC3E}">
        <p14:creationId xmlns:p14="http://schemas.microsoft.com/office/powerpoint/2010/main" val="211316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Creating Database Users in SQL Server</a:t>
            </a:r>
            <a:endParaRPr lang="en-GB" dirty="0"/>
          </a:p>
        </p:txBody>
      </p:sp>
      <p:sp>
        <p:nvSpPr>
          <p:cNvPr id="3" name="Content Placeholder 2"/>
          <p:cNvSpPr>
            <a:spLocks noGrp="1"/>
          </p:cNvSpPr>
          <p:nvPr>
            <p:ph sz="quarter" idx="1"/>
          </p:nvPr>
        </p:nvSpPr>
        <p:spPr/>
        <p:txBody>
          <a:bodyPr/>
          <a:lstStyle/>
          <a:p>
            <a:r>
              <a:rPr lang="en-GB" dirty="0" smtClean="0"/>
              <a:t>You use the </a:t>
            </a:r>
            <a:r>
              <a:rPr lang="en-GB" b="1" dirty="0" smtClean="0"/>
              <a:t>CREATE USER</a:t>
            </a:r>
            <a:r>
              <a:rPr lang="en-GB" dirty="0" smtClean="0"/>
              <a:t> command to add a user to the current database.</a:t>
            </a:r>
          </a:p>
          <a:p>
            <a:r>
              <a:rPr lang="en-GB" dirty="0" smtClean="0"/>
              <a:t>MS </a:t>
            </a:r>
            <a:r>
              <a:rPr lang="en-GB" dirty="0"/>
              <a:t>SQL Server supports different types </a:t>
            </a:r>
            <a:r>
              <a:rPr lang="en-GB" dirty="0" smtClean="0"/>
              <a:t>of database </a:t>
            </a:r>
            <a:r>
              <a:rPr lang="en-GB" dirty="0">
                <a:hlinkClick r:id="rId3"/>
              </a:rPr>
              <a:t>users</a:t>
            </a:r>
            <a:r>
              <a:rPr lang="en-GB" dirty="0" smtClean="0"/>
              <a:t>.</a:t>
            </a:r>
          </a:p>
          <a:p>
            <a:r>
              <a:rPr lang="en-GB" dirty="0" smtClean="0"/>
              <a:t>The most common is a user based on a login:</a:t>
            </a:r>
          </a:p>
          <a:p>
            <a:pPr marL="68580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USER</a:t>
            </a:r>
            <a:r>
              <a:rPr lang="en-GB" dirty="0">
                <a:solidFill>
                  <a:prstClr val="black"/>
                </a:solidFill>
                <a:latin typeface="Consolas" panose="020B0609020204030204" pitchFamily="49" charset="0"/>
              </a:rPr>
              <a:t> </a:t>
            </a:r>
            <a:r>
              <a:rPr lang="en-GB" dirty="0" err="1">
                <a:solidFill>
                  <a:srgbClr val="FF00FF"/>
                </a:solidFill>
                <a:latin typeface="Consolas" panose="020B0609020204030204" pitchFamily="49" charset="0"/>
              </a:rPr>
              <a:t>user_name</a:t>
            </a:r>
            <a:r>
              <a:rPr lang="en-GB" dirty="0">
                <a:solidFill>
                  <a:prstClr val="black"/>
                </a:solidFill>
                <a:latin typeface="Consolas" panose="020B0609020204030204" pitchFamily="49" charset="0"/>
              </a:rPr>
              <a:t> [FOR|FROM]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login_name</a:t>
            </a:r>
            <a:r>
              <a:rPr lang="en-GB" dirty="0">
                <a:solidFill>
                  <a:prstClr val="black"/>
                </a:solidFill>
                <a:latin typeface="Consolas" panose="020B0609020204030204" pitchFamily="49" charset="0"/>
              </a:rPr>
              <a:t>[WITH </a:t>
            </a:r>
            <a:r>
              <a:rPr lang="en-GB" dirty="0" err="1">
                <a:solidFill>
                  <a:prstClr val="black"/>
                </a:solidFill>
                <a:latin typeface="Consolas" panose="020B0609020204030204" pitchFamily="49" charset="0"/>
              </a:rPr>
              <a:t>limited_options_list</a:t>
            </a:r>
            <a:r>
              <a:rPr lang="en-GB" dirty="0">
                <a:solidFill>
                  <a:prstClr val="black"/>
                </a:solidFill>
                <a:latin typeface="Consolas" panose="020B0609020204030204" pitchFamily="49" charset="0"/>
              </a:rPr>
              <a:t> [, </a:t>
            </a:r>
            <a:r>
              <a:rPr lang="en-GB" dirty="0" smtClean="0">
                <a:solidFill>
                  <a:prstClr val="black"/>
                </a:solidFill>
                <a:latin typeface="Consolas" panose="020B0609020204030204" pitchFamily="49" charset="0"/>
              </a:rPr>
              <a:t>…]]</a:t>
            </a:r>
            <a:endParaRPr lang="en-GB" dirty="0" smtClean="0"/>
          </a:p>
          <a:p>
            <a:endParaRPr lang="en-GB" dirty="0" smtClean="0"/>
          </a:p>
        </p:txBody>
      </p:sp>
    </p:spTree>
    <p:extLst>
      <p:ext uri="{BB962C8B-B14F-4D97-AF65-F5344CB8AC3E}">
        <p14:creationId xmlns:p14="http://schemas.microsoft.com/office/powerpoint/2010/main" val="189254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Creating Database Users in SQL Server</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smtClean="0"/>
              <a:t>Domain </a:t>
            </a:r>
            <a:r>
              <a:rPr lang="en-GB" dirty="0"/>
              <a:t>Login Users</a:t>
            </a:r>
          </a:p>
          <a:p>
            <a:pPr marL="64008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USER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DomainName</a:t>
            </a:r>
            <a:r>
              <a:rPr lang="en-GB" dirty="0">
                <a:solidFill>
                  <a:prstClr val="black"/>
                </a:solidFill>
                <a:latin typeface="Consolas" panose="020B0609020204030204" pitchFamily="49" charset="0"/>
              </a:rPr>
              <a:t>\P000001]</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64008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USER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DomainName</a:t>
            </a:r>
            <a:r>
              <a:rPr lang="en-GB" dirty="0">
                <a:solidFill>
                  <a:prstClr val="black"/>
                </a:solidFill>
                <a:latin typeface="Consolas" panose="020B0609020204030204" pitchFamily="49" charset="0"/>
              </a:rPr>
              <a:t>\P000001] </a:t>
            </a: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DomainName</a:t>
            </a:r>
            <a:r>
              <a:rPr lang="en-GB" dirty="0">
                <a:solidFill>
                  <a:prstClr val="black"/>
                </a:solidFill>
                <a:latin typeface="Consolas" panose="020B0609020204030204" pitchFamily="49" charset="0"/>
              </a:rPr>
              <a:t>\P000001</a:t>
            </a:r>
            <a:r>
              <a:rPr lang="en-GB" dirty="0" smtClean="0">
                <a:solidFill>
                  <a:srgbClr val="808080"/>
                </a:solidFill>
                <a:latin typeface="Consolas" panose="020B0609020204030204" pitchFamily="49" charset="0"/>
              </a:rPr>
              <a:t>;</a:t>
            </a:r>
            <a:endParaRPr lang="en-GB" dirty="0" smtClean="0"/>
          </a:p>
          <a:p>
            <a:r>
              <a:rPr lang="en-GB" dirty="0" smtClean="0"/>
              <a:t>User based on SQL </a:t>
            </a:r>
            <a:r>
              <a:rPr lang="en-GB" dirty="0"/>
              <a:t>Server </a:t>
            </a:r>
            <a:r>
              <a:rPr lang="en-GB" dirty="0" smtClean="0"/>
              <a:t>Authentication Login</a:t>
            </a:r>
            <a:endParaRPr lang="en-GB" dirty="0"/>
          </a:p>
          <a:p>
            <a:pPr marL="64008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USER</a:t>
            </a:r>
            <a:r>
              <a:rPr lang="en-GB" dirty="0">
                <a:solidFill>
                  <a:prstClr val="black"/>
                </a:solidFill>
                <a:latin typeface="Consolas" panose="020B0609020204030204" pitchFamily="49" charset="0"/>
              </a:rPr>
              <a:t> P000001</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64008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USER</a:t>
            </a:r>
            <a:r>
              <a:rPr lang="en-GB" dirty="0">
                <a:solidFill>
                  <a:prstClr val="black"/>
                </a:solidFill>
                <a:latin typeface="Consolas" panose="020B0609020204030204" pitchFamily="49" charset="0"/>
              </a:rPr>
              <a:t> P000002 </a:t>
            </a: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LOGIN</a:t>
            </a:r>
            <a:r>
              <a:rPr lang="en-GB" dirty="0">
                <a:solidFill>
                  <a:prstClr val="black"/>
                </a:solidFill>
                <a:latin typeface="Consolas" panose="020B0609020204030204" pitchFamily="49" charset="0"/>
              </a:rPr>
              <a:t> P000001</a:t>
            </a:r>
            <a:r>
              <a:rPr lang="en-GB" dirty="0" smtClean="0">
                <a:solidFill>
                  <a:srgbClr val="808080"/>
                </a:solidFill>
                <a:latin typeface="Consolas" panose="020B0609020204030204" pitchFamily="49" charset="0"/>
              </a:rPr>
              <a:t>;</a:t>
            </a:r>
            <a:endParaRPr lang="en-GB" dirty="0" smtClean="0"/>
          </a:p>
          <a:p>
            <a:r>
              <a:rPr lang="en-GB" dirty="0" smtClean="0"/>
              <a:t>Your user accounts on SC-MINASI are domain login user accounts.</a:t>
            </a:r>
          </a:p>
          <a:p>
            <a:r>
              <a:rPr lang="en-GB" dirty="0" smtClean="0"/>
              <a:t>For the practical element of this module, </a:t>
            </a:r>
            <a:r>
              <a:rPr lang="en-GB" dirty="0"/>
              <a:t>w</a:t>
            </a:r>
            <a:r>
              <a:rPr lang="en-GB" dirty="0" smtClean="0"/>
              <a:t>e will use users based on SQL Server Authentication logins.</a:t>
            </a:r>
          </a:p>
          <a:p>
            <a:r>
              <a:rPr lang="en-GB" i="1" dirty="0" smtClean="0"/>
              <a:t>Let’s give it a go.</a:t>
            </a:r>
          </a:p>
        </p:txBody>
      </p:sp>
    </p:spTree>
    <p:extLst>
      <p:ext uri="{BB962C8B-B14F-4D97-AF65-F5344CB8AC3E}">
        <p14:creationId xmlns:p14="http://schemas.microsoft.com/office/powerpoint/2010/main" val="8445565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Access Control</a:t>
            </a:r>
          </a:p>
        </p:txBody>
      </p:sp>
      <p:sp>
        <p:nvSpPr>
          <p:cNvPr id="3" name="Content Placeholder 2"/>
          <p:cNvSpPr>
            <a:spLocks noGrp="1"/>
          </p:cNvSpPr>
          <p:nvPr>
            <p:ph sz="quarter" idx="1"/>
          </p:nvPr>
        </p:nvSpPr>
        <p:spPr/>
        <p:txBody>
          <a:bodyPr/>
          <a:lstStyle/>
          <a:p>
            <a:r>
              <a:rPr lang="en-GB" dirty="0"/>
              <a:t>Based on </a:t>
            </a:r>
            <a:r>
              <a:rPr lang="en-GB" b="1" i="1" dirty="0"/>
              <a:t>granting and revoking privileges</a:t>
            </a:r>
            <a:r>
              <a:rPr lang="en-GB" dirty="0"/>
              <a:t>.</a:t>
            </a:r>
          </a:p>
          <a:p>
            <a:r>
              <a:rPr lang="en-GB" dirty="0"/>
              <a:t>A privilege allows a user to create or access (i.e. read, write or modify) some database object (table, view, index, etc.) or to run certain DBMS utilities.</a:t>
            </a:r>
          </a:p>
          <a:p>
            <a:r>
              <a:rPr lang="en-GB" dirty="0"/>
              <a:t>Privileges are granted to users to accomplish the tasks required for their jobs.</a:t>
            </a:r>
          </a:p>
          <a:p>
            <a:pPr lvl="1"/>
            <a:r>
              <a:rPr lang="en-GB" dirty="0"/>
              <a:t>Excessive granting of </a:t>
            </a:r>
            <a:r>
              <a:rPr lang="en-GB" i="1" dirty="0"/>
              <a:t>unnecessary</a:t>
            </a:r>
            <a:r>
              <a:rPr lang="en-GB" dirty="0"/>
              <a:t> privileges can compromise security.</a:t>
            </a:r>
          </a:p>
          <a:p>
            <a:endParaRPr lang="en-GB" dirty="0"/>
          </a:p>
        </p:txBody>
      </p:sp>
    </p:spTree>
    <p:extLst>
      <p:ext uri="{BB962C8B-B14F-4D97-AF65-F5344CB8AC3E}">
        <p14:creationId xmlns:p14="http://schemas.microsoft.com/office/powerpoint/2010/main" val="64040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Access Control</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smtClean="0"/>
              <a:t>There are two types:</a:t>
            </a:r>
          </a:p>
          <a:p>
            <a:pPr lvl="1"/>
            <a:r>
              <a:rPr lang="en-GB" b="1" dirty="0"/>
              <a:t>Discretionary Access Control (DAC</a:t>
            </a:r>
            <a:r>
              <a:rPr lang="en-GB" b="1" dirty="0" smtClean="0"/>
              <a:t>)</a:t>
            </a:r>
          </a:p>
          <a:p>
            <a:pPr lvl="2"/>
            <a:r>
              <a:rPr lang="en-GB" dirty="0" smtClean="0"/>
              <a:t>Privileges are managed through SQL.</a:t>
            </a:r>
          </a:p>
          <a:p>
            <a:pPr lvl="2"/>
            <a:r>
              <a:rPr lang="en-GB" dirty="0" smtClean="0"/>
              <a:t>Users with appropriate authorisation can grant or revoke privileges to others.</a:t>
            </a:r>
          </a:p>
          <a:p>
            <a:pPr lvl="2"/>
            <a:r>
              <a:rPr lang="en-GB" dirty="0" smtClean="0"/>
              <a:t>Has certain weaknesses, unauthorised uses can trick an authorised user into disclosing sensitive data.</a:t>
            </a:r>
            <a:endParaRPr lang="en-GB" dirty="0"/>
          </a:p>
          <a:p>
            <a:pPr lvl="1"/>
            <a:r>
              <a:rPr lang="en-GB" b="1" dirty="0"/>
              <a:t>Mandatory Access Control (MAC</a:t>
            </a:r>
            <a:r>
              <a:rPr lang="en-GB" b="1" dirty="0" smtClean="0"/>
              <a:t>)</a:t>
            </a:r>
          </a:p>
          <a:p>
            <a:pPr lvl="2"/>
            <a:r>
              <a:rPr lang="en-GB" dirty="0" smtClean="0"/>
              <a:t>Stricter than DAC</a:t>
            </a:r>
          </a:p>
          <a:p>
            <a:pPr lvl="2"/>
            <a:r>
              <a:rPr lang="en-GB" dirty="0" smtClean="0"/>
              <a:t>Controlled by the operating system, under the control of a system administrator.</a:t>
            </a:r>
          </a:p>
          <a:p>
            <a:pPr lvl="2"/>
            <a:r>
              <a:rPr lang="en-GB" dirty="0" smtClean="0"/>
              <a:t>Based on system-wide policies that cannot be changed by individual users.</a:t>
            </a:r>
            <a:endParaRPr lang="en-GB" dirty="0"/>
          </a:p>
          <a:p>
            <a:r>
              <a:rPr lang="en-GB" dirty="0" smtClean="0"/>
              <a:t>Nonetheless, we will only look at DAC.</a:t>
            </a:r>
            <a:endParaRPr lang="en-GB" dirty="0"/>
          </a:p>
        </p:txBody>
      </p:sp>
    </p:spTree>
    <p:extLst>
      <p:ext uri="{BB962C8B-B14F-4D97-AF65-F5344CB8AC3E}">
        <p14:creationId xmlns:p14="http://schemas.microsoft.com/office/powerpoint/2010/main" val="246511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Discretionary Access Control (DAC)</a:t>
            </a:r>
          </a:p>
        </p:txBody>
      </p:sp>
      <p:sp>
        <p:nvSpPr>
          <p:cNvPr id="3" name="Content Placeholder 2"/>
          <p:cNvSpPr>
            <a:spLocks noGrp="1"/>
          </p:cNvSpPr>
          <p:nvPr>
            <p:ph sz="quarter" idx="1"/>
          </p:nvPr>
        </p:nvSpPr>
        <p:spPr/>
        <p:txBody>
          <a:bodyPr/>
          <a:lstStyle/>
          <a:p>
            <a:r>
              <a:rPr lang="en-GB" dirty="0"/>
              <a:t>Most DBMSs provided </a:t>
            </a:r>
            <a:r>
              <a:rPr lang="en-GB" dirty="0" smtClean="0"/>
              <a:t>DAC.</a:t>
            </a:r>
            <a:endParaRPr lang="en-GB" dirty="0"/>
          </a:p>
          <a:p>
            <a:r>
              <a:rPr lang="en-GB" dirty="0"/>
              <a:t>The SQL standard supports DAC through the use of the GRANT and REVOKE commands.</a:t>
            </a:r>
          </a:p>
          <a:p>
            <a:pPr lvl="1"/>
            <a:r>
              <a:rPr lang="en-GB" dirty="0"/>
              <a:t>The </a:t>
            </a:r>
            <a:r>
              <a:rPr lang="en-GB" b="1" dirty="0"/>
              <a:t>GRANT</a:t>
            </a:r>
            <a:r>
              <a:rPr lang="en-GB" dirty="0"/>
              <a:t> command gives privileges to users.</a:t>
            </a:r>
          </a:p>
          <a:p>
            <a:pPr lvl="1"/>
            <a:r>
              <a:rPr lang="en-GB" dirty="0"/>
              <a:t>The </a:t>
            </a:r>
            <a:r>
              <a:rPr lang="en-GB" b="1" dirty="0"/>
              <a:t>REVOKE</a:t>
            </a:r>
            <a:r>
              <a:rPr lang="en-GB" dirty="0"/>
              <a:t> command takes away privileges.</a:t>
            </a:r>
          </a:p>
          <a:p>
            <a:r>
              <a:rPr lang="en-GB" dirty="0"/>
              <a:t>The privileges are the actions that a user is permitted to carry out on a given base table or view.</a:t>
            </a:r>
          </a:p>
          <a:p>
            <a:endParaRPr lang="en-GB" dirty="0"/>
          </a:p>
        </p:txBody>
      </p:sp>
    </p:spTree>
    <p:extLst>
      <p:ext uri="{BB962C8B-B14F-4D97-AF65-F5344CB8AC3E}">
        <p14:creationId xmlns:p14="http://schemas.microsoft.com/office/powerpoint/2010/main" val="323207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Privileges defined by ISO Standard</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998337269"/>
              </p:ext>
            </p:extLst>
          </p:nvPr>
        </p:nvGraphicFramePr>
        <p:xfrm>
          <a:off x="612775" y="1600200"/>
          <a:ext cx="8153400" cy="3865880"/>
        </p:xfrm>
        <a:graphic>
          <a:graphicData uri="http://schemas.openxmlformats.org/drawingml/2006/table">
            <a:tbl>
              <a:tblPr firstRow="1" bandRow="1">
                <a:tableStyleId>{3B4B98B0-60AC-42C2-AFA5-B58CD77FA1E5}</a:tableStyleId>
              </a:tblPr>
              <a:tblGrid>
                <a:gridCol w="1582961">
                  <a:extLst>
                    <a:ext uri="{9D8B030D-6E8A-4147-A177-3AD203B41FA5}">
                      <a16:colId xmlns:a16="http://schemas.microsoft.com/office/drawing/2014/main" xmlns="" val="196800332"/>
                    </a:ext>
                  </a:extLst>
                </a:gridCol>
                <a:gridCol w="6570439">
                  <a:extLst>
                    <a:ext uri="{9D8B030D-6E8A-4147-A177-3AD203B41FA5}">
                      <a16:colId xmlns:a16="http://schemas.microsoft.com/office/drawing/2014/main" xmlns="" val="2983602009"/>
                    </a:ext>
                  </a:extLst>
                </a:gridCol>
              </a:tblGrid>
              <a:tr h="370840">
                <a:tc>
                  <a:txBody>
                    <a:bodyPr/>
                    <a:lstStyle/>
                    <a:p>
                      <a:r>
                        <a:rPr lang="en-GB" dirty="0" smtClean="0"/>
                        <a:t>Privilege</a:t>
                      </a:r>
                      <a:endParaRPr lang="en-GB" dirty="0"/>
                    </a:p>
                  </a:txBody>
                  <a:tcPr/>
                </a:tc>
                <a:tc>
                  <a:txBody>
                    <a:bodyPr/>
                    <a:lstStyle/>
                    <a:p>
                      <a:r>
                        <a:rPr lang="en-GB" dirty="0" smtClean="0"/>
                        <a:t>Description</a:t>
                      </a:r>
                      <a:endParaRPr lang="en-GB" dirty="0"/>
                    </a:p>
                  </a:txBody>
                  <a:tcPr/>
                </a:tc>
                <a:extLst>
                  <a:ext uri="{0D108BD9-81ED-4DB2-BD59-A6C34878D82A}">
                    <a16:rowId xmlns:a16="http://schemas.microsoft.com/office/drawing/2014/main" xmlns="" val="3695131703"/>
                  </a:ext>
                </a:extLst>
              </a:tr>
              <a:tr h="370840">
                <a:tc>
                  <a:txBody>
                    <a:bodyPr/>
                    <a:lstStyle/>
                    <a:p>
                      <a:r>
                        <a:rPr lang="en-GB" b="1" dirty="0" smtClean="0"/>
                        <a:t>SELECT</a:t>
                      </a:r>
                      <a:endParaRPr lang="en-GB" b="1" dirty="0"/>
                    </a:p>
                  </a:txBody>
                  <a:tcPr/>
                </a:tc>
                <a:tc>
                  <a:txBody>
                    <a:bodyPr/>
                    <a:lstStyle/>
                    <a:p>
                      <a:r>
                        <a:rPr lang="en-GB" dirty="0" smtClean="0"/>
                        <a:t>The privilege to retrieve data</a:t>
                      </a:r>
                      <a:r>
                        <a:rPr lang="en-GB" baseline="0" dirty="0" smtClean="0"/>
                        <a:t> from a table.</a:t>
                      </a:r>
                      <a:endParaRPr lang="en-GB" dirty="0"/>
                    </a:p>
                  </a:txBody>
                  <a:tcPr/>
                </a:tc>
                <a:extLst>
                  <a:ext uri="{0D108BD9-81ED-4DB2-BD59-A6C34878D82A}">
                    <a16:rowId xmlns:a16="http://schemas.microsoft.com/office/drawing/2014/main" xmlns="" val="2587085600"/>
                  </a:ext>
                </a:extLst>
              </a:tr>
              <a:tr h="370840">
                <a:tc>
                  <a:txBody>
                    <a:bodyPr/>
                    <a:lstStyle/>
                    <a:p>
                      <a:r>
                        <a:rPr lang="en-GB" b="1" dirty="0" smtClean="0"/>
                        <a:t>INSERT</a:t>
                      </a:r>
                      <a:endParaRPr lang="en-GB" b="1" dirty="0"/>
                    </a:p>
                  </a:txBody>
                  <a:tcPr/>
                </a:tc>
                <a:tc>
                  <a:txBody>
                    <a:bodyPr/>
                    <a:lstStyle/>
                    <a:p>
                      <a:r>
                        <a:rPr lang="en-GB" dirty="0" smtClean="0"/>
                        <a:t>The privilege to insert new rows into a table.</a:t>
                      </a:r>
                      <a:endParaRPr lang="en-GB" dirty="0"/>
                    </a:p>
                  </a:txBody>
                  <a:tcPr/>
                </a:tc>
                <a:extLst>
                  <a:ext uri="{0D108BD9-81ED-4DB2-BD59-A6C34878D82A}">
                    <a16:rowId xmlns:a16="http://schemas.microsoft.com/office/drawing/2014/main" xmlns="" val="373653134"/>
                  </a:ext>
                </a:extLst>
              </a:tr>
              <a:tr h="370840">
                <a:tc>
                  <a:txBody>
                    <a:bodyPr/>
                    <a:lstStyle/>
                    <a:p>
                      <a:r>
                        <a:rPr lang="en-GB" b="1" dirty="0" smtClean="0"/>
                        <a:t>UPDATE</a:t>
                      </a:r>
                      <a:endParaRPr lang="en-GB" b="1" dirty="0"/>
                    </a:p>
                  </a:txBody>
                  <a:tcPr/>
                </a:tc>
                <a:tc>
                  <a:txBody>
                    <a:bodyPr/>
                    <a:lstStyle/>
                    <a:p>
                      <a:r>
                        <a:rPr lang="en-GB" dirty="0" smtClean="0"/>
                        <a:t>The privilege to modify existing rows of</a:t>
                      </a:r>
                      <a:r>
                        <a:rPr lang="en-GB" baseline="0" dirty="0" smtClean="0"/>
                        <a:t> data in a table.</a:t>
                      </a:r>
                      <a:endParaRPr lang="en-GB" dirty="0"/>
                    </a:p>
                  </a:txBody>
                  <a:tcPr/>
                </a:tc>
                <a:extLst>
                  <a:ext uri="{0D108BD9-81ED-4DB2-BD59-A6C34878D82A}">
                    <a16:rowId xmlns:a16="http://schemas.microsoft.com/office/drawing/2014/main" xmlns="" val="510459137"/>
                  </a:ext>
                </a:extLst>
              </a:tr>
              <a:tr h="370840">
                <a:tc>
                  <a:txBody>
                    <a:bodyPr/>
                    <a:lstStyle/>
                    <a:p>
                      <a:r>
                        <a:rPr lang="en-GB" b="1" dirty="0" smtClean="0"/>
                        <a:t>DELETE</a:t>
                      </a:r>
                      <a:endParaRPr lang="en-GB" b="1" dirty="0"/>
                    </a:p>
                  </a:txBody>
                  <a:tcPr/>
                </a:tc>
                <a:tc>
                  <a:txBody>
                    <a:bodyPr/>
                    <a:lstStyle/>
                    <a:p>
                      <a:r>
                        <a:rPr lang="en-GB" dirty="0" smtClean="0"/>
                        <a:t>The privilege</a:t>
                      </a:r>
                      <a:r>
                        <a:rPr lang="en-GB" baseline="0" dirty="0" smtClean="0"/>
                        <a:t> to delete rows of data in a table.</a:t>
                      </a:r>
                      <a:endParaRPr lang="en-GB" dirty="0"/>
                    </a:p>
                  </a:txBody>
                  <a:tcPr/>
                </a:tc>
                <a:extLst>
                  <a:ext uri="{0D108BD9-81ED-4DB2-BD59-A6C34878D82A}">
                    <a16:rowId xmlns:a16="http://schemas.microsoft.com/office/drawing/2014/main" xmlns="" val="624494379"/>
                  </a:ext>
                </a:extLst>
              </a:tr>
              <a:tr h="370840">
                <a:tc>
                  <a:txBody>
                    <a:bodyPr/>
                    <a:lstStyle/>
                    <a:p>
                      <a:r>
                        <a:rPr lang="en-GB" b="1" dirty="0" smtClean="0"/>
                        <a:t>REFERENCES</a:t>
                      </a:r>
                      <a:endParaRPr lang="en-GB" b="1" dirty="0"/>
                    </a:p>
                  </a:txBody>
                  <a:tcPr/>
                </a:tc>
                <a:tc>
                  <a:txBody>
                    <a:bodyPr/>
                    <a:lstStyle/>
                    <a:p>
                      <a:r>
                        <a:rPr lang="en-GB" dirty="0" smtClean="0"/>
                        <a:t>The privilege</a:t>
                      </a:r>
                      <a:r>
                        <a:rPr lang="en-GB" baseline="0" dirty="0" smtClean="0"/>
                        <a:t> to reference columns of a named table in integrity constraints. E.g.</a:t>
                      </a:r>
                    </a:p>
                    <a:p>
                      <a:pPr marL="285750" indent="-285750">
                        <a:buFont typeface="Arial" panose="020B0604020202020204" pitchFamily="34" charset="0"/>
                        <a:buChar char="•"/>
                      </a:pPr>
                      <a:r>
                        <a:rPr lang="en-GB" dirty="0" smtClean="0"/>
                        <a:t>Permission</a:t>
                      </a:r>
                      <a:r>
                        <a:rPr lang="en-GB" baseline="0" dirty="0" smtClean="0"/>
                        <a:t> to create a FOREIGN KEY constraints</a:t>
                      </a:r>
                    </a:p>
                    <a:p>
                      <a:pPr marL="285750" indent="-285750">
                        <a:buFont typeface="Arial" panose="020B0604020202020204" pitchFamily="34" charset="0"/>
                        <a:buChar char="•"/>
                      </a:pPr>
                      <a:r>
                        <a:rPr lang="en-GB" baseline="0" dirty="0" smtClean="0"/>
                        <a:t>Permission to create a view referencing PRIMARY KEY columns.</a:t>
                      </a:r>
                    </a:p>
                    <a:p>
                      <a:pPr marL="0" indent="0">
                        <a:buFont typeface="Arial" panose="020B0604020202020204" pitchFamily="34" charset="0"/>
                        <a:buNone/>
                      </a:pPr>
                      <a:r>
                        <a:rPr lang="en-GB" i="1" baseline="0" dirty="0" smtClean="0"/>
                        <a:t>In other words, user is allowed to reference this column from another database object</a:t>
                      </a:r>
                      <a:r>
                        <a:rPr lang="en-GB" baseline="0" dirty="0" smtClean="0"/>
                        <a:t>.</a:t>
                      </a:r>
                    </a:p>
                  </a:txBody>
                  <a:tcPr/>
                </a:tc>
                <a:extLst>
                  <a:ext uri="{0D108BD9-81ED-4DB2-BD59-A6C34878D82A}">
                    <a16:rowId xmlns:a16="http://schemas.microsoft.com/office/drawing/2014/main" xmlns="" val="4072575770"/>
                  </a:ext>
                </a:extLst>
              </a:tr>
            </a:tbl>
          </a:graphicData>
        </a:graphic>
      </p:graphicFrame>
    </p:spTree>
    <p:extLst>
      <p:ext uri="{BB962C8B-B14F-4D97-AF65-F5344CB8AC3E}">
        <p14:creationId xmlns:p14="http://schemas.microsoft.com/office/powerpoint/2010/main" val="14649435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Specifying Privileges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The INSERT/UPDATE </a:t>
            </a:r>
            <a:r>
              <a:rPr lang="en-GB" dirty="0" smtClean="0"/>
              <a:t>privilege can </a:t>
            </a:r>
            <a:r>
              <a:rPr lang="en-GB" dirty="0"/>
              <a:t>be restricted to </a:t>
            </a:r>
            <a:r>
              <a:rPr lang="en-GB" b="1" i="1" dirty="0"/>
              <a:t>specific columns</a:t>
            </a:r>
            <a:r>
              <a:rPr lang="en-GB" dirty="0"/>
              <a:t>, allowing changes </a:t>
            </a:r>
            <a:r>
              <a:rPr lang="en-GB" u="sng" dirty="0"/>
              <a:t>only</a:t>
            </a:r>
            <a:r>
              <a:rPr lang="en-GB" dirty="0"/>
              <a:t> to these columns.</a:t>
            </a:r>
          </a:p>
          <a:p>
            <a:r>
              <a:rPr lang="en-GB" dirty="0"/>
              <a:t>Owner of a table must explicitly grant other users the necessary privileges using GRANT statement.</a:t>
            </a:r>
          </a:p>
          <a:p>
            <a:r>
              <a:rPr lang="en-GB" dirty="0"/>
              <a:t>To create a view, the user must have SELECT privileges on all tables that make up </a:t>
            </a:r>
            <a:r>
              <a:rPr lang="en-GB" dirty="0" smtClean="0"/>
              <a:t>the view </a:t>
            </a:r>
            <a:r>
              <a:rPr lang="en-GB" dirty="0"/>
              <a:t>and REFERENCES privileges on the named columns</a:t>
            </a:r>
            <a:r>
              <a:rPr lang="en-GB" dirty="0" smtClean="0"/>
              <a:t>.</a:t>
            </a:r>
          </a:p>
          <a:p>
            <a:r>
              <a:rPr lang="en-GB" dirty="0" smtClean="0"/>
              <a:t>When a user creates a view, it does not necessarily grant the user full privileges on the view.</a:t>
            </a:r>
          </a:p>
          <a:p>
            <a:pPr lvl="1"/>
            <a:r>
              <a:rPr lang="en-GB" dirty="0" smtClean="0"/>
              <a:t>This will depend on the privileges the user has on the base tables.</a:t>
            </a:r>
            <a:endParaRPr lang="en-GB" dirty="0"/>
          </a:p>
          <a:p>
            <a:endParaRPr lang="en-GB" dirty="0"/>
          </a:p>
        </p:txBody>
      </p:sp>
    </p:spTree>
    <p:extLst>
      <p:ext uri="{BB962C8B-B14F-4D97-AF65-F5344CB8AC3E}">
        <p14:creationId xmlns:p14="http://schemas.microsoft.com/office/powerpoint/2010/main" val="29226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GRANT Statement</a:t>
            </a:r>
            <a:endParaRPr lang="en-GB" dirty="0"/>
          </a:p>
        </p:txBody>
      </p:sp>
      <p:sp>
        <p:nvSpPr>
          <p:cNvPr id="3" name="Content Placeholder 2"/>
          <p:cNvSpPr>
            <a:spLocks noGrp="1"/>
          </p:cNvSpPr>
          <p:nvPr>
            <p:ph sz="quarter" idx="1"/>
          </p:nvPr>
        </p:nvSpPr>
        <p:spPr>
          <a:xfrm>
            <a:off x="612648" y="1600200"/>
            <a:ext cx="8153400" cy="4997152"/>
          </a:xfrm>
        </p:spPr>
        <p:txBody>
          <a:bodyPr>
            <a:normAutofit/>
          </a:bodyPr>
          <a:lstStyle/>
          <a:p>
            <a:r>
              <a:rPr lang="en-GB" dirty="0" smtClean="0"/>
              <a:t>Syntax (simplified):</a:t>
            </a:r>
          </a:p>
          <a:p>
            <a:pPr marL="594360" lvl="2" indent="0">
              <a:buNone/>
            </a:pPr>
            <a:r>
              <a:rPr lang="en-GB" dirty="0" smtClean="0">
                <a:solidFill>
                  <a:srgbClr val="0000FF"/>
                </a:solidFill>
                <a:latin typeface="Consolas" panose="020B0609020204030204" pitchFamily="49" charset="0"/>
              </a:rPr>
              <a:t>GRANT </a:t>
            </a:r>
            <a:r>
              <a:rPr lang="en-GB" dirty="0" smtClean="0">
                <a:solidFill>
                  <a:srgbClr val="808080"/>
                </a:solidFill>
                <a:latin typeface="Consolas" panose="020B0609020204030204" pitchFamily="49" charset="0"/>
              </a:rPr>
              <a:t>{ </a:t>
            </a:r>
            <a:r>
              <a:rPr lang="en-GB" dirty="0" err="1" smtClean="0">
                <a:solidFill>
                  <a:prstClr val="black"/>
                </a:solidFill>
                <a:latin typeface="Consolas" panose="020B0609020204030204" pitchFamily="49" charset="0"/>
              </a:rPr>
              <a:t>PrivilegeList</a:t>
            </a:r>
            <a:r>
              <a:rPr lang="en-GB" dirty="0" smtClean="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ALL</a:t>
            </a:r>
            <a:r>
              <a:rPr lang="en-GB" dirty="0">
                <a:solidFill>
                  <a:prstClr val="black"/>
                </a:solidFill>
                <a:latin typeface="Consolas" panose="020B0609020204030204" pitchFamily="49" charset="0"/>
              </a:rPr>
              <a:t> [PRIVILEGES</a:t>
            </a:r>
            <a:r>
              <a:rPr lang="en-GB" dirty="0" smtClean="0">
                <a:solidFill>
                  <a:prstClr val="black"/>
                </a:solidFill>
                <a:latin typeface="Consolas" panose="020B0609020204030204" pitchFamily="49" charset="0"/>
              </a:rPr>
              <a:t>] </a:t>
            </a:r>
            <a:r>
              <a:rPr lang="en-GB" dirty="0" smtClean="0">
                <a:solidFill>
                  <a:srgbClr val="808080"/>
                </a:solidFill>
                <a:latin typeface="Consolas" panose="020B0609020204030204" pitchFamily="49" charset="0"/>
              </a:rPr>
              <a:t>} </a:t>
            </a:r>
            <a:br>
              <a:rPr lang="en-GB" dirty="0" smtClean="0">
                <a:solidFill>
                  <a:srgbClr val="808080"/>
                </a:solidFill>
                <a:latin typeface="Consolas" panose="020B0609020204030204" pitchFamily="49" charset="0"/>
              </a:rPr>
            </a:br>
            <a:r>
              <a:rPr lang="en-GB" dirty="0" smtClean="0">
                <a:solidFill>
                  <a:srgbClr val="0000FF"/>
                </a:solidFill>
                <a:latin typeface="Consolas" panose="020B0609020204030204" pitchFamily="49" charset="0"/>
              </a:rPr>
              <a:t>ON </a:t>
            </a:r>
            <a:r>
              <a:rPr lang="en-GB" dirty="0" err="1" smtClean="0">
                <a:solidFill>
                  <a:prstClr val="black"/>
                </a:solidFill>
                <a:latin typeface="Consolas" panose="020B0609020204030204" pitchFamily="49" charset="0"/>
              </a:rPr>
              <a:t>ObjectName</a:t>
            </a:r>
            <a:r>
              <a:rPr lang="en-GB" dirty="0" smtClean="0">
                <a:solidFill>
                  <a:prstClr val="black"/>
                </a:solidFill>
                <a:latin typeface="Consolas" panose="020B0609020204030204" pitchFamily="49" charset="0"/>
              </a:rPr>
              <a:t> </a:t>
            </a:r>
            <a:br>
              <a:rPr lang="en-GB" dirty="0" smtClean="0">
                <a:solidFill>
                  <a:prstClr val="black"/>
                </a:solidFill>
                <a:latin typeface="Consolas" panose="020B0609020204030204" pitchFamily="49" charset="0"/>
              </a:rPr>
            </a:br>
            <a:r>
              <a:rPr lang="en-GB" dirty="0" smtClean="0">
                <a:solidFill>
                  <a:srgbClr val="0000FF"/>
                </a:solidFill>
                <a:latin typeface="Consolas" panose="020B0609020204030204" pitchFamily="49" charset="0"/>
              </a:rPr>
              <a:t>TO </a:t>
            </a:r>
            <a:r>
              <a:rPr lang="en-GB" dirty="0" smtClean="0">
                <a:solidFill>
                  <a:srgbClr val="808080"/>
                </a:solidFill>
                <a:latin typeface="Consolas" panose="020B0609020204030204" pitchFamily="49" charset="0"/>
              </a:rPr>
              <a:t>{ </a:t>
            </a:r>
            <a:r>
              <a:rPr lang="en-GB" dirty="0" err="1" smtClean="0">
                <a:solidFill>
                  <a:prstClr val="black"/>
                </a:solidFill>
                <a:latin typeface="Consolas" panose="020B0609020204030204" pitchFamily="49" charset="0"/>
              </a:rPr>
              <a:t>AuthorisationList</a:t>
            </a:r>
            <a:r>
              <a:rPr lang="en-GB" dirty="0" smtClean="0">
                <a:solidFill>
                  <a:prstClr val="black"/>
                </a:solidFill>
                <a:latin typeface="Consolas" panose="020B0609020204030204" pitchFamily="49" charset="0"/>
              </a:rPr>
              <a:t> </a:t>
            </a:r>
            <a:r>
              <a:rPr lang="en-GB" dirty="0" smtClean="0">
                <a:solidFill>
                  <a:srgbClr val="808080"/>
                </a:solidFill>
                <a:latin typeface="Consolas" panose="020B0609020204030204" pitchFamily="49" charset="0"/>
              </a:rPr>
              <a:t>| </a:t>
            </a:r>
            <a:r>
              <a:rPr lang="en-GB" dirty="0" smtClean="0">
                <a:solidFill>
                  <a:srgbClr val="0000FF"/>
                </a:solidFill>
                <a:latin typeface="Consolas" panose="020B0609020204030204" pitchFamily="49" charset="0"/>
              </a:rPr>
              <a:t>PUBLIC </a:t>
            </a:r>
            <a:r>
              <a:rPr lang="en-GB" dirty="0" smtClean="0">
                <a:solidFill>
                  <a:srgbClr val="808080"/>
                </a:solidFill>
                <a:latin typeface="Consolas" panose="020B0609020204030204" pitchFamily="49" charset="0"/>
              </a:rPr>
              <a:t>} </a:t>
            </a:r>
            <a:br>
              <a:rPr lang="en-GB" dirty="0" smtClean="0">
                <a:solidFill>
                  <a:srgbClr val="808080"/>
                </a:solidFill>
                <a:latin typeface="Consolas" panose="020B0609020204030204" pitchFamily="49" charset="0"/>
              </a:rPr>
            </a:br>
            <a:r>
              <a:rPr lang="en-GB" dirty="0" smtClean="0">
                <a:solidFill>
                  <a:prstClr val="black"/>
                </a:solidFill>
                <a:latin typeface="Consolas" panose="020B0609020204030204" pitchFamily="49" charset="0"/>
              </a:rPr>
              <a:t>[</a:t>
            </a:r>
            <a:r>
              <a:rPr lang="en-GB" dirty="0">
                <a:solidFill>
                  <a:prstClr val="black"/>
                </a:solidFill>
                <a:latin typeface="Consolas" panose="020B0609020204030204" pitchFamily="49" charset="0"/>
              </a:rPr>
              <a:t>WITH GRANT OPTION</a:t>
            </a:r>
            <a:r>
              <a:rPr lang="en-GB" dirty="0" smtClean="0">
                <a:solidFill>
                  <a:prstClr val="black"/>
                </a:solidFill>
                <a:latin typeface="Consolas" panose="020B0609020204030204" pitchFamily="49" charset="0"/>
              </a:rPr>
              <a:t>]</a:t>
            </a:r>
            <a:endParaRPr lang="en-GB" dirty="0" smtClean="0"/>
          </a:p>
          <a:p>
            <a:r>
              <a:rPr lang="en-GB" dirty="0" err="1"/>
              <a:t>PrivilegeList</a:t>
            </a:r>
            <a:r>
              <a:rPr lang="en-GB" dirty="0"/>
              <a:t> consists of one or more of the privileges </a:t>
            </a:r>
            <a:r>
              <a:rPr lang="en-GB" dirty="0" smtClean="0"/>
              <a:t>to be granted separated </a:t>
            </a:r>
            <a:r>
              <a:rPr lang="en-GB" dirty="0"/>
              <a:t>by commas</a:t>
            </a:r>
            <a:r>
              <a:rPr lang="en-GB" dirty="0" smtClean="0"/>
              <a:t>.</a:t>
            </a:r>
          </a:p>
          <a:p>
            <a:r>
              <a:rPr lang="en-GB" dirty="0" smtClean="0"/>
              <a:t>INSERT</a:t>
            </a:r>
            <a:r>
              <a:rPr lang="en-GB" dirty="0"/>
              <a:t>, UPDATE and REFERENCES also accept a column list e.g. </a:t>
            </a:r>
            <a:endParaRPr lang="en-GB" dirty="0" smtClean="0"/>
          </a:p>
          <a:p>
            <a:pPr marL="685800" lvl="2" indent="0">
              <a:buNone/>
            </a:pP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INSERT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a:t>
            </a:r>
            <a:r>
              <a:rPr lang="en-GB" dirty="0" err="1">
                <a:solidFill>
                  <a:prstClr val="black"/>
                </a:solidFill>
                <a:latin typeface="Consolas" panose="020B0609020204030204" pitchFamily="49" charset="0"/>
              </a:rPr>
              <a:t>columnName</a:t>
            </a:r>
            <a:r>
              <a:rPr lang="en-GB" dirty="0">
                <a:solidFill>
                  <a:prstClr val="black"/>
                </a:solidFill>
                <a:latin typeface="Consolas" panose="020B0609020204030204" pitchFamily="49" charset="0"/>
              </a:rPr>
              <a:t>[, …]])</a:t>
            </a:r>
          </a:p>
          <a:p>
            <a:endParaRPr lang="en-GB" dirty="0" smtClean="0"/>
          </a:p>
          <a:p>
            <a:endParaRPr lang="en-GB" dirty="0"/>
          </a:p>
        </p:txBody>
      </p:sp>
    </p:spTree>
    <p:extLst>
      <p:ext uri="{BB962C8B-B14F-4D97-AF65-F5344CB8AC3E}">
        <p14:creationId xmlns:p14="http://schemas.microsoft.com/office/powerpoint/2010/main" val="1585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GRANT Statement</a:t>
            </a:r>
          </a:p>
        </p:txBody>
      </p:sp>
      <p:sp>
        <p:nvSpPr>
          <p:cNvPr id="3" name="Content Placeholder 2"/>
          <p:cNvSpPr>
            <a:spLocks noGrp="1"/>
          </p:cNvSpPr>
          <p:nvPr>
            <p:ph sz="quarter" idx="1"/>
          </p:nvPr>
        </p:nvSpPr>
        <p:spPr/>
        <p:txBody>
          <a:bodyPr/>
          <a:lstStyle/>
          <a:p>
            <a:r>
              <a:rPr lang="en-GB" dirty="0"/>
              <a:t>ALL PRIVILEGES grants all privileges to a </a:t>
            </a:r>
            <a:r>
              <a:rPr lang="en-GB" dirty="0" smtClean="0"/>
              <a:t>user, e.g.:</a:t>
            </a:r>
          </a:p>
          <a:p>
            <a:pPr marL="594360" lvl="2" indent="0">
              <a:buNone/>
            </a:pP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ALL</a:t>
            </a:r>
            <a:r>
              <a:rPr lang="en-GB" dirty="0">
                <a:solidFill>
                  <a:prstClr val="black"/>
                </a:solidFill>
                <a:latin typeface="Consolas" panose="020B0609020204030204" pitchFamily="49" charset="0"/>
              </a:rPr>
              <a:t> PRIVILEGES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TO</a:t>
            </a:r>
            <a:r>
              <a:rPr lang="en-GB" dirty="0">
                <a:solidFill>
                  <a:prstClr val="black"/>
                </a:solidFill>
                <a:latin typeface="Consolas" panose="020B0609020204030204" pitchFamily="49" charset="0"/>
              </a:rPr>
              <a:t> </a:t>
            </a:r>
            <a:r>
              <a:rPr lang="en-GB" dirty="0" smtClean="0">
                <a:solidFill>
                  <a:srgbClr val="808080"/>
                </a:solidFill>
                <a:latin typeface="Consolas" panose="020B0609020204030204" pitchFamily="49" charset="0"/>
              </a:rPr>
              <a:t>...</a:t>
            </a:r>
            <a:endParaRPr lang="en-GB" dirty="0" smtClean="0"/>
          </a:p>
          <a:p>
            <a:r>
              <a:rPr lang="en-GB" dirty="0" smtClean="0"/>
              <a:t>However, MS SQL Server has </a:t>
            </a:r>
            <a:r>
              <a:rPr lang="en-GB" dirty="0"/>
              <a:t>deprecated the use of ALL. </a:t>
            </a:r>
            <a:endParaRPr lang="en-GB" dirty="0" smtClean="0"/>
          </a:p>
          <a:p>
            <a:pPr lvl="1"/>
            <a:r>
              <a:rPr lang="en-GB" dirty="0"/>
              <a:t>You will get a warning message that using it does not grant all possible </a:t>
            </a:r>
            <a:r>
              <a:rPr lang="en-GB" dirty="0" smtClean="0"/>
              <a:t>permissions.</a:t>
            </a:r>
            <a:endParaRPr lang="en-GB" dirty="0"/>
          </a:p>
          <a:p>
            <a:endParaRPr lang="en-GB" dirty="0"/>
          </a:p>
        </p:txBody>
      </p:sp>
    </p:spTree>
    <p:extLst>
      <p:ext uri="{BB962C8B-B14F-4D97-AF65-F5344CB8AC3E}">
        <p14:creationId xmlns:p14="http://schemas.microsoft.com/office/powerpoint/2010/main" val="260753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GRANT Statement</a:t>
            </a:r>
          </a:p>
        </p:txBody>
      </p:sp>
      <p:sp>
        <p:nvSpPr>
          <p:cNvPr id="3" name="Content Placeholder 2"/>
          <p:cNvSpPr>
            <a:spLocks noGrp="1"/>
          </p:cNvSpPr>
          <p:nvPr>
            <p:ph sz="quarter" idx="1"/>
          </p:nvPr>
        </p:nvSpPr>
        <p:spPr>
          <a:xfrm>
            <a:off x="612648" y="1600200"/>
            <a:ext cx="8153400" cy="5257800"/>
          </a:xfrm>
        </p:spPr>
        <p:txBody>
          <a:bodyPr>
            <a:normAutofit/>
          </a:bodyPr>
          <a:lstStyle/>
          <a:p>
            <a:r>
              <a:rPr lang="en-GB" dirty="0"/>
              <a:t>Granting privileges </a:t>
            </a:r>
            <a:r>
              <a:rPr lang="en-GB" dirty="0" smtClean="0"/>
              <a:t>to the </a:t>
            </a:r>
            <a:r>
              <a:rPr lang="en-GB" dirty="0"/>
              <a:t>PUBLIC </a:t>
            </a:r>
            <a:r>
              <a:rPr lang="en-GB" dirty="0" smtClean="0"/>
              <a:t>role grants </a:t>
            </a:r>
            <a:r>
              <a:rPr lang="en-GB" dirty="0"/>
              <a:t>access to </a:t>
            </a:r>
            <a:r>
              <a:rPr lang="en-GB" b="1" i="1" dirty="0"/>
              <a:t>all</a:t>
            </a:r>
            <a:r>
              <a:rPr lang="en-GB" dirty="0"/>
              <a:t> </a:t>
            </a:r>
            <a:r>
              <a:rPr lang="en-GB" b="1" i="1" dirty="0"/>
              <a:t>present</a:t>
            </a:r>
            <a:r>
              <a:rPr lang="en-GB" dirty="0"/>
              <a:t> and </a:t>
            </a:r>
            <a:r>
              <a:rPr lang="en-GB" b="1" i="1" dirty="0"/>
              <a:t>future</a:t>
            </a:r>
            <a:r>
              <a:rPr lang="en-GB" dirty="0"/>
              <a:t> authorised users.</a:t>
            </a:r>
          </a:p>
          <a:p>
            <a:r>
              <a:rPr lang="en-GB" dirty="0" err="1"/>
              <a:t>ObjectName</a:t>
            </a:r>
            <a:r>
              <a:rPr lang="en-GB" dirty="0"/>
              <a:t> can be a base table, view, domain, character set, collation or translation.</a:t>
            </a:r>
          </a:p>
          <a:p>
            <a:r>
              <a:rPr lang="en-GB" dirty="0" err="1" smtClean="0"/>
              <a:t>AuthorisationList</a:t>
            </a:r>
            <a:r>
              <a:rPr lang="en-GB" dirty="0" smtClean="0"/>
              <a:t> is the user(s) </a:t>
            </a:r>
            <a:r>
              <a:rPr lang="en-GB" dirty="0"/>
              <a:t>to grant the </a:t>
            </a:r>
            <a:r>
              <a:rPr lang="en-GB" dirty="0" smtClean="0"/>
              <a:t>privilege(s) </a:t>
            </a:r>
            <a:r>
              <a:rPr lang="en-GB" dirty="0"/>
              <a:t>to.</a:t>
            </a:r>
          </a:p>
          <a:p>
            <a:r>
              <a:rPr lang="en-GB" dirty="0" smtClean="0"/>
              <a:t>Using </a:t>
            </a:r>
            <a:r>
              <a:rPr lang="en-GB" dirty="0"/>
              <a:t>WITH GRANT OPTION allows privileges to be passed on.</a:t>
            </a:r>
          </a:p>
          <a:p>
            <a:pPr lvl="1"/>
            <a:r>
              <a:rPr lang="en-GB" dirty="0"/>
              <a:t>The user can pass the privileges they have been given for the named object to other users.</a:t>
            </a:r>
          </a:p>
          <a:p>
            <a:endParaRPr lang="en-GB" dirty="0"/>
          </a:p>
        </p:txBody>
      </p:sp>
    </p:spTree>
    <p:extLst>
      <p:ext uri="{BB962C8B-B14F-4D97-AF65-F5344CB8AC3E}">
        <p14:creationId xmlns:p14="http://schemas.microsoft.com/office/powerpoint/2010/main" val="3987184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Granting Privileges: Examples</a:t>
            </a:r>
            <a:endParaRPr lang="en-GB" dirty="0"/>
          </a:p>
        </p:txBody>
      </p:sp>
      <p:sp>
        <p:nvSpPr>
          <p:cNvPr id="3" name="Content Placeholder 2"/>
          <p:cNvSpPr>
            <a:spLocks noGrp="1"/>
          </p:cNvSpPr>
          <p:nvPr>
            <p:ph sz="quarter" idx="1"/>
          </p:nvPr>
        </p:nvSpPr>
        <p:spPr/>
        <p:txBody>
          <a:bodyPr>
            <a:normAutofit lnSpcReduction="10000"/>
          </a:bodyPr>
          <a:lstStyle/>
          <a:p>
            <a:r>
              <a:rPr lang="en-GB" dirty="0"/>
              <a:t>Give the user P000001 full access to the Branch table and let the user pass the privileges on.</a:t>
            </a:r>
          </a:p>
          <a:p>
            <a:pPr marL="685800" lvl="2" indent="0">
              <a:buNone/>
            </a:pP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ALL</a:t>
            </a:r>
            <a:r>
              <a:rPr lang="en-GB" dirty="0">
                <a:solidFill>
                  <a:prstClr val="black"/>
                </a:solidFill>
                <a:latin typeface="Consolas" panose="020B0609020204030204" pitchFamily="49" charset="0"/>
              </a:rPr>
              <a:t> PRIVILEGES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Branch </a:t>
            </a:r>
            <a:r>
              <a:rPr lang="en-GB" dirty="0" smtClean="0">
                <a:solidFill>
                  <a:prstClr val="black"/>
                </a:solidFill>
                <a:latin typeface="Consolas" panose="020B0609020204030204" pitchFamily="49" charset="0"/>
              </a:rPr>
              <a:t/>
            </a:r>
            <a:br>
              <a:rPr lang="en-GB" dirty="0" smtClean="0">
                <a:solidFill>
                  <a:prstClr val="black"/>
                </a:solidFill>
                <a:latin typeface="Consolas" panose="020B0609020204030204" pitchFamily="49" charset="0"/>
              </a:rPr>
            </a:br>
            <a:r>
              <a:rPr lang="en-GB" dirty="0" smtClean="0">
                <a:solidFill>
                  <a:srgbClr val="0000FF"/>
                </a:solidFill>
                <a:latin typeface="Consolas" panose="020B0609020204030204" pitchFamily="49" charset="0"/>
              </a:rPr>
              <a:t>TO</a:t>
            </a:r>
            <a:r>
              <a:rPr lang="en-GB" dirty="0" smtClean="0">
                <a:solidFill>
                  <a:prstClr val="black"/>
                </a:solidFill>
                <a:latin typeface="Consolas" panose="020B0609020204030204" pitchFamily="49" charset="0"/>
              </a:rPr>
              <a:t> </a:t>
            </a:r>
            <a:r>
              <a:rPr lang="en-GB" dirty="0">
                <a:solidFill>
                  <a:prstClr val="black"/>
                </a:solidFill>
                <a:latin typeface="Consolas" panose="020B0609020204030204" pitchFamily="49" charset="0"/>
              </a:rPr>
              <a:t>P000001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OPTION</a:t>
            </a:r>
            <a:r>
              <a:rPr lang="en-GB" dirty="0" smtClean="0">
                <a:solidFill>
                  <a:srgbClr val="808080"/>
                </a:solidFill>
                <a:latin typeface="Consolas" panose="020B0609020204030204" pitchFamily="49" charset="0"/>
              </a:rPr>
              <a:t>;</a:t>
            </a:r>
            <a:endParaRPr lang="en-GB" dirty="0" smtClean="0"/>
          </a:p>
          <a:p>
            <a:r>
              <a:rPr lang="en-GB" dirty="0" smtClean="0"/>
              <a:t>Grant </a:t>
            </a:r>
            <a:r>
              <a:rPr lang="en-GB" dirty="0"/>
              <a:t>specific </a:t>
            </a:r>
            <a:r>
              <a:rPr lang="en-GB" dirty="0" smtClean="0"/>
              <a:t>privileges:</a:t>
            </a:r>
          </a:p>
          <a:p>
            <a:pPr marL="685800" lvl="2" indent="0">
              <a:buNone/>
            </a:pP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salary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TO</a:t>
            </a:r>
            <a:r>
              <a:rPr lang="en-GB" dirty="0">
                <a:solidFill>
                  <a:prstClr val="black"/>
                </a:solidFill>
                <a:latin typeface="Consolas" panose="020B0609020204030204" pitchFamily="49" charset="0"/>
              </a:rPr>
              <a:t> P000001</a:t>
            </a:r>
            <a:r>
              <a:rPr lang="en-GB" dirty="0" smtClean="0">
                <a:solidFill>
                  <a:srgbClr val="808080"/>
                </a:solidFill>
                <a:latin typeface="Consolas" panose="020B0609020204030204" pitchFamily="49" charset="0"/>
              </a:rPr>
              <a:t>;</a:t>
            </a:r>
            <a:endParaRPr lang="en-GB" dirty="0" smtClean="0"/>
          </a:p>
          <a:p>
            <a:r>
              <a:rPr lang="en-GB" dirty="0" smtClean="0"/>
              <a:t>If </a:t>
            </a:r>
            <a:r>
              <a:rPr lang="en-GB" dirty="0"/>
              <a:t>you want to set privileges for </a:t>
            </a:r>
            <a:r>
              <a:rPr lang="en-GB" b="1" dirty="0"/>
              <a:t>ALL Users</a:t>
            </a:r>
            <a:r>
              <a:rPr lang="en-GB" dirty="0"/>
              <a:t> (now and in the future), use the PUBLIC account. Give all users SELECT on Branch table</a:t>
            </a:r>
            <a:r>
              <a:rPr lang="en-GB" dirty="0" smtClean="0"/>
              <a:t>.</a:t>
            </a:r>
          </a:p>
          <a:p>
            <a:pPr marL="594360" lvl="2" indent="0">
              <a:buNone/>
            </a:pP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Branch </a:t>
            </a:r>
            <a:r>
              <a:rPr lang="en-GB" dirty="0">
                <a:solidFill>
                  <a:srgbClr val="0000FF"/>
                </a:solidFill>
                <a:latin typeface="Consolas" panose="020B0609020204030204" pitchFamily="49" charset="0"/>
              </a:rPr>
              <a:t>TO</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PUBLIC</a:t>
            </a:r>
            <a:r>
              <a:rPr lang="en-GB" dirty="0" smtClean="0">
                <a:solidFill>
                  <a:srgbClr val="808080"/>
                </a:solidFill>
                <a:latin typeface="Consolas" panose="020B0609020204030204" pitchFamily="49" charset="0"/>
              </a:rPr>
              <a:t>;</a:t>
            </a:r>
            <a:endParaRPr lang="en-GB" dirty="0" smtClean="0"/>
          </a:p>
          <a:p>
            <a:endParaRPr lang="en-GB" dirty="0"/>
          </a:p>
          <a:p>
            <a:endParaRPr lang="en-GB" dirty="0"/>
          </a:p>
        </p:txBody>
      </p:sp>
    </p:spTree>
    <p:extLst>
      <p:ext uri="{BB962C8B-B14F-4D97-AF65-F5344CB8AC3E}">
        <p14:creationId xmlns:p14="http://schemas.microsoft.com/office/powerpoint/2010/main" val="336795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REVOKE Statement</a:t>
            </a:r>
            <a:endParaRPr lang="en-GB" dirty="0"/>
          </a:p>
        </p:txBody>
      </p:sp>
      <p:sp>
        <p:nvSpPr>
          <p:cNvPr id="3" name="Content Placeholder 2"/>
          <p:cNvSpPr>
            <a:spLocks noGrp="1"/>
          </p:cNvSpPr>
          <p:nvPr>
            <p:ph sz="quarter" idx="1"/>
          </p:nvPr>
        </p:nvSpPr>
        <p:spPr/>
        <p:txBody>
          <a:bodyPr/>
          <a:lstStyle/>
          <a:p>
            <a:r>
              <a:rPr lang="en-GB" dirty="0"/>
              <a:t>Syntax (simplified):</a:t>
            </a:r>
          </a:p>
          <a:p>
            <a:pPr marL="411480" lvl="1" indent="0">
              <a:buNone/>
            </a:pPr>
            <a:r>
              <a:rPr lang="en-GB" sz="2000" dirty="0">
                <a:solidFill>
                  <a:srgbClr val="0000FF"/>
                </a:solidFill>
                <a:latin typeface="Consolas" panose="020B0609020204030204" pitchFamily="49" charset="0"/>
              </a:rPr>
              <a:t>REVOKE</a:t>
            </a:r>
            <a:r>
              <a:rPr lang="en-GB" sz="2000" dirty="0">
                <a:solidFill>
                  <a:prstClr val="black"/>
                </a:solidFill>
                <a:latin typeface="Consolas" panose="020B0609020204030204" pitchFamily="49" charset="0"/>
              </a:rPr>
              <a:t> [GRANT OPTION FOR] </a:t>
            </a:r>
            <a:r>
              <a:rPr lang="en-GB" sz="2000" dirty="0" smtClean="0">
                <a:solidFill>
                  <a:prstClr val="black"/>
                </a:solidFill>
                <a:latin typeface="Consolas" panose="020B0609020204030204" pitchFamily="49" charset="0"/>
              </a:rPr>
              <a:t/>
            </a:r>
            <a:br>
              <a:rPr lang="en-GB" sz="2000" dirty="0" smtClean="0">
                <a:solidFill>
                  <a:prstClr val="black"/>
                </a:solidFill>
                <a:latin typeface="Consolas" panose="020B0609020204030204" pitchFamily="49" charset="0"/>
              </a:rPr>
            </a:br>
            <a:r>
              <a:rPr lang="en-GB" sz="2000" dirty="0" smtClean="0">
                <a:solidFill>
                  <a:srgbClr val="808080"/>
                </a:solidFill>
                <a:latin typeface="Consolas" panose="020B0609020204030204" pitchFamily="49" charset="0"/>
              </a:rPr>
              <a:t>{ </a:t>
            </a:r>
            <a:r>
              <a:rPr lang="en-GB" sz="2000" dirty="0" err="1" smtClean="0">
                <a:solidFill>
                  <a:prstClr val="black"/>
                </a:solidFill>
                <a:latin typeface="Consolas" panose="020B0609020204030204" pitchFamily="49" charset="0"/>
              </a:rPr>
              <a:t>PrivilegeList</a:t>
            </a:r>
            <a:r>
              <a:rPr lang="en-GB" sz="2000" dirty="0" smtClean="0">
                <a:solidFill>
                  <a:prstClr val="black"/>
                </a:solidFill>
                <a:latin typeface="Consolas" panose="020B0609020204030204" pitchFamily="49" charset="0"/>
              </a:rPr>
              <a:t> </a:t>
            </a:r>
            <a:r>
              <a:rPr lang="en-GB" sz="2000" dirty="0">
                <a:solidFill>
                  <a:srgbClr val="808080"/>
                </a:solidFill>
                <a:latin typeface="Consolas" panose="020B0609020204030204" pitchFamily="49" charset="0"/>
              </a:rPr>
              <a:t>|</a:t>
            </a:r>
            <a:r>
              <a:rPr lang="en-GB" sz="2000" dirty="0">
                <a:solidFill>
                  <a:prstClr val="black"/>
                </a:solidFill>
                <a:latin typeface="Consolas" panose="020B0609020204030204" pitchFamily="49" charset="0"/>
              </a:rPr>
              <a:t> </a:t>
            </a:r>
            <a:r>
              <a:rPr lang="en-GB" sz="2000" dirty="0" smtClean="0">
                <a:solidFill>
                  <a:srgbClr val="808080"/>
                </a:solidFill>
                <a:latin typeface="Consolas" panose="020B0609020204030204" pitchFamily="49" charset="0"/>
              </a:rPr>
              <a:t>ALL </a:t>
            </a:r>
            <a:r>
              <a:rPr lang="en-GB" sz="2000" dirty="0" smtClean="0">
                <a:solidFill>
                  <a:prstClr val="black"/>
                </a:solidFill>
                <a:latin typeface="Consolas" panose="020B0609020204030204" pitchFamily="49" charset="0"/>
              </a:rPr>
              <a:t>[PRIVILEGES] </a:t>
            </a:r>
            <a:r>
              <a:rPr lang="en-GB" sz="2000" dirty="0" smtClean="0">
                <a:solidFill>
                  <a:srgbClr val="808080"/>
                </a:solidFill>
                <a:latin typeface="Consolas" panose="020B0609020204030204" pitchFamily="49" charset="0"/>
              </a:rPr>
              <a:t>} </a:t>
            </a:r>
            <a:r>
              <a:rPr lang="en-GB" sz="2000" dirty="0" smtClean="0">
                <a:solidFill>
                  <a:srgbClr val="0000FF"/>
                </a:solidFill>
                <a:latin typeface="Consolas" panose="020B0609020204030204" pitchFamily="49" charset="0"/>
              </a:rPr>
              <a:t>ON </a:t>
            </a:r>
            <a:r>
              <a:rPr lang="en-GB" sz="2000" dirty="0" err="1" smtClean="0">
                <a:solidFill>
                  <a:prstClr val="black"/>
                </a:solidFill>
                <a:latin typeface="Consolas" panose="020B0609020204030204" pitchFamily="49" charset="0"/>
              </a:rPr>
              <a:t>ObjectName</a:t>
            </a:r>
            <a:r>
              <a:rPr lang="en-GB" sz="2000" dirty="0" smtClean="0">
                <a:solidFill>
                  <a:prstClr val="black"/>
                </a:solidFill>
                <a:latin typeface="Consolas" panose="020B0609020204030204" pitchFamily="49" charset="0"/>
              </a:rPr>
              <a:t> </a:t>
            </a:r>
            <a:br>
              <a:rPr lang="en-GB" sz="2000" dirty="0" smtClean="0">
                <a:solidFill>
                  <a:prstClr val="black"/>
                </a:solidFill>
                <a:latin typeface="Consolas" panose="020B0609020204030204" pitchFamily="49" charset="0"/>
              </a:rPr>
            </a:br>
            <a:r>
              <a:rPr lang="en-GB" sz="2000" dirty="0" smtClean="0">
                <a:solidFill>
                  <a:srgbClr val="0000FF"/>
                </a:solidFill>
                <a:latin typeface="Consolas" panose="020B0609020204030204" pitchFamily="49" charset="0"/>
              </a:rPr>
              <a:t>FROM </a:t>
            </a:r>
            <a:r>
              <a:rPr lang="en-GB" sz="2000" dirty="0" smtClean="0">
                <a:solidFill>
                  <a:srgbClr val="808080"/>
                </a:solidFill>
                <a:latin typeface="Consolas" panose="020B0609020204030204" pitchFamily="49" charset="0"/>
              </a:rPr>
              <a:t>{ </a:t>
            </a:r>
            <a:r>
              <a:rPr lang="en-GB" sz="2000" dirty="0" err="1" smtClean="0">
                <a:solidFill>
                  <a:prstClr val="black"/>
                </a:solidFill>
                <a:latin typeface="Consolas" panose="020B0609020204030204" pitchFamily="49" charset="0"/>
              </a:rPr>
              <a:t>AuthorisationList</a:t>
            </a:r>
            <a:r>
              <a:rPr lang="en-GB" sz="2000" dirty="0" err="1" smtClean="0">
                <a:solidFill>
                  <a:srgbClr val="808080"/>
                </a:solidFill>
                <a:latin typeface="Consolas" panose="020B0609020204030204" pitchFamily="49" charset="0"/>
              </a:rPr>
              <a:t>|</a:t>
            </a:r>
            <a:r>
              <a:rPr lang="en-GB" sz="2000" dirty="0" err="1" smtClean="0">
                <a:solidFill>
                  <a:srgbClr val="0000FF"/>
                </a:solidFill>
                <a:latin typeface="Consolas" panose="020B0609020204030204" pitchFamily="49" charset="0"/>
              </a:rPr>
              <a:t>PUBLIC</a:t>
            </a:r>
            <a:r>
              <a:rPr lang="en-GB" sz="2000" dirty="0" smtClean="0">
                <a:solidFill>
                  <a:srgbClr val="0000FF"/>
                </a:solidFill>
                <a:latin typeface="Consolas" panose="020B0609020204030204" pitchFamily="49" charset="0"/>
              </a:rPr>
              <a:t> </a:t>
            </a:r>
            <a:r>
              <a:rPr lang="en-GB" sz="2000" dirty="0" smtClean="0">
                <a:solidFill>
                  <a:srgbClr val="808080"/>
                </a:solidFill>
                <a:latin typeface="Consolas" panose="020B0609020204030204" pitchFamily="49" charset="0"/>
              </a:rPr>
              <a:t>}</a:t>
            </a:r>
            <a:r>
              <a:rPr lang="en-GB" sz="2000" dirty="0" smtClean="0">
                <a:solidFill>
                  <a:prstClr val="black"/>
                </a:solidFill>
                <a:latin typeface="Consolas" panose="020B0609020204030204" pitchFamily="49" charset="0"/>
              </a:rPr>
              <a:t> </a:t>
            </a:r>
            <a:r>
              <a:rPr lang="en-GB" sz="2000" dirty="0">
                <a:solidFill>
                  <a:prstClr val="black"/>
                </a:solidFill>
                <a:latin typeface="Consolas" panose="020B0609020204030204" pitchFamily="49" charset="0"/>
              </a:rPr>
              <a:t>[RESTRICT|CASCADE</a:t>
            </a:r>
            <a:r>
              <a:rPr lang="en-GB" sz="2000" dirty="0" smtClean="0">
                <a:solidFill>
                  <a:prstClr val="black"/>
                </a:solidFill>
                <a:latin typeface="Consolas" panose="020B0609020204030204" pitchFamily="49" charset="0"/>
              </a:rPr>
              <a:t>]</a:t>
            </a:r>
            <a:endParaRPr lang="en-GB" sz="2000" dirty="0" smtClean="0"/>
          </a:p>
          <a:p>
            <a:r>
              <a:rPr lang="en-GB" dirty="0"/>
              <a:t>ALL PRIVILEGES refers to revoking </a:t>
            </a:r>
            <a:r>
              <a:rPr lang="en-GB" dirty="0" smtClean="0"/>
              <a:t>all </a:t>
            </a:r>
            <a:r>
              <a:rPr lang="en-GB" dirty="0"/>
              <a:t>privileges granted to a user </a:t>
            </a:r>
            <a:r>
              <a:rPr lang="en-GB" dirty="0" smtClean="0"/>
              <a:t>and </a:t>
            </a:r>
            <a:r>
              <a:rPr lang="en-GB" dirty="0"/>
              <a:t>has again been </a:t>
            </a:r>
            <a:r>
              <a:rPr lang="en-GB" i="1" dirty="0"/>
              <a:t>deprecated in MS SQL server</a:t>
            </a:r>
            <a:r>
              <a:rPr lang="en-GB" dirty="0" smtClean="0"/>
              <a:t>.</a:t>
            </a:r>
          </a:p>
          <a:p>
            <a:r>
              <a:rPr lang="en-GB" dirty="0"/>
              <a:t>GRANT OPTION FOR revokes the option to grant the specified permission separately from the privileges themselves.</a:t>
            </a:r>
          </a:p>
          <a:p>
            <a:endParaRPr lang="en-GB" dirty="0"/>
          </a:p>
          <a:p>
            <a:endParaRPr lang="en-GB" dirty="0"/>
          </a:p>
          <a:p>
            <a:endParaRPr lang="en-GB" dirty="0"/>
          </a:p>
        </p:txBody>
      </p:sp>
    </p:spTree>
    <p:extLst>
      <p:ext uri="{BB962C8B-B14F-4D97-AF65-F5344CB8AC3E}">
        <p14:creationId xmlns:p14="http://schemas.microsoft.com/office/powerpoint/2010/main" val="78788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REVOKE Statement</a:t>
            </a:r>
            <a:endParaRPr lang="en-GB" dirty="0"/>
          </a:p>
        </p:txBody>
      </p:sp>
      <p:sp>
        <p:nvSpPr>
          <p:cNvPr id="3" name="Content Placeholder 2"/>
          <p:cNvSpPr>
            <a:spLocks noGrp="1"/>
          </p:cNvSpPr>
          <p:nvPr>
            <p:ph sz="quarter" idx="1"/>
          </p:nvPr>
        </p:nvSpPr>
        <p:spPr/>
        <p:txBody>
          <a:bodyPr/>
          <a:lstStyle/>
          <a:p>
            <a:r>
              <a:rPr lang="en-GB" dirty="0"/>
              <a:t>REVOKE fails if it results in an abandoned object, unless the CASCADE keyword has been specified</a:t>
            </a:r>
            <a:r>
              <a:rPr lang="en-GB" dirty="0" smtClean="0"/>
              <a:t>.</a:t>
            </a:r>
          </a:p>
          <a:p>
            <a:pPr lvl="1"/>
            <a:r>
              <a:rPr lang="en-GB" dirty="0" smtClean="0"/>
              <a:t>Abandoned means the authority that allowed the object to be created has been removed.</a:t>
            </a:r>
          </a:p>
          <a:p>
            <a:pPr lvl="1"/>
            <a:r>
              <a:rPr lang="en-GB" dirty="0" smtClean="0"/>
              <a:t>If CASCADE is specified and REVOKE results in an abandoned object, the object is DROPPED.</a:t>
            </a:r>
            <a:endParaRPr lang="en-GB" dirty="0"/>
          </a:p>
          <a:p>
            <a:r>
              <a:rPr lang="en-GB" dirty="0"/>
              <a:t>Privileges granted to this user by other users are not affected.</a:t>
            </a:r>
          </a:p>
          <a:p>
            <a:endParaRPr lang="en-GB" dirty="0"/>
          </a:p>
        </p:txBody>
      </p:sp>
    </p:spTree>
    <p:extLst>
      <p:ext uri="{BB962C8B-B14F-4D97-AF65-F5344CB8AC3E}">
        <p14:creationId xmlns:p14="http://schemas.microsoft.com/office/powerpoint/2010/main" val="324722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468560" y="1550606"/>
            <a:ext cx="8771428" cy="5295238"/>
          </a:xfrm>
          <a:prstGeom prst="rect">
            <a:avLst/>
          </a:prstGeom>
        </p:spPr>
      </p:pic>
      <p:sp>
        <p:nvSpPr>
          <p:cNvPr id="2" name="Title 1"/>
          <p:cNvSpPr>
            <a:spLocks noGrp="1"/>
          </p:cNvSpPr>
          <p:nvPr>
            <p:ph type="title"/>
          </p:nvPr>
        </p:nvSpPr>
        <p:spPr/>
        <p:txBody>
          <a:bodyPr/>
          <a:lstStyle/>
          <a:p>
            <a:r>
              <a:rPr lang="en-GB" dirty="0"/>
              <a:t>Effects of Revoke</a:t>
            </a:r>
          </a:p>
        </p:txBody>
      </p:sp>
      <p:sp>
        <p:nvSpPr>
          <p:cNvPr id="5" name="TextBox 4"/>
          <p:cNvSpPr txBox="1"/>
          <p:nvPr/>
        </p:nvSpPr>
        <p:spPr>
          <a:xfrm>
            <a:off x="4069341" y="1556792"/>
            <a:ext cx="5132367" cy="369332"/>
          </a:xfrm>
          <a:prstGeom prst="rect">
            <a:avLst/>
          </a:prstGeom>
          <a:noFill/>
        </p:spPr>
        <p:txBody>
          <a:bodyPr wrap="none" rtlCol="0">
            <a:spAutoFit/>
          </a:bodyPr>
          <a:lstStyle/>
          <a:p>
            <a:pPr marL="342900" indent="-342900">
              <a:buFont typeface="+mj-lt"/>
              <a:buAutoNum type="arabicPeriod"/>
            </a:pPr>
            <a:r>
              <a:rPr lang="en-GB" dirty="0" smtClean="0"/>
              <a:t>User A grants User B INSERT with grant option</a:t>
            </a:r>
            <a:endParaRPr lang="en-GB" dirty="0"/>
          </a:p>
        </p:txBody>
      </p:sp>
      <p:sp>
        <p:nvSpPr>
          <p:cNvPr id="6" name="TextBox 5"/>
          <p:cNvSpPr txBox="1"/>
          <p:nvPr/>
        </p:nvSpPr>
        <p:spPr>
          <a:xfrm>
            <a:off x="4069340" y="1926124"/>
            <a:ext cx="4699876" cy="369332"/>
          </a:xfrm>
          <a:prstGeom prst="rect">
            <a:avLst/>
          </a:prstGeom>
          <a:noFill/>
        </p:spPr>
        <p:txBody>
          <a:bodyPr wrap="none" rtlCol="0">
            <a:spAutoFit/>
          </a:bodyPr>
          <a:lstStyle/>
          <a:p>
            <a:pPr marL="342900" indent="-342900">
              <a:buFont typeface="+mj-lt"/>
              <a:buAutoNum type="arabicPeriod" startAt="2"/>
            </a:pPr>
            <a:r>
              <a:rPr lang="en-GB" dirty="0" smtClean="0"/>
              <a:t>User B passes INSERT with grant to User C</a:t>
            </a:r>
            <a:endParaRPr lang="en-GB" dirty="0"/>
          </a:p>
        </p:txBody>
      </p:sp>
      <p:sp>
        <p:nvSpPr>
          <p:cNvPr id="7" name="TextBox 6"/>
          <p:cNvSpPr txBox="1"/>
          <p:nvPr/>
        </p:nvSpPr>
        <p:spPr>
          <a:xfrm>
            <a:off x="4069339" y="2291332"/>
            <a:ext cx="4898008" cy="369332"/>
          </a:xfrm>
          <a:prstGeom prst="rect">
            <a:avLst/>
          </a:prstGeom>
          <a:noFill/>
        </p:spPr>
        <p:txBody>
          <a:bodyPr wrap="none" rtlCol="0">
            <a:spAutoFit/>
          </a:bodyPr>
          <a:lstStyle/>
          <a:p>
            <a:pPr marL="342900" indent="-342900">
              <a:buFont typeface="+mj-lt"/>
              <a:buAutoNum type="arabicPeriod" startAt="3"/>
            </a:pPr>
            <a:r>
              <a:rPr lang="en-GB" dirty="0" smtClean="0"/>
              <a:t>User C receives </a:t>
            </a:r>
            <a:r>
              <a:rPr lang="en-GB" b="1" dirty="0" smtClean="0"/>
              <a:t>same</a:t>
            </a:r>
            <a:r>
              <a:rPr lang="en-GB" dirty="0" smtClean="0"/>
              <a:t> grants from User E too</a:t>
            </a:r>
            <a:endParaRPr lang="en-GB" dirty="0"/>
          </a:p>
        </p:txBody>
      </p:sp>
      <p:sp>
        <p:nvSpPr>
          <p:cNvPr id="8" name="TextBox 7"/>
          <p:cNvSpPr txBox="1"/>
          <p:nvPr/>
        </p:nvSpPr>
        <p:spPr>
          <a:xfrm>
            <a:off x="4059267" y="2664788"/>
            <a:ext cx="4959691" cy="646331"/>
          </a:xfrm>
          <a:prstGeom prst="rect">
            <a:avLst/>
          </a:prstGeom>
          <a:noFill/>
        </p:spPr>
        <p:txBody>
          <a:bodyPr wrap="square" rtlCol="0">
            <a:spAutoFit/>
          </a:bodyPr>
          <a:lstStyle/>
          <a:p>
            <a:pPr marL="342900" indent="-342900">
              <a:buFont typeface="+mj-lt"/>
              <a:buAutoNum type="arabicPeriod" startAt="4"/>
            </a:pPr>
            <a:r>
              <a:rPr lang="en-GB" dirty="0" smtClean="0"/>
              <a:t>User C passes only INSERT to User D, User D cannot grant other users privilege</a:t>
            </a:r>
            <a:endParaRPr lang="en-GB" dirty="0"/>
          </a:p>
        </p:txBody>
      </p:sp>
      <p:cxnSp>
        <p:nvCxnSpPr>
          <p:cNvPr id="13" name="Straight Arrow Connector 12"/>
          <p:cNvCxnSpPr>
            <a:stCxn id="5" idx="1"/>
          </p:cNvCxnSpPr>
          <p:nvPr/>
        </p:nvCxnSpPr>
        <p:spPr>
          <a:xfrm flipH="1">
            <a:off x="2699792" y="1741458"/>
            <a:ext cx="1369549" cy="75143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p:cNvCxnSpPr>
            <a:stCxn id="6" idx="1"/>
          </p:cNvCxnSpPr>
          <p:nvPr/>
        </p:nvCxnSpPr>
        <p:spPr>
          <a:xfrm flipH="1">
            <a:off x="2843808" y="2110790"/>
            <a:ext cx="1225532" cy="1894274"/>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7" name="Straight Arrow Connector 16"/>
          <p:cNvCxnSpPr/>
          <p:nvPr/>
        </p:nvCxnSpPr>
        <p:spPr>
          <a:xfrm flipH="1">
            <a:off x="7740353" y="2492896"/>
            <a:ext cx="994563" cy="327367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9" name="Straight Arrow Connector 18"/>
          <p:cNvCxnSpPr>
            <a:stCxn id="8" idx="1"/>
          </p:cNvCxnSpPr>
          <p:nvPr/>
        </p:nvCxnSpPr>
        <p:spPr>
          <a:xfrm flipH="1">
            <a:off x="2411760" y="2987954"/>
            <a:ext cx="1647507" cy="245727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2315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subTnLst>
                                    <p:set>
                                      <p:cBhvr override="childStyle">
                                        <p:cTn dur="1" fill="hold" display="0" masterRel="nextClick" afterEffect="1"/>
                                        <p:tgtEl>
                                          <p:spTgt spid="13"/>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subTnLst>
                                    <p:set>
                                      <p:cBhvr override="childStyle">
                                        <p:cTn dur="1" fill="hold" display="0" masterRel="nextClick" afterEffect="1"/>
                                        <p:tgtEl>
                                          <p:spTgt spid="15"/>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subTnLst>
                                    <p:set>
                                      <p:cBhvr override="childStyle">
                                        <p:cTn dur="1" fill="hold" display="0" masterRel="nextClick" afterEffect="1"/>
                                        <p:tgtEl>
                                          <p:spTgt spid="17"/>
                                        </p:tgtEl>
                                        <p:attrNameLst>
                                          <p:attrName>style.visibility</p:attrName>
                                        </p:attrNameLst>
                                      </p:cBhvr>
                                      <p:to>
                                        <p:strVal val="hidden"/>
                                      </p:to>
                                    </p:set>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subTnLst>
                                    <p:set>
                                      <p:cBhvr override="childStyle">
                                        <p:cTn dur="1" fill="hold" display="0" masterRel="nextClick" afterEffect="1"/>
                                        <p:tgtEl>
                                          <p:spTgt spid="19"/>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Effects of Revoke</a:t>
            </a:r>
          </a:p>
        </p:txBody>
      </p:sp>
      <p:pic>
        <p:nvPicPr>
          <p:cNvPr id="3" name="Picture 2"/>
          <p:cNvPicPr>
            <a:picLocks noChangeAspect="1"/>
          </p:cNvPicPr>
          <p:nvPr/>
        </p:nvPicPr>
        <p:blipFill>
          <a:blip r:embed="rId2"/>
          <a:stretch>
            <a:fillRect/>
          </a:stretch>
        </p:blipFill>
        <p:spPr>
          <a:xfrm>
            <a:off x="-252536" y="1540525"/>
            <a:ext cx="8771763" cy="5301615"/>
          </a:xfrm>
          <a:prstGeom prst="rect">
            <a:avLst/>
          </a:prstGeom>
        </p:spPr>
      </p:pic>
      <p:sp>
        <p:nvSpPr>
          <p:cNvPr id="4" name="TextBox 3"/>
          <p:cNvSpPr txBox="1"/>
          <p:nvPr/>
        </p:nvSpPr>
        <p:spPr>
          <a:xfrm>
            <a:off x="4073400" y="1628800"/>
            <a:ext cx="4715650" cy="369332"/>
          </a:xfrm>
          <a:prstGeom prst="rect">
            <a:avLst/>
          </a:prstGeom>
          <a:noFill/>
        </p:spPr>
        <p:txBody>
          <a:bodyPr wrap="none" rtlCol="0">
            <a:spAutoFit/>
          </a:bodyPr>
          <a:lstStyle/>
          <a:p>
            <a:pPr marL="342900" indent="-342900">
              <a:buFont typeface="+mj-lt"/>
              <a:buAutoNum type="arabicPeriod" startAt="5"/>
            </a:pPr>
            <a:r>
              <a:rPr lang="en-GB" dirty="0" smtClean="0"/>
              <a:t>User A revokes INSERT from User B, </a:t>
            </a:r>
            <a:r>
              <a:rPr lang="en-GB" b="1" dirty="0" smtClean="0"/>
              <a:t>but</a:t>
            </a:r>
            <a:r>
              <a:rPr lang="en-GB" dirty="0" smtClean="0"/>
              <a:t> …</a:t>
            </a:r>
            <a:endParaRPr lang="en-GB" dirty="0"/>
          </a:p>
        </p:txBody>
      </p:sp>
      <p:sp>
        <p:nvSpPr>
          <p:cNvPr id="5" name="TextBox 4"/>
          <p:cNvSpPr txBox="1"/>
          <p:nvPr/>
        </p:nvSpPr>
        <p:spPr>
          <a:xfrm>
            <a:off x="4073400" y="2054885"/>
            <a:ext cx="5194051"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Although CASCADE has been used, the privilege is not revoked from User C and User D, because User E also granted this privilege to User C. </a:t>
            </a:r>
            <a:endParaRPr lang="en-GB" dirty="0"/>
          </a:p>
        </p:txBody>
      </p:sp>
      <p:sp>
        <p:nvSpPr>
          <p:cNvPr id="6" name="TextBox 5"/>
          <p:cNvSpPr txBox="1"/>
          <p:nvPr/>
        </p:nvSpPr>
        <p:spPr>
          <a:xfrm>
            <a:off x="4067944" y="2924944"/>
            <a:ext cx="5194051"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If </a:t>
            </a:r>
            <a:r>
              <a:rPr lang="en-GB" smtClean="0"/>
              <a:t>User </a:t>
            </a:r>
            <a:r>
              <a:rPr lang="en-GB" smtClean="0"/>
              <a:t>E </a:t>
            </a:r>
            <a:r>
              <a:rPr lang="en-GB" dirty="0" smtClean="0"/>
              <a:t>had not given the privileges, CASCADE will revoke the privileges from Users C &amp; D too.</a:t>
            </a:r>
            <a:endParaRPr lang="en-GB" dirty="0"/>
          </a:p>
        </p:txBody>
      </p:sp>
      <p:cxnSp>
        <p:nvCxnSpPr>
          <p:cNvPr id="8" name="Straight Arrow Connector 7"/>
          <p:cNvCxnSpPr/>
          <p:nvPr/>
        </p:nvCxnSpPr>
        <p:spPr>
          <a:xfrm flipH="1">
            <a:off x="1619672" y="1916832"/>
            <a:ext cx="2592288" cy="864096"/>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p:cNvCxnSpPr/>
          <p:nvPr/>
        </p:nvCxnSpPr>
        <p:spPr>
          <a:xfrm>
            <a:off x="5076056" y="2852936"/>
            <a:ext cx="1584176" cy="187220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92243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Revoking Privileges: Examples</a:t>
            </a:r>
          </a:p>
        </p:txBody>
      </p:sp>
      <p:sp>
        <p:nvSpPr>
          <p:cNvPr id="3" name="Content Placeholder 2"/>
          <p:cNvSpPr>
            <a:spLocks noGrp="1"/>
          </p:cNvSpPr>
          <p:nvPr>
            <p:ph sz="quarter" idx="1"/>
          </p:nvPr>
        </p:nvSpPr>
        <p:spPr/>
        <p:txBody>
          <a:bodyPr>
            <a:normAutofit fontScale="92500"/>
          </a:bodyPr>
          <a:lstStyle/>
          <a:p>
            <a:r>
              <a:rPr lang="en-GB" dirty="0"/>
              <a:t>Revoke the SELECT privilege on the Branch table from ALL Users.</a:t>
            </a:r>
          </a:p>
          <a:p>
            <a:pPr marL="685800" lvl="2" indent="0">
              <a:buNone/>
            </a:pPr>
            <a:r>
              <a:rPr lang="en-GB" dirty="0">
                <a:solidFill>
                  <a:srgbClr val="0000FF"/>
                </a:solidFill>
                <a:latin typeface="Consolas" panose="020B0609020204030204" pitchFamily="49" charset="0"/>
              </a:rPr>
              <a:t>REVOKE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Branch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PUBLIC</a:t>
            </a:r>
            <a:r>
              <a:rPr lang="en-GB" dirty="0" smtClean="0">
                <a:solidFill>
                  <a:srgbClr val="808080"/>
                </a:solidFill>
                <a:latin typeface="Consolas" panose="020B0609020204030204" pitchFamily="49" charset="0"/>
              </a:rPr>
              <a:t>;</a:t>
            </a:r>
            <a:endParaRPr lang="en-GB" dirty="0" smtClean="0"/>
          </a:p>
          <a:p>
            <a:r>
              <a:rPr lang="en-GB" dirty="0" smtClean="0"/>
              <a:t>Revoke </a:t>
            </a:r>
            <a:r>
              <a:rPr lang="en-GB" dirty="0"/>
              <a:t>ALL </a:t>
            </a:r>
            <a:r>
              <a:rPr lang="en-GB" dirty="0" smtClean="0"/>
              <a:t>CRUD privileges </a:t>
            </a:r>
            <a:r>
              <a:rPr lang="en-GB" dirty="0"/>
              <a:t>you have given to P000001 on the Staff table.</a:t>
            </a:r>
          </a:p>
          <a:p>
            <a:pPr marL="685800" lvl="2" indent="0">
              <a:buNone/>
            </a:pPr>
            <a:r>
              <a:rPr lang="en-GB" dirty="0">
                <a:solidFill>
                  <a:srgbClr val="0000FF"/>
                </a:solidFill>
                <a:latin typeface="Consolas" panose="020B0609020204030204" pitchFamily="49" charset="0"/>
              </a:rPr>
              <a:t>REVOKE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INSERT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P000001</a:t>
            </a:r>
            <a:r>
              <a:rPr lang="en-GB" dirty="0" smtClean="0">
                <a:solidFill>
                  <a:srgbClr val="808080"/>
                </a:solidFill>
                <a:latin typeface="Consolas" panose="020B0609020204030204" pitchFamily="49" charset="0"/>
              </a:rPr>
              <a:t>;</a:t>
            </a:r>
            <a:endParaRPr lang="en-GB" dirty="0" smtClean="0"/>
          </a:p>
          <a:p>
            <a:r>
              <a:rPr lang="en-GB" dirty="0"/>
              <a:t>Revoke ALL privileges you have given to P000001 on the Staff </a:t>
            </a:r>
            <a:r>
              <a:rPr lang="en-GB" dirty="0" smtClean="0"/>
              <a:t>table (but not MS SQL behaviour).</a:t>
            </a:r>
            <a:endParaRPr lang="en-GB" dirty="0"/>
          </a:p>
          <a:p>
            <a:pPr marL="594360" lvl="2" indent="0">
              <a:buNone/>
            </a:pPr>
            <a:r>
              <a:rPr lang="en-GB" dirty="0">
                <a:solidFill>
                  <a:srgbClr val="0000FF"/>
                </a:solidFill>
                <a:latin typeface="Consolas" panose="020B0609020204030204" pitchFamily="49" charset="0"/>
              </a:rPr>
              <a:t>REVOKE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ALL</a:t>
            </a:r>
            <a:r>
              <a:rPr lang="en-GB" dirty="0">
                <a:solidFill>
                  <a:prstClr val="black"/>
                </a:solidFill>
                <a:latin typeface="Consolas" panose="020B0609020204030204" pitchFamily="49" charset="0"/>
              </a:rPr>
              <a:t> PRIVILEGES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P000001</a:t>
            </a:r>
            <a:r>
              <a:rPr lang="en-GB" dirty="0" smtClean="0">
                <a:solidFill>
                  <a:srgbClr val="808080"/>
                </a:solidFill>
                <a:latin typeface="Consolas" panose="020B0609020204030204" pitchFamily="49" charset="0"/>
              </a:rPr>
              <a:t>;</a:t>
            </a:r>
            <a:endParaRPr lang="en-GB" dirty="0" smtClean="0"/>
          </a:p>
          <a:p>
            <a:endParaRPr lang="en-GB" dirty="0"/>
          </a:p>
        </p:txBody>
      </p:sp>
    </p:spTree>
    <p:extLst>
      <p:ext uri="{BB962C8B-B14F-4D97-AF65-F5344CB8AC3E}">
        <p14:creationId xmlns:p14="http://schemas.microsoft.com/office/powerpoint/2010/main" val="3205777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Revoking Privileges: Examples</a:t>
            </a:r>
          </a:p>
        </p:txBody>
      </p:sp>
      <p:sp>
        <p:nvSpPr>
          <p:cNvPr id="3" name="Content Placeholder 2"/>
          <p:cNvSpPr>
            <a:spLocks noGrp="1"/>
          </p:cNvSpPr>
          <p:nvPr>
            <p:ph sz="quarter" idx="1"/>
          </p:nvPr>
        </p:nvSpPr>
        <p:spPr/>
        <p:txBody>
          <a:bodyPr/>
          <a:lstStyle/>
          <a:p>
            <a:r>
              <a:rPr lang="en-GB" dirty="0" smtClean="0"/>
              <a:t>Revoking just the GRANT OPTION from User C (in the Effects of Revoke example), without revoking the underlying privilege (INSERT in this case).</a:t>
            </a:r>
          </a:p>
          <a:p>
            <a:pPr marL="685800" lvl="2" indent="0">
              <a:buNone/>
            </a:pPr>
            <a:r>
              <a:rPr lang="en-GB" dirty="0">
                <a:solidFill>
                  <a:srgbClr val="0000FF"/>
                </a:solidFill>
                <a:latin typeface="Consolas" panose="020B0609020204030204" pitchFamily="49" charset="0"/>
              </a:rPr>
              <a:t>REVOKE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GRANT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OPTION</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UserC</a:t>
            </a:r>
            <a:r>
              <a:rPr lang="en-GB" dirty="0">
                <a:solidFill>
                  <a:srgbClr val="808080"/>
                </a:solidFill>
                <a:latin typeface="Consolas" panose="020B0609020204030204" pitchFamily="49" charset="0"/>
              </a:rPr>
              <a:t>;</a:t>
            </a:r>
          </a:p>
          <a:p>
            <a:pPr lvl="1"/>
            <a:endParaRPr lang="en-GB" dirty="0" smtClean="0"/>
          </a:p>
          <a:p>
            <a:endParaRPr lang="en-GB" dirty="0"/>
          </a:p>
        </p:txBody>
      </p:sp>
    </p:spTree>
    <p:extLst>
      <p:ext uri="{BB962C8B-B14F-4D97-AF65-F5344CB8AC3E}">
        <p14:creationId xmlns:p14="http://schemas.microsoft.com/office/powerpoint/2010/main" val="367603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36821078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Views</a:t>
            </a:r>
          </a:p>
        </p:txBody>
      </p:sp>
      <p:sp>
        <p:nvSpPr>
          <p:cNvPr id="3" name="Content Placeholder 2"/>
          <p:cNvSpPr>
            <a:spLocks noGrp="1"/>
          </p:cNvSpPr>
          <p:nvPr>
            <p:ph sz="quarter" idx="1"/>
          </p:nvPr>
        </p:nvSpPr>
        <p:spPr>
          <a:xfrm>
            <a:off x="612648" y="1600200"/>
            <a:ext cx="8153400" cy="5257800"/>
          </a:xfrm>
        </p:spPr>
        <p:txBody>
          <a:bodyPr>
            <a:normAutofit fontScale="92500" lnSpcReduction="20000"/>
          </a:bodyPr>
          <a:lstStyle/>
          <a:p>
            <a:r>
              <a:rPr lang="en-GB" dirty="0" smtClean="0"/>
              <a:t>Recall that:</a:t>
            </a:r>
          </a:p>
          <a:p>
            <a:pPr lvl="1"/>
            <a:r>
              <a:rPr lang="en-GB" dirty="0"/>
              <a:t>A </a:t>
            </a:r>
            <a:r>
              <a:rPr lang="en-GB" b="1" dirty="0"/>
              <a:t>view</a:t>
            </a:r>
            <a:r>
              <a:rPr lang="en-GB" dirty="0"/>
              <a:t> is a </a:t>
            </a:r>
            <a:r>
              <a:rPr lang="en-GB" b="1" i="1" dirty="0"/>
              <a:t>dynamic result</a:t>
            </a:r>
            <a:r>
              <a:rPr lang="en-GB" dirty="0"/>
              <a:t> of one or more relational operations (queries) operating on base </a:t>
            </a:r>
            <a:r>
              <a:rPr lang="en-GB" dirty="0" smtClean="0"/>
              <a:t>tables to </a:t>
            </a:r>
            <a:r>
              <a:rPr lang="en-GB" dirty="0"/>
              <a:t>produce another relation.</a:t>
            </a:r>
          </a:p>
          <a:p>
            <a:r>
              <a:rPr lang="en-GB" dirty="0" smtClean="0"/>
              <a:t>As such:</a:t>
            </a:r>
          </a:p>
          <a:p>
            <a:pPr lvl="1"/>
            <a:r>
              <a:rPr lang="en-GB" dirty="0"/>
              <a:t>The view mechanism provides a powerful and flexible security mechanism by hiding parts of the database from certain users</a:t>
            </a:r>
            <a:r>
              <a:rPr lang="en-GB" dirty="0" smtClean="0"/>
              <a:t>.</a:t>
            </a:r>
          </a:p>
          <a:p>
            <a:pPr lvl="1"/>
            <a:r>
              <a:rPr lang="en-GB" dirty="0" smtClean="0"/>
              <a:t>The user is not aware of any columns or rows that are missing from the view.</a:t>
            </a:r>
            <a:endParaRPr lang="en-GB" dirty="0"/>
          </a:p>
          <a:p>
            <a:pPr lvl="1"/>
            <a:r>
              <a:rPr lang="en-GB" dirty="0"/>
              <a:t>Users can </a:t>
            </a:r>
            <a:r>
              <a:rPr lang="en-GB" dirty="0" smtClean="0"/>
              <a:t>also be </a:t>
            </a:r>
            <a:r>
              <a:rPr lang="en-GB" dirty="0"/>
              <a:t>granted appropriate privileges to use a view, but not </a:t>
            </a:r>
            <a:r>
              <a:rPr lang="en-GB" dirty="0" smtClean="0"/>
              <a:t>its </a:t>
            </a:r>
            <a:r>
              <a:rPr lang="en-GB" dirty="0"/>
              <a:t>base </a:t>
            </a:r>
            <a:r>
              <a:rPr lang="en-GB" dirty="0" smtClean="0"/>
              <a:t>relations (tables).</a:t>
            </a:r>
          </a:p>
          <a:p>
            <a:pPr lvl="2"/>
            <a:r>
              <a:rPr lang="en-GB" dirty="0" smtClean="0"/>
              <a:t>Thus, providing greater restrictions than simply having certain privileges granted to a user on the base table(s).</a:t>
            </a:r>
            <a:endParaRPr lang="en-GB" dirty="0"/>
          </a:p>
          <a:p>
            <a:pPr lvl="1"/>
            <a:r>
              <a:rPr lang="en-GB" dirty="0"/>
              <a:t>Also views restrict the kinds of updates allowed.</a:t>
            </a:r>
          </a:p>
          <a:p>
            <a:endParaRPr lang="en-GB" dirty="0"/>
          </a:p>
          <a:p>
            <a:endParaRPr lang="en-GB" dirty="0"/>
          </a:p>
          <a:p>
            <a:endParaRPr lang="en-GB" dirty="0"/>
          </a:p>
        </p:txBody>
      </p:sp>
    </p:spTree>
    <p:extLst>
      <p:ext uri="{BB962C8B-B14F-4D97-AF65-F5344CB8AC3E}">
        <p14:creationId xmlns:p14="http://schemas.microsoft.com/office/powerpoint/2010/main" val="316149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Countermeasures: Backup and Recovery</a:t>
            </a:r>
            <a:endParaRPr lang="en-GB" dirty="0"/>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b="1" dirty="0"/>
              <a:t>Backup</a:t>
            </a:r>
            <a:r>
              <a:rPr lang="en-GB" dirty="0"/>
              <a:t>: process of periodically taking a copy of the database and log file (and programs) to offline storage media</a:t>
            </a:r>
            <a:r>
              <a:rPr lang="en-GB" dirty="0" smtClean="0"/>
              <a:t>.</a:t>
            </a:r>
          </a:p>
          <a:p>
            <a:pPr lvl="1"/>
            <a:r>
              <a:rPr lang="en-GB" dirty="0" smtClean="0"/>
              <a:t>In the event of a failure that renders the database unusable, the backup copy and details captured in log file are used to restore the database to the latest possible consistent state.</a:t>
            </a:r>
            <a:endParaRPr lang="en-GB" dirty="0"/>
          </a:p>
          <a:p>
            <a:r>
              <a:rPr lang="en-GB" b="1" dirty="0"/>
              <a:t>Journaling</a:t>
            </a:r>
            <a:r>
              <a:rPr lang="en-GB" dirty="0"/>
              <a:t>: process of keeping and maintaining a log file (or journal) of all changes made to database to enable effective recovery in event of failure</a:t>
            </a:r>
            <a:r>
              <a:rPr lang="en-GB" dirty="0" smtClean="0"/>
              <a:t>.</a:t>
            </a:r>
          </a:p>
          <a:p>
            <a:pPr lvl="1"/>
            <a:r>
              <a:rPr lang="en-GB" dirty="0" smtClean="0"/>
              <a:t>The log file is useful for determining the last known consistent state if the database needs restoring.</a:t>
            </a:r>
            <a:endParaRPr lang="en-GB" dirty="0"/>
          </a:p>
          <a:p>
            <a:endParaRPr lang="en-GB" dirty="0"/>
          </a:p>
        </p:txBody>
      </p:sp>
    </p:spTree>
    <p:extLst>
      <p:ext uri="{BB962C8B-B14F-4D97-AF65-F5344CB8AC3E}">
        <p14:creationId xmlns:p14="http://schemas.microsoft.com/office/powerpoint/2010/main" val="424188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Countermeasures: Integrity</a:t>
            </a:r>
            <a:endParaRPr lang="en-GB" dirty="0"/>
          </a:p>
        </p:txBody>
      </p:sp>
      <p:sp>
        <p:nvSpPr>
          <p:cNvPr id="3" name="Content Placeholder 2"/>
          <p:cNvSpPr>
            <a:spLocks noGrp="1"/>
          </p:cNvSpPr>
          <p:nvPr>
            <p:ph sz="quarter" idx="1"/>
          </p:nvPr>
        </p:nvSpPr>
        <p:spPr/>
        <p:txBody>
          <a:bodyPr/>
          <a:lstStyle/>
          <a:p>
            <a:r>
              <a:rPr lang="en-GB" dirty="0"/>
              <a:t>Integrity constraints also contribute to maintaining a secure database system.</a:t>
            </a:r>
          </a:p>
          <a:p>
            <a:r>
              <a:rPr lang="en-GB" dirty="0"/>
              <a:t>They prevent data from becoming invalid, and hence giving misleading or incorrect results.</a:t>
            </a:r>
          </a:p>
          <a:p>
            <a:endParaRPr lang="en-GB" dirty="0"/>
          </a:p>
        </p:txBody>
      </p:sp>
    </p:spTree>
    <p:extLst>
      <p:ext uri="{BB962C8B-B14F-4D97-AF65-F5344CB8AC3E}">
        <p14:creationId xmlns:p14="http://schemas.microsoft.com/office/powerpoint/2010/main" val="346699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RAID</a:t>
            </a:r>
          </a:p>
        </p:txBody>
      </p:sp>
      <p:sp>
        <p:nvSpPr>
          <p:cNvPr id="3" name="Content Placeholder 2"/>
          <p:cNvSpPr>
            <a:spLocks noGrp="1"/>
          </p:cNvSpPr>
          <p:nvPr>
            <p:ph sz="quarter" idx="1"/>
          </p:nvPr>
        </p:nvSpPr>
        <p:spPr/>
        <p:txBody>
          <a:bodyPr>
            <a:normAutofit lnSpcReduction="10000"/>
          </a:bodyPr>
          <a:lstStyle/>
          <a:p>
            <a:r>
              <a:rPr lang="en-GB" dirty="0"/>
              <a:t>RAID: Redundant Array of Independent Disks</a:t>
            </a:r>
          </a:p>
          <a:p>
            <a:r>
              <a:rPr lang="en-GB" dirty="0"/>
              <a:t>Hardware that the DBMS is running on must be </a:t>
            </a:r>
            <a:r>
              <a:rPr lang="en-GB" dirty="0" smtClean="0"/>
              <a:t>fault-tolerant.</a:t>
            </a:r>
          </a:p>
          <a:p>
            <a:r>
              <a:rPr lang="en-GB" dirty="0" smtClean="0"/>
              <a:t>This means </a:t>
            </a:r>
            <a:r>
              <a:rPr lang="en-GB" dirty="0"/>
              <a:t>that the DBMS should continue to operate even if one of the hardware components fails.</a:t>
            </a:r>
          </a:p>
          <a:p>
            <a:r>
              <a:rPr lang="en-GB" dirty="0" smtClean="0"/>
              <a:t>This </a:t>
            </a:r>
            <a:r>
              <a:rPr lang="en-GB" dirty="0"/>
              <a:t>s</a:t>
            </a:r>
            <a:r>
              <a:rPr lang="en-GB" dirty="0" smtClean="0"/>
              <a:t>uggests having redundant </a:t>
            </a:r>
            <a:r>
              <a:rPr lang="en-GB" dirty="0"/>
              <a:t>components that can be seamlessly integrated into the working system whenever there is one or more component failures.</a:t>
            </a:r>
          </a:p>
          <a:p>
            <a:endParaRPr lang="en-GB" dirty="0"/>
          </a:p>
        </p:txBody>
      </p:sp>
    </p:spTree>
    <p:extLst>
      <p:ext uri="{BB962C8B-B14F-4D97-AF65-F5344CB8AC3E}">
        <p14:creationId xmlns:p14="http://schemas.microsoft.com/office/powerpoint/2010/main" val="287555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RAID</a:t>
            </a:r>
          </a:p>
        </p:txBody>
      </p:sp>
      <p:sp>
        <p:nvSpPr>
          <p:cNvPr id="3" name="Content Placeholder 2"/>
          <p:cNvSpPr>
            <a:spLocks noGrp="1"/>
          </p:cNvSpPr>
          <p:nvPr>
            <p:ph sz="quarter" idx="1"/>
          </p:nvPr>
        </p:nvSpPr>
        <p:spPr/>
        <p:txBody>
          <a:bodyPr>
            <a:normAutofit fontScale="92500"/>
          </a:bodyPr>
          <a:lstStyle/>
          <a:p>
            <a:r>
              <a:rPr lang="en-GB" dirty="0"/>
              <a:t>The main hardware components that should be fault-tolerant include disk drives, disk controllers, CPU, power supplies, and cooling fans.</a:t>
            </a:r>
          </a:p>
          <a:p>
            <a:r>
              <a:rPr lang="en-GB" dirty="0"/>
              <a:t>Disk drives are the most vulnerable components with the shortest times between failure of any of the hardware components. </a:t>
            </a:r>
          </a:p>
          <a:p>
            <a:r>
              <a:rPr lang="en-GB" dirty="0" smtClean="0"/>
              <a:t>One solution to this problem is the use of </a:t>
            </a:r>
            <a:r>
              <a:rPr lang="en-GB" dirty="0" smtClean="0">
                <a:hlinkClick r:id="rId2"/>
              </a:rPr>
              <a:t>RAID</a:t>
            </a:r>
            <a:r>
              <a:rPr lang="en-GB" dirty="0" smtClean="0"/>
              <a:t>.</a:t>
            </a:r>
          </a:p>
          <a:p>
            <a:pPr marL="365760" lvl="1" indent="0">
              <a:buNone/>
            </a:pPr>
            <a:r>
              <a:rPr lang="en-GB" dirty="0" smtClean="0"/>
              <a:t>Provides a </a:t>
            </a:r>
            <a:r>
              <a:rPr lang="en-GB" dirty="0"/>
              <a:t>large disk array comprising an arrangement of several independent disks that are organized to improve reliability and at the same time increase performance.</a:t>
            </a:r>
          </a:p>
        </p:txBody>
      </p:sp>
    </p:spTree>
    <p:extLst>
      <p:ext uri="{BB962C8B-B14F-4D97-AF65-F5344CB8AC3E}">
        <p14:creationId xmlns:p14="http://schemas.microsoft.com/office/powerpoint/2010/main" val="3322366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Encryption</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smtClean="0"/>
              <a:t>Encryption is the </a:t>
            </a:r>
            <a:r>
              <a:rPr lang="en-GB" dirty="0"/>
              <a:t>encoding of data by a special algorithm that renders the data unreadable by any program without the decryption key</a:t>
            </a:r>
            <a:r>
              <a:rPr lang="en-GB" dirty="0" smtClean="0"/>
              <a:t>.</a:t>
            </a:r>
          </a:p>
          <a:p>
            <a:r>
              <a:rPr lang="en-GB" dirty="0"/>
              <a:t>Requires a cipher system, consisting of:</a:t>
            </a:r>
          </a:p>
          <a:p>
            <a:pPr lvl="1"/>
            <a:r>
              <a:rPr lang="en-GB" i="1" dirty="0"/>
              <a:t>Encryption algorithm</a:t>
            </a:r>
            <a:r>
              <a:rPr lang="en-GB" dirty="0"/>
              <a:t>: converts plaintext to </a:t>
            </a:r>
            <a:r>
              <a:rPr lang="en-GB" dirty="0" err="1"/>
              <a:t>ciphertext</a:t>
            </a:r>
            <a:r>
              <a:rPr lang="en-GB" dirty="0"/>
              <a:t>.</a:t>
            </a:r>
          </a:p>
          <a:p>
            <a:pPr lvl="1"/>
            <a:r>
              <a:rPr lang="en-GB" i="1" dirty="0"/>
              <a:t>Encryption Key</a:t>
            </a:r>
            <a:r>
              <a:rPr lang="en-GB" dirty="0"/>
              <a:t>: part of the input for the encrypting algorithm from a very large set of possible keys.</a:t>
            </a:r>
          </a:p>
          <a:p>
            <a:pPr lvl="1"/>
            <a:r>
              <a:rPr lang="en-GB" i="1" dirty="0"/>
              <a:t>Decryption algorithm</a:t>
            </a:r>
            <a:r>
              <a:rPr lang="en-GB" dirty="0"/>
              <a:t>: reproduces plaintext from </a:t>
            </a:r>
            <a:r>
              <a:rPr lang="en-GB" dirty="0" err="1"/>
              <a:t>ciphertext</a:t>
            </a:r>
            <a:r>
              <a:rPr lang="en-GB" dirty="0"/>
              <a:t>.</a:t>
            </a:r>
          </a:p>
          <a:p>
            <a:pPr lvl="1"/>
            <a:r>
              <a:rPr lang="en-GB" i="1" dirty="0"/>
              <a:t>Decryption Key</a:t>
            </a:r>
            <a:r>
              <a:rPr lang="en-GB" dirty="0"/>
              <a:t>: part of the input for the decrypting algorithm from a very large set of possible keys.</a:t>
            </a:r>
          </a:p>
          <a:p>
            <a:endParaRPr lang="en-GB" dirty="0"/>
          </a:p>
          <a:p>
            <a:endParaRPr lang="en-GB" dirty="0"/>
          </a:p>
        </p:txBody>
      </p:sp>
    </p:spTree>
    <p:extLst>
      <p:ext uri="{BB962C8B-B14F-4D97-AF65-F5344CB8AC3E}">
        <p14:creationId xmlns:p14="http://schemas.microsoft.com/office/powerpoint/2010/main" val="78331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Countermeasures: Encryption</a:t>
            </a:r>
          </a:p>
        </p:txBody>
      </p:sp>
      <p:sp>
        <p:nvSpPr>
          <p:cNvPr id="3" name="Content Placeholder 2"/>
          <p:cNvSpPr>
            <a:spLocks noGrp="1"/>
          </p:cNvSpPr>
          <p:nvPr>
            <p:ph sz="quarter" idx="1"/>
          </p:nvPr>
        </p:nvSpPr>
        <p:spPr/>
        <p:txBody>
          <a:bodyPr/>
          <a:lstStyle/>
          <a:p>
            <a:r>
              <a:rPr lang="en-GB" dirty="0"/>
              <a:t>Two main techniques:</a:t>
            </a:r>
          </a:p>
          <a:p>
            <a:r>
              <a:rPr lang="en-GB" dirty="0"/>
              <a:t>Symmetric Key </a:t>
            </a:r>
            <a:r>
              <a:rPr lang="en-GB" dirty="0" smtClean="0"/>
              <a:t>Encryption</a:t>
            </a:r>
          </a:p>
          <a:p>
            <a:pPr lvl="1"/>
            <a:r>
              <a:rPr lang="en-GB" dirty="0"/>
              <a:t>T</a:t>
            </a:r>
            <a:r>
              <a:rPr lang="en-GB" dirty="0" smtClean="0"/>
              <a:t>he encryption </a:t>
            </a:r>
            <a:r>
              <a:rPr lang="en-GB" dirty="0"/>
              <a:t>key is the same as the decryption key</a:t>
            </a:r>
            <a:r>
              <a:rPr lang="en-GB" dirty="0" smtClean="0"/>
              <a:t>.</a:t>
            </a:r>
          </a:p>
          <a:p>
            <a:pPr lvl="1"/>
            <a:r>
              <a:rPr lang="en-GB" dirty="0" smtClean="0"/>
              <a:t>Relies on safe communication lines for exchanging the key.</a:t>
            </a:r>
            <a:endParaRPr lang="en-GB" dirty="0"/>
          </a:p>
          <a:p>
            <a:r>
              <a:rPr lang="en-GB" dirty="0"/>
              <a:t>Asymmetric Key </a:t>
            </a:r>
            <a:r>
              <a:rPr lang="en-GB" dirty="0" smtClean="0"/>
              <a:t>Encryption</a:t>
            </a:r>
          </a:p>
          <a:p>
            <a:pPr lvl="1"/>
            <a:r>
              <a:rPr lang="en-GB" dirty="0" smtClean="0"/>
              <a:t>Uses different keys for encryption and decryption.</a:t>
            </a:r>
            <a:endParaRPr lang="en-GB" dirty="0"/>
          </a:p>
          <a:p>
            <a:endParaRPr lang="en-GB" dirty="0"/>
          </a:p>
        </p:txBody>
      </p:sp>
    </p:spTree>
    <p:extLst>
      <p:ext uri="{BB962C8B-B14F-4D97-AF65-F5344CB8AC3E}">
        <p14:creationId xmlns:p14="http://schemas.microsoft.com/office/powerpoint/2010/main" val="127795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quarter" idx="1"/>
          </p:nvPr>
        </p:nvSpPr>
        <p:spPr/>
        <p:txBody>
          <a:bodyPr/>
          <a:lstStyle/>
          <a:p>
            <a:r>
              <a:rPr lang="en-GB" dirty="0" smtClean="0"/>
              <a:t>What data should be encrypted?</a:t>
            </a:r>
            <a:endParaRPr lang="en-GB" dirty="0"/>
          </a:p>
        </p:txBody>
      </p:sp>
    </p:spTree>
    <p:extLst>
      <p:ext uri="{BB962C8B-B14F-4D97-AF65-F5344CB8AC3E}">
        <p14:creationId xmlns:p14="http://schemas.microsoft.com/office/powerpoint/2010/main" val="333673459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Encrypting </a:t>
            </a:r>
            <a:r>
              <a:rPr lang="en-GB" dirty="0" smtClean="0"/>
              <a:t>Data </a:t>
            </a:r>
            <a:r>
              <a:rPr lang="en-GB" dirty="0"/>
              <a:t>at Rest</a:t>
            </a:r>
          </a:p>
        </p:txBody>
      </p:sp>
      <p:sp>
        <p:nvSpPr>
          <p:cNvPr id="3" name="Content Placeholder 2"/>
          <p:cNvSpPr>
            <a:spLocks noGrp="1"/>
          </p:cNvSpPr>
          <p:nvPr>
            <p:ph sz="quarter" idx="1"/>
          </p:nvPr>
        </p:nvSpPr>
        <p:spPr/>
        <p:txBody>
          <a:bodyPr>
            <a:normAutofit/>
          </a:bodyPr>
          <a:lstStyle/>
          <a:p>
            <a:r>
              <a:rPr lang="en-GB" dirty="0"/>
              <a:t>Data at rest refers to inactive data stored in digital form (in our case in a database</a:t>
            </a:r>
            <a:r>
              <a:rPr lang="en-GB" dirty="0" smtClean="0"/>
              <a:t>).</a:t>
            </a:r>
          </a:p>
          <a:p>
            <a:r>
              <a:rPr lang="en-GB" dirty="0"/>
              <a:t>In MS SQL Server, and Oracle, Transparent Data Encryption (TDE) is used to encrypt data at rest.</a:t>
            </a:r>
          </a:p>
          <a:p>
            <a:pPr lvl="1"/>
            <a:r>
              <a:rPr lang="en-GB" dirty="0"/>
              <a:t>TDE performs real-time I/O encryption and decryption of the data and log files.</a:t>
            </a:r>
          </a:p>
          <a:p>
            <a:pPr lvl="1"/>
            <a:r>
              <a:rPr lang="en-GB" dirty="0"/>
              <a:t>It supports both symmetric and asymmetric keys.</a:t>
            </a:r>
          </a:p>
          <a:p>
            <a:r>
              <a:rPr lang="en-GB" dirty="0" smtClean="0"/>
              <a:t>We will illustrate the concept using a symmetric </a:t>
            </a:r>
            <a:r>
              <a:rPr lang="en-GB" dirty="0"/>
              <a:t>encryption </a:t>
            </a:r>
            <a:r>
              <a:rPr lang="en-GB" dirty="0" smtClean="0"/>
              <a:t>technique.</a:t>
            </a:r>
            <a:endParaRPr lang="en-GB" dirty="0"/>
          </a:p>
          <a:p>
            <a:endParaRPr lang="en-GB" dirty="0" smtClean="0"/>
          </a:p>
          <a:p>
            <a:endParaRPr lang="en-GB" dirty="0"/>
          </a:p>
        </p:txBody>
      </p:sp>
    </p:spTree>
    <p:extLst>
      <p:ext uri="{BB962C8B-B14F-4D97-AF65-F5344CB8AC3E}">
        <p14:creationId xmlns:p14="http://schemas.microsoft.com/office/powerpoint/2010/main" val="139950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Encrypting Data at Rest Exercise</a:t>
            </a:r>
            <a:endParaRPr lang="en-GB" dirty="0"/>
          </a:p>
        </p:txBody>
      </p:sp>
      <p:sp>
        <p:nvSpPr>
          <p:cNvPr id="3" name="Content Placeholder 2"/>
          <p:cNvSpPr>
            <a:spLocks noGrp="1"/>
          </p:cNvSpPr>
          <p:nvPr>
            <p:ph sz="quarter" idx="1"/>
          </p:nvPr>
        </p:nvSpPr>
        <p:spPr/>
        <p:txBody>
          <a:bodyPr/>
          <a:lstStyle/>
          <a:p>
            <a:r>
              <a:rPr lang="en-GB" dirty="0" smtClean="0"/>
              <a:t>You will use a symmetric Database Encryption Key.</a:t>
            </a:r>
          </a:p>
          <a:p>
            <a:r>
              <a:rPr lang="en-GB" dirty="0"/>
              <a:t>The DEK is secured by using a certificate in the master database of the server.</a:t>
            </a:r>
          </a:p>
          <a:p>
            <a:r>
              <a:rPr lang="en-GB" dirty="0" smtClean="0"/>
              <a:t>You will </a:t>
            </a:r>
            <a:r>
              <a:rPr lang="en-GB" dirty="0"/>
              <a:t>encrypt </a:t>
            </a:r>
            <a:r>
              <a:rPr lang="en-GB" dirty="0" smtClean="0"/>
              <a:t>your </a:t>
            </a:r>
            <a:r>
              <a:rPr lang="en-GB" dirty="0"/>
              <a:t>data using </a:t>
            </a:r>
            <a:r>
              <a:rPr lang="en-GB" dirty="0" smtClean="0"/>
              <a:t>the Advanced Encryption Standard (AES).</a:t>
            </a:r>
            <a:endParaRPr lang="en-GB" dirty="0"/>
          </a:p>
          <a:p>
            <a:endParaRPr lang="en-GB" dirty="0"/>
          </a:p>
          <a:p>
            <a:endParaRPr lang="en-GB" dirty="0"/>
          </a:p>
        </p:txBody>
      </p:sp>
    </p:spTree>
    <p:extLst>
      <p:ext uri="{BB962C8B-B14F-4D97-AF65-F5344CB8AC3E}">
        <p14:creationId xmlns:p14="http://schemas.microsoft.com/office/powerpoint/2010/main" val="25685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Questions</a:t>
            </a:r>
            <a:endParaRPr lang="en-GB" dirty="0"/>
          </a:p>
        </p:txBody>
      </p:sp>
      <p:sp>
        <p:nvSpPr>
          <p:cNvPr id="3" name="Content Placeholder 2"/>
          <p:cNvSpPr>
            <a:spLocks noGrp="1"/>
          </p:cNvSpPr>
          <p:nvPr>
            <p:ph sz="quarter" idx="1"/>
          </p:nvPr>
        </p:nvSpPr>
        <p:spPr>
          <a:xfrm>
            <a:off x="612648" y="1600200"/>
            <a:ext cx="8153400" cy="5069160"/>
          </a:xfrm>
        </p:spPr>
        <p:txBody>
          <a:bodyPr>
            <a:normAutofit lnSpcReduction="10000"/>
          </a:bodyPr>
          <a:lstStyle/>
          <a:p>
            <a:pPr marL="0" indent="0">
              <a:buNone/>
            </a:pPr>
            <a:r>
              <a:rPr lang="en-GB" dirty="0" smtClean="0"/>
              <a:t>Explain the following in terms of providing security for a database:</a:t>
            </a:r>
          </a:p>
          <a:p>
            <a:r>
              <a:rPr lang="en-GB" dirty="0" smtClean="0"/>
              <a:t>Authorisation</a:t>
            </a:r>
          </a:p>
          <a:p>
            <a:r>
              <a:rPr lang="en-GB" dirty="0" smtClean="0"/>
              <a:t>Authentication</a:t>
            </a:r>
          </a:p>
          <a:p>
            <a:r>
              <a:rPr lang="en-GB" dirty="0" smtClean="0"/>
              <a:t>Access Controls</a:t>
            </a:r>
          </a:p>
          <a:p>
            <a:r>
              <a:rPr lang="en-GB" dirty="0" smtClean="0"/>
              <a:t>Views</a:t>
            </a:r>
          </a:p>
          <a:p>
            <a:r>
              <a:rPr lang="en-GB" dirty="0" smtClean="0"/>
              <a:t>Backup and Recovery</a:t>
            </a:r>
          </a:p>
          <a:p>
            <a:r>
              <a:rPr lang="en-GB" dirty="0" smtClean="0"/>
              <a:t>Integrity</a:t>
            </a:r>
          </a:p>
          <a:p>
            <a:r>
              <a:rPr lang="en-GB" dirty="0" smtClean="0"/>
              <a:t>Encryption</a:t>
            </a:r>
          </a:p>
          <a:p>
            <a:r>
              <a:rPr lang="en-GB" dirty="0" smtClean="0"/>
              <a:t>RAID Technology</a:t>
            </a:r>
            <a:endParaRPr lang="en-GB" dirty="0"/>
          </a:p>
        </p:txBody>
      </p:sp>
    </p:spTree>
    <p:extLst>
      <p:ext uri="{BB962C8B-B14F-4D97-AF65-F5344CB8AC3E}">
        <p14:creationId xmlns:p14="http://schemas.microsoft.com/office/powerpoint/2010/main" val="396987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 Exercise</a:t>
            </a:r>
            <a:endParaRPr lang="en-GB" dirty="0"/>
          </a:p>
        </p:txBody>
      </p:sp>
      <p:sp>
        <p:nvSpPr>
          <p:cNvPr id="3" name="Content Placeholder 2"/>
          <p:cNvSpPr>
            <a:spLocks noGrp="1"/>
          </p:cNvSpPr>
          <p:nvPr>
            <p:ph sz="quarter" idx="1"/>
          </p:nvPr>
        </p:nvSpPr>
        <p:spPr/>
        <p:txBody>
          <a:bodyPr/>
          <a:lstStyle/>
          <a:p>
            <a:r>
              <a:rPr lang="en-GB" dirty="0" smtClean="0"/>
              <a:t>Download Instructions from Moodle</a:t>
            </a:r>
            <a:endParaRPr lang="en-GB" dirty="0"/>
          </a:p>
        </p:txBody>
      </p:sp>
    </p:spTree>
    <p:extLst>
      <p:ext uri="{BB962C8B-B14F-4D97-AF65-F5344CB8AC3E}">
        <p14:creationId xmlns:p14="http://schemas.microsoft.com/office/powerpoint/2010/main" val="9168700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t>
            </a:r>
            <a:r>
              <a:rPr lang="en-GB" dirty="0"/>
              <a:t>D</a:t>
            </a:r>
            <a:r>
              <a:rPr lang="en-GB" dirty="0" smtClean="0"/>
              <a:t>ata </a:t>
            </a:r>
            <a:r>
              <a:rPr lang="en-GB" dirty="0"/>
              <a:t>S</a:t>
            </a:r>
            <a:r>
              <a:rPr lang="en-GB" dirty="0" smtClean="0"/>
              <a:t>hould be Encrypted?</a:t>
            </a:r>
            <a:endParaRPr lang="en-GB" dirty="0"/>
          </a:p>
        </p:txBody>
      </p:sp>
      <p:sp>
        <p:nvSpPr>
          <p:cNvPr id="3" name="Content Placeholder 2"/>
          <p:cNvSpPr>
            <a:spLocks noGrp="1"/>
          </p:cNvSpPr>
          <p:nvPr>
            <p:ph sz="quarter" idx="1"/>
          </p:nvPr>
        </p:nvSpPr>
        <p:spPr/>
        <p:txBody>
          <a:bodyPr/>
          <a:lstStyle/>
          <a:p>
            <a:r>
              <a:rPr lang="en-GB" dirty="0"/>
              <a:t>Encrypt any personal information held electronically that would cause damage or distress if it were lost or stolen.</a:t>
            </a:r>
          </a:p>
          <a:p>
            <a:r>
              <a:rPr lang="en-GB" dirty="0" smtClean="0"/>
              <a:t>See what the UK government says about:</a:t>
            </a:r>
          </a:p>
          <a:p>
            <a:pPr lvl="1"/>
            <a:r>
              <a:rPr lang="en-GB" dirty="0" smtClean="0">
                <a:hlinkClick r:id="rId2"/>
              </a:rPr>
              <a:t>Information Security</a:t>
            </a:r>
            <a:endParaRPr lang="en-GB" dirty="0" smtClean="0"/>
          </a:p>
          <a:p>
            <a:pPr lvl="1"/>
            <a:r>
              <a:rPr lang="en-GB" dirty="0" smtClean="0">
                <a:hlinkClick r:id="rId3"/>
              </a:rPr>
              <a:t>Personal Data</a:t>
            </a:r>
            <a:endParaRPr lang="en-GB" dirty="0" smtClean="0"/>
          </a:p>
          <a:p>
            <a:endParaRPr lang="en-GB" dirty="0"/>
          </a:p>
        </p:txBody>
      </p:sp>
    </p:spTree>
    <p:extLst>
      <p:ext uri="{BB962C8B-B14F-4D97-AF65-F5344CB8AC3E}">
        <p14:creationId xmlns:p14="http://schemas.microsoft.com/office/powerpoint/2010/main" val="94419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13689</TotalTime>
  <Words>3152</Words>
  <Application>Microsoft Office PowerPoint</Application>
  <PresentationFormat>On-screen Show (4:3)</PresentationFormat>
  <Paragraphs>339</Paragraphs>
  <Slides>47</Slides>
  <Notes>12</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47</vt:i4>
      </vt:variant>
      <vt:variant>
        <vt:lpstr>Custom Shows</vt:lpstr>
      </vt:variant>
      <vt:variant>
        <vt:i4>1</vt:i4>
      </vt:variant>
    </vt:vector>
  </HeadingPairs>
  <TitlesOfParts>
    <vt:vector size="55" baseType="lpstr">
      <vt:lpstr>Arial</vt:lpstr>
      <vt:lpstr>Calibri</vt:lpstr>
      <vt:lpstr>Cambria</vt:lpstr>
      <vt:lpstr>Consolas</vt:lpstr>
      <vt:lpstr>Wingdings</vt:lpstr>
      <vt:lpstr>Wingdings 2</vt:lpstr>
      <vt:lpstr>Median</vt:lpstr>
      <vt:lpstr>Security And Administration</vt:lpstr>
      <vt:lpstr>Today’s Lecture</vt:lpstr>
      <vt:lpstr>The CIA Model of Security</vt:lpstr>
      <vt:lpstr>Database Security</vt:lpstr>
      <vt:lpstr>Database Security</vt:lpstr>
      <vt:lpstr>Database Threats</vt:lpstr>
      <vt:lpstr>Summary of Threats to Computer Systems</vt:lpstr>
      <vt:lpstr>Typical Multi-user Computer Environment</vt:lpstr>
      <vt:lpstr>Countermeasures: Computer-Based Security Controls</vt:lpstr>
      <vt:lpstr>Countermeasures: Authorisation</vt:lpstr>
      <vt:lpstr>Countermeasures: Authorisation</vt:lpstr>
      <vt:lpstr>Authorisation and Authentication in MS SQL Server</vt:lpstr>
      <vt:lpstr>MS SQL Server Users and Logins</vt:lpstr>
      <vt:lpstr>MS SQL dbo Schema</vt:lpstr>
      <vt:lpstr>Creating Logins in SQL Server</vt:lpstr>
      <vt:lpstr>Creating Logins in MS SQL Server</vt:lpstr>
      <vt:lpstr>Creating Database Users in SQL Server</vt:lpstr>
      <vt:lpstr>Creating Database Users in SQL Server</vt:lpstr>
      <vt:lpstr>Countermeasures: Access Control</vt:lpstr>
      <vt:lpstr>Types of Access Control</vt:lpstr>
      <vt:lpstr>Discretionary Access Control (DAC)</vt:lpstr>
      <vt:lpstr>Privileges defined by ISO Standard</vt:lpstr>
      <vt:lpstr>Specifying Privileges</vt:lpstr>
      <vt:lpstr>The GRANT Statement</vt:lpstr>
      <vt:lpstr>The GRANT Statement</vt:lpstr>
      <vt:lpstr>The GRANT Statement</vt:lpstr>
      <vt:lpstr>Granting Privileges: Examples</vt:lpstr>
      <vt:lpstr>The REVOKE Statement</vt:lpstr>
      <vt:lpstr>The REVOKE Statement</vt:lpstr>
      <vt:lpstr>Effects of Revoke</vt:lpstr>
      <vt:lpstr>Effects of Revoke</vt:lpstr>
      <vt:lpstr>Revoking Privileges: Examples</vt:lpstr>
      <vt:lpstr>Revoking Privileges: Examples</vt:lpstr>
      <vt:lpstr>PowerPoint Presentation</vt:lpstr>
      <vt:lpstr>Countermeasures: Views</vt:lpstr>
      <vt:lpstr>Countermeasures: Backup and Recovery</vt:lpstr>
      <vt:lpstr>Countermeasures: Integrity</vt:lpstr>
      <vt:lpstr>Countermeasures: RAID</vt:lpstr>
      <vt:lpstr>Countermeasures: RAID</vt:lpstr>
      <vt:lpstr>Countermeasures: Encryption</vt:lpstr>
      <vt:lpstr>Countermeasures: Encryption</vt:lpstr>
      <vt:lpstr>Question</vt:lpstr>
      <vt:lpstr>Encrypting Data at Rest</vt:lpstr>
      <vt:lpstr>Encrypting Data at Rest Exercise</vt:lpstr>
      <vt:lpstr>Review Questions</vt:lpstr>
      <vt:lpstr>Lab Exercise</vt:lpstr>
      <vt:lpstr>What Data Should be Encrypted?</vt:lpstr>
      <vt:lpstr>Custom Show 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2435</cp:revision>
  <cp:lastPrinted>2014-09-29T16:21:25Z</cp:lastPrinted>
  <dcterms:created xsi:type="dcterms:W3CDTF">2013-09-18T07:00:31Z</dcterms:created>
  <dcterms:modified xsi:type="dcterms:W3CDTF">2017-03-08T12:34:37Z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