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41"/>
      <p:bold r:id="rId42"/>
      <p:italic r:id="rId43"/>
      <p:boldItalic r:id="rId44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font" Target="fonts/font2.fntdata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font" Target="fonts/font3.fntdata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62308" y="1374457"/>
            <a:ext cx="3191510" cy="41363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975959" y="1442211"/>
            <a:ext cx="3092450" cy="41395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0150" y="477012"/>
            <a:ext cx="67437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25203"/>
            <a:ext cx="8072119" cy="3785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82949" y="2787910"/>
            <a:ext cx="3794125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4000" i="1" spc="-10" dirty="0">
                <a:solidFill>
                  <a:srgbClr val="FFFFFF"/>
                </a:solidFill>
              </a:rPr>
              <a:t>BMST5003</a:t>
            </a:r>
            <a:endParaRPr sz="4000" dirty="0">
              <a:latin typeface="Times New Roman"/>
              <a:cs typeface="Times New Roman"/>
            </a:endParaRPr>
          </a:p>
          <a:p>
            <a:pPr marL="12700" marR="5080" algn="ctr">
              <a:lnSpc>
                <a:spcPct val="100000"/>
              </a:lnSpc>
            </a:pP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Knee</a:t>
            </a:r>
            <a:r>
              <a:rPr sz="40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Early</a:t>
            </a:r>
            <a:r>
              <a:rPr sz="40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I/M</a:t>
            </a:r>
            <a:r>
              <a:rPr sz="40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Rehabilitation</a:t>
            </a:r>
            <a:endParaRPr sz="40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7012"/>
            <a:ext cx="44469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67890" algn="l"/>
              </a:tabLst>
            </a:pPr>
            <a:r>
              <a:rPr spc="-10" dirty="0"/>
              <a:t>Learning</a:t>
            </a:r>
            <a:r>
              <a:rPr dirty="0"/>
              <a:t>	</a:t>
            </a:r>
            <a:r>
              <a:rPr spc="-10" dirty="0"/>
              <a:t>Outcomes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5492" y="1437957"/>
            <a:ext cx="7246620" cy="3146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72465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Understand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some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biomechanics </a:t>
            </a:r>
            <a:r>
              <a:rPr sz="3200" dirty="0">
                <a:latin typeface="Times New Roman"/>
                <a:cs typeface="Times New Roman"/>
              </a:rPr>
              <a:t>around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knee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joint</a:t>
            </a:r>
            <a:endParaRPr sz="3200">
              <a:latin typeface="Times New Roman"/>
              <a:cs typeface="Times New Roman"/>
            </a:endParaRPr>
          </a:p>
          <a:p>
            <a:pPr marL="355600" marR="1644650" indent="-342900">
              <a:lnSpc>
                <a:spcPct val="100000"/>
              </a:lnSpc>
              <a:spcBef>
                <a:spcPts val="75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Gain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knowledge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 </a:t>
            </a:r>
            <a:r>
              <a:rPr sz="3200" spc="-10" dirty="0">
                <a:latin typeface="Times New Roman"/>
                <a:cs typeface="Times New Roman"/>
              </a:rPr>
              <a:t>common </a:t>
            </a:r>
            <a:r>
              <a:rPr sz="3200" dirty="0">
                <a:latin typeface="Times New Roman"/>
                <a:cs typeface="Times New Roman"/>
              </a:rPr>
              <a:t>conditions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around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knee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79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Describe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demonstrate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exercises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 </a:t>
            </a:r>
            <a:r>
              <a:rPr sz="3200" dirty="0">
                <a:latin typeface="Times New Roman"/>
                <a:cs typeface="Times New Roman"/>
              </a:rPr>
              <a:t>early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intermediate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stage</a:t>
            </a:r>
            <a:r>
              <a:rPr sz="3200" spc="-10" dirty="0">
                <a:latin typeface="Times New Roman"/>
                <a:cs typeface="Times New Roman"/>
              </a:rPr>
              <a:t> issue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73009" y="570529"/>
            <a:ext cx="5597525" cy="394970"/>
            <a:chOff x="1773009" y="570529"/>
            <a:chExt cx="5597525" cy="3949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73767" y="571500"/>
              <a:ext cx="5596467" cy="393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73009" y="570529"/>
              <a:ext cx="5563973" cy="3597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35938" y="1569721"/>
            <a:ext cx="9779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Active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3139" y="1844845"/>
            <a:ext cx="9994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15-</a:t>
            </a:r>
            <a:r>
              <a:rPr sz="1500" spc="-20" dirty="0">
                <a:latin typeface="Times New Roman"/>
                <a:cs typeface="Times New Roman"/>
              </a:rPr>
              <a:t>30sec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4-5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5938" y="2302045"/>
            <a:ext cx="1054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Passive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3139" y="2577275"/>
            <a:ext cx="9994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15-</a:t>
            </a:r>
            <a:r>
              <a:rPr sz="1500" spc="-20" dirty="0">
                <a:latin typeface="Times New Roman"/>
                <a:cs typeface="Times New Roman"/>
              </a:rPr>
              <a:t>30sec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4-5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5938" y="3034475"/>
            <a:ext cx="1308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Prolonged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93139" y="3309599"/>
            <a:ext cx="13474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Up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to </a:t>
            </a:r>
            <a:r>
              <a:rPr sz="1500" spc="-10" dirty="0">
                <a:latin typeface="Times New Roman"/>
                <a:cs typeface="Times New Roman"/>
              </a:rPr>
              <a:t>20mins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3min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if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FWB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61058" y="1565465"/>
            <a:ext cx="132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Isometric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18258" y="1870243"/>
            <a:ext cx="2994025" cy="1121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20º</a:t>
            </a:r>
            <a:r>
              <a:rPr sz="1800" spc="-1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Intervals</a:t>
            </a:r>
            <a:r>
              <a:rPr sz="1800" spc="-1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P+</a:t>
            </a:r>
            <a:r>
              <a:rPr sz="1800" spc="-1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free </a:t>
            </a:r>
            <a:r>
              <a:rPr sz="1800" spc="-10" dirty="0">
                <a:latin typeface="Times New Roman"/>
                <a:cs typeface="Times New Roman"/>
              </a:rPr>
              <a:t>range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45"/>
              </a:lnSpc>
              <a:spcBef>
                <a:spcPts val="5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5-6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sec hold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(ease on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&amp;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off)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45"/>
              </a:lnSpc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10 </a:t>
            </a:r>
            <a:r>
              <a:rPr sz="1800" spc="-20" dirty="0">
                <a:latin typeface="Times New Roman"/>
                <a:cs typeface="Times New Roman"/>
              </a:rPr>
              <a:t>reps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10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sec rest</a:t>
            </a:r>
            <a:r>
              <a:rPr sz="1800" spc="-1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per </a:t>
            </a:r>
            <a:r>
              <a:rPr sz="1800" spc="-25" dirty="0">
                <a:latin typeface="Times New Roman"/>
                <a:cs typeface="Times New Roman"/>
              </a:rPr>
              <a:t>rep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61058" y="2966741"/>
            <a:ext cx="276225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Concentric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Eccentric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550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Strength</a:t>
            </a:r>
            <a:r>
              <a:rPr sz="1800" spc="-1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Endurance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475458" y="3546643"/>
            <a:ext cx="1950085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Up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to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3 sets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25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30sec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recovery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per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set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&lt;67% </a:t>
            </a:r>
            <a:r>
              <a:rPr sz="1500" spc="-25" dirty="0">
                <a:latin typeface="Times New Roman"/>
                <a:cs typeface="Times New Roman"/>
              </a:rPr>
              <a:t>1RM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18258" y="4232443"/>
            <a:ext cx="2479675" cy="1215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Strength</a:t>
            </a:r>
            <a:endParaRPr sz="1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2-6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sets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6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spc="-20" dirty="0">
                <a:latin typeface="Times New Roman"/>
                <a:cs typeface="Times New Roman"/>
              </a:rPr>
              <a:t>•85%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1RM</a:t>
            </a:r>
            <a:r>
              <a:rPr sz="1500" spc="5" dirty="0">
                <a:latin typeface="Times New Roman"/>
                <a:cs typeface="Times New Roman"/>
              </a:rPr>
              <a:t> </a:t>
            </a:r>
            <a:r>
              <a:rPr sz="1500" spc="-10" dirty="0">
                <a:latin typeface="Times New Roman"/>
                <a:cs typeface="Times New Roman"/>
              </a:rPr>
              <a:t>•2-</a:t>
            </a:r>
            <a:r>
              <a:rPr sz="1500" dirty="0">
                <a:latin typeface="Times New Roman"/>
                <a:cs typeface="Times New Roman"/>
              </a:rPr>
              <a:t>5min</a:t>
            </a:r>
            <a:r>
              <a:rPr sz="1500" spc="5" dirty="0">
                <a:latin typeface="Times New Roman"/>
                <a:cs typeface="Times New Roman"/>
              </a:rPr>
              <a:t> </a:t>
            </a:r>
            <a:r>
              <a:rPr sz="1500" spc="-10" dirty="0">
                <a:latin typeface="Times New Roman"/>
                <a:cs typeface="Times New Roman"/>
              </a:rPr>
              <a:t>recovery</a:t>
            </a:r>
            <a:endParaRPr sz="15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3866" y="1007533"/>
            <a:ext cx="9051290" cy="575945"/>
            <a:chOff x="33866" y="1007533"/>
            <a:chExt cx="9051290" cy="575945"/>
          </a:xfrm>
        </p:grpSpPr>
        <p:pic>
          <p:nvPicPr>
            <p:cNvPr id="17" name="object 1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866" y="1016000"/>
              <a:ext cx="4500032" cy="56726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89000" y="1159933"/>
              <a:ext cx="2789767" cy="36406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5417" y="1048988"/>
              <a:ext cx="4396901" cy="461664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85417" y="1048989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80">
                  <a:moveTo>
                    <a:pt x="0" y="0"/>
                  </a:moveTo>
                  <a:lnTo>
                    <a:pt x="4396902" y="0"/>
                  </a:lnTo>
                  <a:lnTo>
                    <a:pt x="4396902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27100" y="1172633"/>
              <a:ext cx="2713567" cy="29633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32300" y="1007533"/>
              <a:ext cx="4652432" cy="56303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889500" y="1147233"/>
              <a:ext cx="3733800" cy="36406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482318" y="1037993"/>
              <a:ext cx="4551843" cy="461664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4482318" y="1037992"/>
              <a:ext cx="4552315" cy="462280"/>
            </a:xfrm>
            <a:custGeom>
              <a:avLst/>
              <a:gdLst/>
              <a:ahLst/>
              <a:cxnLst/>
              <a:rect l="l" t="t" r="r" b="b"/>
              <a:pathLst>
                <a:path w="4552315" h="462280">
                  <a:moveTo>
                    <a:pt x="0" y="0"/>
                  </a:moveTo>
                  <a:lnTo>
                    <a:pt x="4551844" y="0"/>
                  </a:lnTo>
                  <a:lnTo>
                    <a:pt x="4551844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927600" y="1164167"/>
              <a:ext cx="3657600" cy="292100"/>
            </a:xfrm>
            <a:prstGeom prst="rect">
              <a:avLst/>
            </a:prstGeom>
          </p:spPr>
        </p:pic>
      </p:grpSp>
      <p:grpSp>
        <p:nvGrpSpPr>
          <p:cNvPr id="27" name="object 27"/>
          <p:cNvGrpSpPr/>
          <p:nvPr/>
        </p:nvGrpSpPr>
        <p:grpSpPr>
          <a:xfrm>
            <a:off x="29633" y="3877733"/>
            <a:ext cx="4504690" cy="1092200"/>
            <a:chOff x="29633" y="3877733"/>
            <a:chExt cx="4504690" cy="1092200"/>
          </a:xfrm>
        </p:grpSpPr>
        <p:pic>
          <p:nvPicPr>
            <p:cNvPr id="28" name="object 2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3866" y="3877733"/>
              <a:ext cx="4500032" cy="56303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253066" y="4004732"/>
              <a:ext cx="2074332" cy="4064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5417" y="3908402"/>
              <a:ext cx="4396901" cy="461664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85417" y="3908403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79">
                  <a:moveTo>
                    <a:pt x="0" y="0"/>
                  </a:moveTo>
                  <a:lnTo>
                    <a:pt x="4396902" y="0"/>
                  </a:lnTo>
                  <a:lnTo>
                    <a:pt x="4396902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98B95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295399" y="4025899"/>
              <a:ext cx="1989667" cy="32173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313262" y="4043904"/>
              <a:ext cx="1939672" cy="27176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9633" y="4402666"/>
              <a:ext cx="4500032" cy="567266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79371" y="4435645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79">
                  <a:moveTo>
                    <a:pt x="4396901" y="0"/>
                  </a:moveTo>
                  <a:lnTo>
                    <a:pt x="0" y="0"/>
                  </a:lnTo>
                  <a:lnTo>
                    <a:pt x="0" y="461664"/>
                  </a:lnTo>
                  <a:lnTo>
                    <a:pt x="4396901" y="461664"/>
                  </a:lnTo>
                  <a:lnTo>
                    <a:pt x="4396901" y="0"/>
                  </a:lnTo>
                  <a:close/>
                </a:path>
              </a:pathLst>
            </a:custGeom>
            <a:solidFill>
              <a:srgbClr val="D7E4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9371" y="4435645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79">
                  <a:moveTo>
                    <a:pt x="0" y="0"/>
                  </a:moveTo>
                  <a:lnTo>
                    <a:pt x="4396902" y="0"/>
                  </a:lnTo>
                  <a:lnTo>
                    <a:pt x="4396902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98B95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" name="object 3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70933" y="4550833"/>
              <a:ext cx="4021667" cy="26246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90722" y="4571146"/>
              <a:ext cx="3968989" cy="21118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1516" y="477012"/>
            <a:ext cx="41808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Tibiofemoral</a:t>
            </a:r>
            <a:r>
              <a:rPr spc="-175" dirty="0"/>
              <a:t> </a:t>
            </a:r>
            <a:r>
              <a:rPr spc="-10" dirty="0"/>
              <a:t>Joint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7021"/>
            <a:ext cx="7832725" cy="3311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35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Concave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tibial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plateau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&amp;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convex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femur</a:t>
            </a:r>
            <a:endParaRPr sz="2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79600"/>
              </a:lnSpc>
              <a:spcBef>
                <a:spcPts val="535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During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movement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concave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tibia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moves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convex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femur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in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same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direction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physiological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movement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spcBef>
                <a:spcPts val="25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i.e.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Posterior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glide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=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flexion,</a:t>
            </a:r>
            <a:r>
              <a:rPr sz="2200" spc="-1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Anterior glide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=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extension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Largest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joint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body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Capsular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pattern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restricts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flexion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rather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than</a:t>
            </a:r>
            <a:r>
              <a:rPr sz="2200" spc="-10" dirty="0">
                <a:latin typeface="Times New Roman"/>
                <a:cs typeface="Times New Roman"/>
              </a:rPr>
              <a:t> extension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Loose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packed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position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20-30º </a:t>
            </a:r>
            <a:r>
              <a:rPr sz="2200" spc="-10" dirty="0">
                <a:latin typeface="Times New Roman"/>
                <a:cs typeface="Times New Roman"/>
              </a:rPr>
              <a:t>flexion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Closed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packed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position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full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extension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with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lateral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tibial</a:t>
            </a:r>
            <a:r>
              <a:rPr sz="2200" spc="-10" dirty="0">
                <a:latin typeface="Times New Roman"/>
                <a:cs typeface="Times New Roman"/>
              </a:rPr>
              <a:t> rotation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spcBef>
                <a:spcPts val="25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Mensici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handle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50-60%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compression</a:t>
            </a:r>
            <a:r>
              <a:rPr sz="2200" spc="-10" dirty="0">
                <a:latin typeface="Times New Roman"/>
                <a:cs typeface="Times New Roman"/>
              </a:rPr>
              <a:t> forces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At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90º Knee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Fx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menisci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take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85%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load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01081" y="477012"/>
            <a:ext cx="45415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Patellofemoral</a:t>
            </a:r>
            <a:r>
              <a:rPr spc="-30" dirty="0"/>
              <a:t> </a:t>
            </a:r>
            <a:r>
              <a:rPr spc="-10" dirty="0"/>
              <a:t>Joint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22"/>
            <a:ext cx="7819390" cy="39243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Loose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packed position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=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KE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Close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packed position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=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KF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Bony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stability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=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femoral</a:t>
            </a:r>
            <a:r>
              <a:rPr sz="3200" spc="-10" dirty="0">
                <a:latin typeface="Times New Roman"/>
                <a:cs typeface="Times New Roman"/>
              </a:rPr>
              <a:t> sulcus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Ligamentous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stability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=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PF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joint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79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Active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restraints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from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quadriceps,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then </a:t>
            </a:r>
            <a:r>
              <a:rPr sz="3200" dirty="0">
                <a:latin typeface="Times New Roman"/>
                <a:cs typeface="Times New Roman"/>
              </a:rPr>
              <a:t>indirectly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from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anserine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biceps </a:t>
            </a:r>
            <a:r>
              <a:rPr sz="3200" spc="-10" dirty="0">
                <a:latin typeface="Times New Roman"/>
                <a:cs typeface="Times New Roman"/>
              </a:rPr>
              <a:t>femoris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they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control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tibial</a:t>
            </a:r>
            <a:r>
              <a:rPr sz="3200" spc="-10" dirty="0">
                <a:latin typeface="Times New Roman"/>
                <a:cs typeface="Times New Roman"/>
              </a:rPr>
              <a:t> rotation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5614" y="477012"/>
            <a:ext cx="61728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Superior</a:t>
            </a:r>
            <a:r>
              <a:rPr spc="-75" dirty="0"/>
              <a:t> </a:t>
            </a:r>
            <a:r>
              <a:rPr spc="-35" dirty="0"/>
              <a:t>Tibio-</a:t>
            </a:r>
            <a:r>
              <a:rPr dirty="0"/>
              <a:t>fibular</a:t>
            </a:r>
            <a:r>
              <a:rPr spc="15" dirty="0"/>
              <a:t> </a:t>
            </a:r>
            <a:r>
              <a:rPr spc="-10" dirty="0"/>
              <a:t>Joint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966075" cy="1973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Not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technically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part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knee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but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must </a:t>
            </a:r>
            <a:r>
              <a:rPr sz="3200" dirty="0">
                <a:latin typeface="Times New Roman"/>
                <a:cs typeface="Times New Roman"/>
              </a:rPr>
              <a:t>have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full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accessory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movements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full</a:t>
            </a:r>
            <a:r>
              <a:rPr sz="3200" spc="-10" dirty="0">
                <a:latin typeface="Times New Roman"/>
                <a:cs typeface="Times New Roman"/>
              </a:rPr>
              <a:t> ankle </a:t>
            </a:r>
            <a:r>
              <a:rPr sz="3200" dirty="0">
                <a:latin typeface="Times New Roman"/>
                <a:cs typeface="Times New Roman"/>
              </a:rPr>
              <a:t>ROM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may cause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lateral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knee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pain </a:t>
            </a:r>
            <a:r>
              <a:rPr sz="3200" spc="-25" dirty="0">
                <a:latin typeface="Times New Roman"/>
                <a:cs typeface="Times New Roman"/>
              </a:rPr>
              <a:t>if </a:t>
            </a:r>
            <a:r>
              <a:rPr sz="3200" spc="-10" dirty="0">
                <a:latin typeface="Times New Roman"/>
                <a:cs typeface="Times New Roman"/>
              </a:rPr>
              <a:t>restricted.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41462" y="477012"/>
            <a:ext cx="606171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Quadriceps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7451"/>
            <a:ext cx="8068945" cy="377634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Impacts knee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hip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Provide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most dynamic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restraint for the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knee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229"/>
              </a:lnSpc>
              <a:spcBef>
                <a:spcPts val="78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Rec Fem assist in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hip flexion and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position must </a:t>
            </a:r>
            <a:r>
              <a:rPr sz="3000" spc="-25" dirty="0">
                <a:latin typeface="Times New Roman"/>
                <a:cs typeface="Times New Roman"/>
              </a:rPr>
              <a:t>be </a:t>
            </a:r>
            <a:r>
              <a:rPr sz="3000" dirty="0">
                <a:latin typeface="Times New Roman"/>
                <a:cs typeface="Times New Roman"/>
              </a:rPr>
              <a:t>considered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in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knee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rehab</a:t>
            </a:r>
            <a:endParaRPr sz="3000">
              <a:latin typeface="Times New Roman"/>
              <a:cs typeface="Times New Roman"/>
            </a:endParaRPr>
          </a:p>
          <a:p>
            <a:pPr marL="355600" marR="1338580" indent="-342900">
              <a:lnSpc>
                <a:spcPts val="3229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Supine, straight leg raise: Rec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Fem </a:t>
            </a:r>
            <a:r>
              <a:rPr sz="3000" spc="-10" dirty="0">
                <a:latin typeface="Times New Roman"/>
                <a:cs typeface="Times New Roman"/>
              </a:rPr>
              <a:t>works throughout</a:t>
            </a:r>
            <a:endParaRPr sz="3000">
              <a:latin typeface="Times New Roman"/>
              <a:cs typeface="Times New Roman"/>
            </a:endParaRPr>
          </a:p>
          <a:p>
            <a:pPr marL="355600" marR="692150" indent="-342900">
              <a:lnSpc>
                <a:spcPts val="3229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Seated,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Rec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Fem only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works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close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 </a:t>
            </a:r>
            <a:r>
              <a:rPr sz="3000" spc="-10" dirty="0">
                <a:latin typeface="Times New Roman"/>
                <a:cs typeface="Times New Roman"/>
              </a:rPr>
              <a:t>terminal </a:t>
            </a:r>
            <a:r>
              <a:rPr sz="3000" dirty="0">
                <a:latin typeface="Times New Roman"/>
                <a:cs typeface="Times New Roman"/>
              </a:rPr>
              <a:t>extension (Close, </a:t>
            </a:r>
            <a:r>
              <a:rPr sz="3000" spc="-10" dirty="0">
                <a:latin typeface="Times New Roman"/>
                <a:cs typeface="Times New Roman"/>
              </a:rPr>
              <a:t>1964).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3537" y="477012"/>
            <a:ext cx="587692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10790" algn="l"/>
              </a:tabLst>
            </a:pPr>
            <a:r>
              <a:rPr spc="-10" dirty="0"/>
              <a:t>Hamstring</a:t>
            </a:r>
            <a:r>
              <a:rPr dirty="0"/>
              <a:t>	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881620" cy="3606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Hamstrings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flex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knee,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extend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hip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cause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tibial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rotation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Biceps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femoris: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lateral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tibial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rotation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Semi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mem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tend: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medial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tibial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rotation</a:t>
            </a:r>
            <a:endParaRPr sz="2500">
              <a:latin typeface="Times New Roman"/>
              <a:cs typeface="Times New Roman"/>
            </a:endParaRPr>
          </a:p>
          <a:p>
            <a:pPr marL="355600" marR="32131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Secondary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dynamic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restraint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anterior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tibial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translation </a:t>
            </a:r>
            <a:r>
              <a:rPr sz="2500" dirty="0">
                <a:latin typeface="Times New Roman"/>
                <a:cs typeface="Times New Roman"/>
              </a:rPr>
              <a:t>thus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assisting</a:t>
            </a:r>
            <a:r>
              <a:rPr sz="2500" spc="-130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ACL</a:t>
            </a:r>
            <a:endParaRPr sz="2500">
              <a:latin typeface="Times New Roman"/>
              <a:cs typeface="Times New Roman"/>
            </a:endParaRPr>
          </a:p>
          <a:p>
            <a:pPr marL="355600" marR="189230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-14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ACL</a:t>
            </a:r>
            <a:r>
              <a:rPr sz="2500" spc="-9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deficient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knees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,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hamstrings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must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be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trained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be </a:t>
            </a:r>
            <a:r>
              <a:rPr sz="2500" dirty="0">
                <a:latin typeface="Times New Roman"/>
                <a:cs typeface="Times New Roman"/>
              </a:rPr>
              <a:t>prominent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stabilisers</a:t>
            </a:r>
            <a:endParaRPr sz="25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Rehab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isolated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hamstring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injuries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must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include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all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roles; </a:t>
            </a:r>
            <a:r>
              <a:rPr sz="2500" spc="-35" dirty="0">
                <a:latin typeface="Times New Roman"/>
                <a:cs typeface="Times New Roman"/>
              </a:rPr>
              <a:t>KF,</a:t>
            </a:r>
            <a:r>
              <a:rPr sz="2500" spc="-3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HE,</a:t>
            </a:r>
            <a:r>
              <a:rPr sz="2500" spc="-2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-3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tibial</a:t>
            </a:r>
            <a:r>
              <a:rPr sz="2500" spc="-2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rotation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Eccentric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exercises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are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important</a:t>
            </a:r>
            <a:r>
              <a:rPr sz="2500" spc="2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here</a:t>
            </a:r>
            <a:endParaRPr sz="25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73975"/>
            <a:ext cx="7883525" cy="372999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355600" marR="195580" indent="-342900">
              <a:lnSpc>
                <a:spcPts val="3229"/>
              </a:lnSpc>
              <a:spcBef>
                <a:spcPts val="51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What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 the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relationship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between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patellofemoral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tibiofemoral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joints?</a:t>
            </a:r>
            <a:endParaRPr sz="3000">
              <a:latin typeface="Times New Roman"/>
              <a:cs typeface="Times New Roman"/>
            </a:endParaRPr>
          </a:p>
          <a:p>
            <a:pPr marL="355600" marR="1287145" indent="-342900">
              <a:lnSpc>
                <a:spcPts val="3229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When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knee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extends the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patella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glides superiorly.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When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knee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flexes the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patella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glides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inferiorly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Total</a:t>
            </a:r>
            <a:r>
              <a:rPr sz="3000" spc="-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movement</a:t>
            </a:r>
            <a:r>
              <a:rPr sz="3000" spc="-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-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5-</a:t>
            </a:r>
            <a:r>
              <a:rPr sz="3000" spc="-25" dirty="0">
                <a:latin typeface="Times New Roman"/>
                <a:cs typeface="Times New Roman"/>
              </a:rPr>
              <a:t>7cm</a:t>
            </a:r>
            <a:endParaRPr sz="3000">
              <a:latin typeface="Times New Roman"/>
              <a:cs typeface="Times New Roman"/>
            </a:endParaRPr>
          </a:p>
          <a:p>
            <a:pPr marL="355600" marR="567690" indent="-342900">
              <a:lnSpc>
                <a:spcPts val="3229"/>
              </a:lnSpc>
              <a:spcBef>
                <a:spcPts val="78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Patella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must move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freely for full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tibiofemoral </a:t>
            </a:r>
            <a:r>
              <a:rPr sz="3000" dirty="0">
                <a:latin typeface="Times New Roman"/>
                <a:cs typeface="Times New Roman"/>
              </a:rPr>
              <a:t>movement to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possible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7021"/>
            <a:ext cx="8016240" cy="378142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1460500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Patella’s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inferior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pole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knee’s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joint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line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rests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on </a:t>
            </a:r>
            <a:r>
              <a:rPr sz="2200" dirty="0">
                <a:latin typeface="Times New Roman"/>
                <a:cs typeface="Times New Roman"/>
              </a:rPr>
              <a:t>supratrochlear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fat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pad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If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superior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this: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alta</a:t>
            </a:r>
            <a:endParaRPr sz="2200">
              <a:latin typeface="Times New Roman"/>
              <a:cs typeface="Times New Roman"/>
            </a:endParaRPr>
          </a:p>
          <a:p>
            <a:pPr marL="355600" marR="102870" indent="-342900">
              <a:lnSpc>
                <a:spcPct val="79500"/>
              </a:lnSpc>
              <a:spcBef>
                <a:spcPts val="57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tendon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injuries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including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grafts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1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ACL</a:t>
            </a:r>
            <a:r>
              <a:rPr sz="2200" spc="-9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reconstruction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may </a:t>
            </a:r>
            <a:r>
              <a:rPr sz="2200" dirty="0">
                <a:latin typeface="Times New Roman"/>
                <a:cs typeface="Times New Roman"/>
              </a:rPr>
              <a:t>cause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20" dirty="0">
                <a:latin typeface="Times New Roman"/>
                <a:cs typeface="Times New Roman"/>
              </a:rPr>
              <a:t> alta</a:t>
            </a:r>
            <a:endParaRPr sz="2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130"/>
              </a:lnSpc>
              <a:spcBef>
                <a:spcPts val="484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Compressive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forces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are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applied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posterior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makes </a:t>
            </a:r>
            <a:r>
              <a:rPr sz="2200" dirty="0">
                <a:latin typeface="Times New Roman"/>
                <a:cs typeface="Times New Roman"/>
              </a:rPr>
              <a:t>contact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with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femoral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groove</a:t>
            </a:r>
            <a:r>
              <a:rPr sz="2200" spc="-10" dirty="0">
                <a:latin typeface="Times New Roman"/>
                <a:cs typeface="Times New Roman"/>
              </a:rPr>
              <a:t> (Sulcus)</a:t>
            </a:r>
            <a:endParaRPr sz="2200">
              <a:latin typeface="Times New Roman"/>
              <a:cs typeface="Times New Roman"/>
            </a:endParaRPr>
          </a:p>
          <a:p>
            <a:pPr marL="355600" marR="823594" indent="-342900">
              <a:lnSpc>
                <a:spcPct val="79500"/>
              </a:lnSpc>
              <a:spcBef>
                <a:spcPts val="555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These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compressive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forces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can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reach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10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x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BW</a:t>
            </a:r>
            <a:r>
              <a:rPr sz="2200" spc="-5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during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training </a:t>
            </a:r>
            <a:r>
              <a:rPr sz="2200" dirty="0">
                <a:latin typeface="Times New Roman"/>
                <a:cs typeface="Times New Roman"/>
              </a:rPr>
              <a:t>activities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(Brownstein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al</a:t>
            </a:r>
            <a:r>
              <a:rPr sz="2200" spc="-10" dirty="0">
                <a:latin typeface="Times New Roman"/>
                <a:cs typeface="Times New Roman"/>
              </a:rPr>
              <a:t> 1988)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lies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inferiorly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this: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baja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spcBef>
                <a:spcPts val="25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Quadriceps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ruptures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Either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position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restricts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full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ROM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789545" cy="3049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715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Compressive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forces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applied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posterior </a:t>
            </a:r>
            <a:r>
              <a:rPr sz="3200" dirty="0">
                <a:latin typeface="Times New Roman"/>
                <a:cs typeface="Times New Roman"/>
              </a:rPr>
              <a:t>patella,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patella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makes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contact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femoral </a:t>
            </a:r>
            <a:r>
              <a:rPr sz="3200" dirty="0">
                <a:latin typeface="Times New Roman"/>
                <a:cs typeface="Times New Roman"/>
              </a:rPr>
              <a:t>groove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(Sulcus)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299"/>
              </a:lnSpc>
              <a:spcBef>
                <a:spcPts val="73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These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compressive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forces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reach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10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x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BW </a:t>
            </a:r>
            <a:r>
              <a:rPr sz="3200" dirty="0">
                <a:latin typeface="Times New Roman"/>
                <a:cs typeface="Times New Roman"/>
              </a:rPr>
              <a:t>during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training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activities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(Brownstein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al </a:t>
            </a:r>
            <a:r>
              <a:rPr sz="3200" spc="-10" dirty="0">
                <a:latin typeface="Times New Roman"/>
                <a:cs typeface="Times New Roman"/>
              </a:rPr>
              <a:t>1988)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361757"/>
            <a:ext cx="3631565" cy="398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spc="-25" dirty="0">
                <a:latin typeface="Times New Roman"/>
                <a:cs typeface="Times New Roman"/>
              </a:rPr>
              <a:t>CKC</a:t>
            </a:r>
            <a:endParaRPr sz="2500">
              <a:latin typeface="Times New Roman"/>
              <a:cs typeface="Times New Roman"/>
            </a:endParaRPr>
          </a:p>
          <a:p>
            <a:pPr marL="355600" marR="537845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Greatest </a:t>
            </a:r>
            <a:r>
              <a:rPr sz="2500" spc="-10" dirty="0">
                <a:latin typeface="Times New Roman"/>
                <a:cs typeface="Times New Roman"/>
              </a:rPr>
              <a:t>compressive </a:t>
            </a:r>
            <a:r>
              <a:rPr sz="2500" dirty="0">
                <a:latin typeface="Times New Roman"/>
                <a:cs typeface="Times New Roman"/>
              </a:rPr>
              <a:t>forces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@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60-</a:t>
            </a:r>
            <a:r>
              <a:rPr sz="2500" spc="-25" dirty="0">
                <a:latin typeface="Times New Roman"/>
                <a:cs typeface="Times New Roman"/>
              </a:rPr>
              <a:t>90º</a:t>
            </a:r>
            <a:endParaRPr sz="25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Least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joint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irritation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@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0- </a:t>
            </a:r>
            <a:r>
              <a:rPr sz="2500" dirty="0">
                <a:latin typeface="Times New Roman"/>
                <a:cs typeface="Times New Roman"/>
              </a:rPr>
              <a:t>30º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 90º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spc="-50" dirty="0">
                <a:latin typeface="Times New Roman"/>
                <a:cs typeface="Times New Roman"/>
              </a:rPr>
              <a:t>+</a:t>
            </a:r>
            <a:endParaRPr sz="2500">
              <a:latin typeface="Times New Roman"/>
              <a:cs typeface="Times New Roman"/>
            </a:endParaRPr>
          </a:p>
          <a:p>
            <a:pPr marL="355600" marR="290195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spc="-10" dirty="0">
                <a:latin typeface="Times New Roman"/>
                <a:cs typeface="Times New Roman"/>
              </a:rPr>
              <a:t>Walking</a:t>
            </a:r>
            <a:r>
              <a:rPr sz="2500" spc="-6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–</a:t>
            </a:r>
            <a:r>
              <a:rPr sz="2500" spc="-6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compressive </a:t>
            </a:r>
            <a:r>
              <a:rPr sz="2500" dirty="0">
                <a:latin typeface="Times New Roman"/>
                <a:cs typeface="Times New Roman"/>
              </a:rPr>
              <a:t>forces 1⁄2 body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weight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Stair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Climbing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– 3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x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BW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Squatting –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7 x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BW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Least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stressful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=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0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-</a:t>
            </a:r>
            <a:r>
              <a:rPr sz="2500" spc="-25" dirty="0">
                <a:latin typeface="Times New Roman"/>
                <a:cs typeface="Times New Roman"/>
              </a:rPr>
              <a:t>30º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Most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stressful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=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60-</a:t>
            </a:r>
            <a:r>
              <a:rPr sz="2500" spc="-25" dirty="0">
                <a:latin typeface="Times New Roman"/>
                <a:cs typeface="Times New Roman"/>
              </a:rPr>
              <a:t>90º</a:t>
            </a:r>
            <a:endParaRPr sz="25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82787" y="1382903"/>
            <a:ext cx="3776345" cy="380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25" dirty="0">
                <a:latin typeface="Times New Roman"/>
                <a:cs typeface="Times New Roman"/>
              </a:rPr>
              <a:t>OKC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Joint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stress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lowest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</a:t>
            </a:r>
            <a:r>
              <a:rPr sz="2000" spc="-25" dirty="0">
                <a:latin typeface="Times New Roman"/>
                <a:cs typeface="Times New Roman"/>
              </a:rPr>
              <a:t> 90º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Joint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stress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greatest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0º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(Ext)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Least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irritating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position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@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60-</a:t>
            </a:r>
            <a:r>
              <a:rPr sz="2000" spc="-25" dirty="0">
                <a:latin typeface="Times New Roman"/>
                <a:cs typeface="Times New Roman"/>
              </a:rPr>
              <a:t>90º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Dependent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joint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position</a:t>
            </a:r>
            <a:endParaRPr sz="2000">
              <a:latin typeface="Times New Roman"/>
              <a:cs typeface="Times New Roman"/>
            </a:endParaRPr>
          </a:p>
          <a:p>
            <a:pPr marL="355600" marR="78740" indent="-342900">
              <a:lnSpc>
                <a:spcPct val="792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Knee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ext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ankle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weight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peak </a:t>
            </a:r>
            <a:r>
              <a:rPr sz="2000" dirty="0">
                <a:latin typeface="Times New Roman"/>
                <a:cs typeface="Times New Roman"/>
              </a:rPr>
              <a:t>compressive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force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@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35-</a:t>
            </a:r>
            <a:r>
              <a:rPr sz="2000" spc="-25" dirty="0">
                <a:latin typeface="Times New Roman"/>
                <a:cs typeface="Times New Roman"/>
              </a:rPr>
              <a:t>40º</a:t>
            </a:r>
            <a:endParaRPr sz="2000">
              <a:latin typeface="Times New Roman"/>
              <a:cs typeface="Times New Roman"/>
            </a:endParaRPr>
          </a:p>
          <a:p>
            <a:pPr marL="355600" marR="163195" indent="-342900">
              <a:lnSpc>
                <a:spcPct val="79900"/>
              </a:lnSpc>
              <a:spcBef>
                <a:spcPts val="48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Isokinetic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machine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90º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peak </a:t>
            </a:r>
            <a:r>
              <a:rPr sz="2000" dirty="0">
                <a:latin typeface="Times New Roman"/>
                <a:cs typeface="Times New Roman"/>
              </a:rPr>
              <a:t>compressive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force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@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90º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and </a:t>
            </a:r>
            <a:r>
              <a:rPr sz="2000" dirty="0">
                <a:latin typeface="Times New Roman"/>
                <a:cs typeface="Times New Roman"/>
              </a:rPr>
              <a:t>decreases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-25" dirty="0">
                <a:latin typeface="Times New Roman"/>
                <a:cs typeface="Times New Roman"/>
              </a:rPr>
              <a:t> Ext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Isokinetic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exercises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–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5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x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BW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Most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stressful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0-</a:t>
            </a:r>
            <a:r>
              <a:rPr sz="2000" spc="-25" dirty="0">
                <a:latin typeface="Times New Roman"/>
                <a:cs typeface="Times New Roman"/>
              </a:rPr>
              <a:t>30º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Least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stressful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60-</a:t>
            </a:r>
            <a:r>
              <a:rPr sz="2000" spc="-25" dirty="0">
                <a:latin typeface="Times New Roman"/>
                <a:cs typeface="Times New Roman"/>
              </a:rPr>
              <a:t>90º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45168" y="1374457"/>
            <a:ext cx="6918325" cy="344741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355600" marR="555625" indent="-342900">
              <a:lnSpc>
                <a:spcPct val="8020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Angle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formed by 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line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from the</a:t>
            </a:r>
            <a:r>
              <a:rPr sz="2200" spc="-1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ASIS to 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middle </a:t>
            </a:r>
            <a:r>
              <a:rPr sz="2200" dirty="0">
                <a:latin typeface="Times New Roman"/>
                <a:cs typeface="Times New Roman"/>
              </a:rPr>
              <a:t>patella,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and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line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from the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middle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 </a:t>
            </a:r>
            <a:r>
              <a:rPr sz="2200" spc="-10" dirty="0">
                <a:latin typeface="Times New Roman"/>
                <a:cs typeface="Times New Roman"/>
              </a:rPr>
              <a:t>tibial tubercle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0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Normal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measurement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10*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Gender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differences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range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12-</a:t>
            </a:r>
            <a:r>
              <a:rPr sz="2200" spc="-25" dirty="0">
                <a:latin typeface="Times New Roman"/>
                <a:cs typeface="Times New Roman"/>
              </a:rPr>
              <a:t>15*</a:t>
            </a:r>
            <a:endParaRPr sz="2200">
              <a:latin typeface="Times New Roman"/>
              <a:cs typeface="Times New Roman"/>
            </a:endParaRPr>
          </a:p>
          <a:p>
            <a:pPr marL="355600" marR="579755" indent="-342900">
              <a:lnSpc>
                <a:spcPts val="2130"/>
              </a:lnSpc>
              <a:spcBef>
                <a:spcPts val="495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Changes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weight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bearing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non-weight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bearing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(tibial rotation)</a:t>
            </a:r>
            <a:endParaRPr sz="2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79500"/>
              </a:lnSpc>
              <a:spcBef>
                <a:spcPts val="55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Q-</a:t>
            </a:r>
            <a:r>
              <a:rPr sz="2200" dirty="0">
                <a:latin typeface="Times New Roman"/>
                <a:cs typeface="Times New Roman"/>
              </a:rPr>
              <a:t>angle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thought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key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patellafemoral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alignment </a:t>
            </a:r>
            <a:r>
              <a:rPr sz="2200" spc="-25" dirty="0">
                <a:latin typeface="Times New Roman"/>
                <a:cs typeface="Times New Roman"/>
              </a:rPr>
              <a:t>and </a:t>
            </a:r>
            <a:r>
              <a:rPr sz="2200" spc="-10" dirty="0">
                <a:latin typeface="Times New Roman"/>
                <a:cs typeface="Times New Roman"/>
              </a:rPr>
              <a:t>symptoms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Now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not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so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much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(Livingston,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1998)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Probably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more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about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lower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extremity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alignment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(?)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45168" y="1374457"/>
            <a:ext cx="5448300" cy="398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35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Extensor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Lag</a:t>
            </a:r>
            <a:endParaRPr sz="2200">
              <a:latin typeface="Times New Roman"/>
              <a:cs typeface="Times New Roman"/>
            </a:endParaRPr>
          </a:p>
          <a:p>
            <a:pPr marL="755015" marR="835025" indent="-285750">
              <a:lnSpc>
                <a:spcPts val="1930"/>
              </a:lnSpc>
              <a:spcBef>
                <a:spcPts val="45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Full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passive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motion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present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active </a:t>
            </a:r>
            <a:r>
              <a:rPr sz="2000" dirty="0">
                <a:latin typeface="Times New Roman"/>
                <a:cs typeface="Times New Roman"/>
              </a:rPr>
              <a:t>extension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poor</a:t>
            </a:r>
            <a:endParaRPr sz="2000">
              <a:latin typeface="Times New Roman"/>
              <a:cs typeface="Times New Roman"/>
            </a:endParaRPr>
          </a:p>
          <a:p>
            <a:pPr marL="755015" marR="427355" indent="-285750">
              <a:lnSpc>
                <a:spcPts val="1930"/>
              </a:lnSpc>
              <a:spcBef>
                <a:spcPts val="47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Terminal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extension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difficult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weakened quads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ts val="262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VMO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atrophy/insufficiency</a:t>
            </a:r>
            <a:endParaRPr sz="2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VMO;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patella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medial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stabilizer</a:t>
            </a:r>
            <a:endParaRPr sz="2000">
              <a:latin typeface="Times New Roman"/>
              <a:cs typeface="Times New Roman"/>
            </a:endParaRPr>
          </a:p>
          <a:p>
            <a:pPr marL="755015" marR="64769" indent="-285750">
              <a:lnSpc>
                <a:spcPct val="79200"/>
              </a:lnSpc>
              <a:spcBef>
                <a:spcPts val="50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Last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15*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extension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require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2ce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force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as </a:t>
            </a:r>
            <a:r>
              <a:rPr sz="2000" dirty="0">
                <a:latin typeface="Times New Roman"/>
                <a:cs typeface="Times New Roman"/>
              </a:rPr>
              <a:t>other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ranges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knee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extension</a:t>
            </a:r>
            <a:endParaRPr sz="2000">
              <a:latin typeface="Times New Roman"/>
              <a:cs typeface="Times New Roman"/>
            </a:endParaRPr>
          </a:p>
          <a:p>
            <a:pPr marL="755015" marR="39370" indent="-285750">
              <a:lnSpc>
                <a:spcPts val="1930"/>
              </a:lnSpc>
              <a:spcBef>
                <a:spcPts val="45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VMO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does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exert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any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more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effort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than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any </a:t>
            </a:r>
            <a:r>
              <a:rPr sz="2000" dirty="0">
                <a:latin typeface="Times New Roman"/>
                <a:cs typeface="Times New Roman"/>
              </a:rPr>
              <a:t>other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quadriceps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muscle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during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terminal </a:t>
            </a:r>
            <a:r>
              <a:rPr sz="2000" dirty="0">
                <a:latin typeface="Times New Roman"/>
                <a:cs typeface="Times New Roman"/>
              </a:rPr>
              <a:t>extension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(Lieb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Parry,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1971)</a:t>
            </a:r>
            <a:endParaRPr sz="2000">
              <a:latin typeface="Times New Roman"/>
              <a:cs typeface="Times New Roman"/>
            </a:endParaRPr>
          </a:p>
          <a:p>
            <a:pPr marL="755015" marR="5080" indent="-285750">
              <a:lnSpc>
                <a:spcPct val="79200"/>
              </a:lnSpc>
              <a:spcBef>
                <a:spcPts val="52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Muscle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fibre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atrophy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more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prominent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VMO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reason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unknown?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4965" marR="385445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Debate,</a:t>
            </a:r>
            <a:r>
              <a:rPr spc="-25" dirty="0"/>
              <a:t> </a:t>
            </a:r>
            <a:r>
              <a:rPr dirty="0"/>
              <a:t>especially</a:t>
            </a:r>
            <a:r>
              <a:rPr spc="-25" dirty="0"/>
              <a:t> for </a:t>
            </a:r>
            <a:r>
              <a:rPr dirty="0"/>
              <a:t>ACL</a:t>
            </a:r>
            <a:r>
              <a:rPr spc="-90" dirty="0"/>
              <a:t> </a:t>
            </a:r>
            <a:r>
              <a:rPr spc="-10" dirty="0"/>
              <a:t>injuries</a:t>
            </a: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Open</a:t>
            </a:r>
            <a:r>
              <a:rPr spc="-10" dirty="0"/>
              <a:t> </a:t>
            </a:r>
            <a:r>
              <a:rPr dirty="0"/>
              <a:t>Kinetic</a:t>
            </a:r>
            <a:r>
              <a:rPr spc="-15" dirty="0"/>
              <a:t> </a:t>
            </a:r>
            <a:r>
              <a:rPr spc="-20" dirty="0"/>
              <a:t>Chain</a:t>
            </a:r>
          </a:p>
          <a:p>
            <a:pPr marL="755650" marR="349250" indent="-285750">
              <a:lnSpc>
                <a:spcPct val="79900"/>
              </a:lnSpc>
              <a:spcBef>
                <a:spcPts val="509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Greatest</a:t>
            </a:r>
            <a:r>
              <a:rPr sz="2000" spc="-25" dirty="0"/>
              <a:t> </a:t>
            </a:r>
            <a:r>
              <a:rPr sz="2000" spc="-10" dirty="0"/>
              <a:t>anterior </a:t>
            </a:r>
            <a:r>
              <a:rPr sz="2000" dirty="0"/>
              <a:t>displacement</a:t>
            </a:r>
            <a:r>
              <a:rPr sz="2000" spc="-65" dirty="0"/>
              <a:t> </a:t>
            </a:r>
            <a:r>
              <a:rPr sz="2000" spc="-10" dirty="0"/>
              <a:t>(ACL) </a:t>
            </a:r>
            <a:r>
              <a:rPr sz="2000" dirty="0"/>
              <a:t>occurs</a:t>
            </a:r>
            <a:r>
              <a:rPr sz="2000" spc="-15" dirty="0"/>
              <a:t> </a:t>
            </a:r>
            <a:r>
              <a:rPr sz="2000" dirty="0"/>
              <a:t>at</a:t>
            </a:r>
            <a:r>
              <a:rPr sz="2000" spc="-15" dirty="0"/>
              <a:t> </a:t>
            </a:r>
            <a:r>
              <a:rPr sz="2000" spc="-25" dirty="0"/>
              <a:t>30*</a:t>
            </a:r>
            <a:endParaRPr sz="2000">
              <a:latin typeface="Arial"/>
              <a:cs typeface="Arial"/>
            </a:endParaRPr>
          </a:p>
          <a:p>
            <a:pPr marL="755650" marR="314960" indent="-285750">
              <a:lnSpc>
                <a:spcPct val="79900"/>
              </a:lnSpc>
              <a:spcBef>
                <a:spcPts val="48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Less</a:t>
            </a:r>
            <a:r>
              <a:rPr sz="2000" spc="-30" dirty="0"/>
              <a:t> </a:t>
            </a:r>
            <a:r>
              <a:rPr sz="2000" dirty="0"/>
              <a:t>anterior</a:t>
            </a:r>
            <a:r>
              <a:rPr sz="2000" spc="-25" dirty="0"/>
              <a:t> </a:t>
            </a:r>
            <a:r>
              <a:rPr sz="2000" spc="-20" dirty="0"/>
              <a:t>shear </a:t>
            </a:r>
            <a:r>
              <a:rPr sz="2000" dirty="0"/>
              <a:t>force</a:t>
            </a:r>
            <a:r>
              <a:rPr sz="2000" spc="-15" dirty="0"/>
              <a:t> </a:t>
            </a:r>
            <a:r>
              <a:rPr sz="2000" dirty="0"/>
              <a:t>applied</a:t>
            </a:r>
            <a:r>
              <a:rPr sz="2000" spc="-10" dirty="0"/>
              <a:t> 60-</a:t>
            </a:r>
            <a:r>
              <a:rPr sz="2000" spc="-25" dirty="0"/>
              <a:t>90* </a:t>
            </a:r>
            <a:r>
              <a:rPr sz="2000" dirty="0"/>
              <a:t>knee</a:t>
            </a:r>
            <a:r>
              <a:rPr sz="2000" spc="-10" dirty="0"/>
              <a:t> flexion</a:t>
            </a:r>
            <a:endParaRPr sz="2000">
              <a:latin typeface="Arial"/>
              <a:cs typeface="Arial"/>
            </a:endParaRPr>
          </a:p>
          <a:p>
            <a:pPr marL="755650" marR="19685" indent="-285750">
              <a:lnSpc>
                <a:spcPct val="79900"/>
              </a:lnSpc>
              <a:spcBef>
                <a:spcPts val="484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/>
              <a:t>Greatest</a:t>
            </a:r>
            <a:r>
              <a:rPr sz="2000" spc="-90" dirty="0"/>
              <a:t> </a:t>
            </a:r>
            <a:r>
              <a:rPr sz="2000" dirty="0"/>
              <a:t>ACL</a:t>
            </a:r>
            <a:r>
              <a:rPr sz="2000" spc="-35" dirty="0"/>
              <a:t> </a:t>
            </a:r>
            <a:r>
              <a:rPr sz="2000" spc="-20" dirty="0"/>
              <a:t>force </a:t>
            </a:r>
            <a:r>
              <a:rPr sz="2000" dirty="0"/>
              <a:t>applied</a:t>
            </a:r>
            <a:r>
              <a:rPr sz="2000" spc="-25" dirty="0"/>
              <a:t> </a:t>
            </a:r>
            <a:r>
              <a:rPr sz="2000" dirty="0"/>
              <a:t>near</a:t>
            </a:r>
            <a:r>
              <a:rPr sz="2000" spc="-20" dirty="0"/>
              <a:t> </a:t>
            </a:r>
            <a:r>
              <a:rPr sz="2000" spc="-10" dirty="0"/>
              <a:t>terminal </a:t>
            </a:r>
            <a:r>
              <a:rPr sz="2000" dirty="0"/>
              <a:t>extension</a:t>
            </a:r>
            <a:r>
              <a:rPr sz="2000" spc="-10" dirty="0"/>
              <a:t> 0-</a:t>
            </a:r>
            <a:r>
              <a:rPr sz="2000" dirty="0"/>
              <a:t>40*</a:t>
            </a:r>
            <a:r>
              <a:rPr sz="2000" spc="-10" dirty="0"/>
              <a:t> flexion</a:t>
            </a:r>
            <a:endParaRPr sz="2000">
              <a:latin typeface="Arial"/>
              <a:cs typeface="Arial"/>
            </a:endParaRPr>
          </a:p>
          <a:p>
            <a:pPr marL="755650" marR="5080" indent="-285750">
              <a:lnSpc>
                <a:spcPts val="1930"/>
              </a:lnSpc>
              <a:spcBef>
                <a:spcPts val="45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30*</a:t>
            </a:r>
            <a:r>
              <a:rPr sz="2000" spc="-20" dirty="0"/>
              <a:t> </a:t>
            </a:r>
            <a:r>
              <a:rPr sz="2000" dirty="0"/>
              <a:t>best</a:t>
            </a:r>
            <a:r>
              <a:rPr sz="2000" spc="-20" dirty="0"/>
              <a:t> </a:t>
            </a:r>
            <a:r>
              <a:rPr sz="2000" dirty="0"/>
              <a:t>position</a:t>
            </a:r>
            <a:r>
              <a:rPr sz="2000" spc="-15" dirty="0"/>
              <a:t> </a:t>
            </a:r>
            <a:r>
              <a:rPr sz="2000" spc="-25" dirty="0"/>
              <a:t>for </a:t>
            </a:r>
            <a:r>
              <a:rPr sz="2000" dirty="0"/>
              <a:t>quads</a:t>
            </a:r>
            <a:r>
              <a:rPr sz="2000" spc="-35" dirty="0"/>
              <a:t> </a:t>
            </a:r>
            <a:r>
              <a:rPr sz="2000" dirty="0"/>
              <a:t>strengthening</a:t>
            </a:r>
            <a:r>
              <a:rPr sz="2000" spc="-25" dirty="0"/>
              <a:t> but </a:t>
            </a:r>
            <a:r>
              <a:rPr sz="2000" dirty="0"/>
              <a:t>worst</a:t>
            </a:r>
            <a:r>
              <a:rPr sz="2000" spc="-15" dirty="0"/>
              <a:t> </a:t>
            </a:r>
            <a:r>
              <a:rPr sz="2000" dirty="0"/>
              <a:t>for</a:t>
            </a:r>
            <a:r>
              <a:rPr sz="2000" spc="-114" dirty="0"/>
              <a:t> </a:t>
            </a:r>
            <a:r>
              <a:rPr sz="2000" dirty="0"/>
              <a:t>ACL</a:t>
            </a:r>
            <a:r>
              <a:rPr sz="2000" spc="-75" dirty="0"/>
              <a:t> </a:t>
            </a:r>
            <a:r>
              <a:rPr sz="2000" spc="-10" dirty="0"/>
              <a:t>strain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Closed</a:t>
            </a:r>
            <a:r>
              <a:rPr spc="-20" dirty="0"/>
              <a:t> </a:t>
            </a:r>
            <a:r>
              <a:rPr dirty="0"/>
              <a:t>Kinetic</a:t>
            </a:r>
            <a:r>
              <a:rPr spc="-15" dirty="0"/>
              <a:t> </a:t>
            </a:r>
            <a:r>
              <a:rPr spc="-20" dirty="0"/>
              <a:t>Chain</a:t>
            </a:r>
          </a:p>
          <a:p>
            <a:pPr marL="298450" marR="5080" indent="-285750">
              <a:lnSpc>
                <a:spcPct val="100000"/>
              </a:lnSpc>
              <a:spcBef>
                <a:spcPts val="5"/>
              </a:spcBef>
              <a:tabLst>
                <a:tab pos="29781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Least</a:t>
            </a:r>
            <a:r>
              <a:rPr spc="-10" dirty="0"/>
              <a:t> </a:t>
            </a:r>
            <a:r>
              <a:rPr dirty="0"/>
              <a:t>amount</a:t>
            </a:r>
            <a:r>
              <a:rPr spc="-10" dirty="0"/>
              <a:t> </a:t>
            </a:r>
            <a:r>
              <a:rPr dirty="0"/>
              <a:t>of</a:t>
            </a:r>
            <a:r>
              <a:rPr spc="-5" dirty="0"/>
              <a:t> </a:t>
            </a:r>
            <a:r>
              <a:rPr dirty="0"/>
              <a:t>anterior </a:t>
            </a:r>
            <a:r>
              <a:rPr spc="-10" dirty="0"/>
              <a:t>force </a:t>
            </a:r>
            <a:r>
              <a:rPr dirty="0"/>
              <a:t>on</a:t>
            </a:r>
            <a:r>
              <a:rPr spc="-105" dirty="0"/>
              <a:t> </a:t>
            </a:r>
            <a:r>
              <a:rPr dirty="0"/>
              <a:t>ACL</a:t>
            </a:r>
            <a:r>
              <a:rPr spc="-70" dirty="0"/>
              <a:t> </a:t>
            </a:r>
            <a:r>
              <a:rPr dirty="0"/>
              <a:t>occurs</a:t>
            </a:r>
            <a:r>
              <a:rPr spc="-5" dirty="0"/>
              <a:t> </a:t>
            </a:r>
            <a:r>
              <a:rPr dirty="0"/>
              <a:t>at 60* </a:t>
            </a:r>
            <a:r>
              <a:rPr spc="-10" dirty="0"/>
              <a:t>during </a:t>
            </a:r>
            <a:r>
              <a:rPr dirty="0"/>
              <a:t>CKC</a:t>
            </a:r>
            <a:r>
              <a:rPr spc="-10" dirty="0"/>
              <a:t> exercises</a:t>
            </a:r>
          </a:p>
          <a:p>
            <a:pPr marL="298450" marR="61594" indent="-285750">
              <a:lnSpc>
                <a:spcPts val="2170"/>
              </a:lnSpc>
              <a:spcBef>
                <a:spcPts val="50"/>
              </a:spcBef>
              <a:tabLst>
                <a:tab pos="29781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Joint</a:t>
            </a:r>
            <a:r>
              <a:rPr spc="-10" dirty="0"/>
              <a:t> </a:t>
            </a:r>
            <a:r>
              <a:rPr dirty="0"/>
              <a:t>compression</a:t>
            </a:r>
            <a:r>
              <a:rPr spc="-15" dirty="0"/>
              <a:t> </a:t>
            </a:r>
            <a:r>
              <a:rPr dirty="0"/>
              <a:t>forces</a:t>
            </a:r>
            <a:r>
              <a:rPr spc="-10" dirty="0"/>
              <a:t> </a:t>
            </a:r>
            <a:r>
              <a:rPr spc="-25" dirty="0"/>
              <a:t>may </a:t>
            </a:r>
            <a:r>
              <a:rPr dirty="0"/>
              <a:t>be</a:t>
            </a:r>
            <a:r>
              <a:rPr spc="-10" dirty="0"/>
              <a:t> </a:t>
            </a:r>
            <a:r>
              <a:rPr dirty="0"/>
              <a:t>responsible</a:t>
            </a:r>
            <a:r>
              <a:rPr spc="-5" dirty="0"/>
              <a:t> </a:t>
            </a:r>
            <a:r>
              <a:rPr dirty="0"/>
              <a:t>for</a:t>
            </a:r>
            <a:r>
              <a:rPr spc="-5" dirty="0"/>
              <a:t> </a:t>
            </a:r>
            <a:r>
              <a:rPr spc="-10" dirty="0"/>
              <a:t>reduced </a:t>
            </a:r>
            <a:r>
              <a:rPr dirty="0"/>
              <a:t>shear</a:t>
            </a:r>
            <a:r>
              <a:rPr spc="-5" dirty="0"/>
              <a:t> </a:t>
            </a:r>
            <a:r>
              <a:rPr dirty="0"/>
              <a:t>forces</a:t>
            </a:r>
            <a:r>
              <a:rPr spc="-5" dirty="0"/>
              <a:t> </a:t>
            </a:r>
            <a:r>
              <a:rPr dirty="0"/>
              <a:t>and </a:t>
            </a:r>
            <a:r>
              <a:rPr spc="-10" dirty="0"/>
              <a:t>anterior </a:t>
            </a:r>
            <a:r>
              <a:rPr dirty="0"/>
              <a:t>translation</a:t>
            </a:r>
            <a:r>
              <a:rPr spc="-15" dirty="0"/>
              <a:t> </a:t>
            </a:r>
            <a:r>
              <a:rPr dirty="0"/>
              <a:t>during</a:t>
            </a:r>
            <a:r>
              <a:rPr spc="-15" dirty="0"/>
              <a:t> </a:t>
            </a:r>
            <a:r>
              <a:rPr spc="-25" dirty="0"/>
              <a:t>CKC</a:t>
            </a:r>
          </a:p>
          <a:p>
            <a:pPr marL="12700">
              <a:lnSpc>
                <a:spcPts val="2070"/>
              </a:lnSpc>
              <a:tabLst>
                <a:tab pos="29781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CKC</a:t>
            </a:r>
            <a:r>
              <a:rPr spc="-15" dirty="0"/>
              <a:t> </a:t>
            </a:r>
            <a:r>
              <a:rPr dirty="0"/>
              <a:t>less</a:t>
            </a:r>
            <a:r>
              <a:rPr spc="-15" dirty="0"/>
              <a:t> </a:t>
            </a:r>
            <a:r>
              <a:rPr dirty="0"/>
              <a:t>stressful</a:t>
            </a:r>
            <a:r>
              <a:rPr spc="-15" dirty="0"/>
              <a:t> </a:t>
            </a:r>
            <a:r>
              <a:rPr dirty="0"/>
              <a:t>on</a:t>
            </a:r>
            <a:r>
              <a:rPr spc="-105" dirty="0"/>
              <a:t> </a:t>
            </a:r>
            <a:r>
              <a:rPr spc="-25" dirty="0"/>
              <a:t>ACL</a:t>
            </a:r>
          </a:p>
          <a:p>
            <a:pPr marL="298450" marR="67945" indent="-285750">
              <a:lnSpc>
                <a:spcPts val="2170"/>
              </a:lnSpc>
              <a:spcBef>
                <a:spcPts val="50"/>
              </a:spcBef>
              <a:tabLst>
                <a:tab pos="29781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But</a:t>
            </a:r>
            <a:r>
              <a:rPr spc="-15" dirty="0"/>
              <a:t> </a:t>
            </a:r>
            <a:r>
              <a:rPr dirty="0"/>
              <a:t>CKC</a:t>
            </a:r>
            <a:r>
              <a:rPr spc="-10" dirty="0"/>
              <a:t> </a:t>
            </a:r>
            <a:r>
              <a:rPr dirty="0"/>
              <a:t>exercises</a:t>
            </a:r>
            <a:r>
              <a:rPr spc="-10" dirty="0"/>
              <a:t> </a:t>
            </a:r>
            <a:r>
              <a:rPr dirty="0"/>
              <a:t>that</a:t>
            </a:r>
            <a:r>
              <a:rPr spc="-10" dirty="0"/>
              <a:t> </a:t>
            </a:r>
            <a:r>
              <a:rPr spc="-20" dirty="0"/>
              <a:t>move </a:t>
            </a:r>
            <a:r>
              <a:rPr dirty="0"/>
              <a:t>beyond</a:t>
            </a:r>
            <a:r>
              <a:rPr spc="-5" dirty="0"/>
              <a:t> </a:t>
            </a:r>
            <a:r>
              <a:rPr dirty="0"/>
              <a:t>50*</a:t>
            </a:r>
            <a:r>
              <a:rPr spc="-5" dirty="0"/>
              <a:t> </a:t>
            </a:r>
            <a:r>
              <a:rPr dirty="0"/>
              <a:t>flexion </a:t>
            </a:r>
            <a:r>
              <a:rPr spc="-10" dirty="0"/>
              <a:t>increase </a:t>
            </a:r>
            <a:r>
              <a:rPr dirty="0"/>
              <a:t>Patellofemoral</a:t>
            </a:r>
            <a:r>
              <a:rPr spc="-30" dirty="0"/>
              <a:t> </a:t>
            </a:r>
            <a:r>
              <a:rPr dirty="0"/>
              <a:t>joint</a:t>
            </a:r>
            <a:r>
              <a:rPr spc="-20" dirty="0"/>
              <a:t> </a:t>
            </a:r>
            <a:r>
              <a:rPr spc="-10" dirty="0"/>
              <a:t>stress</a:t>
            </a:r>
          </a:p>
          <a:p>
            <a:pPr marL="12700">
              <a:lnSpc>
                <a:spcPts val="2085"/>
              </a:lnSpc>
              <a:tabLst>
                <a:tab pos="29781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CKC</a:t>
            </a:r>
            <a:r>
              <a:rPr spc="-15" dirty="0"/>
              <a:t> </a:t>
            </a:r>
            <a:r>
              <a:rPr dirty="0"/>
              <a:t>more</a:t>
            </a:r>
            <a:r>
              <a:rPr spc="-10" dirty="0"/>
              <a:t> </a:t>
            </a:r>
            <a:r>
              <a:rPr dirty="0"/>
              <a:t>stressful</a:t>
            </a:r>
            <a:r>
              <a:rPr spc="-15" dirty="0"/>
              <a:t> </a:t>
            </a:r>
            <a:r>
              <a:rPr spc="-25" dirty="0"/>
              <a:t>for</a:t>
            </a:r>
          </a:p>
          <a:p>
            <a:pPr marL="298450" marR="220345">
              <a:lnSpc>
                <a:spcPts val="2130"/>
              </a:lnSpc>
              <a:spcBef>
                <a:spcPts val="105"/>
              </a:spcBef>
            </a:pPr>
            <a:r>
              <a:rPr dirty="0"/>
              <a:t>patients</a:t>
            </a:r>
            <a:r>
              <a:rPr spc="-20" dirty="0"/>
              <a:t> </a:t>
            </a:r>
            <a:r>
              <a:rPr dirty="0"/>
              <a:t>with</a:t>
            </a:r>
            <a:r>
              <a:rPr spc="-10" dirty="0"/>
              <a:t> patellofemoral </a:t>
            </a:r>
            <a:r>
              <a:rPr spc="-20" dirty="0"/>
              <a:t>pain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Biomechanical</a:t>
            </a:r>
            <a:r>
              <a:rPr spc="-35" dirty="0"/>
              <a:t> 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308" y="1349882"/>
            <a:ext cx="7521575" cy="386143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Shear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Stress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Tibiofemoral</a:t>
            </a:r>
            <a:r>
              <a:rPr sz="2700" spc="-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shear</a:t>
            </a:r>
            <a:r>
              <a:rPr sz="2700" spc="-5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stress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Peak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shear at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28-14* </a:t>
            </a:r>
            <a:r>
              <a:rPr sz="2700" spc="-10" dirty="0">
                <a:latin typeface="Times New Roman"/>
                <a:cs typeface="Times New Roman"/>
              </a:rPr>
              <a:t>flexion</a:t>
            </a:r>
            <a:endParaRPr sz="2700">
              <a:latin typeface="Times New Roman"/>
              <a:cs typeface="Times New Roman"/>
            </a:endParaRPr>
          </a:p>
          <a:p>
            <a:pPr marL="354965" marR="442595" indent="-342900">
              <a:lnSpc>
                <a:spcPts val="2930"/>
              </a:lnSpc>
              <a:spcBef>
                <a:spcPts val="685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External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force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applied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distal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component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leg </a:t>
            </a:r>
            <a:r>
              <a:rPr sz="2700" dirty="0">
                <a:latin typeface="Times New Roman"/>
                <a:cs typeface="Times New Roman"/>
              </a:rPr>
              <a:t>increases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shear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than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proximally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applied</a:t>
            </a:r>
            <a:r>
              <a:rPr sz="2700" spc="-10" dirty="0">
                <a:latin typeface="Times New Roman"/>
                <a:cs typeface="Times New Roman"/>
              </a:rPr>
              <a:t> force</a:t>
            </a:r>
            <a:endParaRPr sz="2700">
              <a:latin typeface="Times New Roman"/>
              <a:cs typeface="Times New Roman"/>
            </a:endParaRPr>
          </a:p>
          <a:p>
            <a:pPr marL="354965" marR="966469" indent="-342900">
              <a:lnSpc>
                <a:spcPts val="2900"/>
              </a:lnSpc>
              <a:spcBef>
                <a:spcPts val="665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Slow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speed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produce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greater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torque,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increases </a:t>
            </a:r>
            <a:r>
              <a:rPr sz="2700" dirty="0">
                <a:latin typeface="Times New Roman"/>
                <a:cs typeface="Times New Roman"/>
              </a:rPr>
              <a:t>anterior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tibial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displacement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and</a:t>
            </a:r>
            <a:r>
              <a:rPr sz="2700" spc="-1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ACL</a:t>
            </a:r>
            <a:r>
              <a:rPr sz="2700" spc="-10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strain</a:t>
            </a:r>
            <a:endParaRPr sz="2700">
              <a:latin typeface="Times New Roman"/>
              <a:cs typeface="Times New Roman"/>
            </a:endParaRPr>
          </a:p>
          <a:p>
            <a:pPr marL="354965" marR="5080" indent="-342900">
              <a:lnSpc>
                <a:spcPts val="293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Isokinetic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exercise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(typically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open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chain)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do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not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use </a:t>
            </a:r>
            <a:r>
              <a:rPr sz="2700" dirty="0">
                <a:latin typeface="Times New Roman"/>
                <a:cs typeface="Times New Roman"/>
              </a:rPr>
              <a:t>until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later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stages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due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significant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shear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stress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32956" y="477012"/>
            <a:ext cx="24777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Equipment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308" y="1344803"/>
            <a:ext cx="7612380" cy="3952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Braces</a:t>
            </a:r>
            <a:endParaRPr sz="3000">
              <a:latin typeface="Times New Roman"/>
              <a:cs typeface="Times New Roman"/>
            </a:endParaRPr>
          </a:p>
          <a:p>
            <a:pPr marL="469265">
              <a:lnSpc>
                <a:spcPts val="3110"/>
              </a:lnSpc>
              <a:spcBef>
                <a:spcPts val="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5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Prophylactic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(prevent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or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reduce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severity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10" dirty="0">
                <a:latin typeface="Times New Roman"/>
                <a:cs typeface="Times New Roman"/>
              </a:rPr>
              <a:t> injury)</a:t>
            </a:r>
            <a:endParaRPr sz="2600">
              <a:latin typeface="Times New Roman"/>
              <a:cs typeface="Times New Roman"/>
            </a:endParaRPr>
          </a:p>
          <a:p>
            <a:pPr marL="469265">
              <a:lnSpc>
                <a:spcPts val="311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Rehabilitative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(restricts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ROM)</a:t>
            </a:r>
            <a:endParaRPr sz="2600">
              <a:latin typeface="Times New Roman"/>
              <a:cs typeface="Times New Roman"/>
            </a:endParaRPr>
          </a:p>
          <a:p>
            <a:pPr marL="469265">
              <a:lnSpc>
                <a:spcPts val="3110"/>
              </a:lnSpc>
              <a:spcBef>
                <a:spcPts val="1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Functional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(improves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stability)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ts val="359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Used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for</a:t>
            </a:r>
            <a:r>
              <a:rPr sz="3000" spc="-16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ACL</a:t>
            </a:r>
            <a:endParaRPr sz="3000">
              <a:latin typeface="Times New Roman"/>
              <a:cs typeface="Times New Roman"/>
            </a:endParaRPr>
          </a:p>
          <a:p>
            <a:pPr marL="755650" marR="5080" indent="-285750">
              <a:lnSpc>
                <a:spcPct val="79600"/>
              </a:lnSpc>
              <a:spcBef>
                <a:spcPts val="67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Braces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provide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anterior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stability during </a:t>
            </a:r>
            <a:r>
              <a:rPr sz="2600" spc="-10" dirty="0">
                <a:latin typeface="Times New Roman"/>
                <a:cs typeface="Times New Roman"/>
              </a:rPr>
              <a:t>low-stress </a:t>
            </a:r>
            <a:r>
              <a:rPr sz="2600" dirty="0">
                <a:latin typeface="Times New Roman"/>
                <a:cs typeface="Times New Roman"/>
              </a:rPr>
              <a:t>loads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BUT</a:t>
            </a:r>
            <a:r>
              <a:rPr sz="2600" spc="-5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not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shown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stabilise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adequately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during </a:t>
            </a:r>
            <a:r>
              <a:rPr sz="2600" dirty="0">
                <a:latin typeface="Times New Roman"/>
                <a:cs typeface="Times New Roman"/>
              </a:rPr>
              <a:t>functional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athletic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loads</a:t>
            </a:r>
            <a:endParaRPr sz="2600">
              <a:latin typeface="Times New Roman"/>
              <a:cs typeface="Times New Roman"/>
            </a:endParaRPr>
          </a:p>
          <a:p>
            <a:pPr marL="469265">
              <a:lnSpc>
                <a:spcPts val="3110"/>
              </a:lnSpc>
              <a:spcBef>
                <a:spcPts val="1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Do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provide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some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Proprioceptive</a:t>
            </a:r>
            <a:r>
              <a:rPr sz="2600" spc="-10" dirty="0">
                <a:latin typeface="Times New Roman"/>
                <a:cs typeface="Times New Roman"/>
              </a:rPr>
              <a:t> benefit</a:t>
            </a:r>
            <a:endParaRPr sz="2600">
              <a:latin typeface="Times New Roman"/>
              <a:cs typeface="Times New Roman"/>
            </a:endParaRPr>
          </a:p>
          <a:p>
            <a:pPr marL="469265">
              <a:lnSpc>
                <a:spcPts val="311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Subjective?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Sense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stability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2900" y="47701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751"/>
            <a:ext cx="7559675" cy="342709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Fatigue and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knee </a:t>
            </a:r>
            <a:r>
              <a:rPr sz="3200" spc="-10" dirty="0">
                <a:latin typeface="Times New Roman"/>
                <a:cs typeface="Times New Roman"/>
              </a:rPr>
              <a:t>stability?</a:t>
            </a:r>
            <a:endParaRPr sz="3200">
              <a:latin typeface="Times New Roman"/>
              <a:cs typeface="Times New Roman"/>
            </a:endParaRPr>
          </a:p>
          <a:p>
            <a:pPr marL="755650" marR="344805" indent="-285750">
              <a:lnSpc>
                <a:spcPct val="100000"/>
              </a:lnSpc>
              <a:spcBef>
                <a:spcPts val="65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0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Fatigue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reduces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knee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Proprioceptive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function </a:t>
            </a:r>
            <a:r>
              <a:rPr sz="2800" dirty="0">
                <a:latin typeface="Times New Roman"/>
                <a:cs typeface="Times New Roman"/>
              </a:rPr>
              <a:t>(Lattanzio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al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1997)</a:t>
            </a:r>
            <a:endParaRPr sz="2800">
              <a:latin typeface="Times New Roman"/>
              <a:cs typeface="Times New Roman"/>
            </a:endParaRPr>
          </a:p>
          <a:p>
            <a:pPr marL="755650" marR="501015" indent="-285750">
              <a:lnSpc>
                <a:spcPct val="100000"/>
              </a:lnSpc>
              <a:spcBef>
                <a:spcPts val="68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Agility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requires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Proprioceptive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feedback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for </a:t>
            </a:r>
            <a:r>
              <a:rPr sz="2800" dirty="0">
                <a:latin typeface="Times New Roman"/>
                <a:cs typeface="Times New Roman"/>
              </a:rPr>
              <a:t>proper </a:t>
            </a:r>
            <a:r>
              <a:rPr sz="2800" spc="-10" dirty="0">
                <a:latin typeface="Times New Roman"/>
                <a:cs typeface="Times New Roman"/>
              </a:rPr>
              <a:t>execution</a:t>
            </a:r>
            <a:endParaRPr sz="2800">
              <a:latin typeface="Times New Roman"/>
              <a:cs typeface="Times New Roman"/>
            </a:endParaRPr>
          </a:p>
          <a:p>
            <a:pPr marL="755650" marR="5080" indent="-285750">
              <a:lnSpc>
                <a:spcPct val="100000"/>
              </a:lnSpc>
              <a:spcBef>
                <a:spcPts val="68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Organisation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of</a:t>
            </a:r>
            <a:r>
              <a:rPr sz="2800" spc="-1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Agility: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introduce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it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early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the </a:t>
            </a:r>
            <a:r>
              <a:rPr sz="2800" dirty="0">
                <a:latin typeface="Times New Roman"/>
                <a:cs typeface="Times New Roman"/>
              </a:rPr>
              <a:t>exercise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session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before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fatigue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occurs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5562" y="477012"/>
            <a:ext cx="39528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33295" algn="l"/>
              </a:tabLst>
            </a:pPr>
            <a:r>
              <a:rPr spc="-10" dirty="0"/>
              <a:t>Common</a:t>
            </a:r>
            <a:r>
              <a:rPr dirty="0"/>
              <a:t>	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7366"/>
            <a:ext cx="2974340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5" dirty="0">
                <a:latin typeface="Times New Roman"/>
                <a:cs typeface="Times New Roman"/>
              </a:rPr>
              <a:t>ACL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5" dirty="0">
                <a:latin typeface="Times New Roman"/>
                <a:cs typeface="Times New Roman"/>
              </a:rPr>
              <a:t>PCL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MCL/LCL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Meniscus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0" dirty="0">
                <a:latin typeface="Times New Roman"/>
                <a:cs typeface="Times New Roman"/>
              </a:rPr>
              <a:t>PFPS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Patella </a:t>
            </a:r>
            <a:r>
              <a:rPr sz="3000" spc="-10" dirty="0">
                <a:latin typeface="Times New Roman"/>
                <a:cs typeface="Times New Roman"/>
              </a:rPr>
              <a:t>tendinitis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Hamstringstrains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Osseous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injuries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00500" y="477012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ACL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57021"/>
            <a:ext cx="7660005" cy="3493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35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Tolerate</a:t>
            </a:r>
            <a:r>
              <a:rPr sz="2200" spc="-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1730N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before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failure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(Markolf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al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1990)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Maximum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stress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at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90*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flex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full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extension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Grade</a:t>
            </a:r>
            <a:r>
              <a:rPr sz="2200" spc="-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III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surgical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repair</a:t>
            </a:r>
            <a:endParaRPr sz="2200">
              <a:latin typeface="Times New Roman"/>
              <a:cs typeface="Times New Roman"/>
            </a:endParaRPr>
          </a:p>
          <a:p>
            <a:pPr marL="355600" marR="495934" indent="-342900">
              <a:lnSpc>
                <a:spcPts val="2130"/>
              </a:lnSpc>
              <a:spcBef>
                <a:spcPts val="49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Graft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from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either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patellar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tendon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medial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hamstring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tendon (semiTend)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spcBef>
                <a:spcPts val="1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Times New Roman"/>
                <a:cs typeface="Times New Roman"/>
              </a:rPr>
              <a:t>Whichoneisbest?</a:t>
            </a:r>
            <a:endParaRPr sz="2200">
              <a:latin typeface="Times New Roman"/>
              <a:cs typeface="Times New Roman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Patella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graft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uses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bone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blocks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(less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healing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tx)</a:t>
            </a:r>
            <a:endParaRPr sz="2200">
              <a:latin typeface="Times New Roman"/>
              <a:cs typeface="Times New Roman"/>
            </a:endParaRPr>
          </a:p>
          <a:p>
            <a:pPr marL="469900">
              <a:lnSpc>
                <a:spcPts val="2385"/>
              </a:lnSpc>
              <a:spcBef>
                <a:spcPts val="3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Immediate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WB,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2-</a:t>
            </a:r>
            <a:r>
              <a:rPr sz="2000" dirty="0">
                <a:latin typeface="Times New Roman"/>
                <a:cs typeface="Times New Roman"/>
              </a:rPr>
              <a:t>3days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post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op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Ther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Ex,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RTS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3-</a:t>
            </a:r>
            <a:r>
              <a:rPr sz="2000" spc="-20" dirty="0">
                <a:latin typeface="Times New Roman"/>
                <a:cs typeface="Times New Roman"/>
              </a:rPr>
              <a:t>6mo)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ts val="2625"/>
              </a:lnSpc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Hamstring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graft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do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not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advocate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running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until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6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months</a:t>
            </a:r>
            <a:endParaRPr sz="2200">
              <a:latin typeface="Times New Roman"/>
              <a:cs typeface="Times New Roman"/>
            </a:endParaRPr>
          </a:p>
          <a:p>
            <a:pPr marL="755650" marR="5080" indent="-285750">
              <a:lnSpc>
                <a:spcPct val="79200"/>
              </a:lnSpc>
              <a:spcBef>
                <a:spcPts val="52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Fixation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bone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bone,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tenuous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attachment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site,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greater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risk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of </a:t>
            </a:r>
            <a:r>
              <a:rPr sz="2000" dirty="0">
                <a:latin typeface="Times New Roman"/>
                <a:cs typeface="Times New Roman"/>
              </a:rPr>
              <a:t>failure;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conservative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00500" y="477012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ACL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857490" cy="391160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355600" marR="279400" indent="-342900">
              <a:lnSpc>
                <a:spcPts val="2430"/>
              </a:lnSpc>
              <a:spcBef>
                <a:spcPts val="655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Histologically:</a:t>
            </a:r>
            <a:r>
              <a:rPr sz="2500" spc="-13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ACL</a:t>
            </a:r>
            <a:r>
              <a:rPr sz="2500" spc="-9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graft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necrosis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remodelling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once </a:t>
            </a:r>
            <a:r>
              <a:rPr sz="2500" spc="-10" dirty="0">
                <a:latin typeface="Times New Roman"/>
                <a:cs typeface="Times New Roman"/>
              </a:rPr>
              <a:t>transplanted</a:t>
            </a:r>
            <a:endParaRPr sz="2500">
              <a:latin typeface="Times New Roman"/>
              <a:cs typeface="Times New Roman"/>
            </a:endParaRPr>
          </a:p>
          <a:p>
            <a:pPr marL="355600" marR="1170940" indent="-342900">
              <a:lnSpc>
                <a:spcPts val="2430"/>
              </a:lnSpc>
              <a:spcBef>
                <a:spcPts val="54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Initially</a:t>
            </a:r>
            <a:r>
              <a:rPr sz="2500" spc="-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avascular,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revascularises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-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8-10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weeks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spc="-50" dirty="0">
                <a:latin typeface="Times New Roman"/>
                <a:cs typeface="Times New Roman"/>
              </a:rPr>
              <a:t>– </a:t>
            </a:r>
            <a:r>
              <a:rPr sz="2500" dirty="0">
                <a:latin typeface="Times New Roman"/>
                <a:cs typeface="Times New Roman"/>
              </a:rPr>
              <a:t>completed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16wk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ts val="2985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4-8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wk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proliferation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graft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cells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completion</a:t>
            </a:r>
            <a:endParaRPr sz="2500">
              <a:latin typeface="Times New Roman"/>
              <a:cs typeface="Times New Roman"/>
            </a:endParaRPr>
          </a:p>
          <a:p>
            <a:pPr marL="355600" marR="33782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Can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take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8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wks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graft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firmly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attach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bone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(risk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of </a:t>
            </a:r>
            <a:r>
              <a:rPr sz="2500" spc="-10" dirty="0">
                <a:latin typeface="Times New Roman"/>
                <a:cs typeface="Times New Roman"/>
              </a:rPr>
              <a:t>rupture)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Maturation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remodelling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take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up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26wk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Does not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ever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regain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normal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tensile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strength</a:t>
            </a:r>
            <a:endParaRPr sz="25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Rx depends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on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type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graft, fixation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used,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type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30" dirty="0">
                <a:latin typeface="Times New Roman"/>
                <a:cs typeface="Times New Roman"/>
              </a:rPr>
              <a:t>surgery, </a:t>
            </a:r>
            <a:r>
              <a:rPr sz="2500" dirty="0">
                <a:latin typeface="Times New Roman"/>
                <a:cs typeface="Times New Roman"/>
              </a:rPr>
              <a:t>surgeons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preferences for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rehab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&amp;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other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injuries!</a:t>
            </a:r>
            <a:endParaRPr sz="25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46537" y="477012"/>
            <a:ext cx="105156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PCL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22"/>
            <a:ext cx="7954009" cy="27559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Not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frequently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surgically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repaired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Only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reconstruct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unstable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other</a:t>
            </a:r>
            <a:r>
              <a:rPr sz="3200" spc="-10" dirty="0">
                <a:latin typeface="Times New Roman"/>
                <a:cs typeface="Times New Roman"/>
              </a:rPr>
              <a:t> structures </a:t>
            </a:r>
            <a:r>
              <a:rPr sz="3200" dirty="0">
                <a:latin typeface="Times New Roman"/>
                <a:cs typeface="Times New Roman"/>
              </a:rPr>
              <a:t>are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affected</a:t>
            </a:r>
            <a:endParaRPr sz="3200">
              <a:latin typeface="Times New Roman"/>
              <a:cs typeface="Times New Roman"/>
            </a:endParaRPr>
          </a:p>
          <a:p>
            <a:pPr marL="355600" marR="859155" indent="-342900">
              <a:lnSpc>
                <a:spcPct val="100699"/>
              </a:lnSpc>
              <a:spcBef>
                <a:spcPts val="72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Reconstructions using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semi-</a:t>
            </a:r>
            <a:r>
              <a:rPr sz="3200" dirty="0">
                <a:latin typeface="Times New Roman"/>
                <a:cs typeface="Times New Roman"/>
              </a:rPr>
              <a:t>tend,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patellar </a:t>
            </a:r>
            <a:r>
              <a:rPr sz="3200" dirty="0">
                <a:latin typeface="Times New Roman"/>
                <a:cs typeface="Times New Roman"/>
              </a:rPr>
              <a:t>tendon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(mid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1/3rd)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medial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gastroc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46537" y="477012"/>
            <a:ext cx="105156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PCL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948930" cy="3759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PCL</a:t>
            </a:r>
            <a:r>
              <a:rPr sz="2500" spc="-10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stressed </a:t>
            </a:r>
            <a:r>
              <a:rPr sz="2500" spc="-10" dirty="0">
                <a:latin typeface="Times New Roman"/>
                <a:cs typeface="Times New Roman"/>
              </a:rPr>
              <a:t>differently</a:t>
            </a:r>
            <a:endParaRPr sz="25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Progressive</a:t>
            </a:r>
            <a:r>
              <a:rPr sz="2500" spc="-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increase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shear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resisted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OKC </a:t>
            </a:r>
            <a:r>
              <a:rPr sz="2500" spc="-10" dirty="0">
                <a:latin typeface="Times New Roman"/>
                <a:cs typeface="Times New Roman"/>
              </a:rPr>
              <a:t>flexion </a:t>
            </a:r>
            <a:r>
              <a:rPr sz="2500" dirty="0">
                <a:latin typeface="Times New Roman"/>
                <a:cs typeface="Times New Roman"/>
              </a:rPr>
              <a:t>exercises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(ext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–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flex)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Amount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shear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50" dirty="0">
                <a:latin typeface="Times New Roman"/>
                <a:cs typeface="Times New Roman"/>
              </a:rPr>
              <a:t>?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PCL</a:t>
            </a:r>
            <a:r>
              <a:rPr sz="2500" spc="-9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shear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 high @ 85-</a:t>
            </a:r>
            <a:r>
              <a:rPr sz="2500" spc="-20" dirty="0">
                <a:latin typeface="Times New Roman"/>
                <a:cs typeface="Times New Roman"/>
              </a:rPr>
              <a:t>100*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PCL</a:t>
            </a:r>
            <a:r>
              <a:rPr sz="2500" spc="-10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shear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 low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@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full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ext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(ACL</a:t>
            </a:r>
            <a:r>
              <a:rPr sz="2500" spc="-9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high)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In CKC greatest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shear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stress @ 70-</a:t>
            </a:r>
            <a:r>
              <a:rPr sz="2500" spc="-20" dirty="0">
                <a:latin typeface="Times New Roman"/>
                <a:cs typeface="Times New Roman"/>
              </a:rPr>
              <a:t>100*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OKC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extension no more than 60*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flex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spc="-10" dirty="0">
                <a:latin typeface="Times New Roman"/>
                <a:cs typeface="Times New Roman"/>
              </a:rPr>
              <a:t>Avoid</a:t>
            </a:r>
            <a:r>
              <a:rPr sz="2500" spc="-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OKC</a:t>
            </a:r>
            <a:r>
              <a:rPr sz="2500" spc="-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resisted</a:t>
            </a:r>
            <a:r>
              <a:rPr sz="2500" spc="-2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flexion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until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PCL</a:t>
            </a:r>
            <a:r>
              <a:rPr sz="2500" spc="-1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adequately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healed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CKC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exercises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similar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range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0-</a:t>
            </a:r>
            <a:r>
              <a:rPr sz="2500" spc="-25" dirty="0">
                <a:latin typeface="Times New Roman"/>
                <a:cs typeface="Times New Roman"/>
              </a:rPr>
              <a:t>60*</a:t>
            </a:r>
            <a:endParaRPr sz="25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46537" y="477012"/>
            <a:ext cx="105156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PCL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888605" cy="2659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40335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Should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not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unstable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(unless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walking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down </a:t>
            </a:r>
            <a:r>
              <a:rPr sz="3200" dirty="0">
                <a:latin typeface="Times New Roman"/>
                <a:cs typeface="Times New Roman"/>
              </a:rPr>
              <a:t>hill: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anterior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femoral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displacement)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5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Goal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1: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manage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inflammation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restore </a:t>
            </a:r>
            <a:r>
              <a:rPr sz="3200" spc="-25" dirty="0">
                <a:latin typeface="Times New Roman"/>
                <a:cs typeface="Times New Roman"/>
              </a:rPr>
              <a:t>ROM</a:t>
            </a:r>
            <a:endParaRPr sz="3200">
              <a:latin typeface="Times New Roman"/>
              <a:cs typeface="Times New Roman"/>
            </a:endParaRPr>
          </a:p>
          <a:p>
            <a:pPr marL="355600" marR="673735" indent="-342900">
              <a:lnSpc>
                <a:spcPct val="100699"/>
              </a:lnSpc>
              <a:spcBef>
                <a:spcPts val="73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Goal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2: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restore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strength,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control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-10" dirty="0">
                <a:latin typeface="Times New Roman"/>
                <a:cs typeface="Times New Roman"/>
              </a:rPr>
              <a:t> normal function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08906" y="477012"/>
            <a:ext cx="63265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Collateral</a:t>
            </a:r>
            <a:r>
              <a:rPr spc="-30" dirty="0"/>
              <a:t> </a:t>
            </a:r>
            <a:r>
              <a:rPr dirty="0"/>
              <a:t>Ligament</a:t>
            </a:r>
            <a:r>
              <a:rPr spc="-15" dirty="0"/>
              <a:t> </a:t>
            </a:r>
            <a:r>
              <a:rPr spc="-10" dirty="0"/>
              <a:t>Sprains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751"/>
            <a:ext cx="6341110" cy="3242310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25" dirty="0">
                <a:latin typeface="Times New Roman"/>
                <a:cs typeface="Times New Roman"/>
              </a:rPr>
              <a:t>MCL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5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More</a:t>
            </a:r>
            <a:r>
              <a:rPr sz="2800" spc="-10" dirty="0">
                <a:latin typeface="Times New Roman"/>
                <a:cs typeface="Times New Roman"/>
              </a:rPr>
              <a:t> frequent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4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Rarely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surgically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repaired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71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4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Except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if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instability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from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MCL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&amp;</a:t>
            </a:r>
            <a:r>
              <a:rPr sz="2800" spc="-16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ACL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3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4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Even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then,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may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only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repair</a:t>
            </a:r>
            <a:r>
              <a:rPr sz="2800" spc="-15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Times New Roman"/>
                <a:cs typeface="Times New Roman"/>
              </a:rPr>
              <a:t>ACL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LCL</a:t>
            </a:r>
            <a:r>
              <a:rPr sz="3200" spc="-1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MCL</a:t>
            </a:r>
            <a:r>
              <a:rPr sz="3200" spc="-1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management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 </a:t>
            </a:r>
            <a:r>
              <a:rPr sz="3200" spc="-10" dirty="0">
                <a:latin typeface="Times New Roman"/>
                <a:cs typeface="Times New Roman"/>
              </a:rPr>
              <a:t>similar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2231" y="477012"/>
            <a:ext cx="391985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Meniscal</a:t>
            </a:r>
            <a:r>
              <a:rPr spc="-25" dirty="0"/>
              <a:t> 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4321"/>
            <a:ext cx="7840980" cy="391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Recent</a:t>
            </a:r>
            <a:r>
              <a:rPr sz="2500" spc="-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changes to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rehab and surgery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meniscal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injuries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No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longer</a:t>
            </a:r>
            <a:r>
              <a:rPr sz="2500" spc="-12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Arthrotomies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(complete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removal)</a:t>
            </a:r>
            <a:endParaRPr sz="25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Now</a:t>
            </a:r>
            <a:r>
              <a:rPr sz="2500" spc="-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arthroscopic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procedures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for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removal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torn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segment, </a:t>
            </a:r>
            <a:r>
              <a:rPr sz="2500" dirty="0">
                <a:latin typeface="Times New Roman"/>
                <a:cs typeface="Times New Roman"/>
              </a:rPr>
              <a:t>repair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allograft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replacements</a:t>
            </a:r>
            <a:endParaRPr sz="2500">
              <a:latin typeface="Times New Roman"/>
              <a:cs typeface="Times New Roman"/>
            </a:endParaRPr>
          </a:p>
          <a:p>
            <a:pPr marL="355600" marR="88900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Meniscal repair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preferable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meniscectomy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BUT</a:t>
            </a:r>
            <a:r>
              <a:rPr sz="2500" spc="-4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rehab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is </a:t>
            </a:r>
            <a:r>
              <a:rPr sz="2500" dirty="0">
                <a:latin typeface="Times New Roman"/>
                <a:cs typeface="Times New Roman"/>
              </a:rPr>
              <a:t>longer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(4-6mo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v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4-</a:t>
            </a:r>
            <a:r>
              <a:rPr sz="2500" spc="-20" dirty="0">
                <a:latin typeface="Times New Roman"/>
                <a:cs typeface="Times New Roman"/>
              </a:rPr>
              <a:t>6wk)</a:t>
            </a:r>
            <a:endParaRPr sz="2500">
              <a:latin typeface="Times New Roman"/>
              <a:cs typeface="Times New Roman"/>
            </a:endParaRPr>
          </a:p>
          <a:p>
            <a:pPr marL="355600" marR="283845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Isolated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meniscal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injuries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do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not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cause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instability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?</a:t>
            </a:r>
            <a:r>
              <a:rPr sz="2500" spc="-12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ACL </a:t>
            </a:r>
            <a:r>
              <a:rPr sz="2500" dirty="0">
                <a:latin typeface="Times New Roman"/>
                <a:cs typeface="Times New Roman"/>
              </a:rPr>
              <a:t>and MM for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instability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Isolated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tears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tend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be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10" dirty="0">
                <a:latin typeface="Times New Roman"/>
                <a:cs typeface="Times New Roman"/>
              </a:rPr>
              <a:t>degenerative</a:t>
            </a:r>
            <a:endParaRPr sz="2500">
              <a:latin typeface="Times New Roman"/>
              <a:cs typeface="Times New Roman"/>
            </a:endParaRPr>
          </a:p>
          <a:p>
            <a:pPr marL="355600" marR="19558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Lateral</a:t>
            </a:r>
            <a:r>
              <a:rPr sz="2500" spc="-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repairs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have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greater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success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that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medial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: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due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to </a:t>
            </a:r>
            <a:r>
              <a:rPr sz="2500" dirty="0">
                <a:latin typeface="Times New Roman"/>
                <a:cs typeface="Times New Roman"/>
              </a:rPr>
              <a:t>less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movement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and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smaller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attachment</a:t>
            </a:r>
            <a:r>
              <a:rPr sz="2500" spc="1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to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spc="-20" dirty="0">
                <a:latin typeface="Times New Roman"/>
                <a:cs typeface="Times New Roman"/>
              </a:rPr>
              <a:t>knee</a:t>
            </a:r>
            <a:endParaRPr sz="25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12231" y="477012"/>
            <a:ext cx="3919854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Meniscal</a:t>
            </a:r>
            <a:r>
              <a:rPr spc="-25" dirty="0"/>
              <a:t> </a:t>
            </a:r>
            <a:r>
              <a:rPr spc="-10" dirty="0"/>
              <a:t>Injuries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7366"/>
            <a:ext cx="7625715" cy="3695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Surgical</a:t>
            </a:r>
            <a:r>
              <a:rPr sz="3000" spc="-5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repair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  <a:spcBef>
                <a:spcPts val="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NWB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&amp;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Restricted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ROM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for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6-</a:t>
            </a:r>
            <a:r>
              <a:rPr sz="2600" spc="-20" dirty="0">
                <a:latin typeface="Times New Roman"/>
                <a:cs typeface="Times New Roman"/>
              </a:rPr>
              <a:t>8wks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ts val="359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MM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&amp;</a:t>
            </a:r>
            <a:r>
              <a:rPr sz="3000" spc="-16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ACL</a:t>
            </a:r>
            <a:endParaRPr sz="3000">
              <a:latin typeface="Times New Roman"/>
              <a:cs typeface="Times New Roman"/>
            </a:endParaRPr>
          </a:p>
          <a:p>
            <a:pPr marL="755650" marR="536575" indent="-285750">
              <a:lnSpc>
                <a:spcPts val="2500"/>
              </a:lnSpc>
              <a:spcBef>
                <a:spcPts val="6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Dilemma:</a:t>
            </a:r>
            <a:r>
              <a:rPr sz="2600" spc="-14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ACL</a:t>
            </a:r>
            <a:r>
              <a:rPr sz="2600" spc="-10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best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results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is delayed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until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post </a:t>
            </a:r>
            <a:r>
              <a:rPr sz="2600" dirty="0">
                <a:latin typeface="Times New Roman"/>
                <a:cs typeface="Times New Roman"/>
              </a:rPr>
              <a:t>inflammation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&amp;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if</a:t>
            </a:r>
            <a:r>
              <a:rPr sz="2600" spc="-10" dirty="0">
                <a:latin typeface="Times New Roman"/>
                <a:cs typeface="Times New Roman"/>
              </a:rPr>
              <a:t> accelerated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Rehab: immediate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PWB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FWB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 full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ROM</a:t>
            </a:r>
            <a:endParaRPr sz="3000">
              <a:latin typeface="Times New Roman"/>
              <a:cs typeface="Times New Roman"/>
            </a:endParaRPr>
          </a:p>
          <a:p>
            <a:pPr marL="355600" marR="751840" indent="-342900">
              <a:lnSpc>
                <a:spcPct val="8010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Programmes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can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-1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Accelerated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repair, </a:t>
            </a:r>
            <a:r>
              <a:rPr sz="3000" dirty="0">
                <a:latin typeface="Times New Roman"/>
                <a:cs typeface="Times New Roman"/>
              </a:rPr>
              <a:t>Conservative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repair,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Meniscectomy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or </a:t>
            </a:r>
            <a:r>
              <a:rPr sz="3000" dirty="0">
                <a:latin typeface="Times New Roman"/>
                <a:cs typeface="Times New Roman"/>
              </a:rPr>
              <a:t>allograft/autograft transplant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rehabilitation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6712" y="206883"/>
            <a:ext cx="58699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00075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Patellafemoral</a:t>
            </a:r>
            <a:r>
              <a:rPr sz="4000" spc="-25" dirty="0"/>
              <a:t> </a:t>
            </a:r>
            <a:r>
              <a:rPr sz="4000" spc="-10" dirty="0"/>
              <a:t>Injuries </a:t>
            </a:r>
            <a:r>
              <a:rPr sz="4000" dirty="0"/>
              <a:t>Dislocations &amp;</a:t>
            </a:r>
            <a:r>
              <a:rPr sz="4000" spc="-5" dirty="0"/>
              <a:t> </a:t>
            </a:r>
            <a:r>
              <a:rPr sz="4000" spc="-10" dirty="0"/>
              <a:t>Subluxations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1573975"/>
            <a:ext cx="7945120" cy="372999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355600" marR="737870" indent="-342900">
              <a:lnSpc>
                <a:spcPts val="3229"/>
              </a:lnSpc>
              <a:spcBef>
                <a:spcPts val="51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What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know about the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causes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lateral sublux?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Crutches</a:t>
            </a:r>
            <a:r>
              <a:rPr sz="3000" spc="-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but</a:t>
            </a:r>
            <a:r>
              <a:rPr sz="3000" spc="-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WB to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tolerance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229"/>
              </a:lnSpc>
              <a:spcBef>
                <a:spcPts val="7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Immobiliser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brace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progress to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functional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(patella) brace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All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exercises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should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pain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free</a:t>
            </a:r>
            <a:endParaRPr sz="3000">
              <a:latin typeface="Times New Roman"/>
              <a:cs typeface="Times New Roman"/>
            </a:endParaRPr>
          </a:p>
          <a:p>
            <a:pPr marL="355600" marR="1434465" indent="-342900">
              <a:lnSpc>
                <a:spcPts val="3229"/>
              </a:lnSpc>
              <a:spcBef>
                <a:spcPts val="78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Average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recovery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time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period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4-</a:t>
            </a:r>
            <a:r>
              <a:rPr sz="3000" spc="-20" dirty="0">
                <a:latin typeface="Times New Roman"/>
                <a:cs typeface="Times New Roman"/>
              </a:rPr>
              <a:t>10wk </a:t>
            </a:r>
            <a:r>
              <a:rPr sz="3000" dirty="0">
                <a:latin typeface="Times New Roman"/>
                <a:cs typeface="Times New Roman"/>
              </a:rPr>
              <a:t>(recurrent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first time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dislocations)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5380" y="477012"/>
            <a:ext cx="685355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542790" algn="l"/>
              </a:tabLst>
            </a:pPr>
            <a:r>
              <a:rPr dirty="0"/>
              <a:t>Patellafemoral</a:t>
            </a:r>
            <a:r>
              <a:rPr spc="-35" dirty="0"/>
              <a:t> </a:t>
            </a:r>
            <a:r>
              <a:rPr spc="-20" dirty="0"/>
              <a:t>Pain</a:t>
            </a:r>
            <a:r>
              <a:rPr dirty="0"/>
              <a:t>	</a:t>
            </a:r>
            <a:r>
              <a:rPr spc="-10" dirty="0"/>
              <a:t>Syndrome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0066"/>
            <a:ext cx="5342890" cy="3773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35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spc="-10" dirty="0">
                <a:latin typeface="Times New Roman"/>
                <a:cs typeface="Times New Roman"/>
              </a:rPr>
              <a:t>Causes</a:t>
            </a:r>
            <a:endParaRPr sz="2700">
              <a:latin typeface="Times New Roman"/>
              <a:cs typeface="Times New Roman"/>
            </a:endParaRPr>
          </a:p>
          <a:p>
            <a:pPr marL="469900">
              <a:lnSpc>
                <a:spcPts val="2870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3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Direct</a:t>
            </a:r>
            <a:r>
              <a:rPr sz="2400" spc="-10" dirty="0">
                <a:latin typeface="Times New Roman"/>
                <a:cs typeface="Times New Roman"/>
              </a:rPr>
              <a:t> trauma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75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19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Tightness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ITB,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hamstrings,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gastroc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75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185" dirty="0">
                <a:latin typeface="Arial"/>
                <a:cs typeface="Arial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Weakness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VMO,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75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3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Imbalance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VMO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35" dirty="0">
                <a:latin typeface="Times New Roman"/>
                <a:cs typeface="Times New Roman"/>
              </a:rPr>
              <a:t>VL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75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29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Excessive</a:t>
            </a:r>
            <a:r>
              <a:rPr sz="2400" spc="-10" dirty="0">
                <a:latin typeface="Times New Roman"/>
                <a:cs typeface="Times New Roman"/>
              </a:rPr>
              <a:t> pronation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75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3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Increased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Q-</a:t>
            </a:r>
            <a:r>
              <a:rPr sz="2400" spc="-20" dirty="0">
                <a:latin typeface="Times New Roman"/>
                <a:cs typeface="Times New Roman"/>
              </a:rPr>
              <a:t>angle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75"/>
              </a:lnSpc>
              <a:spcBef>
                <a:spcPts val="2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4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Knee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hyperextension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ts val="2865"/>
              </a:lnSpc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2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Patellar</a:t>
            </a:r>
            <a:r>
              <a:rPr sz="2400" spc="-10" dirty="0">
                <a:latin typeface="Times New Roman"/>
                <a:cs typeface="Times New Roman"/>
              </a:rPr>
              <a:t> alignment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3235"/>
              </a:lnSpc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Rehab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implications?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78843" y="477012"/>
            <a:ext cx="478663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Other</a:t>
            </a:r>
            <a:r>
              <a:rPr spc="-15" dirty="0"/>
              <a:t> </a:t>
            </a:r>
            <a:r>
              <a:rPr dirty="0"/>
              <a:t>Injuries</a:t>
            </a:r>
            <a:r>
              <a:rPr spc="-10" dirty="0"/>
              <a:t> </a:t>
            </a:r>
            <a:r>
              <a:rPr dirty="0"/>
              <a:t>-</a:t>
            </a:r>
            <a:r>
              <a:rPr spc="-10" dirty="0"/>
              <a:t> </a:t>
            </a:r>
            <a:r>
              <a:rPr spc="-20" dirty="0"/>
              <a:t>Knee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7366"/>
            <a:ext cx="4087495" cy="3838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Tendon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  <a:spcBef>
                <a:spcPts val="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Patella</a:t>
            </a:r>
            <a:endParaRPr sz="26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8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Hamstring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0" dirty="0">
                <a:latin typeface="Times New Roman"/>
                <a:cs typeface="Times New Roman"/>
              </a:rPr>
              <a:t>Bone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2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Tibial</a:t>
            </a:r>
            <a:r>
              <a:rPr sz="2600" spc="-4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Plateau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ts val="359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Muscle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ts val="3110"/>
              </a:lnSpc>
              <a:spcBef>
                <a:spcPts val="3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Hamstring/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Quads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ts val="359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Cartilage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Hyaline/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Chondral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issues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80356" y="477012"/>
            <a:ext cx="59829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53715" algn="l"/>
              </a:tabLst>
            </a:pPr>
            <a:r>
              <a:rPr dirty="0"/>
              <a:t>Initial</a:t>
            </a:r>
            <a:r>
              <a:rPr spc="-10" dirty="0"/>
              <a:t> </a:t>
            </a:r>
            <a:r>
              <a:rPr spc="-20" dirty="0"/>
              <a:t>Rehab</a:t>
            </a:r>
            <a:r>
              <a:rPr dirty="0"/>
              <a:t>	</a:t>
            </a:r>
            <a:r>
              <a:rPr spc="-10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5203"/>
            <a:ext cx="4098290" cy="3785235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Problems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Clinical </a:t>
            </a:r>
            <a:r>
              <a:rPr sz="2600" spc="-10" dirty="0">
                <a:latin typeface="Times New Roman"/>
                <a:cs typeface="Times New Roman"/>
              </a:rPr>
              <a:t>Features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2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0" dirty="0">
                <a:latin typeface="Times New Roman"/>
                <a:cs typeface="Times New Roman"/>
              </a:rPr>
              <a:t>Aims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8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Resolution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Plans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3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How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your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going to do </a:t>
            </a:r>
            <a:r>
              <a:rPr sz="2600" spc="-25" dirty="0">
                <a:latin typeface="Times New Roman"/>
                <a:cs typeface="Times New Roman"/>
              </a:rPr>
              <a:t>it?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772199" y="570529"/>
            <a:ext cx="3578225" cy="394970"/>
            <a:chOff x="2772199" y="570529"/>
            <a:chExt cx="3578225" cy="3949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72832" y="571500"/>
              <a:ext cx="3577167" cy="393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72199" y="570529"/>
              <a:ext cx="3541332" cy="3597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06284"/>
            <a:ext cx="7460615" cy="71120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5600" marR="5080" indent="-342900">
              <a:lnSpc>
                <a:spcPts val="24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For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each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following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devise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exercises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that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could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be </a:t>
            </a:r>
            <a:r>
              <a:rPr sz="2500" spc="-10" dirty="0">
                <a:latin typeface="Times New Roman"/>
                <a:cs typeface="Times New Roman"/>
              </a:rPr>
              <a:t>performed</a:t>
            </a:r>
            <a:endParaRPr sz="25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5" y="1982490"/>
          <a:ext cx="8261349" cy="27355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9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4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296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Active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Passive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96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Flexion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296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Extension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07768" y="570529"/>
            <a:ext cx="5906770" cy="496570"/>
            <a:chOff x="1607768" y="570529"/>
            <a:chExt cx="5906770" cy="4965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08667" y="571500"/>
              <a:ext cx="5905500" cy="4953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07768" y="570529"/>
              <a:ext cx="5870195" cy="462392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18984"/>
            <a:ext cx="7645400" cy="6273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each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devise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exercises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plan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could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be </a:t>
            </a:r>
            <a:r>
              <a:rPr sz="2200" dirty="0">
                <a:latin typeface="Times New Roman"/>
                <a:cs typeface="Times New Roman"/>
              </a:rPr>
              <a:t>performed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ensure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soft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tissue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length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maintained</a:t>
            </a:r>
            <a:endParaRPr sz="22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5" y="1982490"/>
          <a:ext cx="8261349" cy="30029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9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45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355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Through</a:t>
                      </a:r>
                      <a:r>
                        <a:rPr sz="1800" b="1" spc="-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Stretching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Without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moving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tissue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496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Flexors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496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Extensors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67121" y="570529"/>
            <a:ext cx="5586730" cy="496570"/>
            <a:chOff x="1767121" y="570529"/>
            <a:chExt cx="5586730" cy="4965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69532" y="571500"/>
              <a:ext cx="5583767" cy="4953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67121" y="570529"/>
              <a:ext cx="5551488" cy="462392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18984"/>
            <a:ext cx="7635240" cy="89852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355600" marR="5080" indent="-342900">
              <a:lnSpc>
                <a:spcPct val="8020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each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devise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exercises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strength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the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muscle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groups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(this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could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include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type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-10" dirty="0">
                <a:latin typeface="Times New Roman"/>
                <a:cs typeface="Times New Roman"/>
              </a:rPr>
              <a:t>contraction, </a:t>
            </a:r>
            <a:r>
              <a:rPr sz="2200" dirty="0">
                <a:latin typeface="Times New Roman"/>
                <a:cs typeface="Times New Roman"/>
              </a:rPr>
              <a:t>different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types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equipment,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speed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movement,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use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gravity)</a:t>
            </a:r>
            <a:endParaRPr sz="22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5" y="1982490"/>
          <a:ext cx="8261350" cy="33115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3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0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902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Grade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Grade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106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Flexors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106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Extensors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822061" y="570529"/>
            <a:ext cx="5480685" cy="475615"/>
            <a:chOff x="1822061" y="570529"/>
            <a:chExt cx="5480685" cy="4756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824567" y="571499"/>
              <a:ext cx="5477932" cy="47413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22061" y="570529"/>
              <a:ext cx="5445082" cy="441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18984"/>
            <a:ext cx="7105650" cy="6273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each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input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what you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think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would </a:t>
            </a:r>
            <a:r>
              <a:rPr sz="2200" spc="-25" dirty="0">
                <a:latin typeface="Times New Roman"/>
                <a:cs typeface="Times New Roman"/>
              </a:rPr>
              <a:t>be </a:t>
            </a:r>
            <a:r>
              <a:rPr sz="2200" dirty="0">
                <a:latin typeface="Times New Roman"/>
                <a:cs typeface="Times New Roman"/>
              </a:rPr>
              <a:t>appropriate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early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stage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injury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specific</a:t>
            </a:r>
            <a:r>
              <a:rPr sz="2200" spc="-10" dirty="0">
                <a:latin typeface="Times New Roman"/>
                <a:cs typeface="Times New Roman"/>
              </a:rPr>
              <a:t> condition.</a:t>
            </a:r>
            <a:endParaRPr sz="22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5" y="1982491"/>
          <a:ext cx="8261350" cy="34556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3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0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62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Objective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Measure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Timescale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98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Problem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98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Aims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798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Plans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83267" y="578467"/>
            <a:ext cx="1058545" cy="387350"/>
            <a:chOff x="1583267" y="578467"/>
            <a:chExt cx="1058545" cy="3873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83267" y="579966"/>
              <a:ext cx="1058333" cy="38523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83646" y="578467"/>
              <a:ext cx="1021696" cy="351763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2730500" y="772439"/>
            <a:ext cx="190500" cy="95885"/>
            <a:chOff x="2730500" y="772439"/>
            <a:chExt cx="190500" cy="9588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30500" y="774699"/>
              <a:ext cx="190500" cy="93133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735847" y="776672"/>
              <a:ext cx="144780" cy="51435"/>
            </a:xfrm>
            <a:custGeom>
              <a:avLst/>
              <a:gdLst/>
              <a:ahLst/>
              <a:cxnLst/>
              <a:rect l="l" t="t" r="r" b="b"/>
              <a:pathLst>
                <a:path w="144780" h="51434">
                  <a:moveTo>
                    <a:pt x="144611" y="0"/>
                  </a:moveTo>
                  <a:lnTo>
                    <a:pt x="0" y="0"/>
                  </a:lnTo>
                  <a:lnTo>
                    <a:pt x="0" y="51345"/>
                  </a:lnTo>
                  <a:lnTo>
                    <a:pt x="144611" y="51345"/>
                  </a:lnTo>
                  <a:lnTo>
                    <a:pt x="144611" y="0"/>
                  </a:lnTo>
                  <a:close/>
                </a:path>
              </a:pathLst>
            </a:custGeom>
            <a:solidFill>
              <a:srgbClr val="00B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735848" y="776673"/>
              <a:ext cx="144780" cy="51435"/>
            </a:xfrm>
            <a:custGeom>
              <a:avLst/>
              <a:gdLst/>
              <a:ahLst/>
              <a:cxnLst/>
              <a:rect l="l" t="t" r="r" b="b"/>
              <a:pathLst>
                <a:path w="144780" h="51434">
                  <a:moveTo>
                    <a:pt x="0" y="0"/>
                  </a:moveTo>
                  <a:lnTo>
                    <a:pt x="144611" y="0"/>
                  </a:lnTo>
                  <a:lnTo>
                    <a:pt x="144611" y="51345"/>
                  </a:lnTo>
                  <a:lnTo>
                    <a:pt x="0" y="51345"/>
                  </a:lnTo>
                  <a:lnTo>
                    <a:pt x="0" y="0"/>
                  </a:lnTo>
                  <a:close/>
                </a:path>
              </a:pathLst>
            </a:custGeom>
            <a:ln w="84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3035300" y="570529"/>
            <a:ext cx="4508500" cy="394970"/>
            <a:chOff x="3035300" y="570529"/>
            <a:chExt cx="4508500" cy="394970"/>
          </a:xfrm>
        </p:grpSpPr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035300" y="571500"/>
              <a:ext cx="4508500" cy="3937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036167" y="570529"/>
              <a:ext cx="4474848" cy="36044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696710" y="1082484"/>
            <a:ext cx="7568565" cy="3049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Document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tabular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form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goals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treatment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would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perform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0" dirty="0">
                <a:latin typeface="Times New Roman"/>
                <a:cs typeface="Times New Roman"/>
              </a:rPr>
              <a:t> three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conditions -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bring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next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lecture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peer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evaluation.</a:t>
            </a:r>
            <a:endParaRPr sz="3200">
              <a:latin typeface="Times New Roman"/>
              <a:cs typeface="Times New Roman"/>
            </a:endParaRPr>
          </a:p>
          <a:p>
            <a:pPr marL="355600" marR="37465" indent="-342900">
              <a:lnSpc>
                <a:spcPct val="100000"/>
              </a:lnSpc>
              <a:spcBef>
                <a:spcPts val="77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Try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devising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problems,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aims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plans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list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 day of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treatment.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B140B15-94E2-4D76-ADDC-245E0E47A7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D0A661F-CB16-4438-9E88-62D9A601DEC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0467C0-D0A7-4D41-A115-9CCBF051F7EF}">
  <ds:schemaRefs>
    <ds:schemaRef ds:uri="http://purl.org/dc/dcmitype/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www.w3.org/XML/1998/namespace"/>
    <ds:schemaRef ds:uri="d1ca41dc-05f3-4340-86ae-42a3158c68b4"/>
    <ds:schemaRef ds:uri="http://schemas.microsoft.com/office/2006/documentManagement/types"/>
    <ds:schemaRef ds:uri="0c664b51-63af-4b9d-8d70-3880ca420fc4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2242</Words>
  <Application>Microsoft Office PowerPoint</Application>
  <PresentationFormat>On-screen Show (4:3)</PresentationFormat>
  <Paragraphs>280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Calibri</vt:lpstr>
      <vt:lpstr>Times New Roman</vt:lpstr>
      <vt:lpstr>Arial</vt:lpstr>
      <vt:lpstr>Office Theme</vt:lpstr>
      <vt:lpstr>BMST5003 Knee Early and I/M Rehabilitation</vt:lpstr>
      <vt:lpstr>Learning Outcomes</vt:lpstr>
      <vt:lpstr>PowerPoint Presentation</vt:lpstr>
      <vt:lpstr>Tibiofemoral Joint</vt:lpstr>
      <vt:lpstr>Patellofemoral Joint</vt:lpstr>
      <vt:lpstr>Superior Tibio-fibular Joint</vt:lpstr>
      <vt:lpstr>Quadriceps Considerations</vt:lpstr>
      <vt:lpstr>Hamstring Considerations</vt:lpstr>
      <vt:lpstr>Biomechanical considerations</vt:lpstr>
      <vt:lpstr>Biomechanical considerations</vt:lpstr>
      <vt:lpstr>Biomechanical considerations</vt:lpstr>
      <vt:lpstr>Biomechanical considerations</vt:lpstr>
      <vt:lpstr>Biomechanical considerations</vt:lpstr>
      <vt:lpstr>Biomechanical considerations</vt:lpstr>
      <vt:lpstr>Biomechanical considerations</vt:lpstr>
      <vt:lpstr>Biomechanical considerations</vt:lpstr>
      <vt:lpstr>Equipment</vt:lpstr>
      <vt:lpstr>Considerations</vt:lpstr>
      <vt:lpstr>Common Injuries</vt:lpstr>
      <vt:lpstr>ACL</vt:lpstr>
      <vt:lpstr>ACL</vt:lpstr>
      <vt:lpstr>PCL</vt:lpstr>
      <vt:lpstr>PCL</vt:lpstr>
      <vt:lpstr>PCL</vt:lpstr>
      <vt:lpstr>Collateral Ligament Sprains</vt:lpstr>
      <vt:lpstr>Meniscal Injuries</vt:lpstr>
      <vt:lpstr>Meniscal Injuries</vt:lpstr>
      <vt:lpstr>Patellafemoral Injuries Dislocations &amp; Subluxations</vt:lpstr>
      <vt:lpstr>Patellafemoral Pain Syndrome</vt:lpstr>
      <vt:lpstr>Other Injuries - Knee</vt:lpstr>
      <vt:lpstr>Initial Rehab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 Knee Early and I/M Rehabilitation</dc:title>
  <cp:lastModifiedBy>Kerry Nicholas</cp:lastModifiedBy>
  <cp:revision>1</cp:revision>
  <dcterms:created xsi:type="dcterms:W3CDTF">2022-10-26T11:48:26Z</dcterms:created>
  <dcterms:modified xsi:type="dcterms:W3CDTF">2022-10-26T11:50:34Z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