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handoutMasterIdLst>
    <p:handoutMasterId r:id="rId16"/>
  </p:handoutMasterIdLst>
  <p:sldIdLst>
    <p:sldId id="257" r:id="rId5"/>
    <p:sldId id="274" r:id="rId6"/>
    <p:sldId id="275" r:id="rId7"/>
    <p:sldId id="282" r:id="rId8"/>
    <p:sldId id="272" r:id="rId9"/>
    <p:sldId id="273" r:id="rId10"/>
    <p:sldId id="276" r:id="rId11"/>
    <p:sldId id="277" r:id="rId12"/>
    <p:sldId id="278" r:id="rId13"/>
    <p:sldId id="279" r:id="rId14"/>
    <p:sldId id="280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ir O'connor" userId="S::m.oconnor@uwtsd.ac.uk::92372ce8-b017-405b-9812-794e0f336d28" providerId="AD" clId="Web-{06E93725-7F91-70D7-4D6E-FB226A3FA630}"/>
    <pc:docChg chg="addSld modSld">
      <pc:chgData name="Mair O'connor" userId="S::m.oconnor@uwtsd.ac.uk::92372ce8-b017-405b-9812-794e0f336d28" providerId="AD" clId="Web-{06E93725-7F91-70D7-4D6E-FB226A3FA630}" dt="2019-05-24T12:03:37.569" v="6" actId="20577"/>
      <pc:docMkLst>
        <pc:docMk/>
      </pc:docMkLst>
      <pc:sldChg chg="addSp modSp">
        <pc:chgData name="Mair O'connor" userId="S::m.oconnor@uwtsd.ac.uk::92372ce8-b017-405b-9812-794e0f336d28" providerId="AD" clId="Web-{06E93725-7F91-70D7-4D6E-FB226A3FA630}" dt="2019-05-24T12:02:44.335" v="2" actId="1076"/>
        <pc:sldMkLst>
          <pc:docMk/>
          <pc:sldMk cId="860697328" sldId="275"/>
        </pc:sldMkLst>
        <pc:picChg chg="add mod">
          <ac:chgData name="Mair O'connor" userId="S::m.oconnor@uwtsd.ac.uk::92372ce8-b017-405b-9812-794e0f336d28" providerId="AD" clId="Web-{06E93725-7F91-70D7-4D6E-FB226A3FA630}" dt="2019-05-24T12:02:44.335" v="2" actId="1076"/>
          <ac:picMkLst>
            <pc:docMk/>
            <pc:sldMk cId="860697328" sldId="275"/>
            <ac:picMk id="4" creationId="{272B028B-2C7C-497B-BC22-DFA8B6B4E605}"/>
          </ac:picMkLst>
        </pc:picChg>
      </pc:sldChg>
      <pc:sldChg chg="modSp new">
        <pc:chgData name="Mair O'connor" userId="S::m.oconnor@uwtsd.ac.uk::92372ce8-b017-405b-9812-794e0f336d28" providerId="AD" clId="Web-{06E93725-7F91-70D7-4D6E-FB226A3FA630}" dt="2019-05-24T12:03:14.960" v="4" actId="20577"/>
        <pc:sldMkLst>
          <pc:docMk/>
          <pc:sldMk cId="2302071599" sldId="281"/>
        </pc:sldMkLst>
        <pc:spChg chg="mod">
          <ac:chgData name="Mair O'connor" userId="S::m.oconnor@uwtsd.ac.uk::92372ce8-b017-405b-9812-794e0f336d28" providerId="AD" clId="Web-{06E93725-7F91-70D7-4D6E-FB226A3FA630}" dt="2019-05-24T12:03:14.960" v="4" actId="20577"/>
          <ac:spMkLst>
            <pc:docMk/>
            <pc:sldMk cId="2302071599" sldId="281"/>
            <ac:spMk id="3" creationId="{F1E533AA-8FA4-4404-9E5E-EFC72B32C04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71A25A-81C4-4663-B45D-51B4B2C76DC6}" type="datetimeFigureOut">
              <a:rPr lang="en-US" smtClean="0"/>
              <a:t>5/29/2019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114E2B-818F-4A6B-88AB-6AB4F3B00A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5565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453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545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831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970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848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364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171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157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525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329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598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650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519"/>
            <a:ext cx="12192000" cy="70310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61253" y="1605495"/>
            <a:ext cx="47532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prstClr val="white"/>
                </a:solidFill>
              </a:rPr>
              <a:t>Evaluation</a:t>
            </a:r>
            <a:endParaRPr lang="en-US" sz="6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169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– coach/mentor perspective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9543"/>
            <a:ext cx="10515600" cy="464742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Done </a:t>
            </a:r>
            <a:r>
              <a:rPr lang="en-GB" dirty="0"/>
              <a:t>at the completion of a coaching programme or at the end of a mentoring </a:t>
            </a:r>
            <a:r>
              <a:rPr lang="en-GB" dirty="0" smtClean="0"/>
              <a:t>relationship and addresses the key questions:</a:t>
            </a:r>
            <a:endParaRPr lang="en-GB" dirty="0"/>
          </a:p>
          <a:p>
            <a:endParaRPr lang="en-GB" dirty="0"/>
          </a:p>
          <a:p>
            <a:r>
              <a:rPr lang="en-GB" dirty="0"/>
              <a:t>Was it worth the time and effort?</a:t>
            </a:r>
          </a:p>
          <a:p>
            <a:endParaRPr lang="en-GB" dirty="0"/>
          </a:p>
          <a:p>
            <a:r>
              <a:rPr lang="en-GB" dirty="0"/>
              <a:t>What are your measures of success? </a:t>
            </a:r>
          </a:p>
        </p:txBody>
      </p:sp>
    </p:spTree>
    <p:extLst>
      <p:ext uri="{BB962C8B-B14F-4D97-AF65-F5344CB8AC3E}">
        <p14:creationId xmlns:p14="http://schemas.microsoft.com/office/powerpoint/2010/main" val="2561251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– organisation/client perspective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Measures of success may be:</a:t>
            </a:r>
          </a:p>
          <a:p>
            <a:pPr marL="0" indent="0">
              <a:buNone/>
            </a:pPr>
            <a:r>
              <a:rPr lang="en-US" dirty="0"/>
              <a:t> - the achievement of specific learning outcomes associated with</a:t>
            </a:r>
          </a:p>
          <a:p>
            <a:pPr marL="0" indent="0">
              <a:buNone/>
            </a:pPr>
            <a:r>
              <a:rPr lang="en-US" dirty="0"/>
              <a:t>   gaining knowledge and skills</a:t>
            </a:r>
          </a:p>
          <a:p>
            <a:pPr marL="0" indent="0">
              <a:buNone/>
            </a:pPr>
            <a:r>
              <a:rPr lang="en-US" dirty="0"/>
              <a:t> - the achievement of specified performance targets</a:t>
            </a:r>
          </a:p>
          <a:p>
            <a:pPr marL="0" indent="0">
              <a:buNone/>
            </a:pPr>
            <a:r>
              <a:rPr lang="en-US" dirty="0"/>
              <a:t> - performance improvement</a:t>
            </a:r>
          </a:p>
          <a:p>
            <a:pPr marL="0" indent="0">
              <a:buNone/>
            </a:pPr>
            <a:r>
              <a:rPr lang="en-US" dirty="0"/>
              <a:t> - career progression</a:t>
            </a:r>
          </a:p>
          <a:p>
            <a:pPr marL="0" indent="0">
              <a:buNone/>
            </a:pPr>
            <a:r>
              <a:rPr lang="en-GB" dirty="0"/>
              <a:t> - a range of personal benefits to mentee and (if </a:t>
            </a:r>
          </a:p>
          <a:p>
            <a:pPr marL="0" indent="0">
              <a:buNone/>
            </a:pPr>
            <a:r>
              <a:rPr lang="en-GB" dirty="0"/>
              <a:t>   internal) to mentor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72B028B-2C7C-497B-BC22-DFA8B6B4E6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593976" y="2638515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697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21575" y="306937"/>
            <a:ext cx="10515600" cy="8402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Recognised </a:t>
            </a:r>
            <a:r>
              <a:rPr lang="en-GB" dirty="0"/>
              <a:t>Benefits (</a:t>
            </a:r>
            <a:r>
              <a:rPr lang="en-GB" dirty="0" smtClean="0"/>
              <a:t>CIPD)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09600" y="1346661"/>
            <a:ext cx="5384800" cy="488788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4700" i="1" dirty="0">
                <a:latin typeface="Calibri" panose="020F0502020204030204" pitchFamily="34" charset="0"/>
                <a:cs typeface="Calibri" panose="020F0502020204030204" pitchFamily="34" charset="0"/>
              </a:rPr>
              <a:t>Benefits to the </a:t>
            </a:r>
            <a:r>
              <a:rPr lang="en-US" sz="4700" i="1" dirty="0" err="1">
                <a:latin typeface="Calibri" panose="020F0502020204030204" pitchFamily="34" charset="0"/>
                <a:cs typeface="Calibri" panose="020F0502020204030204" pitchFamily="34" charset="0"/>
              </a:rPr>
              <a:t>organisation</a:t>
            </a:r>
            <a:r>
              <a:rPr lang="en-US" sz="4700" i="1" dirty="0">
                <a:latin typeface="Calibri" panose="020F0502020204030204" pitchFamily="34" charset="0"/>
                <a:cs typeface="Calibri" panose="020F0502020204030204" pitchFamily="34" charset="0"/>
              </a:rPr>
              <a:t> are: </a:t>
            </a:r>
          </a:p>
          <a:p>
            <a:pPr lvl="0"/>
            <a:r>
              <a:rPr lang="en-US" sz="4700" dirty="0">
                <a:latin typeface="Calibri" panose="020F0502020204030204" pitchFamily="34" charset="0"/>
                <a:cs typeface="Calibri" panose="020F0502020204030204" pitchFamily="34" charset="0"/>
              </a:rPr>
              <a:t>significant impact upon recruitment and retention (one study found that the loss of young graduates in the first expensive post training year was cut by two thirds). </a:t>
            </a:r>
          </a:p>
          <a:p>
            <a:pPr lvl="0"/>
            <a:r>
              <a:rPr lang="en-US" sz="4700" dirty="0">
                <a:latin typeface="Calibri" panose="020F0502020204030204" pitchFamily="34" charset="0"/>
                <a:cs typeface="Calibri" panose="020F0502020204030204" pitchFamily="34" charset="0"/>
              </a:rPr>
              <a:t>effective succession planning </a:t>
            </a:r>
          </a:p>
          <a:p>
            <a:pPr lvl="0"/>
            <a:r>
              <a:rPr lang="en-US" sz="4700" dirty="0">
                <a:latin typeface="Calibri" panose="020F0502020204030204" pitchFamily="34" charset="0"/>
                <a:cs typeface="Calibri" panose="020F0502020204030204" pitchFamily="34" charset="0"/>
              </a:rPr>
              <a:t>makes </a:t>
            </a:r>
            <a:r>
              <a:rPr lang="en-US" sz="4700" dirty="0" err="1">
                <a:latin typeface="Calibri" panose="020F0502020204030204" pitchFamily="34" charset="0"/>
                <a:cs typeface="Calibri" panose="020F0502020204030204" pitchFamily="34" charset="0"/>
              </a:rPr>
              <a:t>organisations</a:t>
            </a:r>
            <a:r>
              <a:rPr lang="en-US" sz="4700" dirty="0">
                <a:latin typeface="Calibri" panose="020F0502020204030204" pitchFamily="34" charset="0"/>
                <a:cs typeface="Calibri" panose="020F0502020204030204" pitchFamily="34" charset="0"/>
              </a:rPr>
              <a:t> adapt to change </a:t>
            </a:r>
          </a:p>
          <a:p>
            <a:pPr lvl="0"/>
            <a:r>
              <a:rPr lang="en-US" sz="4700" dirty="0">
                <a:latin typeface="Calibri" panose="020F0502020204030204" pitchFamily="34" charset="0"/>
                <a:cs typeface="Calibri" panose="020F0502020204030204" pitchFamily="34" charset="0"/>
              </a:rPr>
              <a:t>increased productivity through better engagement and job satisfaction. </a:t>
            </a: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97600" y="1346661"/>
            <a:ext cx="5384800" cy="5062451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2600" i="1" dirty="0">
                <a:latin typeface="Calibri" panose="020F0502020204030204" pitchFamily="34" charset="0"/>
                <a:cs typeface="Calibri" panose="020F0502020204030204" pitchFamily="34" charset="0"/>
              </a:rPr>
              <a:t>Benefits to the mentored person are: </a:t>
            </a:r>
          </a:p>
          <a:p>
            <a:pPr lvl="0">
              <a:spcBef>
                <a:spcPts val="0"/>
              </a:spcBef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development outcomes which may include, knowledge, technical and </a:t>
            </a:r>
            <a:r>
              <a:rPr lang="en-US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behavioural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 improvements </a:t>
            </a:r>
          </a:p>
          <a:p>
            <a:pPr lvl="0">
              <a:spcBef>
                <a:spcPts val="0"/>
              </a:spcBef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better management of career goals </a:t>
            </a:r>
          </a:p>
          <a:p>
            <a:pPr lvl="0">
              <a:spcBef>
                <a:spcPts val="0"/>
              </a:spcBef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developing wider network of influence </a:t>
            </a:r>
          </a:p>
          <a:p>
            <a:pPr lvl="0">
              <a:spcBef>
                <a:spcPts val="0"/>
              </a:spcBef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increased confidence and self awareness which helps build performance and contribution </a:t>
            </a:r>
          </a:p>
          <a:p>
            <a:pPr lvl="0">
              <a:spcBef>
                <a:spcPts val="0"/>
              </a:spcBef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mentors also benefit from the satisfaction of developing their colleagues and of passing on their knowledge, skills and expertise </a:t>
            </a:r>
            <a:endParaRPr lang="en-US" sz="26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400" dirty="0"/>
          </a:p>
          <a:p>
            <a:pPr marL="0" lvl="0" indent="0">
              <a:buNone/>
            </a:pPr>
            <a:r>
              <a:rPr lang="en-GB" sz="2400" dirty="0" smtClean="0"/>
              <a:t>					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79913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977643"/>
          </a:xfrm>
        </p:spPr>
        <p:txBody>
          <a:bodyPr>
            <a:normAutofit/>
          </a:bodyPr>
          <a:lstStyle/>
          <a:p>
            <a:r>
              <a:rPr lang="en-US" altLang="en-US" sz="4000" b="1" dirty="0"/>
              <a:t>Evaluation (D. Kirkpatrick</a:t>
            </a:r>
            <a:r>
              <a:rPr lang="en-US" altLang="en-US" sz="4000" dirty="0"/>
              <a:t>)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16908"/>
            <a:ext cx="10515600" cy="4760055"/>
          </a:xfrm>
        </p:spPr>
        <p:txBody>
          <a:bodyPr>
            <a:normAutofit lnSpcReduction="10000"/>
          </a:bodyPr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/>
              <a:t> Level 1 – Reaction </a:t>
            </a:r>
            <a:r>
              <a:rPr lang="en-US" dirty="0"/>
              <a:t> (The degree to which participants find the training favorable, engaging and relevant to their jobs)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/>
              <a:t> Level 2 – Learning  (</a:t>
            </a:r>
            <a:r>
              <a:rPr lang="en-US" dirty="0"/>
              <a:t>The degree to which participants acquire the intended knowledge, skills, attitude, confidence and commitment based on their participation in the training)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/>
              <a:t> Level 3 – </a:t>
            </a:r>
            <a:r>
              <a:rPr lang="en-US" altLang="en-US" dirty="0" err="1"/>
              <a:t>Behaviour</a:t>
            </a:r>
            <a:r>
              <a:rPr lang="en-US" altLang="en-US" dirty="0"/>
              <a:t>  (</a:t>
            </a:r>
            <a:r>
              <a:rPr lang="en-US" dirty="0"/>
              <a:t>The degree to which participants apply what they learned during training when they are back on the job)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/>
              <a:t> Level 4 – Results  (</a:t>
            </a:r>
            <a:r>
              <a:rPr lang="en-US" dirty="0"/>
              <a:t>The degree to which targeted outcomes occur as a result of the training and the support and accountability package)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48086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88172"/>
          </a:xfrm>
        </p:spPr>
        <p:txBody>
          <a:bodyPr>
            <a:normAutofit/>
          </a:bodyPr>
          <a:lstStyle/>
          <a:p>
            <a:r>
              <a:rPr lang="en-GB" sz="3600" dirty="0"/>
              <a:t>The New World Kirkpatrick Model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13411"/>
            <a:ext cx="10515600" cy="4863552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8000" b="1" dirty="0"/>
              <a:t>Level 1: Reaction </a:t>
            </a:r>
            <a:r>
              <a:rPr lang="en-US" sz="8000" b="1" i="1" dirty="0"/>
              <a:t>- </a:t>
            </a:r>
            <a:r>
              <a:rPr lang="en-US" sz="8000" b="1" dirty="0"/>
              <a:t>New World Additions: </a:t>
            </a:r>
            <a:endParaRPr lang="en-US" sz="80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Engagement  - </a:t>
            </a:r>
            <a:r>
              <a:rPr lang="en-US" sz="8000" dirty="0"/>
              <a:t>The degree to which participants are actively involved in and contributing to the learning experience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Relevance - </a:t>
            </a:r>
            <a:r>
              <a:rPr lang="en-US" sz="8000" dirty="0"/>
              <a:t>The degree to which training participants will have the opportunity to use or apply what they learned in training on the job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80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8000" b="1" dirty="0"/>
              <a:t> Level 2: Learning - New World Additions: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Confidence </a:t>
            </a:r>
            <a:r>
              <a:rPr lang="en-US" sz="8000" i="1" dirty="0"/>
              <a:t>“I think I can do it on the job.”	</a:t>
            </a:r>
            <a:r>
              <a:rPr lang="en-US" sz="8000" b="1" i="1" dirty="0"/>
              <a:t>Commitment</a:t>
            </a:r>
            <a:r>
              <a:rPr lang="en-US" sz="8000" dirty="0"/>
              <a:t> </a:t>
            </a:r>
            <a:r>
              <a:rPr lang="en-US" sz="8000" i="1" dirty="0"/>
              <a:t>“I intend to do it on the job.”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80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8000" b="1" dirty="0"/>
              <a:t>Level 3: </a:t>
            </a:r>
            <a:r>
              <a:rPr lang="en-US" sz="8000" b="1" dirty="0" err="1"/>
              <a:t>Behaviour</a:t>
            </a:r>
            <a:r>
              <a:rPr lang="en-US" sz="8000" b="1" dirty="0"/>
              <a:t> - New World Addition: </a:t>
            </a:r>
            <a:endParaRPr lang="en-US" sz="80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Required Drivers - </a:t>
            </a:r>
            <a:r>
              <a:rPr lang="en-US" sz="8000" dirty="0"/>
              <a:t>Processes and systems that reinforce, encourage and reward performance of critical </a:t>
            </a:r>
            <a:r>
              <a:rPr lang="en-US" sz="8000" dirty="0" err="1" smtClean="0"/>
              <a:t>behaviours</a:t>
            </a:r>
            <a:r>
              <a:rPr lang="en-US" sz="8000" dirty="0" smtClean="0"/>
              <a:t> </a:t>
            </a:r>
            <a:r>
              <a:rPr lang="en-US" sz="8000" dirty="0"/>
              <a:t>on the job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80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8000" b="1" dirty="0"/>
              <a:t>Level 4: Results - New World Addition:</a:t>
            </a:r>
            <a:endParaRPr lang="en-US" sz="80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Leading Indicators - </a:t>
            </a:r>
            <a:r>
              <a:rPr lang="en-US" sz="8000" dirty="0"/>
              <a:t>Short-term observations and measurements suggesting that critical </a:t>
            </a:r>
            <a:r>
              <a:rPr lang="en-US" sz="8000" dirty="0" err="1" smtClean="0"/>
              <a:t>behaviours</a:t>
            </a:r>
            <a:r>
              <a:rPr lang="en-US" sz="8000" dirty="0" smtClean="0"/>
              <a:t> </a:t>
            </a:r>
            <a:r>
              <a:rPr lang="en-US" sz="8000" dirty="0"/>
              <a:t>are on track to create a positive impact on desired results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296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0551"/>
          </a:xfrm>
        </p:spPr>
        <p:txBody>
          <a:bodyPr>
            <a:normAutofit/>
          </a:bodyPr>
          <a:lstStyle/>
          <a:p>
            <a:r>
              <a:rPr lang="en-GB" sz="4000" dirty="0"/>
              <a:t>Organisational evaluation of mentoring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35676"/>
            <a:ext cx="10515600" cy="4941287"/>
          </a:xfrm>
        </p:spPr>
        <p:txBody>
          <a:bodyPr>
            <a:normAutofit fontScale="92500" lnSpcReduction="20000"/>
          </a:bodyPr>
          <a:lstStyle/>
          <a:p>
            <a:pPr marL="514350" lvl="0" indent="-514350">
              <a:buAutoNum type="arabicPeriod"/>
            </a:pPr>
            <a:r>
              <a:rPr lang="en-GB" sz="3200" dirty="0"/>
              <a:t>Process</a:t>
            </a:r>
          </a:p>
          <a:p>
            <a:pPr lvl="0"/>
            <a:r>
              <a:rPr lang="en-US" sz="3200" i="1" dirty="0"/>
              <a:t>The Relationship:</a:t>
            </a:r>
          </a:p>
          <a:p>
            <a:pPr marL="0" lvl="0" indent="0">
              <a:buNone/>
            </a:pPr>
            <a:r>
              <a:rPr lang="en-US" sz="3200" dirty="0"/>
              <a:t>Questions focus on the nature of the relationship - how often the parties met; the use of contracts; the success of the match; learning outcomes; and if the parties would enter into another coaching or mentoring relationship.</a:t>
            </a:r>
          </a:p>
          <a:p>
            <a:pPr marL="0" lvl="0" indent="0">
              <a:buNone/>
            </a:pPr>
            <a:r>
              <a:rPr lang="en-US" sz="3200" dirty="0"/>
              <a:t> </a:t>
            </a:r>
          </a:p>
          <a:p>
            <a:pPr lvl="0"/>
            <a:r>
              <a:rPr lang="en-US" sz="3200" i="1" dirty="0"/>
              <a:t>The </a:t>
            </a:r>
            <a:r>
              <a:rPr lang="en-US" sz="3200" i="1" dirty="0" err="1"/>
              <a:t>Programme</a:t>
            </a:r>
            <a:r>
              <a:rPr lang="en-US" sz="3200" dirty="0"/>
              <a:t>:</a:t>
            </a:r>
          </a:p>
          <a:p>
            <a:pPr marL="0" lvl="0" indent="0">
              <a:buNone/>
            </a:pPr>
            <a:r>
              <a:rPr lang="en-US" sz="3200" dirty="0"/>
              <a:t>Questions focus on the logistics of the </a:t>
            </a:r>
            <a:r>
              <a:rPr lang="en-US" sz="3200" dirty="0" err="1"/>
              <a:t>programme</a:t>
            </a:r>
            <a:r>
              <a:rPr lang="en-US" sz="3200" dirty="0"/>
              <a:t> - how many people are involved in the </a:t>
            </a:r>
            <a:r>
              <a:rPr lang="en-US" sz="3200" dirty="0" err="1"/>
              <a:t>programme</a:t>
            </a:r>
            <a:r>
              <a:rPr lang="en-US" sz="3200" dirty="0"/>
              <a:t>; the split between different groups, such as male/female; ethnic group; number of meetings arranged and conducted; effectiveness of the mentoring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824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54074"/>
          </a:xfrm>
        </p:spPr>
        <p:txBody>
          <a:bodyPr>
            <a:normAutofit/>
          </a:bodyPr>
          <a:lstStyle/>
          <a:p>
            <a:r>
              <a:rPr lang="en-GB" sz="4000" dirty="0"/>
              <a:t>Organisational evaluation of mentoring 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53297"/>
            <a:ext cx="10515600" cy="502366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3200" dirty="0"/>
              <a:t>2. Outputs against objectives</a:t>
            </a:r>
            <a:endParaRPr lang="en-US" sz="3200" dirty="0"/>
          </a:p>
          <a:p>
            <a:pPr lvl="0">
              <a:lnSpc>
                <a:spcPct val="100000"/>
              </a:lnSpc>
            </a:pPr>
            <a:r>
              <a:rPr lang="en-US" sz="3200" i="1" dirty="0"/>
              <a:t>The Relationship: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en-US" sz="3200" dirty="0"/>
              <a:t>Questions focus on the outputs from the relationship i.e. the goals of the relationship and the extent to which they have been met </a:t>
            </a:r>
          </a:p>
          <a:p>
            <a:pPr lvl="0"/>
            <a:r>
              <a:rPr lang="en-US" sz="3200" i="1" dirty="0"/>
              <a:t>The </a:t>
            </a:r>
            <a:r>
              <a:rPr lang="en-US" sz="3200" i="1" dirty="0" err="1"/>
              <a:t>Programme</a:t>
            </a:r>
            <a:r>
              <a:rPr lang="en-US" sz="3200" i="1" dirty="0"/>
              <a:t>:</a:t>
            </a:r>
          </a:p>
          <a:p>
            <a:pPr marL="0" lvl="0" indent="0">
              <a:buNone/>
            </a:pPr>
            <a:r>
              <a:rPr lang="en-US" sz="3200" dirty="0"/>
              <a:t>Questions focus on the outputs of the </a:t>
            </a:r>
            <a:r>
              <a:rPr lang="en-US" sz="3200" dirty="0" err="1"/>
              <a:t>programme</a:t>
            </a:r>
            <a:r>
              <a:rPr lang="en-US" sz="3200" dirty="0"/>
              <a:t> and assess to what extent the </a:t>
            </a:r>
            <a:r>
              <a:rPr lang="en-US" sz="3200" dirty="0" err="1"/>
              <a:t>programme</a:t>
            </a:r>
            <a:r>
              <a:rPr lang="en-US" sz="3200" dirty="0"/>
              <a:t> has impacted on the goals of the operation </a:t>
            </a:r>
          </a:p>
          <a:p>
            <a:pPr marL="0" lvl="0" indent="0">
              <a:buNone/>
            </a:pPr>
            <a:r>
              <a:rPr lang="en-US" sz="2400" dirty="0"/>
              <a:t>Note: Each of the questions supposes that benchmarking information is available against which the new figures can be considered.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77785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2620"/>
          </a:xfrm>
        </p:spPr>
        <p:txBody>
          <a:bodyPr/>
          <a:lstStyle/>
          <a:p>
            <a:r>
              <a:rPr lang="en-GB" dirty="0"/>
              <a:t>Critical reflection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1357746"/>
            <a:ext cx="10515600" cy="4819217"/>
          </a:xfrm>
        </p:spPr>
        <p:txBody>
          <a:bodyPr>
            <a:normAutofit/>
          </a:bodyPr>
          <a:lstStyle/>
          <a:p>
            <a:r>
              <a:rPr lang="en-GB" dirty="0"/>
              <a:t>“The deliberate attempt to uncover, and then investigate, the paradigmatic, prescriptive and casual assumptions that inform how we practice”   					</a:t>
            </a:r>
          </a:p>
          <a:p>
            <a:r>
              <a:rPr lang="en-GB" dirty="0"/>
              <a:t>We perceive through 4 ‘critical lenses’:</a:t>
            </a:r>
          </a:p>
          <a:p>
            <a:pPr marL="342900" indent="-342900">
              <a:buAutoNum type="arabicPeriod"/>
            </a:pPr>
            <a:r>
              <a:rPr lang="en-GB" dirty="0"/>
              <a:t>The practitioner who is reflecting autobiographically</a:t>
            </a:r>
          </a:p>
          <a:p>
            <a:pPr marL="342900" indent="-342900">
              <a:buAutoNum type="arabicPeriod"/>
            </a:pPr>
            <a:r>
              <a:rPr lang="en-GB" dirty="0"/>
              <a:t>The students or client/patient/parishioner etc.</a:t>
            </a:r>
          </a:p>
          <a:p>
            <a:pPr marL="342900" indent="-342900">
              <a:buAutoNum type="arabicPeriod"/>
            </a:pPr>
            <a:r>
              <a:rPr lang="en-GB" dirty="0"/>
              <a:t>Colleagues</a:t>
            </a:r>
          </a:p>
          <a:p>
            <a:pPr marL="342900" indent="-342900">
              <a:buAutoNum type="arabicPeriod"/>
            </a:pPr>
            <a:r>
              <a:rPr lang="en-GB" dirty="0"/>
              <a:t>Theoretical, philosophical research and professional theory</a:t>
            </a:r>
          </a:p>
          <a:p>
            <a:pPr marL="0" indent="0">
              <a:buNone/>
            </a:pPr>
            <a:r>
              <a:rPr lang="en-GB" dirty="0"/>
              <a:t>							Brookfield (2009)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152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1124"/>
          </a:xfrm>
        </p:spPr>
        <p:txBody>
          <a:bodyPr/>
          <a:lstStyle/>
          <a:p>
            <a:r>
              <a:rPr lang="en-GB" dirty="0"/>
              <a:t>Reflective Journal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26292"/>
            <a:ext cx="10515600" cy="4850671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b="1" dirty="0"/>
              <a:t>A Reflective Journal focuses on:</a:t>
            </a:r>
            <a:endParaRPr lang="en-GB" sz="2400" b="1" dirty="0"/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Your reaction to the event or experience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Different ways that you might look at it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How the experience links with other experiences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How you can understand the experience in the light of theory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What you have learned in the situation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What you need to learn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How you might achieve your identified learning goals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8319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3459"/>
          </a:xfrm>
        </p:spPr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28584"/>
            <a:ext cx="10515600" cy="504837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Brookfield, S.D. (2009) Engaging  critical reflection in corporate America, in J. </a:t>
            </a:r>
            <a:r>
              <a:rPr lang="en-GB" dirty="0" err="1"/>
              <a:t>Mezirow</a:t>
            </a:r>
            <a:r>
              <a:rPr lang="en-GB" dirty="0"/>
              <a:t> , E.W. Taylor and Associates. </a:t>
            </a:r>
            <a:r>
              <a:rPr lang="en-GB" i="1" dirty="0"/>
              <a:t>Transformative Learning in Practice : Insights from Community, Workplace and Higher Education</a:t>
            </a:r>
            <a:r>
              <a:rPr lang="en-GB" dirty="0"/>
              <a:t>. San </a:t>
            </a:r>
            <a:r>
              <a:rPr lang="en-GB" dirty="0" err="1"/>
              <a:t>Fransisco</a:t>
            </a:r>
            <a:r>
              <a:rPr lang="en-GB" dirty="0"/>
              <a:t>, CA</a:t>
            </a:r>
          </a:p>
          <a:p>
            <a:r>
              <a:rPr lang="en-GB" dirty="0"/>
              <a:t>Gibbs, G. [1988]   </a:t>
            </a:r>
            <a:r>
              <a:rPr lang="en-GB" i="1" dirty="0"/>
              <a:t>Learning by Doing, A guide to teaching and learning methods. Further Education Unit.</a:t>
            </a:r>
            <a:r>
              <a:rPr lang="en-GB" dirty="0"/>
              <a:t> Oxford Polytechnic: Oxford Brookes.ac.uk. </a:t>
            </a:r>
          </a:p>
          <a:p>
            <a:r>
              <a:rPr lang="en-GB" dirty="0"/>
              <a:t>Kipling, R. (1902)  </a:t>
            </a:r>
            <a:r>
              <a:rPr lang="en-GB" i="1" dirty="0"/>
              <a:t>Just So Stories, </a:t>
            </a:r>
            <a:r>
              <a:rPr lang="en-GB" dirty="0"/>
              <a:t>London: Macmillan</a:t>
            </a:r>
          </a:p>
          <a:p>
            <a:r>
              <a:rPr lang="en-GB" dirty="0"/>
              <a:t>Kolb, D. (1984)   </a:t>
            </a:r>
            <a:r>
              <a:rPr lang="en-GB" i="1" dirty="0"/>
              <a:t>Experiential Learning. </a:t>
            </a:r>
            <a:r>
              <a:rPr lang="en-GB" dirty="0"/>
              <a:t>New Jersey: Prentice Hall</a:t>
            </a:r>
          </a:p>
          <a:p>
            <a:r>
              <a:rPr lang="en-GB" dirty="0" err="1"/>
              <a:t>Sch</a:t>
            </a:r>
            <a:r>
              <a:rPr lang="en-GB" dirty="0" err="1">
                <a:cs typeface="Arial"/>
              </a:rPr>
              <a:t>ön</a:t>
            </a:r>
            <a:r>
              <a:rPr lang="en-GB" dirty="0">
                <a:cs typeface="Arial"/>
              </a:rPr>
              <a:t>, D.(1983)   </a:t>
            </a:r>
            <a:r>
              <a:rPr lang="en-GB" i="1" dirty="0"/>
              <a:t>Educating the reflective Practitioner. </a:t>
            </a:r>
            <a:r>
              <a:rPr lang="en-GB" dirty="0"/>
              <a:t>San Francisco: Josey Bass, 1987.</a:t>
            </a:r>
          </a:p>
          <a:p>
            <a:r>
              <a:rPr lang="en-GB" dirty="0" err="1"/>
              <a:t>Schon</a:t>
            </a:r>
            <a:r>
              <a:rPr lang="en-GB" dirty="0"/>
              <a:t>, D. (1983)  </a:t>
            </a:r>
            <a:r>
              <a:rPr lang="en-GB" i="1" dirty="0"/>
              <a:t>How </a:t>
            </a:r>
            <a:r>
              <a:rPr lang="en-GB" i="1" dirty="0" err="1"/>
              <a:t>Proffesionals</a:t>
            </a:r>
            <a:r>
              <a:rPr lang="en-GB" i="1" dirty="0"/>
              <a:t> Think in Action.</a:t>
            </a:r>
            <a:r>
              <a:rPr lang="en-GB" dirty="0"/>
              <a:t> New York, N.Y. :U.S.A : Basic Books</a:t>
            </a:r>
          </a:p>
          <a:p>
            <a:r>
              <a:rPr lang="en-US" dirty="0"/>
              <a:t>Ash, S. &amp; Clayton, P. (2004). </a:t>
            </a:r>
            <a:r>
              <a:rPr lang="en-US" i="1" dirty="0"/>
              <a:t>The articulated learning: An approach to guided reflection and assessment.</a:t>
            </a:r>
            <a:r>
              <a:rPr lang="en-US" dirty="0"/>
              <a:t>  Innovative Higher Education 29 (2): 137-154.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398220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0" ma:contentTypeDescription="Create a new document." ma:contentTypeScope="" ma:versionID="c9142b2a5500543aef787f74df0dc94e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61263c7dd59c5f2bc499439bfb81cb57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B0A7E87-DB90-4151-B628-0A932375D190}">
  <ds:schemaRefs>
    <ds:schemaRef ds:uri="http://purl.org/dc/elements/1.1/"/>
    <ds:schemaRef ds:uri="2e89cfda-a374-4413-9f0d-8b601eddeb70"/>
    <ds:schemaRef ds:uri="http://schemas.openxmlformats.org/package/2006/metadata/core-properties"/>
    <ds:schemaRef ds:uri="http://purl.org/dc/dcmitype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1ecf5648-3750-43f5-867d-bfaa16e6e17e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4F887A4-760E-461B-8207-660FE90A8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21C2655-3563-4AE8-ACAE-87E457849A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e89cfda-a374-4413-9f0d-8b601eddeb70"/>
    <ds:schemaRef ds:uri="1ecf5648-3750-43f5-867d-bfaa16e6e1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812</Words>
  <Application>Microsoft Office PowerPoint</Application>
  <PresentationFormat>Widescreen</PresentationFormat>
  <Paragraphs>89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1_Office Theme</vt:lpstr>
      <vt:lpstr>PowerPoint Presentation</vt:lpstr>
      <vt:lpstr>Evaluation – coach/mentor perspective</vt:lpstr>
      <vt:lpstr>Evaluation – organisation/client perspective</vt:lpstr>
      <vt:lpstr> Recognised Benefits (CIPD) </vt:lpstr>
      <vt:lpstr>Evaluation (D. Kirkpatrick)</vt:lpstr>
      <vt:lpstr>The New World Kirkpatrick Model</vt:lpstr>
      <vt:lpstr>Organisational evaluation of mentoring</vt:lpstr>
      <vt:lpstr>Organisational evaluation of mentoring </vt:lpstr>
      <vt:lpstr>Critical reflection</vt:lpstr>
      <vt:lpstr>Reflective Journal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13</cp:revision>
  <cp:lastPrinted>2018-06-27T10:14:22Z</cp:lastPrinted>
  <dcterms:created xsi:type="dcterms:W3CDTF">2018-06-08T12:54:27Z</dcterms:created>
  <dcterms:modified xsi:type="dcterms:W3CDTF">2019-05-29T11:18:14Z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</Properties>
</file>