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CFADA-31D7-4E5D-8E5F-23535B8CD642}" v="5" dt="2023-11-24T17:11:26.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035" autoAdjust="0"/>
  </p:normalViewPr>
  <p:slideViewPr>
    <p:cSldViewPr snapToGrid="0">
      <p:cViewPr varScale="1">
        <p:scale>
          <a:sx n="63" d="100"/>
          <a:sy n="63" d="100"/>
        </p:scale>
        <p:origin x="893"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7F24D8-0216-4195-BF79-A11DE1D973D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08B38E-9E63-49DB-8226-896974469A27}">
      <dgm:prSet/>
      <dgm:spPr/>
      <dgm:t>
        <a:bodyPr/>
        <a:lstStyle/>
        <a:p>
          <a:pPr>
            <a:lnSpc>
              <a:spcPct val="100000"/>
            </a:lnSpc>
          </a:pPr>
          <a:r>
            <a:rPr lang="en-GB"/>
            <a:t>Technology plays an important role in enhancing the level of personalized learning and flexibility to the capability for accessing and collaborating with a broad range of resources. </a:t>
          </a:r>
          <a:endParaRPr lang="en-US"/>
        </a:p>
      </dgm:t>
    </dgm:pt>
    <dgm:pt modelId="{F90EEE6F-DA92-4A11-8544-F0D33CC8D529}" type="parTrans" cxnId="{F6BC6DAA-175F-4BF6-9AAF-7E2C8AD29FFB}">
      <dgm:prSet/>
      <dgm:spPr/>
      <dgm:t>
        <a:bodyPr/>
        <a:lstStyle/>
        <a:p>
          <a:endParaRPr lang="en-US"/>
        </a:p>
      </dgm:t>
    </dgm:pt>
    <dgm:pt modelId="{4AD34CAA-BB46-4EE8-98DF-3EB3FE33F354}" type="sibTrans" cxnId="{F6BC6DAA-175F-4BF6-9AAF-7E2C8AD29FFB}">
      <dgm:prSet/>
      <dgm:spPr/>
      <dgm:t>
        <a:bodyPr/>
        <a:lstStyle/>
        <a:p>
          <a:endParaRPr lang="en-US"/>
        </a:p>
      </dgm:t>
    </dgm:pt>
    <dgm:pt modelId="{2830D9B4-E804-4F0F-B918-EAF50F31E2C0}">
      <dgm:prSet/>
      <dgm:spPr/>
      <dgm:t>
        <a:bodyPr/>
        <a:lstStyle/>
        <a:p>
          <a:pPr>
            <a:lnSpc>
              <a:spcPct val="100000"/>
            </a:lnSpc>
          </a:pPr>
          <a:r>
            <a:rPr lang="en-GB"/>
            <a:t>Technology can be articulated as a vital factor in transforming the way of learning among individuals along with opening up new levels of possibilities for both the educators and learner in an accurate manner.</a:t>
          </a:r>
          <a:endParaRPr lang="en-US"/>
        </a:p>
      </dgm:t>
    </dgm:pt>
    <dgm:pt modelId="{801A37AB-A6E8-4297-8F70-A5BE5DE102A0}" type="parTrans" cxnId="{AE223472-9819-4B7E-812F-57FC8040DE85}">
      <dgm:prSet/>
      <dgm:spPr/>
      <dgm:t>
        <a:bodyPr/>
        <a:lstStyle/>
        <a:p>
          <a:endParaRPr lang="en-US"/>
        </a:p>
      </dgm:t>
    </dgm:pt>
    <dgm:pt modelId="{B34222FC-5DF9-4CB2-A1A8-6FD27E831019}" type="sibTrans" cxnId="{AE223472-9819-4B7E-812F-57FC8040DE85}">
      <dgm:prSet/>
      <dgm:spPr/>
      <dgm:t>
        <a:bodyPr/>
        <a:lstStyle/>
        <a:p>
          <a:endParaRPr lang="en-US"/>
        </a:p>
      </dgm:t>
    </dgm:pt>
    <dgm:pt modelId="{449841EB-ED72-4FA2-970C-74151A6B947C}">
      <dgm:prSet/>
      <dgm:spPr/>
      <dgm:t>
        <a:bodyPr/>
        <a:lstStyle/>
        <a:p>
          <a:pPr>
            <a:lnSpc>
              <a:spcPct val="100000"/>
            </a:lnSpc>
          </a:pPr>
          <a:r>
            <a:rPr lang="en-GB"/>
            <a:t>The principal goal of the present study is to focus on the potential impact of technology on learning and development in an appropriate way. </a:t>
          </a:r>
          <a:endParaRPr lang="en-US"/>
        </a:p>
      </dgm:t>
    </dgm:pt>
    <dgm:pt modelId="{AD3C1EF8-4BC2-4BF5-A120-623E92D716F4}" type="parTrans" cxnId="{7855AD32-0DD6-4D28-80F4-921891FD05AC}">
      <dgm:prSet/>
      <dgm:spPr/>
      <dgm:t>
        <a:bodyPr/>
        <a:lstStyle/>
        <a:p>
          <a:endParaRPr lang="en-US"/>
        </a:p>
      </dgm:t>
    </dgm:pt>
    <dgm:pt modelId="{73C1B66B-1E67-4A3D-8151-DBACD41CA56E}" type="sibTrans" cxnId="{7855AD32-0DD6-4D28-80F4-921891FD05AC}">
      <dgm:prSet/>
      <dgm:spPr/>
      <dgm:t>
        <a:bodyPr/>
        <a:lstStyle/>
        <a:p>
          <a:endParaRPr lang="en-US"/>
        </a:p>
      </dgm:t>
    </dgm:pt>
    <dgm:pt modelId="{19C74A74-DE6A-47EB-BDB3-5FC6375F2133}" type="pres">
      <dgm:prSet presAssocID="{D17F24D8-0216-4195-BF79-A11DE1D973D1}" presName="root" presStyleCnt="0">
        <dgm:presLayoutVars>
          <dgm:dir/>
          <dgm:resizeHandles val="exact"/>
        </dgm:presLayoutVars>
      </dgm:prSet>
      <dgm:spPr/>
    </dgm:pt>
    <dgm:pt modelId="{D15F2493-A1A9-47E7-A44C-9E793E3DF7C9}" type="pres">
      <dgm:prSet presAssocID="{6D08B38E-9E63-49DB-8226-896974469A27}" presName="compNode" presStyleCnt="0"/>
      <dgm:spPr/>
    </dgm:pt>
    <dgm:pt modelId="{7ECF5774-5236-42A5-8E36-75F86243445F}" type="pres">
      <dgm:prSet presAssocID="{6D08B38E-9E63-49DB-8226-896974469A27}" presName="bgRect" presStyleLbl="bgShp" presStyleIdx="0" presStyleCnt="3"/>
      <dgm:spPr/>
    </dgm:pt>
    <dgm:pt modelId="{3E6A200F-BD71-4B2C-B877-6344BE0337B4}" type="pres">
      <dgm:prSet presAssocID="{6D08B38E-9E63-49DB-8226-896974469A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9C367D28-E693-4E98-8576-5A0537AA4CF0}" type="pres">
      <dgm:prSet presAssocID="{6D08B38E-9E63-49DB-8226-896974469A27}" presName="spaceRect" presStyleCnt="0"/>
      <dgm:spPr/>
    </dgm:pt>
    <dgm:pt modelId="{0733532C-B7F6-4765-99A0-F3C3A85DBA4F}" type="pres">
      <dgm:prSet presAssocID="{6D08B38E-9E63-49DB-8226-896974469A27}" presName="parTx" presStyleLbl="revTx" presStyleIdx="0" presStyleCnt="3">
        <dgm:presLayoutVars>
          <dgm:chMax val="0"/>
          <dgm:chPref val="0"/>
        </dgm:presLayoutVars>
      </dgm:prSet>
      <dgm:spPr/>
    </dgm:pt>
    <dgm:pt modelId="{6EDEA326-EE75-4626-9DEE-3A2379BC7095}" type="pres">
      <dgm:prSet presAssocID="{4AD34CAA-BB46-4EE8-98DF-3EB3FE33F354}" presName="sibTrans" presStyleCnt="0"/>
      <dgm:spPr/>
    </dgm:pt>
    <dgm:pt modelId="{B9987469-CDC4-4CD4-923B-3175828AB8AA}" type="pres">
      <dgm:prSet presAssocID="{2830D9B4-E804-4F0F-B918-EAF50F31E2C0}" presName="compNode" presStyleCnt="0"/>
      <dgm:spPr/>
    </dgm:pt>
    <dgm:pt modelId="{137DE15C-7E9F-472A-8E2C-71927ECA101F}" type="pres">
      <dgm:prSet presAssocID="{2830D9B4-E804-4F0F-B918-EAF50F31E2C0}" presName="bgRect" presStyleLbl="bgShp" presStyleIdx="1" presStyleCnt="3"/>
      <dgm:spPr/>
    </dgm:pt>
    <dgm:pt modelId="{CC95C1D6-76E8-46E3-BA9F-1824EC4A2FFB}" type="pres">
      <dgm:prSet presAssocID="{2830D9B4-E804-4F0F-B918-EAF50F31E2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6D48C7A1-E1CA-4C53-8948-A9C3979FB339}" type="pres">
      <dgm:prSet presAssocID="{2830D9B4-E804-4F0F-B918-EAF50F31E2C0}" presName="spaceRect" presStyleCnt="0"/>
      <dgm:spPr/>
    </dgm:pt>
    <dgm:pt modelId="{DE978D49-7BE3-48D3-9DE9-027E463A69F6}" type="pres">
      <dgm:prSet presAssocID="{2830D9B4-E804-4F0F-B918-EAF50F31E2C0}" presName="parTx" presStyleLbl="revTx" presStyleIdx="1" presStyleCnt="3">
        <dgm:presLayoutVars>
          <dgm:chMax val="0"/>
          <dgm:chPref val="0"/>
        </dgm:presLayoutVars>
      </dgm:prSet>
      <dgm:spPr/>
    </dgm:pt>
    <dgm:pt modelId="{12B32065-3247-449C-A827-727C4DAD6EC8}" type="pres">
      <dgm:prSet presAssocID="{B34222FC-5DF9-4CB2-A1A8-6FD27E831019}" presName="sibTrans" presStyleCnt="0"/>
      <dgm:spPr/>
    </dgm:pt>
    <dgm:pt modelId="{9A0C5A42-036A-4342-9BEB-8DD90A2E29E9}" type="pres">
      <dgm:prSet presAssocID="{449841EB-ED72-4FA2-970C-74151A6B947C}" presName="compNode" presStyleCnt="0"/>
      <dgm:spPr/>
    </dgm:pt>
    <dgm:pt modelId="{57F619F4-32C4-49D7-B044-118102B52038}" type="pres">
      <dgm:prSet presAssocID="{449841EB-ED72-4FA2-970C-74151A6B947C}" presName="bgRect" presStyleLbl="bgShp" presStyleIdx="2" presStyleCnt="3"/>
      <dgm:spPr/>
    </dgm:pt>
    <dgm:pt modelId="{ECE24501-8EF5-43F2-94A7-F579288B30BD}" type="pres">
      <dgm:prSet presAssocID="{449841EB-ED72-4FA2-970C-74151A6B94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791A1AAA-FD0D-4BC2-A06E-D2CBB9B857DA}" type="pres">
      <dgm:prSet presAssocID="{449841EB-ED72-4FA2-970C-74151A6B947C}" presName="spaceRect" presStyleCnt="0"/>
      <dgm:spPr/>
    </dgm:pt>
    <dgm:pt modelId="{AA226EF4-A5DB-4EAD-8733-2B8FCF02D375}" type="pres">
      <dgm:prSet presAssocID="{449841EB-ED72-4FA2-970C-74151A6B947C}" presName="parTx" presStyleLbl="revTx" presStyleIdx="2" presStyleCnt="3">
        <dgm:presLayoutVars>
          <dgm:chMax val="0"/>
          <dgm:chPref val="0"/>
        </dgm:presLayoutVars>
      </dgm:prSet>
      <dgm:spPr/>
    </dgm:pt>
  </dgm:ptLst>
  <dgm:cxnLst>
    <dgm:cxn modelId="{AEFDBA05-04A1-42F4-8A0D-6CE1DE4526F6}" type="presOf" srcId="{2830D9B4-E804-4F0F-B918-EAF50F31E2C0}" destId="{DE978D49-7BE3-48D3-9DE9-027E463A69F6}" srcOrd="0" destOrd="0" presId="urn:microsoft.com/office/officeart/2018/2/layout/IconVerticalSolidList"/>
    <dgm:cxn modelId="{310DC030-8816-4719-91D0-E72FBED2FE74}" type="presOf" srcId="{6D08B38E-9E63-49DB-8226-896974469A27}" destId="{0733532C-B7F6-4765-99A0-F3C3A85DBA4F}" srcOrd="0" destOrd="0" presId="urn:microsoft.com/office/officeart/2018/2/layout/IconVerticalSolidList"/>
    <dgm:cxn modelId="{7855AD32-0DD6-4D28-80F4-921891FD05AC}" srcId="{D17F24D8-0216-4195-BF79-A11DE1D973D1}" destId="{449841EB-ED72-4FA2-970C-74151A6B947C}" srcOrd="2" destOrd="0" parTransId="{AD3C1EF8-4BC2-4BF5-A120-623E92D716F4}" sibTransId="{73C1B66B-1E67-4A3D-8151-DBACD41CA56E}"/>
    <dgm:cxn modelId="{AE223472-9819-4B7E-812F-57FC8040DE85}" srcId="{D17F24D8-0216-4195-BF79-A11DE1D973D1}" destId="{2830D9B4-E804-4F0F-B918-EAF50F31E2C0}" srcOrd="1" destOrd="0" parTransId="{801A37AB-A6E8-4297-8F70-A5BE5DE102A0}" sibTransId="{B34222FC-5DF9-4CB2-A1A8-6FD27E831019}"/>
    <dgm:cxn modelId="{2F609984-74BE-4A81-A7D7-777516655B23}" type="presOf" srcId="{449841EB-ED72-4FA2-970C-74151A6B947C}" destId="{AA226EF4-A5DB-4EAD-8733-2B8FCF02D375}" srcOrd="0" destOrd="0" presId="urn:microsoft.com/office/officeart/2018/2/layout/IconVerticalSolidList"/>
    <dgm:cxn modelId="{F6BC6DAA-175F-4BF6-9AAF-7E2C8AD29FFB}" srcId="{D17F24D8-0216-4195-BF79-A11DE1D973D1}" destId="{6D08B38E-9E63-49DB-8226-896974469A27}" srcOrd="0" destOrd="0" parTransId="{F90EEE6F-DA92-4A11-8544-F0D33CC8D529}" sibTransId="{4AD34CAA-BB46-4EE8-98DF-3EB3FE33F354}"/>
    <dgm:cxn modelId="{126DE2C3-BAD5-4EE8-AB2A-5A3D06157ECB}" type="presOf" srcId="{D17F24D8-0216-4195-BF79-A11DE1D973D1}" destId="{19C74A74-DE6A-47EB-BDB3-5FC6375F2133}" srcOrd="0" destOrd="0" presId="urn:microsoft.com/office/officeart/2018/2/layout/IconVerticalSolidList"/>
    <dgm:cxn modelId="{810C8E7C-2601-4691-A261-90DBDE25E87E}" type="presParOf" srcId="{19C74A74-DE6A-47EB-BDB3-5FC6375F2133}" destId="{D15F2493-A1A9-47E7-A44C-9E793E3DF7C9}" srcOrd="0" destOrd="0" presId="urn:microsoft.com/office/officeart/2018/2/layout/IconVerticalSolidList"/>
    <dgm:cxn modelId="{962A6243-AC34-4232-9AF3-16F7D4A5A18F}" type="presParOf" srcId="{D15F2493-A1A9-47E7-A44C-9E793E3DF7C9}" destId="{7ECF5774-5236-42A5-8E36-75F86243445F}" srcOrd="0" destOrd="0" presId="urn:microsoft.com/office/officeart/2018/2/layout/IconVerticalSolidList"/>
    <dgm:cxn modelId="{160568EC-1FE0-4D8D-A979-3504AD99FAF0}" type="presParOf" srcId="{D15F2493-A1A9-47E7-A44C-9E793E3DF7C9}" destId="{3E6A200F-BD71-4B2C-B877-6344BE0337B4}" srcOrd="1" destOrd="0" presId="urn:microsoft.com/office/officeart/2018/2/layout/IconVerticalSolidList"/>
    <dgm:cxn modelId="{2BDD0D04-725D-4FD9-A84E-AFFA20A84BA2}" type="presParOf" srcId="{D15F2493-A1A9-47E7-A44C-9E793E3DF7C9}" destId="{9C367D28-E693-4E98-8576-5A0537AA4CF0}" srcOrd="2" destOrd="0" presId="urn:microsoft.com/office/officeart/2018/2/layout/IconVerticalSolidList"/>
    <dgm:cxn modelId="{7E001E5D-9EA7-4ECB-BEEC-6061777D1E66}" type="presParOf" srcId="{D15F2493-A1A9-47E7-A44C-9E793E3DF7C9}" destId="{0733532C-B7F6-4765-99A0-F3C3A85DBA4F}" srcOrd="3" destOrd="0" presId="urn:microsoft.com/office/officeart/2018/2/layout/IconVerticalSolidList"/>
    <dgm:cxn modelId="{E764BD1E-0402-47C0-B9E5-35ADC890CA60}" type="presParOf" srcId="{19C74A74-DE6A-47EB-BDB3-5FC6375F2133}" destId="{6EDEA326-EE75-4626-9DEE-3A2379BC7095}" srcOrd="1" destOrd="0" presId="urn:microsoft.com/office/officeart/2018/2/layout/IconVerticalSolidList"/>
    <dgm:cxn modelId="{DB3B3553-796F-4267-AE2D-92D95D0F8B5B}" type="presParOf" srcId="{19C74A74-DE6A-47EB-BDB3-5FC6375F2133}" destId="{B9987469-CDC4-4CD4-923B-3175828AB8AA}" srcOrd="2" destOrd="0" presId="urn:microsoft.com/office/officeart/2018/2/layout/IconVerticalSolidList"/>
    <dgm:cxn modelId="{DECD86C6-596D-4055-A12F-847515B55718}" type="presParOf" srcId="{B9987469-CDC4-4CD4-923B-3175828AB8AA}" destId="{137DE15C-7E9F-472A-8E2C-71927ECA101F}" srcOrd="0" destOrd="0" presId="urn:microsoft.com/office/officeart/2018/2/layout/IconVerticalSolidList"/>
    <dgm:cxn modelId="{C4D29684-7F84-47E2-AFE3-6651A6B9BA7E}" type="presParOf" srcId="{B9987469-CDC4-4CD4-923B-3175828AB8AA}" destId="{CC95C1D6-76E8-46E3-BA9F-1824EC4A2FFB}" srcOrd="1" destOrd="0" presId="urn:microsoft.com/office/officeart/2018/2/layout/IconVerticalSolidList"/>
    <dgm:cxn modelId="{68183CE9-E466-4708-A748-CC25B979D836}" type="presParOf" srcId="{B9987469-CDC4-4CD4-923B-3175828AB8AA}" destId="{6D48C7A1-E1CA-4C53-8948-A9C3979FB339}" srcOrd="2" destOrd="0" presId="urn:microsoft.com/office/officeart/2018/2/layout/IconVerticalSolidList"/>
    <dgm:cxn modelId="{62FABA97-4024-473D-B76B-AAEE95E8D8EB}" type="presParOf" srcId="{B9987469-CDC4-4CD4-923B-3175828AB8AA}" destId="{DE978D49-7BE3-48D3-9DE9-027E463A69F6}" srcOrd="3" destOrd="0" presId="urn:microsoft.com/office/officeart/2018/2/layout/IconVerticalSolidList"/>
    <dgm:cxn modelId="{CE3F19F4-26FB-4A14-B5A8-C6D0F872780F}" type="presParOf" srcId="{19C74A74-DE6A-47EB-BDB3-5FC6375F2133}" destId="{12B32065-3247-449C-A827-727C4DAD6EC8}" srcOrd="3" destOrd="0" presId="urn:microsoft.com/office/officeart/2018/2/layout/IconVerticalSolidList"/>
    <dgm:cxn modelId="{7DC5E78F-246D-4008-A37B-011156AB454C}" type="presParOf" srcId="{19C74A74-DE6A-47EB-BDB3-5FC6375F2133}" destId="{9A0C5A42-036A-4342-9BEB-8DD90A2E29E9}" srcOrd="4" destOrd="0" presId="urn:microsoft.com/office/officeart/2018/2/layout/IconVerticalSolidList"/>
    <dgm:cxn modelId="{FC943716-A16E-4CD0-93BD-D6D857BB8A8E}" type="presParOf" srcId="{9A0C5A42-036A-4342-9BEB-8DD90A2E29E9}" destId="{57F619F4-32C4-49D7-B044-118102B52038}" srcOrd="0" destOrd="0" presId="urn:microsoft.com/office/officeart/2018/2/layout/IconVerticalSolidList"/>
    <dgm:cxn modelId="{79670AFD-11FA-4F85-8F61-52A6A120DD39}" type="presParOf" srcId="{9A0C5A42-036A-4342-9BEB-8DD90A2E29E9}" destId="{ECE24501-8EF5-43F2-94A7-F579288B30BD}" srcOrd="1" destOrd="0" presId="urn:microsoft.com/office/officeart/2018/2/layout/IconVerticalSolidList"/>
    <dgm:cxn modelId="{CDA7E98D-83D4-4FE8-8812-41F61530DF94}" type="presParOf" srcId="{9A0C5A42-036A-4342-9BEB-8DD90A2E29E9}" destId="{791A1AAA-FD0D-4BC2-A06E-D2CBB9B857DA}" srcOrd="2" destOrd="0" presId="urn:microsoft.com/office/officeart/2018/2/layout/IconVerticalSolidList"/>
    <dgm:cxn modelId="{6757C66A-D30A-4614-9116-892B71BB7917}" type="presParOf" srcId="{9A0C5A42-036A-4342-9BEB-8DD90A2E29E9}" destId="{AA226EF4-A5DB-4EAD-8733-2B8FCF02D37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F5774-5236-42A5-8E36-75F86243445F}">
      <dsp:nvSpPr>
        <dsp:cNvPr id="0" name=""/>
        <dsp:cNvSpPr/>
      </dsp:nvSpPr>
      <dsp:spPr>
        <a:xfrm>
          <a:off x="0" y="2633"/>
          <a:ext cx="5462016" cy="9021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6A200F-BD71-4B2C-B877-6344BE0337B4}">
      <dsp:nvSpPr>
        <dsp:cNvPr id="0" name=""/>
        <dsp:cNvSpPr/>
      </dsp:nvSpPr>
      <dsp:spPr>
        <a:xfrm>
          <a:off x="272900" y="205617"/>
          <a:ext cx="496667" cy="4961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33532C-B7F6-4765-99A0-F3C3A85DBA4F}">
      <dsp:nvSpPr>
        <dsp:cNvPr id="0" name=""/>
        <dsp:cNvSpPr/>
      </dsp:nvSpPr>
      <dsp:spPr>
        <a:xfrm>
          <a:off x="1042468" y="2633"/>
          <a:ext cx="4364785" cy="90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71" tIns="95571" rIns="95571" bIns="95571" numCol="1" spcCol="1270" anchor="ctr" anchorCtr="0">
          <a:noAutofit/>
        </a:bodyPr>
        <a:lstStyle/>
        <a:p>
          <a:pPr marL="0" lvl="0" indent="0" algn="l" defTabSz="622300">
            <a:lnSpc>
              <a:spcPct val="100000"/>
            </a:lnSpc>
            <a:spcBef>
              <a:spcPct val="0"/>
            </a:spcBef>
            <a:spcAft>
              <a:spcPct val="35000"/>
            </a:spcAft>
            <a:buNone/>
          </a:pPr>
          <a:r>
            <a:rPr lang="en-GB" sz="1400" kern="1200"/>
            <a:t>Technology plays an important role in enhancing the level of personalized learning and flexibility to the capability for accessing and collaborating with a broad range of resources. </a:t>
          </a:r>
          <a:endParaRPr lang="en-US" sz="1400" kern="1200"/>
        </a:p>
      </dsp:txBody>
      <dsp:txXfrm>
        <a:off x="1042468" y="2633"/>
        <a:ext cx="4364785" cy="903032"/>
      </dsp:txXfrm>
    </dsp:sp>
    <dsp:sp modelId="{137DE15C-7E9F-472A-8E2C-71927ECA101F}">
      <dsp:nvSpPr>
        <dsp:cNvPr id="0" name=""/>
        <dsp:cNvSpPr/>
      </dsp:nvSpPr>
      <dsp:spPr>
        <a:xfrm>
          <a:off x="0" y="1118144"/>
          <a:ext cx="5462016" cy="9021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5C1D6-76E8-46E3-BA9F-1824EC4A2FFB}">
      <dsp:nvSpPr>
        <dsp:cNvPr id="0" name=""/>
        <dsp:cNvSpPr/>
      </dsp:nvSpPr>
      <dsp:spPr>
        <a:xfrm>
          <a:off x="272900" y="1321128"/>
          <a:ext cx="496667" cy="4961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78D49-7BE3-48D3-9DE9-027E463A69F6}">
      <dsp:nvSpPr>
        <dsp:cNvPr id="0" name=""/>
        <dsp:cNvSpPr/>
      </dsp:nvSpPr>
      <dsp:spPr>
        <a:xfrm>
          <a:off x="1042468" y="1118144"/>
          <a:ext cx="4364785" cy="90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71" tIns="95571" rIns="95571" bIns="95571" numCol="1" spcCol="1270" anchor="ctr" anchorCtr="0">
          <a:noAutofit/>
        </a:bodyPr>
        <a:lstStyle/>
        <a:p>
          <a:pPr marL="0" lvl="0" indent="0" algn="l" defTabSz="622300">
            <a:lnSpc>
              <a:spcPct val="100000"/>
            </a:lnSpc>
            <a:spcBef>
              <a:spcPct val="0"/>
            </a:spcBef>
            <a:spcAft>
              <a:spcPct val="35000"/>
            </a:spcAft>
            <a:buNone/>
          </a:pPr>
          <a:r>
            <a:rPr lang="en-GB" sz="1400" kern="1200"/>
            <a:t>Technology can be articulated as a vital factor in transforming the way of learning among individuals along with opening up new levels of possibilities for both the educators and learner in an accurate manner.</a:t>
          </a:r>
          <a:endParaRPr lang="en-US" sz="1400" kern="1200"/>
        </a:p>
      </dsp:txBody>
      <dsp:txXfrm>
        <a:off x="1042468" y="1118144"/>
        <a:ext cx="4364785" cy="903032"/>
      </dsp:txXfrm>
    </dsp:sp>
    <dsp:sp modelId="{57F619F4-32C4-49D7-B044-118102B52038}">
      <dsp:nvSpPr>
        <dsp:cNvPr id="0" name=""/>
        <dsp:cNvSpPr/>
      </dsp:nvSpPr>
      <dsp:spPr>
        <a:xfrm>
          <a:off x="0" y="2233654"/>
          <a:ext cx="5462016" cy="9021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24501-8EF5-43F2-94A7-F579288B30BD}">
      <dsp:nvSpPr>
        <dsp:cNvPr id="0" name=""/>
        <dsp:cNvSpPr/>
      </dsp:nvSpPr>
      <dsp:spPr>
        <a:xfrm>
          <a:off x="272900" y="2436638"/>
          <a:ext cx="496667" cy="4961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226EF4-A5DB-4EAD-8733-2B8FCF02D375}">
      <dsp:nvSpPr>
        <dsp:cNvPr id="0" name=""/>
        <dsp:cNvSpPr/>
      </dsp:nvSpPr>
      <dsp:spPr>
        <a:xfrm>
          <a:off x="1042468" y="2233654"/>
          <a:ext cx="4364785" cy="90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71" tIns="95571" rIns="95571" bIns="95571" numCol="1" spcCol="1270" anchor="ctr" anchorCtr="0">
          <a:noAutofit/>
        </a:bodyPr>
        <a:lstStyle/>
        <a:p>
          <a:pPr marL="0" lvl="0" indent="0" algn="l" defTabSz="622300">
            <a:lnSpc>
              <a:spcPct val="100000"/>
            </a:lnSpc>
            <a:spcBef>
              <a:spcPct val="0"/>
            </a:spcBef>
            <a:spcAft>
              <a:spcPct val="35000"/>
            </a:spcAft>
            <a:buNone/>
          </a:pPr>
          <a:r>
            <a:rPr lang="en-GB" sz="1400" kern="1200"/>
            <a:t>The principal goal of the present study is to focus on the potential impact of technology on learning and development in an appropriate way. </a:t>
          </a:r>
          <a:endParaRPr lang="en-US" sz="1400" kern="1200"/>
        </a:p>
      </dsp:txBody>
      <dsp:txXfrm>
        <a:off x="1042468" y="2233654"/>
        <a:ext cx="4364785" cy="9030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E02FBC-5C4B-4F60-903D-B8E538F5ED71}" type="datetimeFigureOut">
              <a:rPr lang="en-GB" smtClean="0"/>
              <a:pPr/>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BDE5D0-7FBB-43E4-9197-C33AF7EE21FA}" type="slidenum">
              <a:rPr lang="en-GB" smtClean="0"/>
              <a:pPr/>
              <a:t>‹#›</a:t>
            </a:fld>
            <a:endParaRPr lang="en-GB"/>
          </a:p>
        </p:txBody>
      </p:sp>
    </p:spTree>
    <p:extLst>
      <p:ext uri="{BB962C8B-B14F-4D97-AF65-F5344CB8AC3E}">
        <p14:creationId xmlns:p14="http://schemas.microsoft.com/office/powerpoint/2010/main" val="3163825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1BDE5D0-7FBB-43E4-9197-C33AF7EE21F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Technology plays an important role in enhancing the level of personalised learning and flexibility to the capability for accessing and collaborating with a broad range of resources.  Technology can be articulated as a vital factor in transforming the way of learning among individuals along with opening up new levels of possibilities for both the educators and learner in an accurate manner. The principal goal of the present study is to focus on the potential impact of technology on learning and development in an appropriate way. </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2</a:t>
            </a:fld>
            <a:endParaRPr lang="en-GB"/>
          </a:p>
        </p:txBody>
      </p:sp>
    </p:spTree>
    <p:extLst>
      <p:ext uri="{BB962C8B-B14F-4D97-AF65-F5344CB8AC3E}">
        <p14:creationId xmlns:p14="http://schemas.microsoft.com/office/powerpoint/2010/main" val="253407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creates personalization and Adaptive Learning for every individual. Initiatives for learning and growth that are not restricted by time or location are made possible by technology. Personnel can now access education tools and resources at their convenience, from any location around the world, thanks to the development of online educational platforms. For businesses with remote or internationally distributed workforces, this degree of availability is extremely beneficial. Workplace educational tasks that fit the timetables of employees facilitate the juggling of work, instruction, and private obligations. In order to meet the requirements of a contemporary, dynamic workplace and accommodate a variety of educational styles, technologies must be flexible. Training modules could be tailored to a person's manner of learning, routine, and personal needs using statistical analysis and AI-driven technologies (Beer and Mulder, 2020). With the use of adaptive studying technology, a worker's strengths and weaknesses may be dynamically detected, and the pace and material can be instantly modified. In the end, this customization guarantees higher-quality training and increases involvement, which produces a workforce that is more proficient and knowledgeable.</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3</a:t>
            </a:fld>
            <a:endParaRPr lang="en-GB"/>
          </a:p>
        </p:txBody>
      </p:sp>
    </p:spTree>
    <p:extLst>
      <p:ext uri="{BB962C8B-B14F-4D97-AF65-F5344CB8AC3E}">
        <p14:creationId xmlns:p14="http://schemas.microsoft.com/office/powerpoint/2010/main" val="3005166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Real-time evaluations and comments promote ongoing learning by offering brief descriptions for development (</a:t>
            </a:r>
            <a:r>
              <a:rPr lang="en-GB" sz="1800" dirty="0" err="1">
                <a:effectLst/>
                <a:latin typeface="Times New Roman" panose="02020603050405020304" pitchFamily="18" charset="0"/>
                <a:ea typeface="Times New Roman" panose="02020603050405020304" pitchFamily="18" charset="0"/>
              </a:rPr>
              <a:t>Alluisi</a:t>
            </a:r>
            <a:r>
              <a:rPr lang="en-GB" sz="1800" dirty="0">
                <a:effectLst/>
                <a:latin typeface="Times New Roman" panose="02020603050405020304" pitchFamily="18" charset="0"/>
                <a:ea typeface="Times New Roman" panose="02020603050405020304" pitchFamily="18" charset="0"/>
              </a:rPr>
              <a:t>, 2021). Instantaneous reporting and continuous evaluation are made possible by technology. Learning governance structures, interactive modelling, and online tests offer real-time assessment of a worker's understanding and development. With the use of this real-time input, staff members may quickly discover places that need development. The education and growth environment has undergone a major transformation thanks to technology. It is critical for improving flexibility and availability, facilitating customisation and adaptive learning, cutting expenses, and offering immediate evaluation and inspection.  Conventional in-person training frequently necessitates large financial outlays for the location, supplies, and teacher costs. Training that uses technology greatly lowers these expenses (</a:t>
            </a:r>
            <a:r>
              <a:rPr lang="en-GB" sz="1800" dirty="0" err="1">
                <a:effectLst/>
                <a:latin typeface="Times New Roman" panose="02020603050405020304" pitchFamily="18" charset="0"/>
                <a:ea typeface="Times New Roman" panose="02020603050405020304" pitchFamily="18" charset="0"/>
              </a:rPr>
              <a:t>Benor</a:t>
            </a:r>
            <a:r>
              <a:rPr lang="en-GB" sz="1800" dirty="0">
                <a:effectLst/>
                <a:latin typeface="Times New Roman" panose="02020603050405020304" pitchFamily="18" charset="0"/>
                <a:ea typeface="Times New Roman" panose="02020603050405020304" pitchFamily="18" charset="0"/>
              </a:rPr>
              <a:t>, 2020). Online training courses and e-learning are more affordable because they lack the need for real locations or travel costs. Technology also makes it possible to create consumable training materials that can be easily scaled to meet the needs of an increasing workforce without incurring corresponding increases in expenditures.</a:t>
            </a:r>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4</a:t>
            </a:fld>
            <a:endParaRPr lang="en-GB"/>
          </a:p>
        </p:txBody>
      </p:sp>
    </p:spTree>
    <p:extLst>
      <p:ext uri="{BB962C8B-B14F-4D97-AF65-F5344CB8AC3E}">
        <p14:creationId xmlns:p14="http://schemas.microsoft.com/office/powerpoint/2010/main" val="1973605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Effective leveraging of technology within business organisations such as Tesco, Sainsbury's and many more enable the organisations to offer training programs to employees irrespective of their location or time zone (</a:t>
            </a:r>
            <a:r>
              <a:rPr lang="en-GB" sz="1800" dirty="0">
                <a:effectLst/>
                <a:highlight>
                  <a:srgbClr val="FFFFFF"/>
                </a:highlight>
                <a:latin typeface="Times New Roman" panose="02020603050405020304" pitchFamily="18" charset="0"/>
                <a:ea typeface="Times New Roman" panose="02020603050405020304" pitchFamily="18" charset="0"/>
              </a:rPr>
              <a:t>ADLE and </a:t>
            </a:r>
            <a:r>
              <a:rPr lang="en-GB" sz="1800" dirty="0" err="1">
                <a:effectLst/>
                <a:highlight>
                  <a:srgbClr val="FFFFFF"/>
                </a:highlight>
                <a:latin typeface="Times New Roman" panose="02020603050405020304" pitchFamily="18" charset="0"/>
                <a:ea typeface="Times New Roman" panose="02020603050405020304" pitchFamily="18" charset="0"/>
              </a:rPr>
              <a:t>Akdemir</a:t>
            </a:r>
            <a:r>
              <a:rPr lang="en-GB" sz="1800" dirty="0">
                <a:effectLst/>
                <a:highlight>
                  <a:srgbClr val="FFFFFF"/>
                </a:highligh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  Webinars, online learning platforms and many more breaks down geographical hindrances along with allowing for asynchronous learning for the employees at the workplace. It significantly empowers the employees to assess training materials at the level of convenience.  The flexibility and accessibility primarily ensure the training program implemented within the organisation to attain a broader level of audience. It also helps to accommodate the diverse requirements of employees over various schedules and roles in an accurate manner.</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5</a:t>
            </a:fld>
            <a:endParaRPr lang="en-GB"/>
          </a:p>
        </p:txBody>
      </p:sp>
    </p:spTree>
    <p:extLst>
      <p:ext uri="{BB962C8B-B14F-4D97-AF65-F5344CB8AC3E}">
        <p14:creationId xmlns:p14="http://schemas.microsoft.com/office/powerpoint/2010/main" val="216921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The traditional training methods can often suffer from lower levels of limited interactivity and engagement of the organisational employees at the organisational workplace such as Morrisons, ASDA, and many more (</a:t>
            </a:r>
            <a:r>
              <a:rPr lang="en-GB" sz="1800" dirty="0" err="1">
                <a:effectLst/>
                <a:highlight>
                  <a:srgbClr val="FFFFFF"/>
                </a:highlight>
                <a:latin typeface="Times New Roman" panose="02020603050405020304" pitchFamily="18" charset="0"/>
                <a:ea typeface="Times New Roman" panose="02020603050405020304" pitchFamily="18" charset="0"/>
              </a:rPr>
              <a:t>Indiyaningsih</a:t>
            </a:r>
            <a:r>
              <a:rPr lang="en-GB" sz="1800" dirty="0">
                <a:effectLst/>
                <a:highlight>
                  <a:srgbClr val="FFFFFF"/>
                </a:highligh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It can be articulated as a vital reason for the reduced level of retention regarding knowledge among the employees at the workplace. The proper execution of technology-driven training forces organisations to harness multimedia elements including interactive simulation, gamification and videos. The concerned immersive experience evolves to captivate the attention of the learners making training more effective and enjoyable. In addition, the capability to track progress along with offering instant feedback significantly fosters a sense of achievement that helps to motivate the organisational employees to participate in their development actively.</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F1BDE5D0-7FBB-43E4-9197-C33AF7EE21FA}" type="slidenum">
              <a:rPr lang="en-GB" smtClean="0"/>
              <a:pPr/>
              <a:t>6</a:t>
            </a:fld>
            <a:endParaRPr lang="en-GB"/>
          </a:p>
        </p:txBody>
      </p:sp>
    </p:spTree>
    <p:extLst>
      <p:ext uri="{BB962C8B-B14F-4D97-AF65-F5344CB8AC3E}">
        <p14:creationId xmlns:p14="http://schemas.microsoft.com/office/powerpoint/2010/main" val="3897611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The proper implementation of technology within employee training primarily eliminates the requirement for costly in-purpose sessions, printed materials and travel expenses. The virtual classrooms and online learning platforms offer a cost-effective alternative that helps to allow organisations such as Tesco, Morrisons and many more to allocate resources more efficiently. Effective transitioning to digital training programs forces organisations to significantly decrease training-related expenses along with offering high-quality learning experiences (</a:t>
            </a:r>
            <a:r>
              <a:rPr lang="en-GB" sz="1800" dirty="0">
                <a:effectLst/>
                <a:highlight>
                  <a:srgbClr val="FFFFFF"/>
                </a:highlight>
                <a:latin typeface="Times New Roman" panose="02020603050405020304" pitchFamily="18" charset="0"/>
                <a:ea typeface="Times New Roman" panose="02020603050405020304" pitchFamily="18" charset="0"/>
              </a:rPr>
              <a:t>Al-Ansi, 2021</a:t>
            </a:r>
            <a:r>
              <a:rPr lang="en-GB" sz="1800" dirty="0">
                <a:effectLst/>
                <a:latin typeface="Times New Roman" panose="02020603050405020304" pitchFamily="18" charset="0"/>
                <a:ea typeface="Times New Roman" panose="02020603050405020304" pitchFamily="18" charset="0"/>
              </a:rPr>
              <a:t>). The potential saved resources can be significantly redirected toward other critical areas regarding business growth. Each organisational employee primarily possesses unique learning styles, knowledge and skills. Technology plays an important role in facilitating the creation of personalised learning paths, tailoring training programs to individual requirements, and many more. The proper utilisation of learning management systems as well as artificial intelligence enforces organisations such as the Morrisons, ASDA, and many more to analyse the data of employee performance, identifying the gaps of knowledge along recommending necessary targeted training modules. The concerned customisation effectively empowers the employees to develop resistance along with identifying skill gaps within the organisation that leads to a higher level of engagement as well as skill mastery.</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F1BDE5D0-7FBB-43E4-9197-C33AF7EE21FA}" type="slidenum">
              <a:rPr lang="en-GB" smtClean="0"/>
              <a:pPr/>
              <a:t>7</a:t>
            </a:fld>
            <a:endParaRPr lang="en-GB"/>
          </a:p>
        </p:txBody>
      </p:sp>
    </p:spTree>
    <p:extLst>
      <p:ext uri="{BB962C8B-B14F-4D97-AF65-F5344CB8AC3E}">
        <p14:creationId xmlns:p14="http://schemas.microsoft.com/office/powerpoint/2010/main" val="358248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program offers its participant’s access to a variety of online training tools, including webinars, e-learning courses, and interactive guides. By delivering technologically driven training, Unilever guarantees that its workers can readily access and interact with relevant learning resources. This method encourages workers to always expand their knowledge and skill set to better adapt to changing market conditions. The outcome is a more versatile and aggressive labour force that can drive the company forward via creative problem-solving and expansion. Barclays, a major UK bank, provides its clients and workers with financial and digital literacy training using online tools. To better grasp digital banking services and financial management, “Digital Wings” provides learners with easy-to-access online tools and interactive courses (Barclays, 2023). By using modern methods of instruction, Barclays equips its staff with the expertise necessary to provide superior service to its clientele.</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8</a:t>
            </a:fld>
            <a:endParaRPr lang="en-GB"/>
          </a:p>
        </p:txBody>
      </p:sp>
    </p:spTree>
    <p:extLst>
      <p:ext uri="{BB962C8B-B14F-4D97-AF65-F5344CB8AC3E}">
        <p14:creationId xmlns:p14="http://schemas.microsoft.com/office/powerpoint/2010/main" val="3925534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Tesco effectively educates its widely distributed personnel due to these online tools. Consistent and standardised training are made possible by technology which is crucial to the retail industry’s maintenance of high standards of service and conformity. Apart from that the example of British Airways can be taken. The company’s learning platform provides its staff with electronic learning modules on many subjects, such as security procedures and customer service. British Airways makes sure its employees have instantaneous access to vital information and updates by relying on digital training. In a field where customer security and satisfaction are of the utmost importance, this is crucial (</a:t>
            </a:r>
            <a:r>
              <a:rPr lang="en-GB" sz="1800" dirty="0" err="1">
                <a:effectLst/>
                <a:latin typeface="Times New Roman" panose="02020603050405020304" pitchFamily="18" charset="0"/>
                <a:ea typeface="Times New Roman" panose="02020603050405020304" pitchFamily="18" charset="0"/>
              </a:rPr>
              <a:t>Britishairways</a:t>
            </a:r>
            <a:r>
              <a:rPr lang="en-GB" sz="1800" dirty="0">
                <a:effectLst/>
                <a:latin typeface="Times New Roman" panose="02020603050405020304" pitchFamily="18" charset="0"/>
                <a:ea typeface="Times New Roman" panose="02020603050405020304" pitchFamily="18" charset="0"/>
              </a:rPr>
              <a:t>, 2023). Technology-based training aids British Airways in keeping a competent and well-trained staff, which improves both passenger safety and satisfaction.</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F1BDE5D0-7FBB-43E4-9197-C33AF7EE21FA}" type="slidenum">
              <a:rPr lang="en-GB" smtClean="0"/>
              <a:pPr/>
              <a:t>9</a:t>
            </a:fld>
            <a:endParaRPr lang="en-GB"/>
          </a:p>
        </p:txBody>
      </p:sp>
    </p:spTree>
    <p:extLst>
      <p:ext uri="{BB962C8B-B14F-4D97-AF65-F5344CB8AC3E}">
        <p14:creationId xmlns:p14="http://schemas.microsoft.com/office/powerpoint/2010/main" val="709714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800" dirty="0">
                <a:effectLst/>
                <a:latin typeface="Times New Roman" panose="02020603050405020304" pitchFamily="18" charset="0"/>
                <a:ea typeface="Times New Roman" panose="02020603050405020304" pitchFamily="18" charset="0"/>
              </a:rPr>
              <a:t>Staying up with the latest regulations and providing excellent customer service requires that all staff have access to the same information (Berry and Hughes 2020). Technology-based training that incorporates interactive features and a gamified structure has been shown to increase both learner engagement and long-term retention and transfer of skills.</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F1BDE5D0-7FBB-43E4-9197-C33AF7EE21FA}" type="slidenum">
              <a:rPr lang="en-GB" smtClean="0"/>
              <a:pPr/>
              <a:t>10</a:t>
            </a:fld>
            <a:endParaRPr lang="en-GB"/>
          </a:p>
        </p:txBody>
      </p:sp>
    </p:spTree>
    <p:extLst>
      <p:ext uri="{BB962C8B-B14F-4D97-AF65-F5344CB8AC3E}">
        <p14:creationId xmlns:p14="http://schemas.microsoft.com/office/powerpoint/2010/main" val="322253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primary purpose of this research was to pay attention to the possible influence of technology on learning and development in an appropriate way. It can be analysed that the capacity to access and collaborate on a wide variety of resources, as well as the degree to which they can be customised, are both greatly improved by technological advancements.  Educators and students together may benefit from the increased accessibility and versatility brought about by technological advancements in the classroom setting. </a:t>
            </a:r>
            <a:endParaRPr lang="en-GB" dirty="0"/>
          </a:p>
        </p:txBody>
      </p:sp>
      <p:sp>
        <p:nvSpPr>
          <p:cNvPr id="4" name="Slide Number Placeholder 3"/>
          <p:cNvSpPr>
            <a:spLocks noGrp="1"/>
          </p:cNvSpPr>
          <p:nvPr>
            <p:ph type="sldNum" sz="quarter" idx="5"/>
          </p:nvPr>
        </p:nvSpPr>
        <p:spPr/>
        <p:txBody>
          <a:bodyPr/>
          <a:lstStyle/>
          <a:p>
            <a:fld id="{F1BDE5D0-7FBB-43E4-9197-C33AF7EE21FA}" type="slidenum">
              <a:rPr lang="en-GB" smtClean="0"/>
              <a:pPr/>
              <a:t>11</a:t>
            </a:fld>
            <a:endParaRPr lang="en-GB"/>
          </a:p>
        </p:txBody>
      </p:sp>
    </p:spTree>
    <p:extLst>
      <p:ext uri="{BB962C8B-B14F-4D97-AF65-F5344CB8AC3E}">
        <p14:creationId xmlns:p14="http://schemas.microsoft.com/office/powerpoint/2010/main" val="590066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1BDE5D0-7FBB-43E4-9197-C33AF7EE21FA}"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359124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2777469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245162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3149867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4057518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4169380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66456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3944918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280532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3715506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1746385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26986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1319172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1487200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340793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244373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E202B-A8AD-4EE5-A827-C4190058DD5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069CE-0C25-48BB-8310-00B8374E632B}" type="slidenum">
              <a:rPr lang="en-GB" smtClean="0"/>
              <a:pPr/>
              <a:t>‹#›</a:t>
            </a:fld>
            <a:endParaRPr lang="en-GB"/>
          </a:p>
        </p:txBody>
      </p:sp>
    </p:spTree>
    <p:extLst>
      <p:ext uri="{BB962C8B-B14F-4D97-AF65-F5344CB8AC3E}">
        <p14:creationId xmlns:p14="http://schemas.microsoft.com/office/powerpoint/2010/main" val="855837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A8E202B-A8AD-4EE5-A827-C4190058DD50}" type="datetimeFigureOut">
              <a:rPr lang="en-GB" smtClean="0"/>
              <a:pPr/>
              <a:t>24/11/2023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FC069CE-0C25-48BB-8310-00B8374E632B}" type="slidenum">
              <a:rPr lang="en-GB" smtClean="0"/>
              <a:pPr/>
              <a:t>‹#›</a:t>
            </a:fld>
            <a:endParaRPr lang="en-GB"/>
          </a:p>
        </p:txBody>
      </p:sp>
    </p:spTree>
    <p:extLst>
      <p:ext uri="{BB962C8B-B14F-4D97-AF65-F5344CB8AC3E}">
        <p14:creationId xmlns:p14="http://schemas.microsoft.com/office/powerpoint/2010/main" val="2671748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B54B-1257-3DF1-F721-BC8A4F685EE5}"/>
              </a:ext>
            </a:extLst>
          </p:cNvPr>
          <p:cNvSpPr>
            <a:spLocks noGrp="1"/>
          </p:cNvSpPr>
          <p:nvPr>
            <p:ph type="ctrTitle"/>
          </p:nvPr>
        </p:nvSpPr>
        <p:spPr>
          <a:xfrm>
            <a:off x="1751012" y="919787"/>
            <a:ext cx="8689976" cy="1835605"/>
          </a:xfrm>
          <a:solidFill>
            <a:schemeClr val="accent4">
              <a:lumMod val="40000"/>
              <a:lumOff val="60000"/>
            </a:schemeClr>
          </a:solidFill>
        </p:spPr>
        <p:txBody>
          <a:bodyPr>
            <a:normAutofit fontScale="90000"/>
          </a:bodyPr>
          <a:lstStyle/>
          <a:p>
            <a:pPr>
              <a:lnSpc>
                <a:spcPct val="150000"/>
              </a:lnSpc>
            </a:pPr>
            <a:r>
              <a:rPr lang="en-GB" sz="4000" b="1" dirty="0">
                <a:latin typeface="Arial" panose="020B0604020202020204" pitchFamily="34" charset="0"/>
                <a:ea typeface="Arial" panose="020B0604020202020204" pitchFamily="34" charset="0"/>
                <a:cs typeface="Arial" panose="020B0604020202020204" pitchFamily="34" charset="0"/>
              </a:rPr>
              <a:t>The impact of technology on learning </a:t>
            </a:r>
            <a:r>
              <a:rPr lang="en-GB" sz="4000" b="1">
                <a:latin typeface="Arial" panose="020B0604020202020204" pitchFamily="34" charset="0"/>
                <a:ea typeface="Arial" panose="020B0604020202020204" pitchFamily="34" charset="0"/>
                <a:cs typeface="Arial" panose="020B0604020202020204" pitchFamily="34" charset="0"/>
              </a:rPr>
              <a:t>and development</a:t>
            </a:r>
            <a:endParaRPr lang="en-GB" sz="4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871EA4F-FBE9-BDEC-1E59-80CF6F55D9DA}"/>
              </a:ext>
            </a:extLst>
          </p:cNvPr>
          <p:cNvSpPr txBox="1"/>
          <p:nvPr/>
        </p:nvSpPr>
        <p:spPr>
          <a:xfrm>
            <a:off x="1230120" y="3429000"/>
            <a:ext cx="4573272" cy="2723823"/>
          </a:xfrm>
          <a:prstGeom prst="rect">
            <a:avLst/>
          </a:prstGeom>
          <a:solidFill>
            <a:schemeClr val="accent1">
              <a:lumMod val="40000"/>
              <a:lumOff val="60000"/>
            </a:schemeClr>
          </a:solid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Crina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Mihut</a:t>
            </a:r>
            <a:endParaRPr lang="en-GB" b="1"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Student ID</a:t>
            </a:r>
            <a:r>
              <a:rPr lang="en-GB" b="1">
                <a:latin typeface="Arial" panose="020B0604020202020204" pitchFamily="34" charset="0"/>
                <a:cs typeface="Arial" panose="020B0604020202020204" pitchFamily="34" charset="0"/>
              </a:rPr>
              <a:t>:2218982</a:t>
            </a:r>
            <a:endParaRPr lang="en-GB" b="1"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Module Name: Managing People</a:t>
            </a:r>
          </a:p>
          <a:p>
            <a:pPr>
              <a:lnSpc>
                <a:spcPct val="150000"/>
              </a:lnSpc>
            </a:pPr>
            <a:r>
              <a:rPr lang="en-GB" b="1" dirty="0">
                <a:latin typeface="Arial" panose="020B0604020202020204" pitchFamily="34" charset="0"/>
                <a:cs typeface="Arial" panose="020B0604020202020204" pitchFamily="34" charset="0"/>
              </a:rPr>
              <a:t>Module Code: LCBB5004</a:t>
            </a:r>
          </a:p>
          <a:p>
            <a:pPr>
              <a:lnSpc>
                <a:spcPct val="150000"/>
              </a:lnSpc>
            </a:pPr>
            <a:r>
              <a:rPr lang="en-GB" b="1" dirty="0">
                <a:latin typeface="Arial" panose="020B0604020202020204" pitchFamily="34" charset="0"/>
                <a:cs typeface="Arial" panose="020B0604020202020204" pitchFamily="34" charset="0"/>
              </a:rPr>
              <a:t>Lecturer Name: </a:t>
            </a:r>
            <a:r>
              <a:rPr lang="en-GB" b="1" dirty="0" err="1">
                <a:latin typeface="Arial" panose="020B0604020202020204" pitchFamily="34" charset="0"/>
                <a:cs typeface="Arial" panose="020B0604020202020204" pitchFamily="34" charset="0"/>
              </a:rPr>
              <a:t>Musfiqur</a:t>
            </a:r>
            <a:r>
              <a:rPr lang="en-GB" b="1" dirty="0">
                <a:latin typeface="Arial" panose="020B0604020202020204" pitchFamily="34" charset="0"/>
                <a:cs typeface="Arial" panose="020B0604020202020204" pitchFamily="34" charset="0"/>
              </a:rPr>
              <a:t> Rahman</a:t>
            </a:r>
          </a:p>
          <a:p>
            <a:endParaRPr lang="en-GB"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8504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1A179-076B-89DA-338B-47EE90AB6E8C}"/>
              </a:ext>
            </a:extLst>
          </p:cNvPr>
          <p:cNvSpPr>
            <a:spLocks noGrp="1"/>
          </p:cNvSpPr>
          <p:nvPr>
            <p:ph type="title"/>
          </p:nvPr>
        </p:nvSpPr>
        <p:spPr/>
        <p:txBody>
          <a:bodyPr>
            <a:normAutofit/>
          </a:bodyPr>
          <a:lstStyle/>
          <a:p>
            <a:r>
              <a:rPr lang="en-GB" sz="3000" b="1" dirty="0">
                <a:latin typeface="Times New Roman" panose="02020603050405020304" pitchFamily="18" charset="0"/>
                <a:ea typeface="Arial" panose="020B0604020202020204" pitchFamily="34" charset="0"/>
                <a:cs typeface="Times New Roman" panose="02020603050405020304" pitchFamily="18" charset="0"/>
              </a:rPr>
              <a:t>I</a:t>
            </a: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ntroduction </a:t>
            </a:r>
            <a:endParaRPr lang="en-GB" sz="30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A94B3B4-5245-B7CA-E211-4EA945511D0E}"/>
              </a:ext>
            </a:extLst>
          </p:cNvPr>
          <p:cNvPicPr>
            <a:picLocks noChangeAspect="1"/>
          </p:cNvPicPr>
          <p:nvPr/>
        </p:nvPicPr>
        <p:blipFill>
          <a:blip r:embed="rId3"/>
          <a:stretch>
            <a:fillRect/>
          </a:stretch>
        </p:blipFill>
        <p:spPr>
          <a:xfrm>
            <a:off x="6239309" y="1930628"/>
            <a:ext cx="5331485" cy="2996744"/>
          </a:xfrm>
          <a:prstGeom prst="rect">
            <a:avLst/>
          </a:prstGeom>
          <a:ln>
            <a:solidFill>
              <a:schemeClr val="tx1"/>
            </a:solidFill>
          </a:ln>
        </p:spPr>
      </p:pic>
      <p:graphicFrame>
        <p:nvGraphicFramePr>
          <p:cNvPr id="10" name="TextBox 5">
            <a:extLst>
              <a:ext uri="{FF2B5EF4-FFF2-40B4-BE49-F238E27FC236}">
                <a16:creationId xmlns:a16="http://schemas.microsoft.com/office/drawing/2014/main" id="{9533A721-08EB-DB8C-9C88-5CAB091FAF56}"/>
              </a:ext>
            </a:extLst>
          </p:cNvPr>
          <p:cNvGraphicFramePr/>
          <p:nvPr/>
        </p:nvGraphicFramePr>
        <p:xfrm>
          <a:off x="484725" y="1930628"/>
          <a:ext cx="5462016" cy="31393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60330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8C8F-E207-1ABD-1F60-A587093F1FF3}"/>
              </a:ext>
            </a:extLst>
          </p:cNvPr>
          <p:cNvSpPr>
            <a:spLocks noGrp="1"/>
          </p:cNvSpPr>
          <p:nvPr>
            <p:ph type="title"/>
          </p:nvPr>
        </p:nvSpPr>
        <p:spPr>
          <a:xfrm>
            <a:off x="913774" y="268712"/>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Importance of Technology in Training and Development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C2F6C7-C647-EDDB-09EE-1001866CF334}"/>
              </a:ext>
            </a:extLst>
          </p:cNvPr>
          <p:cNvSpPr>
            <a:spLocks noGrp="1"/>
          </p:cNvSpPr>
          <p:nvPr>
            <p:ph sz="quarter" idx="13"/>
          </p:nvPr>
        </p:nvSpPr>
        <p:spPr>
          <a:xfrm>
            <a:off x="123567" y="1864889"/>
            <a:ext cx="6796216" cy="4872342"/>
          </a:xfrm>
        </p:spPr>
        <p:txBody>
          <a:bodyPr/>
          <a:lstStyle/>
          <a:p>
            <a:pPr marL="342900" lvl="0" indent="-342900" algn="just">
              <a:lnSpc>
                <a:spcPct val="150000"/>
              </a:lnSpc>
              <a:spcAft>
                <a:spcPts val="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Technology has a significant role in education and career advancement because it may improve availability and provide various possibilities for learning.</a:t>
            </a:r>
            <a:endParaRPr lang="en-US" sz="1800"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It enhances accessibility and flexibility within the workplace (brand, 2019).</a:t>
            </a:r>
            <a:endParaRPr lang="en-US" sz="1800"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cap="none" dirty="0">
                <a:effectLst/>
                <a:latin typeface="Times New Roman" panose="02020603050405020304" pitchFamily="18" charset="0"/>
                <a:ea typeface="Times New Roman" panose="02020603050405020304" pitchFamily="18" charset="0"/>
              </a:rPr>
              <a:t>It makes learning more adaptive and personalised by adjusting content to meet the specifications of every person.</a:t>
            </a:r>
            <a:endParaRPr lang="en-US" sz="1800" cap="none" dirty="0">
              <a:effectLst/>
              <a:latin typeface="Arial" panose="020B0604020202020204" pitchFamily="34" charset="0"/>
              <a:ea typeface="Arial" panose="020B0604020202020204" pitchFamily="34" charset="0"/>
            </a:endParaRPr>
          </a:p>
          <a:p>
            <a:endParaRPr lang="en-GB" cap="none" dirty="0"/>
          </a:p>
        </p:txBody>
      </p:sp>
      <p:pic>
        <p:nvPicPr>
          <p:cNvPr id="5" name="Picture 4">
            <a:extLst>
              <a:ext uri="{FF2B5EF4-FFF2-40B4-BE49-F238E27FC236}">
                <a16:creationId xmlns:a16="http://schemas.microsoft.com/office/drawing/2014/main" id="{B41B59E4-0CB9-12B3-EE1E-A8E73FCFCF38}"/>
              </a:ext>
            </a:extLst>
          </p:cNvPr>
          <p:cNvPicPr>
            <a:picLocks noChangeAspect="1"/>
          </p:cNvPicPr>
          <p:nvPr/>
        </p:nvPicPr>
        <p:blipFill>
          <a:blip r:embed="rId3"/>
          <a:stretch>
            <a:fillRect/>
          </a:stretch>
        </p:blipFill>
        <p:spPr>
          <a:xfrm>
            <a:off x="7105135" y="1981103"/>
            <a:ext cx="4689566" cy="3431155"/>
          </a:xfrm>
          <a:prstGeom prst="rect">
            <a:avLst/>
          </a:prstGeom>
          <a:ln>
            <a:solidFill>
              <a:schemeClr val="tx1"/>
            </a:solidFill>
          </a:ln>
        </p:spPr>
      </p:pic>
    </p:spTree>
    <p:extLst>
      <p:ext uri="{BB962C8B-B14F-4D97-AF65-F5344CB8AC3E}">
        <p14:creationId xmlns:p14="http://schemas.microsoft.com/office/powerpoint/2010/main" val="1526796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8C8F-E207-1ABD-1F60-A587093F1FF3}"/>
              </a:ext>
            </a:extLst>
          </p:cNvPr>
          <p:cNvSpPr>
            <a:spLocks noGrp="1"/>
          </p:cNvSpPr>
          <p:nvPr>
            <p:ph type="title"/>
          </p:nvPr>
        </p:nvSpPr>
        <p:spPr>
          <a:xfrm>
            <a:off x="1024986" y="268712"/>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 Importance of Technology in Training and Development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C2F6C7-C647-EDDB-09EE-1001866CF334}"/>
              </a:ext>
            </a:extLst>
          </p:cNvPr>
          <p:cNvSpPr>
            <a:spLocks noGrp="1"/>
          </p:cNvSpPr>
          <p:nvPr>
            <p:ph sz="quarter" idx="13"/>
          </p:nvPr>
        </p:nvSpPr>
        <p:spPr>
          <a:xfrm>
            <a:off x="6096000" y="1959319"/>
            <a:ext cx="6050692" cy="3424107"/>
          </a:xfrm>
        </p:spPr>
        <p:txBody>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Provides real-time assessment and feedback</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Technology makes training options easier to expand and lowers expenses. </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Helps in streamlining cost efficiency and scalability.</a:t>
            </a:r>
            <a:endParaRPr lang="en-US" sz="1800" u="none" strike="noStrike" cap="non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71B0D0C0-CAE0-3B55-5BE4-4534E200D099}"/>
              </a:ext>
            </a:extLst>
          </p:cNvPr>
          <p:cNvPicPr>
            <a:picLocks noChangeAspect="1"/>
          </p:cNvPicPr>
          <p:nvPr/>
        </p:nvPicPr>
        <p:blipFill>
          <a:blip r:embed="rId3"/>
          <a:stretch>
            <a:fillRect/>
          </a:stretch>
        </p:blipFill>
        <p:spPr>
          <a:xfrm>
            <a:off x="1245298" y="1959319"/>
            <a:ext cx="3696020" cy="3924640"/>
          </a:xfrm>
          <a:prstGeom prst="rect">
            <a:avLst/>
          </a:prstGeom>
          <a:ln>
            <a:solidFill>
              <a:schemeClr val="tx1"/>
            </a:solidFill>
          </a:ln>
        </p:spPr>
      </p:pic>
    </p:spTree>
    <p:extLst>
      <p:ext uri="{BB962C8B-B14F-4D97-AF65-F5344CB8AC3E}">
        <p14:creationId xmlns:p14="http://schemas.microsoft.com/office/powerpoint/2010/main" val="3950436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D7B14-3C64-576B-DFB2-43E3234A2817}"/>
              </a:ext>
            </a:extLst>
          </p:cNvPr>
          <p:cNvSpPr>
            <a:spLocks noGrp="1"/>
          </p:cNvSpPr>
          <p:nvPr>
            <p:ph type="title"/>
          </p:nvPr>
        </p:nvSpPr>
        <p:spPr>
          <a:xfrm>
            <a:off x="913149" y="268712"/>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 Benefits of Technology-based Training Programmes for Employees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9D99CD-5A4E-5CB4-DF56-31FBBAA17DFE}"/>
              </a:ext>
            </a:extLst>
          </p:cNvPr>
          <p:cNvSpPr>
            <a:spLocks noGrp="1"/>
          </p:cNvSpPr>
          <p:nvPr>
            <p:ph sz="quarter" idx="13"/>
          </p:nvPr>
        </p:nvSpPr>
        <p:spPr/>
        <p:txBody>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Enhancement in accessibility and flexibility.</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Delivering training programs.</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Online learning platforms, webinars, and many more.</a:t>
            </a:r>
            <a:endParaRPr lang="en-US" sz="1800" u="none" strike="noStrike" cap="none" dirty="0">
              <a:effectLst/>
              <a:latin typeface="Arial" panose="020B0604020202020204" pitchFamily="34" charset="0"/>
              <a:ea typeface="Arial" panose="020B0604020202020204" pitchFamily="34" charset="0"/>
            </a:endParaRPr>
          </a:p>
          <a:p>
            <a:endParaRPr lang="en-GB" cap="none" dirty="0"/>
          </a:p>
        </p:txBody>
      </p:sp>
      <p:pic>
        <p:nvPicPr>
          <p:cNvPr id="5" name="Picture 4">
            <a:extLst>
              <a:ext uri="{FF2B5EF4-FFF2-40B4-BE49-F238E27FC236}">
                <a16:creationId xmlns:a16="http://schemas.microsoft.com/office/drawing/2014/main" id="{D4837C67-AEF1-C856-642B-1EEE6A82FAFB}"/>
              </a:ext>
            </a:extLst>
          </p:cNvPr>
          <p:cNvPicPr>
            <a:picLocks noChangeAspect="1"/>
          </p:cNvPicPr>
          <p:nvPr/>
        </p:nvPicPr>
        <p:blipFill>
          <a:blip r:embed="rId3"/>
          <a:stretch>
            <a:fillRect/>
          </a:stretch>
        </p:blipFill>
        <p:spPr>
          <a:xfrm>
            <a:off x="6587752" y="1864889"/>
            <a:ext cx="5212951" cy="3722564"/>
          </a:xfrm>
          <a:prstGeom prst="rect">
            <a:avLst/>
          </a:prstGeom>
          <a:ln>
            <a:solidFill>
              <a:schemeClr val="tx1"/>
            </a:solidFill>
          </a:ln>
        </p:spPr>
      </p:pic>
    </p:spTree>
    <p:extLst>
      <p:ext uri="{BB962C8B-B14F-4D97-AF65-F5344CB8AC3E}">
        <p14:creationId xmlns:p14="http://schemas.microsoft.com/office/powerpoint/2010/main" val="1429920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D7B14-3C64-576B-DFB2-43E3234A2817}"/>
              </a:ext>
            </a:extLst>
          </p:cNvPr>
          <p:cNvSpPr>
            <a:spLocks noGrp="1"/>
          </p:cNvSpPr>
          <p:nvPr>
            <p:ph type="title"/>
          </p:nvPr>
        </p:nvSpPr>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Benefits of Technology-based Training Programmes for Employees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9D99CD-5A4E-5CB4-DF56-31FBBAA17DFE}"/>
              </a:ext>
            </a:extLst>
          </p:cNvPr>
          <p:cNvSpPr>
            <a:spLocks noGrp="1"/>
          </p:cNvSpPr>
          <p:nvPr>
            <p:ph sz="quarter" idx="13"/>
          </p:nvPr>
        </p:nvSpPr>
        <p:spPr>
          <a:xfrm>
            <a:off x="7330098" y="2367092"/>
            <a:ext cx="3947502" cy="3424107"/>
          </a:xfrm>
        </p:spPr>
        <p:txBody>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Engaged in interactive learning.</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Improved knowledge retention.</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Videos, gamifications and more.</a:t>
            </a:r>
            <a:endParaRPr lang="en-US" sz="1800" u="none" strike="noStrike" cap="non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B2264DC6-26F2-351C-46EE-4AD81F6A1529}"/>
              </a:ext>
            </a:extLst>
          </p:cNvPr>
          <p:cNvPicPr>
            <a:picLocks noChangeAspect="1"/>
          </p:cNvPicPr>
          <p:nvPr/>
        </p:nvPicPr>
        <p:blipFill>
          <a:blip r:embed="rId3"/>
          <a:stretch>
            <a:fillRect/>
          </a:stretch>
        </p:blipFill>
        <p:spPr>
          <a:xfrm>
            <a:off x="782820" y="2367092"/>
            <a:ext cx="5176943" cy="3817745"/>
          </a:xfrm>
          <a:prstGeom prst="rect">
            <a:avLst/>
          </a:prstGeom>
          <a:ln>
            <a:solidFill>
              <a:schemeClr val="tx1"/>
            </a:solidFill>
          </a:ln>
        </p:spPr>
      </p:pic>
    </p:spTree>
    <p:extLst>
      <p:ext uri="{BB962C8B-B14F-4D97-AF65-F5344CB8AC3E}">
        <p14:creationId xmlns:p14="http://schemas.microsoft.com/office/powerpoint/2010/main" val="2254622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D7B14-3C64-576B-DFB2-43E3234A2817}"/>
              </a:ext>
            </a:extLst>
          </p:cNvPr>
          <p:cNvSpPr>
            <a:spLocks noGrp="1"/>
          </p:cNvSpPr>
          <p:nvPr>
            <p:ph type="title"/>
          </p:nvPr>
        </p:nvSpPr>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 Benefits of Technology-based Training Programmes for Employees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9D99CD-5A4E-5CB4-DF56-31FBBAA17DFE}"/>
              </a:ext>
            </a:extLst>
          </p:cNvPr>
          <p:cNvSpPr>
            <a:spLocks noGrp="1"/>
          </p:cNvSpPr>
          <p:nvPr>
            <p:ph sz="quarter" idx="13"/>
          </p:nvPr>
        </p:nvSpPr>
        <p:spPr/>
        <p:txBody>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Cost-effective training solution.</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Online learning platforms and virtual classrooms.</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Cost-effective alternatives.</a:t>
            </a:r>
            <a:endParaRPr lang="en-US" sz="1800" u="none" strike="noStrike" cap="non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2B331B37-63F9-9D1A-3D62-9F1DBCCC481D}"/>
              </a:ext>
            </a:extLst>
          </p:cNvPr>
          <p:cNvPicPr>
            <a:picLocks noChangeAspect="1"/>
          </p:cNvPicPr>
          <p:nvPr/>
        </p:nvPicPr>
        <p:blipFill>
          <a:blip r:embed="rId3"/>
          <a:stretch>
            <a:fillRect/>
          </a:stretch>
        </p:blipFill>
        <p:spPr>
          <a:xfrm>
            <a:off x="6095687" y="2567660"/>
            <a:ext cx="4900085" cy="3223539"/>
          </a:xfrm>
          <a:prstGeom prst="rect">
            <a:avLst/>
          </a:prstGeom>
          <a:ln>
            <a:solidFill>
              <a:schemeClr val="tx1"/>
            </a:solidFill>
          </a:ln>
        </p:spPr>
      </p:pic>
    </p:spTree>
    <p:extLst>
      <p:ext uri="{BB962C8B-B14F-4D97-AF65-F5344CB8AC3E}">
        <p14:creationId xmlns:p14="http://schemas.microsoft.com/office/powerpoint/2010/main" val="1888336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BA98-B9DE-5C72-2E08-D2BD7145B143}"/>
              </a:ext>
            </a:extLst>
          </p:cNvPr>
          <p:cNvSpPr>
            <a:spLocks noGrp="1"/>
          </p:cNvSpPr>
          <p:nvPr>
            <p:ph type="title"/>
          </p:nvPr>
        </p:nvSpPr>
        <p:spPr>
          <a:xfrm>
            <a:off x="913774" y="268712"/>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 Benefits of Technology-based Training Programmes for Employers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64A8B2-FAA2-FBFD-AAEE-F44739B172B6}"/>
              </a:ext>
            </a:extLst>
          </p:cNvPr>
          <p:cNvSpPr>
            <a:spLocks noGrp="1"/>
          </p:cNvSpPr>
          <p:nvPr>
            <p:ph sz="quarter" idx="13"/>
          </p:nvPr>
        </p:nvSpPr>
        <p:spPr>
          <a:xfrm>
            <a:off x="5511114" y="1864889"/>
            <a:ext cx="6248400" cy="3424107"/>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In addition to saving time and money, as well as producing better results, companies can derive several benefits from implementing training programmes that make use of technological advancements (</a:t>
            </a:r>
            <a:r>
              <a:rPr lang="en-GB" sz="1800" u="none" strike="noStrike" cap="none" dirty="0" err="1">
                <a:effectLst/>
                <a:latin typeface="Times New Roman" panose="02020603050405020304" pitchFamily="18" charset="0"/>
                <a:ea typeface="Times New Roman" panose="02020603050405020304" pitchFamily="18" charset="0"/>
              </a:rPr>
              <a:t>corti</a:t>
            </a:r>
            <a:r>
              <a:rPr lang="en-GB" sz="1800" u="none" strike="noStrike" cap="none" dirty="0">
                <a:effectLst/>
                <a:latin typeface="Times New Roman" panose="02020603050405020304" pitchFamily="18" charset="0"/>
                <a:ea typeface="Times New Roman" panose="02020603050405020304" pitchFamily="18" charset="0"/>
              </a:rPr>
              <a:t> et al., 2019).</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Some instances can be given to analyse the benefits of these programs for potential employers in companies.</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Unilever, a worldwide consumer products firm, has adopted technology-based training via its “u-work” platform. </a:t>
            </a:r>
            <a:endParaRPr lang="en-US" sz="1800" u="none" strike="noStrike" cap="none" dirty="0">
              <a:effectLst/>
              <a:latin typeface="Arial" panose="020B0604020202020204" pitchFamily="34" charset="0"/>
              <a:ea typeface="Arial" panose="020B0604020202020204" pitchFamily="34" charset="0"/>
            </a:endParaRPr>
          </a:p>
          <a:p>
            <a:endParaRPr lang="en-GB" cap="none" dirty="0"/>
          </a:p>
        </p:txBody>
      </p:sp>
      <p:pic>
        <p:nvPicPr>
          <p:cNvPr id="5" name="Picture 4">
            <a:extLst>
              <a:ext uri="{FF2B5EF4-FFF2-40B4-BE49-F238E27FC236}">
                <a16:creationId xmlns:a16="http://schemas.microsoft.com/office/drawing/2014/main" id="{6E3EB6A9-FCE8-24B4-B68F-FFE4C78991A1}"/>
              </a:ext>
            </a:extLst>
          </p:cNvPr>
          <p:cNvPicPr>
            <a:picLocks noChangeAspect="1"/>
          </p:cNvPicPr>
          <p:nvPr/>
        </p:nvPicPr>
        <p:blipFill>
          <a:blip r:embed="rId3"/>
          <a:stretch>
            <a:fillRect/>
          </a:stretch>
        </p:blipFill>
        <p:spPr>
          <a:xfrm>
            <a:off x="544022" y="2552624"/>
            <a:ext cx="4381880" cy="2440488"/>
          </a:xfrm>
          <a:prstGeom prst="rect">
            <a:avLst/>
          </a:prstGeom>
          <a:ln>
            <a:solidFill>
              <a:schemeClr val="tx1"/>
            </a:solidFill>
          </a:ln>
        </p:spPr>
      </p:pic>
    </p:spTree>
    <p:extLst>
      <p:ext uri="{BB962C8B-B14F-4D97-AF65-F5344CB8AC3E}">
        <p14:creationId xmlns:p14="http://schemas.microsoft.com/office/powerpoint/2010/main" val="1034439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BA98-B9DE-5C72-2E08-D2BD7145B143}"/>
              </a:ext>
            </a:extLst>
          </p:cNvPr>
          <p:cNvSpPr>
            <a:spLocks noGrp="1"/>
          </p:cNvSpPr>
          <p:nvPr>
            <p:ph type="title"/>
          </p:nvPr>
        </p:nvSpPr>
        <p:spPr>
          <a:xfrm>
            <a:off x="913149" y="173674"/>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Benefits of Technology-based Training Programmes for Employers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64A8B2-FAA2-FBFD-AAEE-F44739B172B6}"/>
              </a:ext>
            </a:extLst>
          </p:cNvPr>
          <p:cNvSpPr>
            <a:spLocks noGrp="1"/>
          </p:cNvSpPr>
          <p:nvPr>
            <p:ph sz="quarter" idx="13"/>
          </p:nvPr>
        </p:nvSpPr>
        <p:spPr>
          <a:xfrm>
            <a:off x="468931" y="1946962"/>
            <a:ext cx="6327285" cy="3424107"/>
          </a:xfrm>
        </p:spPr>
        <p:txBody>
          <a:bodyPr>
            <a:normAutofit/>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Another example is Tesco which is one of the major retailers in the UK</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It uses online courses to help its staff learn new things and improve their existing abilities. </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The “</a:t>
            </a:r>
            <a:r>
              <a:rPr lang="en-GB" sz="1800" cap="none" dirty="0">
                <a:latin typeface="Times New Roman" panose="02020603050405020304" pitchFamily="18" charset="0"/>
                <a:ea typeface="Times New Roman" panose="02020603050405020304" pitchFamily="18" charset="0"/>
              </a:rPr>
              <a:t>T</a:t>
            </a:r>
            <a:r>
              <a:rPr lang="en-GB" sz="1800" u="none" strike="noStrike" cap="none" dirty="0">
                <a:effectLst/>
                <a:latin typeface="Times New Roman" panose="02020603050405020304" pitchFamily="18" charset="0"/>
                <a:ea typeface="Times New Roman" panose="02020603050405020304" pitchFamily="18" charset="0"/>
              </a:rPr>
              <a:t>esco </a:t>
            </a:r>
            <a:r>
              <a:rPr lang="en-GB" sz="1800" cap="none" dirty="0">
                <a:latin typeface="Times New Roman" panose="02020603050405020304" pitchFamily="18" charset="0"/>
                <a:ea typeface="Times New Roman" panose="02020603050405020304" pitchFamily="18" charset="0"/>
              </a:rPr>
              <a:t>A</a:t>
            </a:r>
            <a:r>
              <a:rPr lang="en-GB" sz="1800" u="none" strike="noStrike" cap="none" dirty="0">
                <a:effectLst/>
                <a:latin typeface="Times New Roman" panose="02020603050405020304" pitchFamily="18" charset="0"/>
                <a:ea typeface="Times New Roman" panose="02020603050405020304" pitchFamily="18" charset="0"/>
              </a:rPr>
              <a:t>cademy” is an online resource for learning topics including customer service, management, and workplace safety (</a:t>
            </a:r>
            <a:r>
              <a:rPr lang="en-GB" sz="1800" u="none" strike="noStrike" cap="none" dirty="0" err="1">
                <a:effectLst/>
                <a:latin typeface="Times New Roman" panose="02020603050405020304" pitchFamily="18" charset="0"/>
                <a:ea typeface="Times New Roman" panose="02020603050405020304" pitchFamily="18" charset="0"/>
              </a:rPr>
              <a:t>clark</a:t>
            </a:r>
            <a:r>
              <a:rPr lang="en-GB" sz="1800" u="none" strike="noStrike" cap="none" dirty="0">
                <a:effectLst/>
                <a:latin typeface="Times New Roman" panose="02020603050405020304" pitchFamily="18" charset="0"/>
                <a:ea typeface="Times New Roman" panose="02020603050405020304" pitchFamily="18" charset="0"/>
              </a:rPr>
              <a:t> et al., 2022). </a:t>
            </a:r>
            <a:endParaRPr lang="en-US" sz="1800" u="none" strike="noStrike" cap="non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D08AD20B-DA1C-DC8F-07FA-8598E32182E9}"/>
              </a:ext>
            </a:extLst>
          </p:cNvPr>
          <p:cNvPicPr>
            <a:picLocks noChangeAspect="1"/>
          </p:cNvPicPr>
          <p:nvPr/>
        </p:nvPicPr>
        <p:blipFill>
          <a:blip r:embed="rId3"/>
          <a:stretch>
            <a:fillRect/>
          </a:stretch>
        </p:blipFill>
        <p:spPr>
          <a:xfrm>
            <a:off x="7287845" y="2217314"/>
            <a:ext cx="4435224" cy="3424107"/>
          </a:xfrm>
          <a:prstGeom prst="rect">
            <a:avLst/>
          </a:prstGeom>
          <a:ln>
            <a:solidFill>
              <a:schemeClr val="tx1"/>
            </a:solidFill>
          </a:ln>
        </p:spPr>
      </p:pic>
    </p:spTree>
    <p:extLst>
      <p:ext uri="{BB962C8B-B14F-4D97-AF65-F5344CB8AC3E}">
        <p14:creationId xmlns:p14="http://schemas.microsoft.com/office/powerpoint/2010/main" val="4055913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BA98-B9DE-5C72-2E08-D2BD7145B143}"/>
              </a:ext>
            </a:extLst>
          </p:cNvPr>
          <p:cNvSpPr>
            <a:spLocks noGrp="1"/>
          </p:cNvSpPr>
          <p:nvPr>
            <p:ph type="title"/>
          </p:nvPr>
        </p:nvSpPr>
        <p:spPr>
          <a:xfrm>
            <a:off x="913774" y="268712"/>
            <a:ext cx="10364451" cy="1596177"/>
          </a:xfrm>
        </p:spPr>
        <p:txBody>
          <a:bodyPr>
            <a:normAutofit/>
          </a:bodyPr>
          <a:lstStyle/>
          <a:p>
            <a:pPr>
              <a:lnSpc>
                <a:spcPct val="150000"/>
              </a:lnSpc>
            </a:pPr>
            <a:r>
              <a:rPr lang="en-GB" sz="3000" b="1" dirty="0">
                <a:effectLst/>
                <a:latin typeface="Times New Roman" panose="02020603050405020304" pitchFamily="18" charset="0"/>
                <a:ea typeface="Arial" panose="020B0604020202020204" pitchFamily="34" charset="0"/>
                <a:cs typeface="Times New Roman" panose="02020603050405020304" pitchFamily="18" charset="0"/>
              </a:rPr>
              <a:t> Benefits of Technology-based Training Programmes for Employers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64A8B2-FAA2-FBFD-AAEE-F44739B172B6}"/>
              </a:ext>
            </a:extLst>
          </p:cNvPr>
          <p:cNvSpPr>
            <a:spLocks noGrp="1"/>
          </p:cNvSpPr>
          <p:nvPr>
            <p:ph sz="quarter" idx="13"/>
          </p:nvPr>
        </p:nvSpPr>
        <p:spPr>
          <a:xfrm>
            <a:off x="5795319" y="2268237"/>
            <a:ext cx="5667632" cy="3424107"/>
          </a:xfrm>
        </p:spPr>
        <p:txBody>
          <a:bodyPr>
            <a:noAutofit/>
          </a:bodyPr>
          <a:lstStyle/>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These instances highlight the importance that technology-based training programmes can bring to businesses in the UK. </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Training that is powered by technology allows workers to study whenever and wherever they like, regardless of their location (berry and </a:t>
            </a:r>
            <a:r>
              <a:rPr lang="en-GB" sz="1800" u="none" strike="noStrike" cap="none" dirty="0" err="1">
                <a:effectLst/>
                <a:latin typeface="Times New Roman" panose="02020603050405020304" pitchFamily="18" charset="0"/>
                <a:ea typeface="Times New Roman" panose="02020603050405020304" pitchFamily="18" charset="0"/>
              </a:rPr>
              <a:t>hughes</a:t>
            </a:r>
            <a:r>
              <a:rPr lang="en-GB" sz="1800" u="none" strike="noStrike" cap="none" dirty="0">
                <a:effectLst/>
                <a:latin typeface="Times New Roman" panose="02020603050405020304" pitchFamily="18" charset="0"/>
                <a:ea typeface="Times New Roman" panose="02020603050405020304" pitchFamily="18" charset="0"/>
              </a:rPr>
              <a:t> 2020). </a:t>
            </a:r>
            <a:endParaRPr lang="en-US" sz="1800" u="none" strike="noStrike" cap="non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Symbol" panose="05050102010706020507" pitchFamily="18" charset="2"/>
              <a:buChar char=""/>
            </a:pPr>
            <a:r>
              <a:rPr lang="en-GB" sz="1800" u="none" strike="noStrike" cap="none" dirty="0">
                <a:effectLst/>
                <a:latin typeface="Times New Roman" panose="02020603050405020304" pitchFamily="18" charset="0"/>
                <a:ea typeface="Times New Roman" panose="02020603050405020304" pitchFamily="18" charset="0"/>
              </a:rPr>
              <a:t>With online training, businesses may reach more employees at a lower cost than with conventional in-person methods like transportation and printed materials.</a:t>
            </a:r>
            <a:endParaRPr lang="en-US" sz="1800" u="none" strike="noStrike" cap="non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DA15C2ED-1BE5-2EE4-E4E9-36BFE54AA9E1}"/>
              </a:ext>
            </a:extLst>
          </p:cNvPr>
          <p:cNvPicPr>
            <a:picLocks noChangeAspect="1"/>
          </p:cNvPicPr>
          <p:nvPr/>
        </p:nvPicPr>
        <p:blipFill>
          <a:blip r:embed="rId3"/>
          <a:stretch>
            <a:fillRect/>
          </a:stretch>
        </p:blipFill>
        <p:spPr>
          <a:xfrm>
            <a:off x="197708" y="2462308"/>
            <a:ext cx="5409769" cy="2940136"/>
          </a:xfrm>
          <a:prstGeom prst="rect">
            <a:avLst/>
          </a:prstGeom>
          <a:ln>
            <a:solidFill>
              <a:schemeClr val="tx1"/>
            </a:solidFill>
          </a:ln>
        </p:spPr>
      </p:pic>
    </p:spTree>
    <p:extLst>
      <p:ext uri="{BB962C8B-B14F-4D97-AF65-F5344CB8AC3E}">
        <p14:creationId xmlns:p14="http://schemas.microsoft.com/office/powerpoint/2010/main" val="3978280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C164-B2F9-61B0-E55E-66A5B8DC66F4}"/>
              </a:ext>
            </a:extLst>
          </p:cNvPr>
          <p:cNvSpPr>
            <a:spLocks noGrp="1"/>
          </p:cNvSpPr>
          <p:nvPr>
            <p:ph type="title"/>
          </p:nvPr>
        </p:nvSpPr>
        <p:spPr/>
        <p:txBody>
          <a:bodyPr>
            <a:normAutofit/>
          </a:bodyPr>
          <a:lstStyle/>
          <a:p>
            <a:pPr>
              <a:lnSpc>
                <a:spcPct val="150000"/>
              </a:lnSpc>
            </a:pPr>
            <a:r>
              <a:rPr lang="en-GB" sz="3000" b="1" kern="0">
                <a:effectLst/>
                <a:latin typeface="Times New Roman" panose="02020603050405020304" pitchFamily="18" charset="0"/>
                <a:ea typeface="Times New Roman" panose="02020603050405020304" pitchFamily="18" charset="0"/>
              </a:rPr>
              <a:t>Conclusion  </a:t>
            </a:r>
            <a:br>
              <a:rPr lang="en-US" sz="1800" b="1" kern="0">
                <a:effectLst/>
                <a:latin typeface="Times New Roman" panose="02020603050405020304" pitchFamily="18" charset="0"/>
                <a:ea typeface="Times New Roman" panose="02020603050405020304" pitchFamily="18" charset="0"/>
              </a:rPr>
            </a:br>
            <a:endParaRPr lang="en-GB" dirty="0"/>
          </a:p>
        </p:txBody>
      </p:sp>
      <p:pic>
        <p:nvPicPr>
          <p:cNvPr id="5" name="Picture 4">
            <a:extLst>
              <a:ext uri="{FF2B5EF4-FFF2-40B4-BE49-F238E27FC236}">
                <a16:creationId xmlns:a16="http://schemas.microsoft.com/office/drawing/2014/main" id="{F326344A-7DDF-D6AC-9D18-6EE86BBCE710}"/>
              </a:ext>
            </a:extLst>
          </p:cNvPr>
          <p:cNvPicPr>
            <a:picLocks noChangeAspect="1"/>
          </p:cNvPicPr>
          <p:nvPr/>
        </p:nvPicPr>
        <p:blipFill>
          <a:blip r:embed="rId3"/>
          <a:stretch>
            <a:fillRect/>
          </a:stretch>
        </p:blipFill>
        <p:spPr>
          <a:xfrm>
            <a:off x="6377054" y="2214694"/>
            <a:ext cx="5227773" cy="3673158"/>
          </a:xfrm>
          <a:prstGeom prst="rect">
            <a:avLst/>
          </a:prstGeom>
          <a:ln>
            <a:solidFill>
              <a:schemeClr val="tx1"/>
            </a:solidFill>
          </a:ln>
        </p:spPr>
      </p:pic>
      <p:sp>
        <p:nvSpPr>
          <p:cNvPr id="4" name="TextBox 3">
            <a:extLst>
              <a:ext uri="{FF2B5EF4-FFF2-40B4-BE49-F238E27FC236}">
                <a16:creationId xmlns:a16="http://schemas.microsoft.com/office/drawing/2014/main" id="{F30C76A5-7D5D-D0D8-4D96-22D3B14E5C67}"/>
              </a:ext>
            </a:extLst>
          </p:cNvPr>
          <p:cNvSpPr txBox="1"/>
          <p:nvPr/>
        </p:nvSpPr>
        <p:spPr>
          <a:xfrm>
            <a:off x="999744" y="2029659"/>
            <a:ext cx="4426334" cy="3693319"/>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The primary purpose of this research was to pay attention to the possible influence of technology on learning and development in an appropriate way.</a:t>
            </a:r>
          </a:p>
          <a:p>
            <a:r>
              <a:rPr lang="en-GB" sz="1800" dirty="0">
                <a:effectLst/>
                <a:latin typeface="Times New Roman" panose="02020603050405020304" pitchFamily="18" charset="0"/>
                <a:ea typeface="Times New Roman" panose="02020603050405020304" pitchFamily="18" charset="0"/>
              </a:rPr>
              <a:t> It can be analysed that the capacity to access and collaborate on a wide variety of resources, as well as the degree to which they can be customised, are both greatly improved by technological advancements. </a:t>
            </a:r>
          </a:p>
          <a:p>
            <a:r>
              <a:rPr lang="en-GB" sz="1800" dirty="0">
                <a:effectLst/>
                <a:latin typeface="Times New Roman" panose="02020603050405020304" pitchFamily="18" charset="0"/>
                <a:ea typeface="Times New Roman" panose="02020603050405020304" pitchFamily="18" charset="0"/>
              </a:rPr>
              <a:t> Educators and students together may benefit from the increased accessibility and versatility brought about by technological advancements in the classroom setting. </a:t>
            </a:r>
            <a:endParaRPr lang="en-GB" dirty="0"/>
          </a:p>
        </p:txBody>
      </p:sp>
    </p:spTree>
    <p:extLst>
      <p:ext uri="{BB962C8B-B14F-4D97-AF65-F5344CB8AC3E}">
        <p14:creationId xmlns:p14="http://schemas.microsoft.com/office/powerpoint/2010/main" val="2943649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4A5C7-EDDC-D3F5-BD16-87BB93163199}"/>
              </a:ext>
            </a:extLst>
          </p:cNvPr>
          <p:cNvSpPr>
            <a:spLocks noGrp="1"/>
          </p:cNvSpPr>
          <p:nvPr>
            <p:ph type="title"/>
          </p:nvPr>
        </p:nvSpPr>
        <p:spPr>
          <a:xfrm>
            <a:off x="913774" y="-234100"/>
            <a:ext cx="10364451" cy="1596177"/>
          </a:xfrm>
        </p:spPr>
        <p:txBody>
          <a:bodyPr>
            <a:normAutofit/>
          </a:bodyPr>
          <a:lstStyle/>
          <a:p>
            <a:pPr>
              <a:lnSpc>
                <a:spcPct val="150000"/>
              </a:lnSpc>
            </a:pPr>
            <a:r>
              <a:rPr lang="en-GB" sz="3000" b="1" kern="0" dirty="0">
                <a:effectLst/>
                <a:latin typeface="Times New Roman" panose="02020603050405020304" pitchFamily="18" charset="0"/>
                <a:ea typeface="Times New Roman" panose="02020603050405020304" pitchFamily="18" charset="0"/>
              </a:rPr>
              <a:t>Reference List</a:t>
            </a:r>
            <a:br>
              <a:rPr lang="en-US" sz="3000" b="1" kern="0" dirty="0">
                <a:effectLst/>
                <a:latin typeface="Times New Roman" panose="02020603050405020304" pitchFamily="18" charset="0"/>
                <a:ea typeface="Times New Roman" panose="02020603050405020304" pitchFamily="18" charset="0"/>
              </a:rPr>
            </a:br>
            <a:endParaRPr lang="en-GB" sz="3000" dirty="0"/>
          </a:p>
        </p:txBody>
      </p:sp>
      <p:sp>
        <p:nvSpPr>
          <p:cNvPr id="3" name="Content Placeholder 2">
            <a:extLst>
              <a:ext uri="{FF2B5EF4-FFF2-40B4-BE49-F238E27FC236}">
                <a16:creationId xmlns:a16="http://schemas.microsoft.com/office/drawing/2014/main" id="{405A9D5F-FD4F-4B78-5AD0-F4FA09DADCCF}"/>
              </a:ext>
            </a:extLst>
          </p:cNvPr>
          <p:cNvSpPr>
            <a:spLocks noGrp="1"/>
          </p:cNvSpPr>
          <p:nvPr>
            <p:ph sz="quarter" idx="13"/>
          </p:nvPr>
        </p:nvSpPr>
        <p:spPr>
          <a:xfrm>
            <a:off x="913774" y="650486"/>
            <a:ext cx="10363826" cy="3424107"/>
          </a:xfrm>
        </p:spPr>
        <p:txBody>
          <a:bodyPr>
            <a:noAutofit/>
          </a:bodyPr>
          <a:lstStyle/>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Adle, </a:t>
            </a:r>
            <a:r>
              <a:rPr lang="en-GB" sz="1000" cap="none" dirty="0" err="1">
                <a:effectLst/>
                <a:latin typeface="Times New Roman" panose="02020603050405020304" pitchFamily="18" charset="0"/>
                <a:ea typeface="Times New Roman" panose="02020603050405020304" pitchFamily="18" charset="0"/>
              </a:rPr>
              <a:t>a.A.</a:t>
            </a:r>
            <a:r>
              <a:rPr lang="en-GB" sz="1000" cap="none" dirty="0">
                <a:effectLst/>
                <a:latin typeface="Times New Roman" panose="02020603050405020304" pitchFamily="18" charset="0"/>
                <a:ea typeface="Times New Roman" panose="02020603050405020304" pitchFamily="18" charset="0"/>
              </a:rPr>
              <a:t> And </a:t>
            </a:r>
            <a:r>
              <a:rPr lang="en-GB" sz="1000" cap="none" dirty="0" err="1">
                <a:effectLst/>
                <a:latin typeface="Times New Roman" panose="02020603050405020304" pitchFamily="18" charset="0"/>
                <a:ea typeface="Times New Roman" panose="02020603050405020304" pitchFamily="18" charset="0"/>
              </a:rPr>
              <a:t>akdemir</a:t>
            </a:r>
            <a:r>
              <a:rPr lang="en-GB" sz="1000" cap="none" dirty="0">
                <a:effectLst/>
                <a:latin typeface="Times New Roman" panose="02020603050405020304" pitchFamily="18" charset="0"/>
                <a:ea typeface="Times New Roman" panose="02020603050405020304" pitchFamily="18" charset="0"/>
              </a:rPr>
              <a:t>, Ö., (2019). Achieving competitive advantage in technology-based industry: how developing intellectual capital matters. </a:t>
            </a:r>
            <a:r>
              <a:rPr lang="en-GB" sz="1000" i="1" cap="none" dirty="0">
                <a:effectLst/>
                <a:latin typeface="Times New Roman" panose="02020603050405020304" pitchFamily="18" charset="0"/>
                <a:ea typeface="Times New Roman" panose="02020603050405020304" pitchFamily="18" charset="0"/>
              </a:rPr>
              <a:t>International journal of </a:t>
            </a:r>
            <a:r>
              <a:rPr lang="en-GB" sz="1000" i="1" cap="none" dirty="0" err="1">
                <a:effectLst/>
                <a:latin typeface="Times New Roman" panose="02020603050405020304" pitchFamily="18" charset="0"/>
                <a:ea typeface="Times New Roman" panose="02020603050405020304" pitchFamily="18" charset="0"/>
              </a:rPr>
              <a:t>ebusiness</a:t>
            </a:r>
            <a:r>
              <a:rPr lang="en-GB" sz="1000" i="1" cap="none" dirty="0">
                <a:effectLst/>
                <a:latin typeface="Times New Roman" panose="02020603050405020304" pitchFamily="18" charset="0"/>
                <a:ea typeface="Times New Roman" panose="02020603050405020304" pitchFamily="18" charset="0"/>
              </a:rPr>
              <a:t> and </a:t>
            </a:r>
            <a:r>
              <a:rPr lang="en-GB" sz="1000" i="1" cap="none" dirty="0" err="1">
                <a:effectLst/>
                <a:latin typeface="Times New Roman" panose="02020603050405020304" pitchFamily="18" charset="0"/>
                <a:ea typeface="Times New Roman" panose="02020603050405020304" pitchFamily="18" charset="0"/>
              </a:rPr>
              <a:t>egovernment</a:t>
            </a:r>
            <a:r>
              <a:rPr lang="en-GB" sz="1000" i="1" cap="none" dirty="0">
                <a:effectLst/>
                <a:latin typeface="Times New Roman" panose="02020603050405020304" pitchFamily="18" charset="0"/>
                <a:ea typeface="Times New Roman" panose="02020603050405020304" pitchFamily="18" charset="0"/>
              </a:rPr>
              <a:t> studies</a:t>
            </a:r>
            <a:r>
              <a:rPr lang="en-GB" sz="1000" cap="none" dirty="0">
                <a:effectLst/>
                <a:latin typeface="Times New Roman" panose="02020603050405020304" pitchFamily="18" charset="0"/>
                <a:ea typeface="Times New Roman" panose="02020603050405020304" pitchFamily="18" charset="0"/>
              </a:rPr>
              <a:t>, </a:t>
            </a:r>
            <a:r>
              <a:rPr lang="en-GB" sz="1000" i="1" cap="none" dirty="0">
                <a:effectLst/>
                <a:latin typeface="Times New Roman" panose="02020603050405020304" pitchFamily="18" charset="0"/>
                <a:ea typeface="Times New Roman" panose="02020603050405020304" pitchFamily="18" charset="0"/>
              </a:rPr>
              <a:t>11</a:t>
            </a:r>
            <a:r>
              <a:rPr lang="en-GB" sz="1000" cap="none" dirty="0">
                <a:effectLst/>
                <a:latin typeface="Times New Roman" panose="02020603050405020304" pitchFamily="18" charset="0"/>
                <a:ea typeface="Times New Roman" panose="02020603050405020304" pitchFamily="18" charset="0"/>
              </a:rPr>
              <a:t>(2), pp.89-103.</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Al-</a:t>
            </a:r>
            <a:r>
              <a:rPr lang="en-GB" sz="1000" cap="none" dirty="0" err="1">
                <a:effectLst/>
                <a:latin typeface="Times New Roman" panose="02020603050405020304" pitchFamily="18" charset="0"/>
                <a:ea typeface="Times New Roman" panose="02020603050405020304" pitchFamily="18" charset="0"/>
              </a:rPr>
              <a:t>ansi</a:t>
            </a:r>
            <a:r>
              <a:rPr lang="en-GB" sz="1000" cap="none" dirty="0">
                <a:effectLst/>
                <a:latin typeface="Times New Roman" panose="02020603050405020304" pitchFamily="18" charset="0"/>
                <a:ea typeface="Times New Roman" panose="02020603050405020304" pitchFamily="18" charset="0"/>
              </a:rPr>
              <a:t>, </a:t>
            </a:r>
            <a:r>
              <a:rPr lang="en-GB" sz="1000" cap="none" dirty="0" err="1">
                <a:effectLst/>
                <a:latin typeface="Times New Roman" panose="02020603050405020304" pitchFamily="18" charset="0"/>
                <a:ea typeface="Times New Roman" panose="02020603050405020304" pitchFamily="18" charset="0"/>
              </a:rPr>
              <a:t>a.M.</a:t>
            </a:r>
            <a:r>
              <a:rPr lang="en-GB" sz="1000" cap="none" dirty="0">
                <a:effectLst/>
                <a:latin typeface="Times New Roman" panose="02020603050405020304" pitchFamily="18" charset="0"/>
                <a:ea typeface="Times New Roman" panose="02020603050405020304" pitchFamily="18" charset="0"/>
              </a:rPr>
              <a:t>, (2021). Applying information technology-based knowledge management (KM) simulation in the airline industry. </a:t>
            </a:r>
            <a:r>
              <a:rPr lang="en-GB" sz="1000" i="1" cap="none" dirty="0">
                <a:effectLst/>
                <a:latin typeface="Times New Roman" panose="02020603050405020304" pitchFamily="18" charset="0"/>
                <a:ea typeface="Times New Roman" panose="02020603050405020304" pitchFamily="18" charset="0"/>
              </a:rPr>
              <a:t>International journal of new practices in management and engineering</a:t>
            </a:r>
            <a:r>
              <a:rPr lang="en-GB" sz="1000" cap="none" dirty="0">
                <a:effectLst/>
                <a:latin typeface="Times New Roman" panose="02020603050405020304" pitchFamily="18" charset="0"/>
                <a:ea typeface="Times New Roman" panose="02020603050405020304" pitchFamily="18" charset="0"/>
              </a:rPr>
              <a:t>, </a:t>
            </a:r>
            <a:r>
              <a:rPr lang="en-GB" sz="1000" i="1" cap="none" dirty="0">
                <a:effectLst/>
                <a:latin typeface="Times New Roman" panose="02020603050405020304" pitchFamily="18" charset="0"/>
                <a:ea typeface="Times New Roman" panose="02020603050405020304" pitchFamily="18" charset="0"/>
              </a:rPr>
              <a:t>10</a:t>
            </a:r>
            <a:r>
              <a:rPr lang="en-GB" sz="1000" cap="none" dirty="0">
                <a:effectLst/>
                <a:latin typeface="Times New Roman" panose="02020603050405020304" pitchFamily="18" charset="0"/>
                <a:ea typeface="Times New Roman" panose="02020603050405020304" pitchFamily="18" charset="0"/>
              </a:rPr>
              <a:t>(02), pp.05-09.</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err="1">
                <a:effectLst/>
                <a:latin typeface="Times New Roman" panose="02020603050405020304" pitchFamily="18" charset="0"/>
                <a:ea typeface="Times New Roman" panose="02020603050405020304" pitchFamily="18" charset="0"/>
              </a:rPr>
              <a:t>Alluisi</a:t>
            </a:r>
            <a:r>
              <a:rPr lang="en-GB" sz="1000" cap="none" dirty="0">
                <a:effectLst/>
                <a:latin typeface="Times New Roman" panose="02020603050405020304" pitchFamily="18" charset="0"/>
                <a:ea typeface="Times New Roman" panose="02020603050405020304" pitchFamily="18" charset="0"/>
              </a:rPr>
              <a:t>, </a:t>
            </a:r>
            <a:r>
              <a:rPr lang="en-GB" sz="1000" cap="none" dirty="0" err="1">
                <a:effectLst/>
                <a:latin typeface="Times New Roman" panose="02020603050405020304" pitchFamily="18" charset="0"/>
                <a:ea typeface="Times New Roman" panose="02020603050405020304" pitchFamily="18" charset="0"/>
              </a:rPr>
              <a:t>e.A.</a:t>
            </a:r>
            <a:r>
              <a:rPr lang="en-GB" sz="1000" cap="none" dirty="0">
                <a:effectLst/>
                <a:latin typeface="Times New Roman" panose="02020603050405020304" pitchFamily="18" charset="0"/>
                <a:ea typeface="Times New Roman" panose="02020603050405020304" pitchFamily="18" charset="0"/>
              </a:rPr>
              <a:t>, (2021). The development of technology for collective training: SIMNET, a case history. Human factors, 33(3), pp.343-362.</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Barclays (2023) </a:t>
            </a:r>
            <a:r>
              <a:rPr lang="en-GB" sz="1000" i="1" cap="none" dirty="0">
                <a:effectLst/>
                <a:latin typeface="Times New Roman" panose="02020603050405020304" pitchFamily="18" charset="0"/>
                <a:ea typeface="Times New Roman" panose="02020603050405020304" pitchFamily="18" charset="0"/>
              </a:rPr>
              <a:t>digital wings do more with digital </a:t>
            </a:r>
            <a:r>
              <a:rPr lang="en-GB" sz="1000" cap="none" dirty="0">
                <a:effectLst/>
                <a:latin typeface="Times New Roman" panose="02020603050405020304" pitchFamily="18" charset="0"/>
                <a:ea typeface="Times New Roman" panose="02020603050405020304" pitchFamily="18" charset="0"/>
              </a:rPr>
              <a:t>available at: https://www.Barclays.Co.Uk/digital-confidence/digital-wings/ [accessed on: 25.10.23]</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Beer, P. And </a:t>
            </a:r>
            <a:r>
              <a:rPr lang="en-GB" sz="1000" cap="none" dirty="0" err="1">
                <a:effectLst/>
                <a:latin typeface="Times New Roman" panose="02020603050405020304" pitchFamily="18" charset="0"/>
                <a:ea typeface="Times New Roman" panose="02020603050405020304" pitchFamily="18" charset="0"/>
              </a:rPr>
              <a:t>mulder</a:t>
            </a:r>
            <a:r>
              <a:rPr lang="en-GB" sz="1000" cap="none" dirty="0">
                <a:effectLst/>
                <a:latin typeface="Times New Roman" panose="02020603050405020304" pitchFamily="18" charset="0"/>
                <a:ea typeface="Times New Roman" panose="02020603050405020304" pitchFamily="18" charset="0"/>
              </a:rPr>
              <a:t>, R.H., (2020). The effects of technological developments on work and their implications for continuous vocational education and training: A systematic review. Frontiers in psychology, 11, p.918.</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err="1">
                <a:effectLst/>
                <a:latin typeface="Times New Roman" panose="02020603050405020304" pitchFamily="18" charset="0"/>
                <a:ea typeface="Times New Roman" panose="02020603050405020304" pitchFamily="18" charset="0"/>
              </a:rPr>
              <a:t>Benor</a:t>
            </a:r>
            <a:r>
              <a:rPr lang="en-GB" sz="1000" cap="none" dirty="0">
                <a:effectLst/>
                <a:latin typeface="Times New Roman" panose="02020603050405020304" pitchFamily="18" charset="0"/>
                <a:ea typeface="Times New Roman" panose="02020603050405020304" pitchFamily="18" charset="0"/>
              </a:rPr>
              <a:t>, </a:t>
            </a:r>
            <a:r>
              <a:rPr lang="en-GB" sz="1000" cap="none" dirty="0" err="1">
                <a:effectLst/>
                <a:latin typeface="Times New Roman" panose="02020603050405020304" pitchFamily="18" charset="0"/>
                <a:ea typeface="Times New Roman" panose="02020603050405020304" pitchFamily="18" charset="0"/>
              </a:rPr>
              <a:t>d.E.</a:t>
            </a:r>
            <a:r>
              <a:rPr lang="en-GB" sz="1000" cap="none" dirty="0">
                <a:effectLst/>
                <a:latin typeface="Times New Roman" panose="02020603050405020304" pitchFamily="18" charset="0"/>
                <a:ea typeface="Times New Roman" panose="02020603050405020304" pitchFamily="18" charset="0"/>
              </a:rPr>
              <a:t>, (2020). Faculty development, teacher training and teacher accreditation in medical education: twenty years from now. Medical teacher, 22(5), pp.503-512.</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Berry, </a:t>
            </a:r>
            <a:r>
              <a:rPr lang="en-GB" sz="1000" cap="none" dirty="0" err="1">
                <a:effectLst/>
                <a:latin typeface="Times New Roman" panose="02020603050405020304" pitchFamily="18" charset="0"/>
                <a:ea typeface="Times New Roman" panose="02020603050405020304" pitchFamily="18" charset="0"/>
              </a:rPr>
              <a:t>g.R</a:t>
            </a:r>
            <a:r>
              <a:rPr lang="en-GB" sz="1000" cap="none" dirty="0">
                <a:effectLst/>
                <a:latin typeface="Times New Roman" panose="02020603050405020304" pitchFamily="18" charset="0"/>
                <a:ea typeface="Times New Roman" panose="02020603050405020304" pitchFamily="18" charset="0"/>
              </a:rPr>
              <a:t>. And </a:t>
            </a:r>
            <a:r>
              <a:rPr lang="en-GB" sz="1000" cap="none" dirty="0" err="1">
                <a:effectLst/>
                <a:latin typeface="Times New Roman" panose="02020603050405020304" pitchFamily="18" charset="0"/>
                <a:ea typeface="Times New Roman" panose="02020603050405020304" pitchFamily="18" charset="0"/>
              </a:rPr>
              <a:t>hughes</a:t>
            </a:r>
            <a:r>
              <a:rPr lang="en-GB" sz="1000" cap="none" dirty="0">
                <a:effectLst/>
                <a:latin typeface="Times New Roman" panose="02020603050405020304" pitchFamily="18" charset="0"/>
                <a:ea typeface="Times New Roman" panose="02020603050405020304" pitchFamily="18" charset="0"/>
              </a:rPr>
              <a:t>, H., (2020). Integrating work–life balance with 24/7 information and communication technologies: the experience of adult students with online learning. American journal of distance education, 34(2), pp.91-105.</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Brand, </a:t>
            </a:r>
            <a:r>
              <a:rPr lang="en-GB" sz="1000" cap="none" dirty="0" err="1">
                <a:effectLst/>
                <a:latin typeface="Times New Roman" panose="02020603050405020304" pitchFamily="18" charset="0"/>
                <a:ea typeface="Times New Roman" panose="02020603050405020304" pitchFamily="18" charset="0"/>
              </a:rPr>
              <a:t>g.A.</a:t>
            </a:r>
            <a:r>
              <a:rPr lang="en-GB" sz="1000" cap="none" dirty="0">
                <a:effectLst/>
                <a:latin typeface="Times New Roman" panose="02020603050405020304" pitchFamily="18" charset="0"/>
                <a:ea typeface="Times New Roman" panose="02020603050405020304" pitchFamily="18" charset="0"/>
              </a:rPr>
              <a:t>, (2019). What research says: training teachers for using technology. Journal of staff development, 19, pp.10-13.</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err="1">
                <a:effectLst/>
                <a:latin typeface="Times New Roman" panose="02020603050405020304" pitchFamily="18" charset="0"/>
                <a:ea typeface="Times New Roman" panose="02020603050405020304" pitchFamily="18" charset="0"/>
              </a:rPr>
              <a:t>Britishairways</a:t>
            </a:r>
            <a:r>
              <a:rPr lang="en-GB" sz="1000" cap="none" dirty="0">
                <a:effectLst/>
                <a:latin typeface="Times New Roman" panose="02020603050405020304" pitchFamily="18" charset="0"/>
                <a:ea typeface="Times New Roman" panose="02020603050405020304" pitchFamily="18" charset="0"/>
              </a:rPr>
              <a:t> (2023) </a:t>
            </a:r>
            <a:r>
              <a:rPr lang="en-GB" sz="1000" i="1" cap="none" dirty="0" err="1">
                <a:effectLst/>
                <a:latin typeface="Times New Roman" panose="02020603050405020304" pitchFamily="18" charset="0"/>
                <a:ea typeface="Times New Roman" panose="02020603050405020304" pitchFamily="18" charset="0"/>
              </a:rPr>
              <a:t>british</a:t>
            </a:r>
            <a:r>
              <a:rPr lang="en-GB" sz="1000" i="1" cap="none" dirty="0">
                <a:effectLst/>
                <a:latin typeface="Times New Roman" panose="02020603050405020304" pitchFamily="18" charset="0"/>
                <a:ea typeface="Times New Roman" panose="02020603050405020304" pitchFamily="18" charset="0"/>
              </a:rPr>
              <a:t> airways flight training at the global learning academy</a:t>
            </a:r>
            <a:r>
              <a:rPr lang="en-GB" sz="1000" cap="none" dirty="0">
                <a:effectLst/>
                <a:latin typeface="Times New Roman" panose="02020603050405020304" pitchFamily="18" charset="0"/>
                <a:ea typeface="Times New Roman" panose="02020603050405020304" pitchFamily="18" charset="0"/>
              </a:rPr>
              <a:t> available at: https://www.Britishairways.Com/en-gb/baft [accessed on: 25.10.23]</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a:effectLst/>
                <a:latin typeface="Times New Roman" panose="02020603050405020304" pitchFamily="18" charset="0"/>
                <a:ea typeface="Times New Roman" panose="02020603050405020304" pitchFamily="18" charset="0"/>
              </a:rPr>
              <a:t>Clark, M., </a:t>
            </a:r>
            <a:r>
              <a:rPr lang="en-GB" sz="1000" cap="none" dirty="0" err="1">
                <a:effectLst/>
                <a:latin typeface="Times New Roman" panose="02020603050405020304" pitchFamily="18" charset="0"/>
                <a:ea typeface="Times New Roman" panose="02020603050405020304" pitchFamily="18" charset="0"/>
              </a:rPr>
              <a:t>Springmann</a:t>
            </a:r>
            <a:r>
              <a:rPr lang="en-GB" sz="1000" cap="none" dirty="0">
                <a:effectLst/>
                <a:latin typeface="Times New Roman" panose="02020603050405020304" pitchFamily="18" charset="0"/>
                <a:ea typeface="Times New Roman" panose="02020603050405020304" pitchFamily="18" charset="0"/>
              </a:rPr>
              <a:t>, M., Rayner, M., Scarborough, P., Hill, J., Tilman, D., </a:t>
            </a:r>
            <a:r>
              <a:rPr lang="en-GB" sz="1000" cap="none" dirty="0" err="1">
                <a:effectLst/>
                <a:latin typeface="Times New Roman" panose="02020603050405020304" pitchFamily="18" charset="0"/>
                <a:ea typeface="Times New Roman" panose="02020603050405020304" pitchFamily="18" charset="0"/>
              </a:rPr>
              <a:t>Macdiarmid</a:t>
            </a:r>
            <a:r>
              <a:rPr lang="en-GB" sz="1000" cap="none" dirty="0">
                <a:effectLst/>
                <a:latin typeface="Times New Roman" panose="02020603050405020304" pitchFamily="18" charset="0"/>
                <a:ea typeface="Times New Roman" panose="02020603050405020304" pitchFamily="18" charset="0"/>
              </a:rPr>
              <a:t>, J.I., </a:t>
            </a:r>
            <a:r>
              <a:rPr lang="en-GB" sz="1000" cap="none" dirty="0" err="1">
                <a:effectLst/>
                <a:latin typeface="Times New Roman" panose="02020603050405020304" pitchFamily="18" charset="0"/>
                <a:ea typeface="Times New Roman" panose="02020603050405020304" pitchFamily="18" charset="0"/>
              </a:rPr>
              <a:t>Fanzo</a:t>
            </a:r>
            <a:r>
              <a:rPr lang="en-GB" sz="1000" cap="none" dirty="0">
                <a:effectLst/>
                <a:latin typeface="Times New Roman" panose="02020603050405020304" pitchFamily="18" charset="0"/>
                <a:ea typeface="Times New Roman" panose="02020603050405020304" pitchFamily="18" charset="0"/>
              </a:rPr>
              <a:t>, J., Bandy, L. And </a:t>
            </a:r>
            <a:r>
              <a:rPr lang="en-GB" sz="1000" cap="none" dirty="0" err="1">
                <a:effectLst/>
                <a:latin typeface="Times New Roman" panose="02020603050405020304" pitchFamily="18" charset="0"/>
                <a:ea typeface="Times New Roman" panose="02020603050405020304" pitchFamily="18" charset="0"/>
              </a:rPr>
              <a:t>harrington</a:t>
            </a:r>
            <a:r>
              <a:rPr lang="en-GB" sz="1000" cap="none" dirty="0">
                <a:effectLst/>
                <a:latin typeface="Times New Roman" panose="02020603050405020304" pitchFamily="18" charset="0"/>
                <a:ea typeface="Times New Roman" panose="02020603050405020304" pitchFamily="18" charset="0"/>
              </a:rPr>
              <a:t>, R.A., (2022). Estimating the environmental impacts of 57,000 food products. Proceedings of the national academy of sciences, 119(33), p.E2120584119.</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err="1">
                <a:effectLst/>
                <a:latin typeface="Times New Roman" panose="02020603050405020304" pitchFamily="18" charset="0"/>
                <a:ea typeface="Times New Roman" panose="02020603050405020304" pitchFamily="18" charset="0"/>
              </a:rPr>
              <a:t>Corti</a:t>
            </a:r>
            <a:r>
              <a:rPr lang="en-GB" sz="1000" cap="none" dirty="0">
                <a:effectLst/>
                <a:latin typeface="Times New Roman" panose="02020603050405020304" pitchFamily="18" charset="0"/>
                <a:ea typeface="Times New Roman" panose="02020603050405020304" pitchFamily="18" charset="0"/>
              </a:rPr>
              <a:t>, c., </a:t>
            </a:r>
            <a:r>
              <a:rPr lang="en-GB" sz="1000" cap="none" dirty="0" err="1">
                <a:effectLst/>
                <a:latin typeface="Times New Roman" panose="02020603050405020304" pitchFamily="18" charset="0"/>
                <a:ea typeface="Times New Roman" panose="02020603050405020304" pitchFamily="18" charset="0"/>
              </a:rPr>
              <a:t>Oldrati</a:t>
            </a:r>
            <a:r>
              <a:rPr lang="en-GB" sz="1000" cap="none" dirty="0">
                <a:effectLst/>
                <a:latin typeface="Times New Roman" panose="02020603050405020304" pitchFamily="18" charset="0"/>
                <a:ea typeface="Times New Roman" panose="02020603050405020304" pitchFamily="18" charset="0"/>
              </a:rPr>
              <a:t>, V., </a:t>
            </a:r>
            <a:r>
              <a:rPr lang="en-GB" sz="1000" cap="none" dirty="0" err="1">
                <a:effectLst/>
                <a:latin typeface="Times New Roman" panose="02020603050405020304" pitchFamily="18" charset="0"/>
                <a:ea typeface="Times New Roman" panose="02020603050405020304" pitchFamily="18" charset="0"/>
              </a:rPr>
              <a:t>Oprandi</a:t>
            </a:r>
            <a:r>
              <a:rPr lang="en-GB" sz="1000" cap="none" dirty="0">
                <a:effectLst/>
                <a:latin typeface="Times New Roman" panose="02020603050405020304" pitchFamily="18" charset="0"/>
                <a:ea typeface="Times New Roman" panose="02020603050405020304" pitchFamily="18" charset="0"/>
              </a:rPr>
              <a:t>, M.C., Ferrari, E., Poggi, G., </a:t>
            </a:r>
            <a:r>
              <a:rPr lang="en-GB" sz="1000" cap="none" dirty="0" err="1">
                <a:effectLst/>
                <a:latin typeface="Times New Roman" panose="02020603050405020304" pitchFamily="18" charset="0"/>
                <a:ea typeface="Times New Roman" panose="02020603050405020304" pitchFamily="18" charset="0"/>
              </a:rPr>
              <a:t>Borgatti</a:t>
            </a:r>
            <a:r>
              <a:rPr lang="en-GB" sz="1000" cap="none" dirty="0">
                <a:effectLst/>
                <a:latin typeface="Times New Roman" panose="02020603050405020304" pitchFamily="18" charset="0"/>
                <a:ea typeface="Times New Roman" panose="02020603050405020304" pitchFamily="18" charset="0"/>
              </a:rPr>
              <a:t>, R., </a:t>
            </a:r>
            <a:r>
              <a:rPr lang="en-GB" sz="1000" cap="none" dirty="0" err="1">
                <a:effectLst/>
                <a:latin typeface="Times New Roman" panose="02020603050405020304" pitchFamily="18" charset="0"/>
                <a:ea typeface="Times New Roman" panose="02020603050405020304" pitchFamily="18" charset="0"/>
              </a:rPr>
              <a:t>Urgesi</a:t>
            </a:r>
            <a:r>
              <a:rPr lang="en-GB" sz="1000" cap="none" dirty="0">
                <a:effectLst/>
                <a:latin typeface="Times New Roman" panose="02020603050405020304" pitchFamily="18" charset="0"/>
                <a:ea typeface="Times New Roman" panose="02020603050405020304" pitchFamily="18" charset="0"/>
              </a:rPr>
              <a:t>, C. And </a:t>
            </a:r>
            <a:r>
              <a:rPr lang="en-GB" sz="1000" cap="none" dirty="0" err="1">
                <a:effectLst/>
                <a:latin typeface="Times New Roman" panose="02020603050405020304" pitchFamily="18" charset="0"/>
                <a:ea typeface="Times New Roman" panose="02020603050405020304" pitchFamily="18" charset="0"/>
              </a:rPr>
              <a:t>bardoni</a:t>
            </a:r>
            <a:r>
              <a:rPr lang="en-GB" sz="1000" cap="none" dirty="0">
                <a:effectLst/>
                <a:latin typeface="Times New Roman" panose="02020603050405020304" pitchFamily="18" charset="0"/>
                <a:ea typeface="Times New Roman" panose="02020603050405020304" pitchFamily="18" charset="0"/>
              </a:rPr>
              <a:t>, A., (2019). Remote technology-based training programs for children with acquired brain injury: A systematic review and a meta-analytic exploration. Behavioural neurology, 2019.</a:t>
            </a:r>
            <a:endParaRPr lang="en-US" sz="1000" cap="none" dirty="0">
              <a:effectLst/>
              <a:latin typeface="Arial" panose="020B0604020202020204" pitchFamily="34" charset="0"/>
              <a:ea typeface="Arial" panose="020B0604020202020204" pitchFamily="34" charset="0"/>
            </a:endParaRPr>
          </a:p>
          <a:p>
            <a:pPr marL="0" indent="0" algn="just">
              <a:lnSpc>
                <a:spcPct val="150000"/>
              </a:lnSpc>
              <a:spcAft>
                <a:spcPts val="0"/>
              </a:spcAft>
              <a:buNone/>
            </a:pPr>
            <a:r>
              <a:rPr lang="en-GB" sz="1000" cap="none" dirty="0" err="1">
                <a:effectLst/>
                <a:latin typeface="Times New Roman" panose="02020603050405020304" pitchFamily="18" charset="0"/>
                <a:ea typeface="Times New Roman" panose="02020603050405020304" pitchFamily="18" charset="0"/>
              </a:rPr>
              <a:t>Indiyaningsih</a:t>
            </a:r>
            <a:r>
              <a:rPr lang="en-GB" sz="1000" cap="none" dirty="0">
                <a:effectLst/>
                <a:latin typeface="Times New Roman" panose="02020603050405020304" pitchFamily="18" charset="0"/>
                <a:ea typeface="Times New Roman" panose="02020603050405020304" pitchFamily="18" charset="0"/>
              </a:rPr>
              <a:t>, </a:t>
            </a:r>
            <a:r>
              <a:rPr lang="en-GB" sz="1000" cap="none" dirty="0" err="1">
                <a:effectLst/>
                <a:latin typeface="Times New Roman" panose="02020603050405020304" pitchFamily="18" charset="0"/>
                <a:ea typeface="Times New Roman" panose="02020603050405020304" pitchFamily="18" charset="0"/>
              </a:rPr>
              <a:t>k.M.H</a:t>
            </a:r>
            <a:r>
              <a:rPr lang="en-GB" sz="1000" cap="none" dirty="0">
                <a:effectLst/>
                <a:latin typeface="Times New Roman" panose="02020603050405020304" pitchFamily="18" charset="0"/>
                <a:ea typeface="Times New Roman" panose="02020603050405020304" pitchFamily="18" charset="0"/>
              </a:rPr>
              <a:t>., (2020). The effect of human resource competency, work culture and utilization of information technology to performance of employees. </a:t>
            </a:r>
            <a:r>
              <a:rPr lang="en-GB" sz="1000" i="1" cap="none" dirty="0">
                <a:effectLst/>
                <a:latin typeface="Times New Roman" panose="02020603050405020304" pitchFamily="18" charset="0"/>
                <a:ea typeface="Times New Roman" panose="02020603050405020304" pitchFamily="18" charset="0"/>
              </a:rPr>
              <a:t>Regional dynamic: journal of policy and business science</a:t>
            </a:r>
            <a:r>
              <a:rPr lang="en-GB" sz="1000" cap="none" dirty="0">
                <a:effectLst/>
                <a:latin typeface="Times New Roman" panose="02020603050405020304" pitchFamily="18" charset="0"/>
                <a:ea typeface="Times New Roman" panose="02020603050405020304" pitchFamily="18" charset="0"/>
              </a:rPr>
              <a:t>, </a:t>
            </a:r>
            <a:r>
              <a:rPr lang="en-GB" sz="1000" i="1" cap="none" dirty="0">
                <a:effectLst/>
                <a:latin typeface="Times New Roman" panose="02020603050405020304" pitchFamily="18" charset="0"/>
                <a:ea typeface="Times New Roman" panose="02020603050405020304" pitchFamily="18" charset="0"/>
              </a:rPr>
              <a:t>2</a:t>
            </a:r>
            <a:r>
              <a:rPr lang="en-GB" sz="1000" cap="none" dirty="0">
                <a:effectLst/>
                <a:latin typeface="Times New Roman" panose="02020603050405020304" pitchFamily="18" charset="0"/>
                <a:ea typeface="Times New Roman" panose="02020603050405020304" pitchFamily="18" charset="0"/>
              </a:rPr>
              <a:t>(1), pp.13-19.</a:t>
            </a:r>
            <a:endParaRPr lang="en-US" sz="1000" cap="none" dirty="0">
              <a:effectLst/>
              <a:latin typeface="Arial" panose="020B0604020202020204" pitchFamily="34" charset="0"/>
              <a:ea typeface="Arial" panose="020B0604020202020204" pitchFamily="34" charset="0"/>
            </a:endParaRPr>
          </a:p>
          <a:p>
            <a:pPr marL="0" indent="0">
              <a:buNone/>
            </a:pPr>
            <a:endParaRPr lang="en-GB" sz="10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6956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2494</Words>
  <Application>Microsoft Office PowerPoint</Application>
  <PresentationFormat>Widescreen</PresentationFormat>
  <Paragraphs>81</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Symbol</vt:lpstr>
      <vt:lpstr>Times New Roman</vt:lpstr>
      <vt:lpstr>Tw Cen MT</vt:lpstr>
      <vt:lpstr>Droplet</vt:lpstr>
      <vt:lpstr>The impact of technology on learning and development</vt:lpstr>
      <vt:lpstr>Introduction </vt:lpstr>
      <vt:lpstr>Importance of Technology in Training and Development </vt:lpstr>
      <vt:lpstr> Importance of Technology in Training and Development </vt:lpstr>
      <vt:lpstr> Benefits of Technology-based Training Programmes for Employees </vt:lpstr>
      <vt:lpstr>Benefits of Technology-based Training Programmes for Employees </vt:lpstr>
      <vt:lpstr> Benefits of Technology-based Training Programmes for Employees </vt:lpstr>
      <vt:lpstr> Benefits of Technology-based Training Programmes for Employers </vt:lpstr>
      <vt:lpstr>Benefits of Technology-based Training Programmes for Employers </vt:lpstr>
      <vt:lpstr> Benefits of Technology-based Training Programmes for Employers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dc:creator/>
  <cp:lastModifiedBy/>
  <cp:revision>1</cp:revision>
  <dcterms:created xsi:type="dcterms:W3CDTF">2023-11-02T07:35:35Z</dcterms:created>
  <dcterms:modified xsi:type="dcterms:W3CDTF">2023-11-24T17:46:34Z</dcterms:modified>
</cp:coreProperties>
</file>