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3" r:id="rId4"/>
    <p:sldId id="261" r:id="rId5"/>
    <p:sldId id="26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435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9000">
              <a:srgbClr val="B6E0F4">
                <a:lumMod val="24000"/>
                <a:lumOff val="76000"/>
              </a:srgbClr>
            </a:gs>
            <a:gs pos="3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dc.gov/food-safety/index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comm1062/chapter/1-3-the-communication-process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latworldknowledge.lardbucket.org/books/an-introduction-to-organizational-communication/s06-02-rethinking-communication.html" TargetMode="Externa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licdomainpictures.net/en/view-image.php?image=615414&amp;picture=love-and-empathy" TargetMode="External"/><Relationship Id="rId3" Type="http://schemas.openxmlformats.org/officeDocument/2006/relationships/image" Target="../media/image6.jpg"/><Relationship Id="rId7" Type="http://schemas.openxmlformats.org/officeDocument/2006/relationships/image" Target="../media/image8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gdsteam/14064123625" TargetMode="External"/><Relationship Id="rId5" Type="http://schemas.openxmlformats.org/officeDocument/2006/relationships/image" Target="../media/image7.jpg"/><Relationship Id="rId4" Type="http://schemas.openxmlformats.org/officeDocument/2006/relationships/hyperlink" Target="https://nancyweducationinnovations.wordpress.com/category/reflection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0876"/>
            <a:ext cx="10698192" cy="1365909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glow rad="101600">
                    <a:schemeClr val="tx2">
                      <a:alpha val="40000"/>
                    </a:schemeClr>
                  </a:glow>
                  <a:outerShdw blurRad="50800" dist="50800" dir="5400000" sx="25000" sy="25000" algn="ctr" rotWithShape="0">
                    <a:schemeClr val="accent1">
                      <a:lumMod val="60000"/>
                      <a:lumOff val="40000"/>
                      <a:alpha val="43000"/>
                    </a:schemeClr>
                  </a:outerShdw>
                  <a:reflection blurRad="12700" stA="45000" endPos="23000" dist="50800" dir="5400000" sy="-100000" algn="bl" rotWithShape="0"/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LCLM4003 Effective Teamwork and Communication</a:t>
            </a:r>
            <a:endParaRPr lang="en-GB" sz="3200" b="1" dirty="0">
              <a:effectLst>
                <a:glow rad="101600">
                  <a:schemeClr val="tx2">
                    <a:alpha val="40000"/>
                  </a:schemeClr>
                </a:glow>
                <a:outerShdw blurRad="50800" dist="50800" dir="5400000" sx="25000" sy="25000" algn="ctr" rotWithShape="0">
                  <a:schemeClr val="accent1">
                    <a:lumMod val="60000"/>
                    <a:lumOff val="40000"/>
                    <a:alpha val="43000"/>
                  </a:schemeClr>
                </a:outerShdw>
                <a:reflection blurRad="12700" stA="45000" endPos="23000" dist="50800" dir="5400000" sy="-10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802F1855-6484-23DF-1E1E-110AFE6149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9873984"/>
              </p:ext>
            </p:extLst>
          </p:nvPr>
        </p:nvGraphicFramePr>
        <p:xfrm>
          <a:off x="1069676" y="1995577"/>
          <a:ext cx="9569569" cy="4089813"/>
        </p:xfrm>
        <a:graphic>
          <a:graphicData uri="http://schemas.openxmlformats.org/drawingml/2006/table">
            <a:tbl>
              <a:tblPr/>
              <a:tblGrid>
                <a:gridCol w="2834465">
                  <a:extLst>
                    <a:ext uri="{9D8B030D-6E8A-4147-A177-3AD203B41FA5}">
                      <a16:colId xmlns:a16="http://schemas.microsoft.com/office/drawing/2014/main" val="1178097169"/>
                    </a:ext>
                  </a:extLst>
                </a:gridCol>
                <a:gridCol w="1707614">
                  <a:extLst>
                    <a:ext uri="{9D8B030D-6E8A-4147-A177-3AD203B41FA5}">
                      <a16:colId xmlns:a16="http://schemas.microsoft.com/office/drawing/2014/main" val="916073040"/>
                    </a:ext>
                  </a:extLst>
                </a:gridCol>
                <a:gridCol w="5027490">
                  <a:extLst>
                    <a:ext uri="{9D8B030D-6E8A-4147-A177-3AD203B41FA5}">
                      <a16:colId xmlns:a16="http://schemas.microsoft.com/office/drawing/2014/main" val="3016861182"/>
                    </a:ext>
                  </a:extLst>
                </a:gridCol>
              </a:tblGrid>
              <a:tr h="436792">
                <a:tc gridSpan="3">
                  <a:txBody>
                    <a:bodyPr/>
                    <a:lstStyle/>
                    <a:p>
                      <a:pPr algn="ctr" rtl="0" fontAlgn="ctr">
                        <a:buNone/>
                      </a:pPr>
                      <a:r>
                        <a:rPr lang="en-GB" sz="16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AGENDA &amp; OVERVIEW</a:t>
                      </a:r>
                      <a:endParaRPr lang="en-GB">
                        <a:effectLst/>
                      </a:endParaRPr>
                    </a:p>
                  </a:txBody>
                  <a:tcPr marL="61913" marR="47625" marT="47625" marB="47625" anchor="ctr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4334784"/>
                  </a:ext>
                </a:extLst>
              </a:tr>
              <a:tr h="39753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Student Names</a:t>
                      </a:r>
                      <a:endParaRPr lang="en-GB">
                        <a:effectLst/>
                      </a:endParaRPr>
                    </a:p>
                  </a:txBody>
                  <a:tcPr marL="61913" marR="47625" marT="47625" marB="47625">
                    <a:lnL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ID No</a:t>
                      </a:r>
                      <a:endParaRPr lang="en-GB">
                        <a:effectLst/>
                      </a:endParaRPr>
                    </a:p>
                  </a:txBody>
                  <a:tcPr marL="61913" marR="47625" marT="47625" marB="47625">
                    <a:lnL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BARRIER &amp; SOLUTIONS</a:t>
                      </a:r>
                      <a:endParaRPr lang="en-GB" dirty="0">
                        <a:effectLst/>
                      </a:endParaRPr>
                    </a:p>
                  </a:txBody>
                  <a:tcPr marL="61913" marR="47625" marT="47625" marB="47625">
                    <a:lnL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7333790"/>
                  </a:ext>
                </a:extLst>
              </a:tr>
              <a:tr h="39753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Inna Romanovych </a:t>
                      </a:r>
                      <a:endParaRPr lang="en-GB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25161351 </a:t>
                      </a:r>
                      <a:endParaRPr lang="en-GB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Environmental Noise </a:t>
                      </a:r>
                      <a:endParaRPr lang="en-GB" dirty="0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8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010313"/>
                  </a:ext>
                </a:extLst>
              </a:tr>
              <a:tr h="39753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Iryna Bilichenko     </a:t>
                      </a:r>
                      <a:endParaRPr lang="en-GB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2410663 </a:t>
                      </a:r>
                      <a:endParaRPr lang="en-GB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Language/Communication/Body Language</a:t>
                      </a: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dirty="0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6558785"/>
                  </a:ext>
                </a:extLst>
              </a:tr>
              <a:tr h="39753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Abdus Sufyan    </a:t>
                      </a:r>
                      <a:endParaRPr lang="en-GB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2437819</a:t>
                      </a:r>
                      <a:endParaRPr lang="en-GB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Age/Generational</a:t>
                      </a:r>
                      <a:endParaRPr lang="en-GB" dirty="0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512070"/>
                  </a:ext>
                </a:extLst>
              </a:tr>
              <a:tr h="39753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00FF00"/>
                          </a:highlight>
                          <a:latin typeface="Arial" panose="020B0604020202020204" pitchFamily="34" charset="0"/>
                        </a:rPr>
                        <a:t>Nilofar Shaikh   </a:t>
                      </a:r>
                      <a:endParaRPr lang="en-GB">
                        <a:effectLst/>
                        <a:highlight>
                          <a:srgbClr val="00FF00"/>
                        </a:highlight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00FF00"/>
                          </a:highlight>
                          <a:latin typeface="Arial" panose="020B0604020202020204" pitchFamily="34" charset="0"/>
                        </a:rPr>
                        <a:t>2517953</a:t>
                      </a:r>
                      <a:endParaRPr lang="en-GB">
                        <a:effectLst/>
                        <a:highlight>
                          <a:srgbClr val="00FF00"/>
                        </a:highlight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00FF00"/>
                          </a:highlight>
                          <a:latin typeface="Arial" panose="020B0604020202020204" pitchFamily="34" charset="0"/>
                        </a:rPr>
                        <a:t>Cultural (Standards/Practices) </a:t>
                      </a:r>
                      <a:endParaRPr lang="en-GB" dirty="0">
                        <a:effectLst/>
                        <a:highlight>
                          <a:srgbClr val="00FF00"/>
                        </a:highlight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1207326"/>
                  </a:ext>
                </a:extLst>
              </a:tr>
              <a:tr h="39753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Ephrahim</a:t>
                      </a:r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Namanya</a:t>
                      </a:r>
                      <a:endParaRPr lang="en-GB" dirty="0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2509101 </a:t>
                      </a:r>
                      <a:endParaRPr lang="en-GB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Emotional</a:t>
                      </a:r>
                      <a:endParaRPr lang="en-GB" dirty="0">
                        <a:effectLst/>
                      </a:endParaRP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2547429"/>
                  </a:ext>
                </a:extLst>
              </a:tr>
              <a:tr h="1267841">
                <a:tc gridSpan="3">
                  <a:txBody>
                    <a:bodyPr/>
                    <a:lstStyle/>
                    <a:p>
                      <a:pPr fontAlgn="base"/>
                      <a:br>
                        <a:rPr lang="en-GB" b="1" dirty="0">
                          <a:effectLst/>
                        </a:rPr>
                      </a:br>
                      <a:r>
                        <a:rPr lang="en-GB" sz="1400" b="1" i="0" u="sng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Dr Alfred Mensah</a:t>
                      </a:r>
                    </a:p>
                    <a:p>
                      <a:pPr fontAlgn="base"/>
                      <a:r>
                        <a:rPr lang="en-GB" sz="1400" b="1" i="0" u="sng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Module Leader for ETW/dissertation supervisor</a:t>
                      </a:r>
                    </a:p>
                    <a:p>
                      <a:pPr rtl="0" fontAlgn="t">
                        <a:spcBef>
                          <a:spcPts val="1000"/>
                        </a:spcBef>
                        <a:buNone/>
                      </a:pPr>
                      <a:r>
                        <a:rPr lang="en-GB" sz="1400" b="1" i="0" u="sng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Tutor’s Name: Rejwan Bin Sulaiman</a:t>
                      </a:r>
                    </a:p>
                  </a:txBody>
                  <a:tcPr marL="61913" marR="47625" marT="47625" marB="47625"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54825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21" y="365125"/>
            <a:ext cx="10909479" cy="871247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prstClr val="black"/>
                </a:solidFill>
                <a:effectLst>
                  <a:glow rad="101600">
                    <a:schemeClr val="tx2">
                      <a:alpha val="40000"/>
                    </a:schemeClr>
                  </a:glow>
                  <a:outerShdw blurRad="50800" dist="50800" dir="5400000" sx="25000" sy="25000" algn="ctr" rotWithShape="0">
                    <a:schemeClr val="accent1">
                      <a:lumMod val="60000"/>
                      <a:lumOff val="40000"/>
                      <a:alpha val="43000"/>
                    </a:schemeClr>
                  </a:outerShdw>
                  <a:reflection blurRad="12700" stA="45000" endPos="23000" dist="50800" dir="5400000" sy="-10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 : CULTURAL BARRIER (Standards &amp; Practices)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21" y="1236372"/>
            <a:ext cx="7778840" cy="154233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What is a Cultural Barrier?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This happens when people from different backgrounds misunderstand each other because they view the world differently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Our Focus: Standards and Practices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20000"/>
              </a:lnSpc>
              <a:spcBef>
                <a:spcPts val="0"/>
              </a:spcBef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Every culture has its own "usual way of doing things" (standards).</a:t>
            </a:r>
          </a:p>
          <a:p>
            <a:pPr lvl="0">
              <a:lnSpc>
                <a:spcPct val="120000"/>
              </a:lnSpc>
              <a:spcBef>
                <a:spcPts val="0"/>
              </a:spcBef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When the habits are different, messages can easily get mixed up.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1128A3-EF13-1AC6-F353-C2153E27A1F8}"/>
              </a:ext>
            </a:extLst>
          </p:cNvPr>
          <p:cNvSpPr txBox="1"/>
          <p:nvPr/>
        </p:nvSpPr>
        <p:spPr>
          <a:xfrm>
            <a:off x="444319" y="4466644"/>
            <a:ext cx="7778840" cy="212365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Example 1: Cultural Barrier: Food Safety Habits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some cold places(Countries), people might not be used to putting meat in the fridge overnight.</a:t>
            </a:r>
          </a:p>
          <a:p>
            <a:pPr lvl="0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Barrier 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Instructing workers to follow strict rules (like wearing plastic gloves or using fridges) can fail if they don't understand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it matters in their new environment.</a:t>
            </a:r>
          </a:p>
          <a:p>
            <a:pPr lvl="0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 2:Cultural Barrier: Communication issue ( The Professor vs. The Village Community)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 educated professor might use high-level, complex Medical terms. heavy jargons or Phrases in communication</a:t>
            </a:r>
          </a:p>
          <a:p>
            <a:pPr lvl="0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Barrier: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 local village members have different educational backgrounds, so the talk feels confusing instead of helpful.</a:t>
            </a:r>
          </a:p>
        </p:txBody>
      </p:sp>
      <p:pic>
        <p:nvPicPr>
          <p:cNvPr id="5" name="Picture 4" descr="A group of people with arrows&#10;&#10;AI-generated content may be incorrect.">
            <a:extLst>
              <a:ext uri="{FF2B5EF4-FFF2-40B4-BE49-F238E27FC236}">
                <a16:creationId xmlns:a16="http://schemas.microsoft.com/office/drawing/2014/main" id="{EEF52676-F28E-9FCF-78FF-B6AD9EC6F7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9150" y="1423115"/>
            <a:ext cx="3473450" cy="155539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98F9F15-CD79-46B9-0A8D-68D45E1913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439150" y="3152194"/>
            <a:ext cx="3638549" cy="3438108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 txBox="1">
            <a:spLocks/>
          </p:cNvSpPr>
          <p:nvPr/>
        </p:nvSpPr>
        <p:spPr>
          <a:xfrm>
            <a:off x="444320" y="2815985"/>
            <a:ext cx="7778839" cy="160361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9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 : FLIGHT FOOD LTD: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Flight Food Ltd is a medium-sized company that makes meals for airplanes. Due to Recent complaint of bad packing, poor food quality, and meat found in vegetarian meals they were losing business.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u="sng" dirty="0">
                <a:latin typeface="Arial" panose="020B0604020202020204" pitchFamily="34" charset="0"/>
                <a:cs typeface="Arial" panose="020B0604020202020204" pitchFamily="34" charset="0"/>
              </a:rPr>
              <a:t>Main Problem &amp; Barriers :  a)  Language and Cultural Barries b) No Proper Training c)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900" b="1" u="sng" dirty="0">
                <a:latin typeface="Arial" panose="020B0604020202020204" pitchFamily="34" charset="0"/>
                <a:cs typeface="Arial" panose="020B0604020202020204" pitchFamily="34" charset="0"/>
              </a:rPr>
              <a:t>Leadership &amp; Role modelling is Questionable d) Communication Failure e) Equipment  issues</a:t>
            </a:r>
            <a:endParaRPr lang="en-GB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799C517-440A-4B63-51B4-100310F44ED7}"/>
              </a:ext>
            </a:extLst>
          </p:cNvPr>
          <p:cNvSpPr txBox="1"/>
          <p:nvPr/>
        </p:nvSpPr>
        <p:spPr>
          <a:xfrm>
            <a:off x="499754" y="1202441"/>
            <a:ext cx="7941386" cy="488595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rtl="0">
              <a:buNone/>
            </a:pPr>
            <a:r>
              <a:rPr lang="en-GB" sz="2000" b="1" i="0" u="sng" strike="noStrike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Model : Schramm’s (1949) /Berlo’s SMCR (1960)</a:t>
            </a:r>
            <a:endParaRPr lang="en-GB" sz="2000" b="0" u="sng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rtl="0" fontAlgn="base"/>
            <a:br>
              <a:rPr lang="en-GB" sz="20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Schramm’s Model (1954):</a:t>
            </a:r>
          </a:p>
          <a:p>
            <a:pPr marL="742950" lvl="1" indent="-285750" rtl="0" fontAlgn="base"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Success 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carry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on the "Field of Experience" 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Background, Culture and life Habits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742950" lvl="1" indent="-285750" rtl="0" fontAlgn="base">
              <a:spcBef>
                <a:spcPts val="500"/>
              </a:spcBef>
              <a:buFont typeface="Arial" panose="020B0604020202020204" pitchFamily="34" charset="0"/>
              <a:buChar char="•"/>
            </a:pPr>
            <a:endParaRPr lang="en-GB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rtl="0" fontAlgn="base"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their cultural backgrounds are too different, they will "decode" (interpret) the message incorrectly.</a:t>
            </a:r>
          </a:p>
          <a:p>
            <a:pPr lvl="1" rtl="0" fontAlgn="base">
              <a:spcBef>
                <a:spcPts val="500"/>
              </a:spcBef>
            </a:pPr>
            <a:endParaRPr lang="en-GB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Berlo’s SMCR Model (1960):</a:t>
            </a:r>
            <a:r>
              <a:rPr lang="en-GB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SMCR = (Source&gt;&gt;Message&gt;&gt;Chanel&gt;&gt;Receiver)</a:t>
            </a:r>
            <a:endParaRPr lang="en-GB" sz="14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rtl="0" fontAlgn="base"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Lists "Culture" and "Social Systems" as key factors affecting both the Sender and the Receiver.</a:t>
            </a:r>
          </a:p>
          <a:p>
            <a:pPr marL="742950" lvl="1" indent="-285750" rtl="0" fontAlgn="base">
              <a:spcBef>
                <a:spcPts val="500"/>
              </a:spcBef>
              <a:buFont typeface="Arial" panose="020B0604020202020204" pitchFamily="34" charset="0"/>
              <a:buChar char="•"/>
            </a:pPr>
            <a:endParaRPr lang="en-GB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rtl="0" fontAlgn="base"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communication to work, the sender must understand the receiver's cultural values and rules.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3AF99A4-AFC2-0EDB-C911-A11C4F3986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08883" y="1202441"/>
            <a:ext cx="3120314" cy="227718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EAE9248-3191-B48C-BDD0-152877B2EC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708883" y="3899919"/>
            <a:ext cx="3212436" cy="21884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82BB8C-5EFA-512F-D1C8-187AEBA4AD03}"/>
              </a:ext>
            </a:extLst>
          </p:cNvPr>
          <p:cNvSpPr txBox="1"/>
          <p:nvPr/>
        </p:nvSpPr>
        <p:spPr>
          <a:xfrm>
            <a:off x="499754" y="367600"/>
            <a:ext cx="108169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prstClr val="black"/>
                </a:solidFill>
                <a:effectLst>
                  <a:glow rad="101600">
                    <a:schemeClr val="tx2">
                      <a:alpha val="40000"/>
                    </a:schemeClr>
                  </a:glow>
                  <a:outerShdw blurRad="50800" dist="50800" dir="5400000" sx="25000" sy="25000" algn="ctr" rotWithShape="0">
                    <a:schemeClr val="accent1">
                      <a:lumMod val="60000"/>
                      <a:lumOff val="40000"/>
                      <a:alpha val="43000"/>
                    </a:schemeClr>
                  </a:outerShdw>
                  <a:reflection blurRad="12700" stA="45000" endPos="23000" dist="50800" dir="5400000" sy="-10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THEORY FOR : CULTURAL BARRIER (Standards &amp; Practices)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99630"/>
            <a:ext cx="10515600" cy="733305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prstClr val="black"/>
                </a:solidFill>
                <a:effectLst>
                  <a:glow rad="101600">
                    <a:schemeClr val="tx2">
                      <a:alpha val="40000"/>
                    </a:schemeClr>
                  </a:glow>
                  <a:outerShdw blurRad="50800" dist="50800" dir="5400000" sx="25000" sy="25000" algn="ctr" rotWithShape="0">
                    <a:schemeClr val="accent1">
                      <a:lumMod val="60000"/>
                      <a:lumOff val="40000"/>
                      <a:alpha val="43000"/>
                    </a:schemeClr>
                  </a:outerShdw>
                  <a:reflection blurRad="12700" stA="45000" endPos="23000" dist="50800" dir="5400000" sy="-10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SOLUTION TO THE BARRIER :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283838"/>
            <a:ext cx="9088272" cy="527571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lvl="0" fontAlgn="base"/>
            <a:endParaRPr lang="en-GB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fontAlgn="base">
              <a:buNone/>
            </a:pPr>
            <a:r>
              <a:rPr lang="en-GB" sz="29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SEEK FEEDBACK :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is incomplete until the sender receives a response to verify   the message was understood. </a:t>
            </a:r>
          </a:p>
          <a:p>
            <a:pPr fontAlgn="base"/>
            <a:r>
              <a:rPr lang="en-GB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(Case :  Gary should have checked that the message delivered and understood by staff.)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lvl="0" indent="0" fontAlgn="base">
              <a:buNone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fontAlgn="base">
              <a:buNone/>
            </a:pPr>
            <a:r>
              <a:rPr lang="en-GB" sz="29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SIMPLYFY THE MESSAGE :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 Avoid jargon and use "Verbal Language" that is common to both cultures.</a:t>
            </a:r>
          </a:p>
          <a:p>
            <a:pPr fontAlgn="base"/>
            <a:r>
              <a:rPr lang="en-GB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(Case : Gary should have use simple words or translation technique)</a:t>
            </a:r>
          </a:p>
          <a:p>
            <a:pPr marL="0" lvl="0" indent="0" fontAlgn="base">
              <a:buNone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fontAlgn="base">
              <a:buNone/>
            </a:pPr>
            <a:r>
              <a:rPr lang="en-GB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LISTING: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Pay attention to non-verbal cues (gestures and posture) which can vary by culture </a:t>
            </a:r>
            <a:r>
              <a:rPr lang="en-GB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(example: a "</a:t>
            </a:r>
            <a:r>
              <a:rPr lang="en-GB" b="1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noding</a:t>
            </a:r>
            <a:r>
              <a:rPr lang="en-GB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 means "no" in some cultures).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(Case: Gary : should have notified or verified if the message delivered and understood by staff)</a:t>
            </a:r>
          </a:p>
          <a:p>
            <a:pPr marL="0" lvl="0" indent="0" fontAlgn="base">
              <a:buNone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fontAlgn="base">
              <a:buNone/>
            </a:pPr>
            <a:r>
              <a:rPr lang="en-GB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EMPATHY: 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Use "empathetic listening" to understand the other person's perspective and cultural background.</a:t>
            </a:r>
          </a:p>
          <a:p>
            <a:pPr fontAlgn="base"/>
            <a:r>
              <a:rPr lang="en-GB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(Case: Connect with staff by understanding their perspective.) </a:t>
            </a:r>
          </a:p>
          <a:p>
            <a:pPr marL="0" lvl="0" indent="0">
              <a:buNone/>
            </a:pPr>
            <a:endParaRPr lang="en-GB" sz="33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CONCLUSION: Good communication is not just about talking; it is about being</a:t>
            </a:r>
          </a:p>
          <a:p>
            <a:pPr marL="0" lvl="0" indent="0">
              <a:buNone/>
            </a:pP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 understanding of Background, place &amp; Culture of listener.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 descr="A hand with letters coming out of it&#10;&#10;AI-generated content may be incorrect.">
            <a:extLst>
              <a:ext uri="{FF2B5EF4-FFF2-40B4-BE49-F238E27FC236}">
                <a16:creationId xmlns:a16="http://schemas.microsoft.com/office/drawing/2014/main" id="{75EA9BFC-D7D5-C4FC-B4D6-3A5EBCAB8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9698392" y="3810348"/>
            <a:ext cx="2391250" cy="107309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4E3FB0E-AB00-E240-7FD3-223E7E6B28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98392" y="1296538"/>
            <a:ext cx="2391250" cy="12760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F93A9F0-F3F2-A605-2038-BAAEFE9CD3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698392" y="2696329"/>
            <a:ext cx="2391250" cy="10347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06E619B-7C31-F8D5-EA5D-1F924216122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698392" y="5041936"/>
            <a:ext cx="2391250" cy="1180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prstClr val="black"/>
                </a:solidFill>
                <a:effectLst>
                  <a:glow rad="101600">
                    <a:schemeClr val="tx2">
                      <a:alpha val="40000"/>
                    </a:schemeClr>
                  </a:glow>
                  <a:outerShdw blurRad="50800" dist="50800" dir="5400000" sx="25000" sy="25000" algn="ctr" rotWithShape="0">
                    <a:schemeClr val="accent1">
                      <a:lumMod val="60000"/>
                      <a:lumOff val="40000"/>
                      <a:alpha val="43000"/>
                    </a:schemeClr>
                  </a:outerShdw>
                  <a:reflection blurRad="12700" stA="45000" endPos="23000" dist="50800" dir="5400000" sy="-10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REFERENCES :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 b="1" dirty="0"/>
              <a:t>Berlo, D. (1960).</a:t>
            </a:r>
            <a:r>
              <a:rPr lang="en-GB" dirty="0"/>
              <a:t> </a:t>
            </a:r>
            <a:r>
              <a:rPr lang="en-GB" i="1" dirty="0"/>
              <a:t>SMCR Model of Communication</a:t>
            </a:r>
            <a:r>
              <a:rPr lang="en-GB" dirty="0"/>
              <a:t>.</a:t>
            </a:r>
          </a:p>
          <a:p>
            <a:pPr lvl="0"/>
            <a:r>
              <a:rPr lang="en-GB" b="1" dirty="0"/>
              <a:t>Maund, A., Shriek, M., and Tinkler, P. (2017).</a:t>
            </a:r>
            <a:r>
              <a:rPr lang="en-GB" dirty="0"/>
              <a:t> </a:t>
            </a:r>
            <a:r>
              <a:rPr lang="en-GB" i="1" dirty="0"/>
              <a:t>Skills for the Workplace Student Yearbook</a:t>
            </a:r>
            <a:r>
              <a:rPr lang="en-GB" dirty="0"/>
              <a:t>. London: Sage.</a:t>
            </a:r>
          </a:p>
          <a:p>
            <a:pPr lvl="0"/>
            <a:r>
              <a:rPr lang="en-GB" b="1" dirty="0"/>
              <a:t>Schramm, W. (1954).</a:t>
            </a:r>
            <a:r>
              <a:rPr lang="en-GB" dirty="0"/>
              <a:t> </a:t>
            </a:r>
            <a:r>
              <a:rPr lang="en-GB" i="1" dirty="0"/>
              <a:t>Model of Communication</a:t>
            </a:r>
            <a:r>
              <a:rPr lang="en-GB" dirty="0"/>
              <a:t>.</a:t>
            </a:r>
          </a:p>
          <a:p>
            <a:pPr lvl="0"/>
            <a:r>
              <a:rPr lang="en-GB" b="1" dirty="0"/>
              <a:t>Shannon, C. E., and Weaver, W. (1949).</a:t>
            </a:r>
            <a:r>
              <a:rPr lang="en-GB" dirty="0"/>
              <a:t> </a:t>
            </a:r>
            <a:r>
              <a:rPr lang="en-GB" i="1" dirty="0"/>
              <a:t>A Mathematical Theory of Communication</a:t>
            </a:r>
            <a:r>
              <a:rPr lang="en-GB" dirty="0"/>
              <a:t>. University of Illinois Press.</a:t>
            </a:r>
          </a:p>
          <a:p>
            <a:pPr lvl="0"/>
            <a:r>
              <a:rPr lang="en-GB" b="1" dirty="0"/>
              <a:t>Stanton, N. (2009).</a:t>
            </a:r>
            <a:r>
              <a:rPr lang="en-GB" dirty="0"/>
              <a:t> </a:t>
            </a:r>
            <a:r>
              <a:rPr lang="en-GB" i="1" dirty="0"/>
              <a:t>Mastering Communication</a:t>
            </a:r>
            <a:r>
              <a:rPr lang="en-GB" dirty="0"/>
              <a:t> (5th ed.). Basingstoke: Bloomsbury Academic.</a:t>
            </a:r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776</TotalTime>
  <Words>710</Words>
  <Application>Microsoft Office PowerPoint</Application>
  <PresentationFormat>Widescreen</PresentationFormat>
  <Paragraphs>76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LCLM4003 Effective Teamwork and Communication</vt:lpstr>
      <vt:lpstr>INTRODUCTION : CULTURAL BARRIER (Standards &amp; Practices)</vt:lpstr>
      <vt:lpstr>PowerPoint Presentation</vt:lpstr>
      <vt:lpstr>SOLUTION TO THE BARRIER : </vt:lpstr>
      <vt:lpstr>REFERENCES 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Nilofar Shaikh</cp:lastModifiedBy>
  <cp:revision>7</cp:revision>
  <dcterms:created xsi:type="dcterms:W3CDTF">2025-03-30T08:53:31Z</dcterms:created>
  <dcterms:modified xsi:type="dcterms:W3CDTF">2026-08-15T00:13:08Z</dcterms:modified>
</cp:coreProperties>
</file>