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92" r:id="rId1"/>
  </p:sldMasterIdLst>
  <p:notesMasterIdLst>
    <p:notesMasterId r:id="rId6"/>
  </p:notesMasterIdLst>
  <p:sldIdLst>
    <p:sldId id="258" r:id="rId2"/>
    <p:sldId id="256" r:id="rId3"/>
    <p:sldId id="257" r:id="rId4"/>
    <p:sldId id="259" r:id="rId5"/>
  </p:sldIdLst>
  <p:sldSz cx="21383625" cy="3027521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9535" userDrawn="1">
          <p15:clr>
            <a:srgbClr val="A4A3A4"/>
          </p15:clr>
        </p15:guide>
        <p15:guide id="2" pos="6735"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B7A39"/>
    <a:srgbClr val="5B22C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DD077F2-67F7-7641-8196-44906177CF55}" v="137" dt="2025-11-16T20:56:34.58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473"/>
    <p:restoredTop sz="94673"/>
  </p:normalViewPr>
  <p:slideViewPr>
    <p:cSldViewPr snapToGrid="0">
      <p:cViewPr>
        <p:scale>
          <a:sx n="70" d="100"/>
          <a:sy n="70" d="100"/>
        </p:scale>
        <p:origin x="-16" y="144"/>
      </p:cViewPr>
      <p:guideLst>
        <p:guide orient="horz" pos="9535"/>
        <p:guide pos="6735"/>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microsoft.com/office/2016/11/relationships/changesInfo" Target="changesInfos/changesInfo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iama  Aliu Sal (2127362)" userId="f3cbe49a-fc1a-4d7f-80b0-bf9feb1f0cd9" providerId="ADAL" clId="{4DD077F2-67F7-7641-8196-44906177CF55}"/>
    <pc:docChg chg="custSel modSld">
      <pc:chgData name="Mariama  Aliu Sal (2127362)" userId="f3cbe49a-fc1a-4d7f-80b0-bf9feb1f0cd9" providerId="ADAL" clId="{4DD077F2-67F7-7641-8196-44906177CF55}" dt="2025-11-16T21:05:03.263" v="23" actId="20577"/>
      <pc:docMkLst>
        <pc:docMk/>
      </pc:docMkLst>
      <pc:sldChg chg="addSp delSp modSp mod">
        <pc:chgData name="Mariama  Aliu Sal (2127362)" userId="f3cbe49a-fc1a-4d7f-80b0-bf9feb1f0cd9" providerId="ADAL" clId="{4DD077F2-67F7-7641-8196-44906177CF55}" dt="2025-11-16T20:57:56.207" v="18" actId="34135"/>
        <pc:sldMkLst>
          <pc:docMk/>
          <pc:sldMk cId="2238675427" sldId="256"/>
        </pc:sldMkLst>
        <pc:picChg chg="del">
          <ac:chgData name="Mariama  Aliu Sal (2127362)" userId="f3cbe49a-fc1a-4d7f-80b0-bf9feb1f0cd9" providerId="ADAL" clId="{4DD077F2-67F7-7641-8196-44906177CF55}" dt="2025-11-16T20:55:15.043" v="0" actId="21"/>
          <ac:picMkLst>
            <pc:docMk/>
            <pc:sldMk cId="2238675427" sldId="256"/>
            <ac:picMk id="3" creationId="{C305A04C-AB10-7DDA-C148-42B568B5EE04}"/>
          </ac:picMkLst>
        </pc:picChg>
        <pc:picChg chg="add mod">
          <ac:chgData name="Mariama  Aliu Sal (2127362)" userId="f3cbe49a-fc1a-4d7f-80b0-bf9feb1f0cd9" providerId="ADAL" clId="{4DD077F2-67F7-7641-8196-44906177CF55}" dt="2025-11-16T20:57:26.524" v="15" actId="34135"/>
          <ac:picMkLst>
            <pc:docMk/>
            <pc:sldMk cId="2238675427" sldId="256"/>
            <ac:picMk id="24" creationId="{76F68FDF-26A7-D373-6960-DB8AD51562F1}"/>
          </ac:picMkLst>
        </pc:picChg>
        <pc:picChg chg="mod">
          <ac:chgData name="Mariama  Aliu Sal (2127362)" userId="f3cbe49a-fc1a-4d7f-80b0-bf9feb1f0cd9" providerId="ADAL" clId="{4DD077F2-67F7-7641-8196-44906177CF55}" dt="2025-11-16T20:57:47.753" v="17" actId="34135"/>
          <ac:picMkLst>
            <pc:docMk/>
            <pc:sldMk cId="2238675427" sldId="256"/>
            <ac:picMk id="1035" creationId="{ACA06136-D821-2B10-775D-CCCA9C2C6657}"/>
          </ac:picMkLst>
        </pc:picChg>
        <pc:picChg chg="mod">
          <ac:chgData name="Mariama  Aliu Sal (2127362)" userId="f3cbe49a-fc1a-4d7f-80b0-bf9feb1f0cd9" providerId="ADAL" clId="{4DD077F2-67F7-7641-8196-44906177CF55}" dt="2025-11-16T20:57:56.207" v="18" actId="34135"/>
          <ac:picMkLst>
            <pc:docMk/>
            <pc:sldMk cId="2238675427" sldId="256"/>
            <ac:picMk id="1037" creationId="{8522DE86-E905-2141-FC34-FE49B0C7A67E}"/>
          </ac:picMkLst>
        </pc:picChg>
        <pc:picChg chg="mod">
          <ac:chgData name="Mariama  Aliu Sal (2127362)" userId="f3cbe49a-fc1a-4d7f-80b0-bf9feb1f0cd9" providerId="ADAL" clId="{4DD077F2-67F7-7641-8196-44906177CF55}" dt="2025-11-16T20:57:36.499" v="16" actId="34135"/>
          <ac:picMkLst>
            <pc:docMk/>
            <pc:sldMk cId="2238675427" sldId="256"/>
            <ac:picMk id="1040" creationId="{02745E7D-F766-407C-6D37-D73A8656EDDA}"/>
          </ac:picMkLst>
        </pc:picChg>
      </pc:sldChg>
      <pc:sldChg chg="modSp mod">
        <pc:chgData name="Mariama  Aliu Sal (2127362)" userId="f3cbe49a-fc1a-4d7f-80b0-bf9feb1f0cd9" providerId="ADAL" clId="{4DD077F2-67F7-7641-8196-44906177CF55}" dt="2025-11-16T20:58:17.592" v="21" actId="20577"/>
        <pc:sldMkLst>
          <pc:docMk/>
          <pc:sldMk cId="3163018388" sldId="257"/>
        </pc:sldMkLst>
        <pc:spChg chg="mod">
          <ac:chgData name="Mariama  Aliu Sal (2127362)" userId="f3cbe49a-fc1a-4d7f-80b0-bf9feb1f0cd9" providerId="ADAL" clId="{4DD077F2-67F7-7641-8196-44906177CF55}" dt="2025-11-16T20:58:17.592" v="21" actId="20577"/>
          <ac:spMkLst>
            <pc:docMk/>
            <pc:sldMk cId="3163018388" sldId="257"/>
            <ac:spMk id="36" creationId="{2533CB1C-68D8-D0D3-F963-0E8C3B1A00B5}"/>
          </ac:spMkLst>
        </pc:spChg>
        <pc:picChg chg="mod">
          <ac:chgData name="Mariama  Aliu Sal (2127362)" userId="f3cbe49a-fc1a-4d7f-80b0-bf9feb1f0cd9" providerId="ADAL" clId="{4DD077F2-67F7-7641-8196-44906177CF55}" dt="2025-11-16T20:58:13.940" v="19" actId="34135"/>
          <ac:picMkLst>
            <pc:docMk/>
            <pc:sldMk cId="3163018388" sldId="257"/>
            <ac:picMk id="7" creationId="{22877DA9-3DAF-713B-8078-7B0B7D664CDC}"/>
          </ac:picMkLst>
        </pc:picChg>
      </pc:sldChg>
      <pc:sldChg chg="modSp mod">
        <pc:chgData name="Mariama  Aliu Sal (2127362)" userId="f3cbe49a-fc1a-4d7f-80b0-bf9feb1f0cd9" providerId="ADAL" clId="{4DD077F2-67F7-7641-8196-44906177CF55}" dt="2025-11-16T21:05:03.263" v="23" actId="20577"/>
        <pc:sldMkLst>
          <pc:docMk/>
          <pc:sldMk cId="3261259002" sldId="258"/>
        </pc:sldMkLst>
        <pc:spChg chg="mod">
          <ac:chgData name="Mariama  Aliu Sal (2127362)" userId="f3cbe49a-fc1a-4d7f-80b0-bf9feb1f0cd9" providerId="ADAL" clId="{4DD077F2-67F7-7641-8196-44906177CF55}" dt="2025-11-16T21:05:03.263" v="23" actId="20577"/>
          <ac:spMkLst>
            <pc:docMk/>
            <pc:sldMk cId="3261259002" sldId="258"/>
            <ac:spMk id="3" creationId="{1B573C09-149B-C5B3-EF09-D3CE446E4558}"/>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A86AEDF-DAD2-AE4C-891F-ED60A693236B}" type="datetimeFigureOut">
              <a:rPr lang="en-US" smtClean="0"/>
              <a:t>11/15/25</a:t>
            </a:fld>
            <a:endParaRPr lang="en-US"/>
          </a:p>
        </p:txBody>
      </p:sp>
      <p:sp>
        <p:nvSpPr>
          <p:cNvPr id="4" name="Slide Image Placeholder 3"/>
          <p:cNvSpPr>
            <a:spLocks noGrp="1" noRot="1" noChangeAspect="1"/>
          </p:cNvSpPr>
          <p:nvPr>
            <p:ph type="sldImg" idx="2"/>
          </p:nvPr>
        </p:nvSpPr>
        <p:spPr>
          <a:xfrm>
            <a:off x="2338388" y="1143000"/>
            <a:ext cx="218122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74E109-AA7B-A549-AE36-590005F7EB9D}" type="slidenum">
              <a:rPr lang="en-US" smtClean="0"/>
              <a:t>‹#›</a:t>
            </a:fld>
            <a:endParaRPr lang="en-US"/>
          </a:p>
        </p:txBody>
      </p:sp>
    </p:spTree>
    <p:extLst>
      <p:ext uri="{BB962C8B-B14F-4D97-AF65-F5344CB8AC3E}">
        <p14:creationId xmlns:p14="http://schemas.microsoft.com/office/powerpoint/2010/main" val="3891935402"/>
      </p:ext>
    </p:extLst>
  </p:cSld>
  <p:clrMap bg1="lt1" tx1="dk1" bg2="lt2" tx2="dk2" accent1="accent1" accent2="accent2" accent3="accent3" accent4="accent4" accent5="accent5" accent6="accent6" hlink="hlink" folHlink="folHlink"/>
  <p:notesStyle>
    <a:lvl1pPr marL="0" algn="l" defTabSz="1611630" rtl="0" eaLnBrk="1" latinLnBrk="0" hangingPunct="1">
      <a:defRPr sz="2115" kern="1200">
        <a:solidFill>
          <a:schemeClr val="tx1"/>
        </a:solidFill>
        <a:latin typeface="+mn-lt"/>
        <a:ea typeface="+mn-ea"/>
        <a:cs typeface="+mn-cs"/>
      </a:defRPr>
    </a:lvl1pPr>
    <a:lvl2pPr marL="805815" algn="l" defTabSz="1611630" rtl="0" eaLnBrk="1" latinLnBrk="0" hangingPunct="1">
      <a:defRPr sz="2115" kern="1200">
        <a:solidFill>
          <a:schemeClr val="tx1"/>
        </a:solidFill>
        <a:latin typeface="+mn-lt"/>
        <a:ea typeface="+mn-ea"/>
        <a:cs typeface="+mn-cs"/>
      </a:defRPr>
    </a:lvl2pPr>
    <a:lvl3pPr marL="1611630" algn="l" defTabSz="1611630" rtl="0" eaLnBrk="1" latinLnBrk="0" hangingPunct="1">
      <a:defRPr sz="2115" kern="1200">
        <a:solidFill>
          <a:schemeClr val="tx1"/>
        </a:solidFill>
        <a:latin typeface="+mn-lt"/>
        <a:ea typeface="+mn-ea"/>
        <a:cs typeface="+mn-cs"/>
      </a:defRPr>
    </a:lvl3pPr>
    <a:lvl4pPr marL="2417445" algn="l" defTabSz="1611630" rtl="0" eaLnBrk="1" latinLnBrk="0" hangingPunct="1">
      <a:defRPr sz="2115" kern="1200">
        <a:solidFill>
          <a:schemeClr val="tx1"/>
        </a:solidFill>
        <a:latin typeface="+mn-lt"/>
        <a:ea typeface="+mn-ea"/>
        <a:cs typeface="+mn-cs"/>
      </a:defRPr>
    </a:lvl4pPr>
    <a:lvl5pPr marL="3223260" algn="l" defTabSz="1611630" rtl="0" eaLnBrk="1" latinLnBrk="0" hangingPunct="1">
      <a:defRPr sz="2115" kern="1200">
        <a:solidFill>
          <a:schemeClr val="tx1"/>
        </a:solidFill>
        <a:latin typeface="+mn-lt"/>
        <a:ea typeface="+mn-ea"/>
        <a:cs typeface="+mn-cs"/>
      </a:defRPr>
    </a:lvl5pPr>
    <a:lvl6pPr marL="4029075" algn="l" defTabSz="1611630" rtl="0" eaLnBrk="1" latinLnBrk="0" hangingPunct="1">
      <a:defRPr sz="2115" kern="1200">
        <a:solidFill>
          <a:schemeClr val="tx1"/>
        </a:solidFill>
        <a:latin typeface="+mn-lt"/>
        <a:ea typeface="+mn-ea"/>
        <a:cs typeface="+mn-cs"/>
      </a:defRPr>
    </a:lvl6pPr>
    <a:lvl7pPr marL="4834890" algn="l" defTabSz="1611630" rtl="0" eaLnBrk="1" latinLnBrk="0" hangingPunct="1">
      <a:defRPr sz="2115" kern="1200">
        <a:solidFill>
          <a:schemeClr val="tx1"/>
        </a:solidFill>
        <a:latin typeface="+mn-lt"/>
        <a:ea typeface="+mn-ea"/>
        <a:cs typeface="+mn-cs"/>
      </a:defRPr>
    </a:lvl7pPr>
    <a:lvl8pPr marL="5640705" algn="l" defTabSz="1611630" rtl="0" eaLnBrk="1" latinLnBrk="0" hangingPunct="1">
      <a:defRPr sz="2115" kern="1200">
        <a:solidFill>
          <a:schemeClr val="tx1"/>
        </a:solidFill>
        <a:latin typeface="+mn-lt"/>
        <a:ea typeface="+mn-ea"/>
        <a:cs typeface="+mn-cs"/>
      </a:defRPr>
    </a:lvl8pPr>
    <a:lvl9pPr marL="6446520" algn="l" defTabSz="1611630" rtl="0" eaLnBrk="1" latinLnBrk="0" hangingPunct="1">
      <a:defRPr sz="2115"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674E109-AA7B-A549-AE36-590005F7EB9D}" type="slidenum">
              <a:rPr lang="en-US" smtClean="0"/>
              <a:t>2</a:t>
            </a:fld>
            <a:endParaRPr lang="en-US"/>
          </a:p>
        </p:txBody>
      </p:sp>
    </p:spTree>
    <p:extLst>
      <p:ext uri="{BB962C8B-B14F-4D97-AF65-F5344CB8AC3E}">
        <p14:creationId xmlns:p14="http://schemas.microsoft.com/office/powerpoint/2010/main" val="21875227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a:p>
            <a:endParaRPr lang="en-US" dirty="0"/>
          </a:p>
          <a:p>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A674E109-AA7B-A549-AE36-590005F7EB9D}" type="slidenum">
              <a:rPr lang="en-US" smtClean="0"/>
              <a:t>3</a:t>
            </a:fld>
            <a:endParaRPr lang="en-US"/>
          </a:p>
        </p:txBody>
      </p:sp>
    </p:spTree>
    <p:extLst>
      <p:ext uri="{BB962C8B-B14F-4D97-AF65-F5344CB8AC3E}">
        <p14:creationId xmlns:p14="http://schemas.microsoft.com/office/powerpoint/2010/main" val="38599866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674E109-AA7B-A549-AE36-590005F7EB9D}" type="slidenum">
              <a:rPr lang="en-US" smtClean="0"/>
              <a:t>4</a:t>
            </a:fld>
            <a:endParaRPr lang="en-US"/>
          </a:p>
        </p:txBody>
      </p:sp>
    </p:spTree>
    <p:extLst>
      <p:ext uri="{BB962C8B-B14F-4D97-AF65-F5344CB8AC3E}">
        <p14:creationId xmlns:p14="http://schemas.microsoft.com/office/powerpoint/2010/main" val="26602222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3772" y="4954765"/>
            <a:ext cx="18176081" cy="10540259"/>
          </a:xfrm>
        </p:spPr>
        <p:txBody>
          <a:bodyPr anchor="b"/>
          <a:lstStyle>
            <a:lvl1pPr algn="ctr">
              <a:defRPr sz="14031"/>
            </a:lvl1pPr>
          </a:lstStyle>
          <a:p>
            <a:r>
              <a:rPr lang="en-GB"/>
              <a:t>Click to edit Master title style</a:t>
            </a:r>
            <a:endParaRPr lang="en-US" dirty="0"/>
          </a:p>
        </p:txBody>
      </p:sp>
      <p:sp>
        <p:nvSpPr>
          <p:cNvPr id="3" name="Subtitle 2"/>
          <p:cNvSpPr>
            <a:spLocks noGrp="1"/>
          </p:cNvSpPr>
          <p:nvPr>
            <p:ph type="subTitle" idx="1"/>
          </p:nvPr>
        </p:nvSpPr>
        <p:spPr>
          <a:xfrm>
            <a:off x="2672953" y="15901497"/>
            <a:ext cx="16037719" cy="7309499"/>
          </a:xfrm>
        </p:spPr>
        <p:txBody>
          <a:bodyPr/>
          <a:lstStyle>
            <a:lvl1pPr marL="0" indent="0" algn="ctr">
              <a:buNone/>
              <a:defRPr sz="5612"/>
            </a:lvl1pPr>
            <a:lvl2pPr marL="1069162" indent="0" algn="ctr">
              <a:buNone/>
              <a:defRPr sz="4677"/>
            </a:lvl2pPr>
            <a:lvl3pPr marL="2138324" indent="0" algn="ctr">
              <a:buNone/>
              <a:defRPr sz="4209"/>
            </a:lvl3pPr>
            <a:lvl4pPr marL="3207487" indent="0" algn="ctr">
              <a:buNone/>
              <a:defRPr sz="3742"/>
            </a:lvl4pPr>
            <a:lvl5pPr marL="4276649" indent="0" algn="ctr">
              <a:buNone/>
              <a:defRPr sz="3742"/>
            </a:lvl5pPr>
            <a:lvl6pPr marL="5345811" indent="0" algn="ctr">
              <a:buNone/>
              <a:defRPr sz="3742"/>
            </a:lvl6pPr>
            <a:lvl7pPr marL="6414973" indent="0" algn="ctr">
              <a:buNone/>
              <a:defRPr sz="3742"/>
            </a:lvl7pPr>
            <a:lvl8pPr marL="7484135" indent="0" algn="ctr">
              <a:buNone/>
              <a:defRPr sz="3742"/>
            </a:lvl8pPr>
            <a:lvl9pPr marL="8553298" indent="0" algn="ctr">
              <a:buNone/>
              <a:defRPr sz="3742"/>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27D1F84B-187B-7246-A33C-09A600B6ABB1}" type="datetimeFigureOut">
              <a:rPr lang="en-US" smtClean="0"/>
              <a:t>11/15/25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F58CD9-5FD9-EA45-BD82-0986BA0AE3A0}" type="slidenum">
              <a:rPr lang="en-US" smtClean="0"/>
              <a:t>‹#›</a:t>
            </a:fld>
            <a:endParaRPr lang="en-US"/>
          </a:p>
        </p:txBody>
      </p:sp>
    </p:spTree>
    <p:extLst>
      <p:ext uri="{BB962C8B-B14F-4D97-AF65-F5344CB8AC3E}">
        <p14:creationId xmlns:p14="http://schemas.microsoft.com/office/powerpoint/2010/main" val="14095192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7D1F84B-187B-7246-A33C-09A600B6ABB1}" type="datetimeFigureOut">
              <a:rPr lang="en-US" smtClean="0"/>
              <a:t>11/15/25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F58CD9-5FD9-EA45-BD82-0986BA0AE3A0}" type="slidenum">
              <a:rPr lang="en-US" smtClean="0"/>
              <a:t>‹#›</a:t>
            </a:fld>
            <a:endParaRPr lang="en-US"/>
          </a:p>
        </p:txBody>
      </p:sp>
    </p:spTree>
    <p:extLst>
      <p:ext uri="{BB962C8B-B14F-4D97-AF65-F5344CB8AC3E}">
        <p14:creationId xmlns:p14="http://schemas.microsoft.com/office/powerpoint/2010/main" val="18489796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8988" y="7547788"/>
            <a:ext cx="18443377" cy="12593645"/>
          </a:xfrm>
        </p:spPr>
        <p:txBody>
          <a:bodyPr anchor="b"/>
          <a:lstStyle>
            <a:lvl1pPr>
              <a:defRPr sz="14031"/>
            </a:lvl1pPr>
          </a:lstStyle>
          <a:p>
            <a:r>
              <a:rPr lang="en-GB"/>
              <a:t>Click to edit Master title style</a:t>
            </a:r>
            <a:endParaRPr lang="en-US" dirty="0"/>
          </a:p>
        </p:txBody>
      </p:sp>
      <p:sp>
        <p:nvSpPr>
          <p:cNvPr id="3" name="Text Placeholder 2"/>
          <p:cNvSpPr>
            <a:spLocks noGrp="1"/>
          </p:cNvSpPr>
          <p:nvPr>
            <p:ph type="body" idx="1"/>
          </p:nvPr>
        </p:nvSpPr>
        <p:spPr>
          <a:xfrm>
            <a:off x="1458988" y="20260574"/>
            <a:ext cx="18443377" cy="6622701"/>
          </a:xfrm>
        </p:spPr>
        <p:txBody>
          <a:bodyPr/>
          <a:lstStyle>
            <a:lvl1pPr marL="0" indent="0">
              <a:buNone/>
              <a:defRPr sz="5612">
                <a:solidFill>
                  <a:schemeClr val="tx1"/>
                </a:solidFill>
              </a:defRPr>
            </a:lvl1pPr>
            <a:lvl2pPr marL="1069162" indent="0">
              <a:buNone/>
              <a:defRPr sz="4677">
                <a:solidFill>
                  <a:schemeClr val="tx1">
                    <a:tint val="75000"/>
                  </a:schemeClr>
                </a:solidFill>
              </a:defRPr>
            </a:lvl2pPr>
            <a:lvl3pPr marL="2138324" indent="0">
              <a:buNone/>
              <a:defRPr sz="4209">
                <a:solidFill>
                  <a:schemeClr val="tx1">
                    <a:tint val="75000"/>
                  </a:schemeClr>
                </a:solidFill>
              </a:defRPr>
            </a:lvl3pPr>
            <a:lvl4pPr marL="3207487" indent="0">
              <a:buNone/>
              <a:defRPr sz="3742">
                <a:solidFill>
                  <a:schemeClr val="tx1">
                    <a:tint val="75000"/>
                  </a:schemeClr>
                </a:solidFill>
              </a:defRPr>
            </a:lvl4pPr>
            <a:lvl5pPr marL="4276649" indent="0">
              <a:buNone/>
              <a:defRPr sz="3742">
                <a:solidFill>
                  <a:schemeClr val="tx1">
                    <a:tint val="75000"/>
                  </a:schemeClr>
                </a:solidFill>
              </a:defRPr>
            </a:lvl5pPr>
            <a:lvl6pPr marL="5345811" indent="0">
              <a:buNone/>
              <a:defRPr sz="3742">
                <a:solidFill>
                  <a:schemeClr val="tx1">
                    <a:tint val="75000"/>
                  </a:schemeClr>
                </a:solidFill>
              </a:defRPr>
            </a:lvl6pPr>
            <a:lvl7pPr marL="6414973" indent="0">
              <a:buNone/>
              <a:defRPr sz="3742">
                <a:solidFill>
                  <a:schemeClr val="tx1">
                    <a:tint val="75000"/>
                  </a:schemeClr>
                </a:solidFill>
              </a:defRPr>
            </a:lvl7pPr>
            <a:lvl8pPr marL="7484135" indent="0">
              <a:buNone/>
              <a:defRPr sz="3742">
                <a:solidFill>
                  <a:schemeClr val="tx1">
                    <a:tint val="75000"/>
                  </a:schemeClr>
                </a:solidFill>
              </a:defRPr>
            </a:lvl8pPr>
            <a:lvl9pPr marL="8553298" indent="0">
              <a:buNone/>
              <a:defRPr sz="3742">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7D1F84B-187B-7246-A33C-09A600B6ABB1}" type="datetimeFigureOut">
              <a:rPr lang="en-US" smtClean="0"/>
              <a:t>11/15/25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F58CD9-5FD9-EA45-BD82-0986BA0AE3A0}" type="slidenum">
              <a:rPr lang="en-US" smtClean="0"/>
              <a:t>‹#›</a:t>
            </a:fld>
            <a:endParaRPr lang="en-US"/>
          </a:p>
        </p:txBody>
      </p:sp>
    </p:spTree>
    <p:extLst>
      <p:ext uri="{BB962C8B-B14F-4D97-AF65-F5344CB8AC3E}">
        <p14:creationId xmlns:p14="http://schemas.microsoft.com/office/powerpoint/2010/main" val="2493604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470124" y="8059374"/>
            <a:ext cx="9088041" cy="1920934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10825460" y="8059374"/>
            <a:ext cx="9088041" cy="1920934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27D1F84B-187B-7246-A33C-09A600B6ABB1}" type="datetimeFigureOut">
              <a:rPr lang="en-US" smtClean="0"/>
              <a:t>11/15/25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F58CD9-5FD9-EA45-BD82-0986BA0AE3A0}" type="slidenum">
              <a:rPr lang="en-US" smtClean="0"/>
              <a:t>‹#›</a:t>
            </a:fld>
            <a:endParaRPr lang="en-US"/>
          </a:p>
        </p:txBody>
      </p:sp>
    </p:spTree>
    <p:extLst>
      <p:ext uri="{BB962C8B-B14F-4D97-AF65-F5344CB8AC3E}">
        <p14:creationId xmlns:p14="http://schemas.microsoft.com/office/powerpoint/2010/main" val="40623110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72909" y="1611882"/>
            <a:ext cx="18443377" cy="5851808"/>
          </a:xfrm>
        </p:spPr>
        <p:txBody>
          <a:bodyPr/>
          <a:lstStyle/>
          <a:p>
            <a:r>
              <a:rPr lang="en-GB"/>
              <a:t>Click to edit Master title style</a:t>
            </a:r>
            <a:endParaRPr lang="en-US" dirty="0"/>
          </a:p>
        </p:txBody>
      </p:sp>
      <p:sp>
        <p:nvSpPr>
          <p:cNvPr id="3" name="Text Placeholder 2"/>
          <p:cNvSpPr>
            <a:spLocks noGrp="1"/>
          </p:cNvSpPr>
          <p:nvPr>
            <p:ph type="body" idx="1"/>
          </p:nvPr>
        </p:nvSpPr>
        <p:spPr>
          <a:xfrm>
            <a:off x="1472912" y="7421634"/>
            <a:ext cx="9046274" cy="3637228"/>
          </a:xfrm>
        </p:spPr>
        <p:txBody>
          <a:bodyPr anchor="b"/>
          <a:lstStyle>
            <a:lvl1pPr marL="0" indent="0">
              <a:buNone/>
              <a:defRPr sz="5612" b="1"/>
            </a:lvl1pPr>
            <a:lvl2pPr marL="1069162" indent="0">
              <a:buNone/>
              <a:defRPr sz="4677" b="1"/>
            </a:lvl2pPr>
            <a:lvl3pPr marL="2138324" indent="0">
              <a:buNone/>
              <a:defRPr sz="4209" b="1"/>
            </a:lvl3pPr>
            <a:lvl4pPr marL="3207487" indent="0">
              <a:buNone/>
              <a:defRPr sz="3742" b="1"/>
            </a:lvl4pPr>
            <a:lvl5pPr marL="4276649" indent="0">
              <a:buNone/>
              <a:defRPr sz="3742" b="1"/>
            </a:lvl5pPr>
            <a:lvl6pPr marL="5345811" indent="0">
              <a:buNone/>
              <a:defRPr sz="3742" b="1"/>
            </a:lvl6pPr>
            <a:lvl7pPr marL="6414973" indent="0">
              <a:buNone/>
              <a:defRPr sz="3742" b="1"/>
            </a:lvl7pPr>
            <a:lvl8pPr marL="7484135" indent="0">
              <a:buNone/>
              <a:defRPr sz="3742" b="1"/>
            </a:lvl8pPr>
            <a:lvl9pPr marL="8553298" indent="0">
              <a:buNone/>
              <a:defRPr sz="3742" b="1"/>
            </a:lvl9pPr>
          </a:lstStyle>
          <a:p>
            <a:pPr lvl="0"/>
            <a:r>
              <a:rPr lang="en-GB"/>
              <a:t>Click to edit Master text styles</a:t>
            </a:r>
          </a:p>
        </p:txBody>
      </p:sp>
      <p:sp>
        <p:nvSpPr>
          <p:cNvPr id="4" name="Content Placeholder 3"/>
          <p:cNvSpPr>
            <a:spLocks noGrp="1"/>
          </p:cNvSpPr>
          <p:nvPr>
            <p:ph sz="half" idx="2"/>
          </p:nvPr>
        </p:nvSpPr>
        <p:spPr>
          <a:xfrm>
            <a:off x="1472912" y="11058863"/>
            <a:ext cx="9046274" cy="1626592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10825461" y="7421634"/>
            <a:ext cx="9090826" cy="3637228"/>
          </a:xfrm>
        </p:spPr>
        <p:txBody>
          <a:bodyPr anchor="b"/>
          <a:lstStyle>
            <a:lvl1pPr marL="0" indent="0">
              <a:buNone/>
              <a:defRPr sz="5612" b="1"/>
            </a:lvl1pPr>
            <a:lvl2pPr marL="1069162" indent="0">
              <a:buNone/>
              <a:defRPr sz="4677" b="1"/>
            </a:lvl2pPr>
            <a:lvl3pPr marL="2138324" indent="0">
              <a:buNone/>
              <a:defRPr sz="4209" b="1"/>
            </a:lvl3pPr>
            <a:lvl4pPr marL="3207487" indent="0">
              <a:buNone/>
              <a:defRPr sz="3742" b="1"/>
            </a:lvl4pPr>
            <a:lvl5pPr marL="4276649" indent="0">
              <a:buNone/>
              <a:defRPr sz="3742" b="1"/>
            </a:lvl5pPr>
            <a:lvl6pPr marL="5345811" indent="0">
              <a:buNone/>
              <a:defRPr sz="3742" b="1"/>
            </a:lvl6pPr>
            <a:lvl7pPr marL="6414973" indent="0">
              <a:buNone/>
              <a:defRPr sz="3742" b="1"/>
            </a:lvl7pPr>
            <a:lvl8pPr marL="7484135" indent="0">
              <a:buNone/>
              <a:defRPr sz="3742" b="1"/>
            </a:lvl8pPr>
            <a:lvl9pPr marL="8553298" indent="0">
              <a:buNone/>
              <a:defRPr sz="3742" b="1"/>
            </a:lvl9pPr>
          </a:lstStyle>
          <a:p>
            <a:pPr lvl="0"/>
            <a:r>
              <a:rPr lang="en-GB"/>
              <a:t>Click to edit Master text styles</a:t>
            </a:r>
          </a:p>
        </p:txBody>
      </p:sp>
      <p:sp>
        <p:nvSpPr>
          <p:cNvPr id="6" name="Content Placeholder 5"/>
          <p:cNvSpPr>
            <a:spLocks noGrp="1"/>
          </p:cNvSpPr>
          <p:nvPr>
            <p:ph sz="quarter" idx="4"/>
          </p:nvPr>
        </p:nvSpPr>
        <p:spPr>
          <a:xfrm>
            <a:off x="10825461" y="11058863"/>
            <a:ext cx="9090826" cy="1626592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27D1F84B-187B-7246-A33C-09A600B6ABB1}" type="datetimeFigureOut">
              <a:rPr lang="en-US" smtClean="0"/>
              <a:t>11/15/25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3F58CD9-5FD9-EA45-BD82-0986BA0AE3A0}" type="slidenum">
              <a:rPr lang="en-US" smtClean="0"/>
              <a:t>‹#›</a:t>
            </a:fld>
            <a:endParaRPr lang="en-US"/>
          </a:p>
        </p:txBody>
      </p:sp>
    </p:spTree>
    <p:extLst>
      <p:ext uri="{BB962C8B-B14F-4D97-AF65-F5344CB8AC3E}">
        <p14:creationId xmlns:p14="http://schemas.microsoft.com/office/powerpoint/2010/main" val="6163251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27D1F84B-187B-7246-A33C-09A600B6ABB1}" type="datetimeFigureOut">
              <a:rPr lang="en-US" smtClean="0"/>
              <a:t>11/15/25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3F58CD9-5FD9-EA45-BD82-0986BA0AE3A0}" type="slidenum">
              <a:rPr lang="en-US" smtClean="0"/>
              <a:t>‹#›</a:t>
            </a:fld>
            <a:endParaRPr lang="en-US"/>
          </a:p>
        </p:txBody>
      </p:sp>
    </p:spTree>
    <p:extLst>
      <p:ext uri="{BB962C8B-B14F-4D97-AF65-F5344CB8AC3E}">
        <p14:creationId xmlns:p14="http://schemas.microsoft.com/office/powerpoint/2010/main" val="5270196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7D1F84B-187B-7246-A33C-09A600B6ABB1}" type="datetimeFigureOut">
              <a:rPr lang="en-US" smtClean="0"/>
              <a:t>11/15/25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3F58CD9-5FD9-EA45-BD82-0986BA0AE3A0}" type="slidenum">
              <a:rPr lang="en-US" smtClean="0"/>
              <a:t>‹#›</a:t>
            </a:fld>
            <a:endParaRPr lang="en-US"/>
          </a:p>
        </p:txBody>
      </p:sp>
    </p:spTree>
    <p:extLst>
      <p:ext uri="{BB962C8B-B14F-4D97-AF65-F5344CB8AC3E}">
        <p14:creationId xmlns:p14="http://schemas.microsoft.com/office/powerpoint/2010/main" val="26077978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72909" y="2018348"/>
            <a:ext cx="6896776" cy="7064216"/>
          </a:xfrm>
        </p:spPr>
        <p:txBody>
          <a:bodyPr anchor="b"/>
          <a:lstStyle>
            <a:lvl1pPr>
              <a:defRPr sz="7483"/>
            </a:lvl1pPr>
          </a:lstStyle>
          <a:p>
            <a:r>
              <a:rPr lang="en-GB"/>
              <a:t>Click to edit Master title style</a:t>
            </a:r>
            <a:endParaRPr lang="en-US" dirty="0"/>
          </a:p>
        </p:txBody>
      </p:sp>
      <p:sp>
        <p:nvSpPr>
          <p:cNvPr id="3" name="Content Placeholder 2"/>
          <p:cNvSpPr>
            <a:spLocks noGrp="1"/>
          </p:cNvSpPr>
          <p:nvPr>
            <p:ph idx="1"/>
          </p:nvPr>
        </p:nvSpPr>
        <p:spPr>
          <a:xfrm>
            <a:off x="9090826" y="4359077"/>
            <a:ext cx="10825460" cy="21515024"/>
          </a:xfrm>
        </p:spPr>
        <p:txBody>
          <a:bodyPr/>
          <a:lstStyle>
            <a:lvl1pPr>
              <a:defRPr sz="7483"/>
            </a:lvl1pPr>
            <a:lvl2pPr>
              <a:defRPr sz="6548"/>
            </a:lvl2pPr>
            <a:lvl3pPr>
              <a:defRPr sz="5612"/>
            </a:lvl3pPr>
            <a:lvl4pPr>
              <a:defRPr sz="4677"/>
            </a:lvl4pPr>
            <a:lvl5pPr>
              <a:defRPr sz="4677"/>
            </a:lvl5pPr>
            <a:lvl6pPr>
              <a:defRPr sz="4677"/>
            </a:lvl6pPr>
            <a:lvl7pPr>
              <a:defRPr sz="4677"/>
            </a:lvl7pPr>
            <a:lvl8pPr>
              <a:defRPr sz="4677"/>
            </a:lvl8pPr>
            <a:lvl9pPr>
              <a:defRPr sz="4677"/>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472909" y="9082564"/>
            <a:ext cx="6896776" cy="16826573"/>
          </a:xfrm>
        </p:spPr>
        <p:txBody>
          <a:bodyPr/>
          <a:lstStyle>
            <a:lvl1pPr marL="0" indent="0">
              <a:buNone/>
              <a:defRPr sz="3742"/>
            </a:lvl1pPr>
            <a:lvl2pPr marL="1069162" indent="0">
              <a:buNone/>
              <a:defRPr sz="3274"/>
            </a:lvl2pPr>
            <a:lvl3pPr marL="2138324" indent="0">
              <a:buNone/>
              <a:defRPr sz="2806"/>
            </a:lvl3pPr>
            <a:lvl4pPr marL="3207487" indent="0">
              <a:buNone/>
              <a:defRPr sz="2339"/>
            </a:lvl4pPr>
            <a:lvl5pPr marL="4276649" indent="0">
              <a:buNone/>
              <a:defRPr sz="2339"/>
            </a:lvl5pPr>
            <a:lvl6pPr marL="5345811" indent="0">
              <a:buNone/>
              <a:defRPr sz="2339"/>
            </a:lvl6pPr>
            <a:lvl7pPr marL="6414973" indent="0">
              <a:buNone/>
              <a:defRPr sz="2339"/>
            </a:lvl7pPr>
            <a:lvl8pPr marL="7484135" indent="0">
              <a:buNone/>
              <a:defRPr sz="2339"/>
            </a:lvl8pPr>
            <a:lvl9pPr marL="8553298" indent="0">
              <a:buNone/>
              <a:defRPr sz="2339"/>
            </a:lvl9pPr>
          </a:lstStyle>
          <a:p>
            <a:pPr lvl="0"/>
            <a:r>
              <a:rPr lang="en-GB"/>
              <a:t>Click to edit Master text styles</a:t>
            </a:r>
          </a:p>
        </p:txBody>
      </p:sp>
      <p:sp>
        <p:nvSpPr>
          <p:cNvPr id="5" name="Date Placeholder 4"/>
          <p:cNvSpPr>
            <a:spLocks noGrp="1"/>
          </p:cNvSpPr>
          <p:nvPr>
            <p:ph type="dt" sz="half" idx="10"/>
          </p:nvPr>
        </p:nvSpPr>
        <p:spPr/>
        <p:txBody>
          <a:bodyPr/>
          <a:lstStyle/>
          <a:p>
            <a:fld id="{27D1F84B-187B-7246-A33C-09A600B6ABB1}" type="datetimeFigureOut">
              <a:rPr lang="en-US" smtClean="0"/>
              <a:t>11/15/25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F58CD9-5FD9-EA45-BD82-0986BA0AE3A0}" type="slidenum">
              <a:rPr lang="en-US" smtClean="0"/>
              <a:t>‹#›</a:t>
            </a:fld>
            <a:endParaRPr lang="en-US"/>
          </a:p>
        </p:txBody>
      </p:sp>
    </p:spTree>
    <p:extLst>
      <p:ext uri="{BB962C8B-B14F-4D97-AF65-F5344CB8AC3E}">
        <p14:creationId xmlns:p14="http://schemas.microsoft.com/office/powerpoint/2010/main" val="14769478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72909" y="2018348"/>
            <a:ext cx="6896776" cy="7064216"/>
          </a:xfrm>
        </p:spPr>
        <p:txBody>
          <a:bodyPr anchor="b"/>
          <a:lstStyle>
            <a:lvl1pPr>
              <a:defRPr sz="7483"/>
            </a:lvl1pPr>
          </a:lstStyle>
          <a:p>
            <a:r>
              <a:rPr lang="en-GB"/>
              <a:t>Click to edit Master title style</a:t>
            </a:r>
            <a:endParaRPr lang="en-US" dirty="0"/>
          </a:p>
        </p:txBody>
      </p:sp>
      <p:sp>
        <p:nvSpPr>
          <p:cNvPr id="3" name="Picture Placeholder 2"/>
          <p:cNvSpPr>
            <a:spLocks noGrp="1" noChangeAspect="1"/>
          </p:cNvSpPr>
          <p:nvPr>
            <p:ph type="pic" idx="1"/>
          </p:nvPr>
        </p:nvSpPr>
        <p:spPr>
          <a:xfrm>
            <a:off x="9090826" y="4359077"/>
            <a:ext cx="10825460" cy="21515024"/>
          </a:xfrm>
        </p:spPr>
        <p:txBody>
          <a:bodyPr anchor="t"/>
          <a:lstStyle>
            <a:lvl1pPr marL="0" indent="0">
              <a:buNone/>
              <a:defRPr sz="7483"/>
            </a:lvl1pPr>
            <a:lvl2pPr marL="1069162" indent="0">
              <a:buNone/>
              <a:defRPr sz="6548"/>
            </a:lvl2pPr>
            <a:lvl3pPr marL="2138324" indent="0">
              <a:buNone/>
              <a:defRPr sz="5612"/>
            </a:lvl3pPr>
            <a:lvl4pPr marL="3207487" indent="0">
              <a:buNone/>
              <a:defRPr sz="4677"/>
            </a:lvl4pPr>
            <a:lvl5pPr marL="4276649" indent="0">
              <a:buNone/>
              <a:defRPr sz="4677"/>
            </a:lvl5pPr>
            <a:lvl6pPr marL="5345811" indent="0">
              <a:buNone/>
              <a:defRPr sz="4677"/>
            </a:lvl6pPr>
            <a:lvl7pPr marL="6414973" indent="0">
              <a:buNone/>
              <a:defRPr sz="4677"/>
            </a:lvl7pPr>
            <a:lvl8pPr marL="7484135" indent="0">
              <a:buNone/>
              <a:defRPr sz="4677"/>
            </a:lvl8pPr>
            <a:lvl9pPr marL="8553298" indent="0">
              <a:buNone/>
              <a:defRPr sz="4677"/>
            </a:lvl9pPr>
          </a:lstStyle>
          <a:p>
            <a:r>
              <a:rPr lang="en-GB"/>
              <a:t>Click icon to add picture</a:t>
            </a:r>
            <a:endParaRPr lang="en-US" dirty="0"/>
          </a:p>
        </p:txBody>
      </p:sp>
      <p:sp>
        <p:nvSpPr>
          <p:cNvPr id="4" name="Text Placeholder 3"/>
          <p:cNvSpPr>
            <a:spLocks noGrp="1"/>
          </p:cNvSpPr>
          <p:nvPr>
            <p:ph type="body" sz="half" idx="2"/>
          </p:nvPr>
        </p:nvSpPr>
        <p:spPr>
          <a:xfrm>
            <a:off x="1472909" y="9082564"/>
            <a:ext cx="6896776" cy="16826573"/>
          </a:xfrm>
        </p:spPr>
        <p:txBody>
          <a:bodyPr/>
          <a:lstStyle>
            <a:lvl1pPr marL="0" indent="0">
              <a:buNone/>
              <a:defRPr sz="3742"/>
            </a:lvl1pPr>
            <a:lvl2pPr marL="1069162" indent="0">
              <a:buNone/>
              <a:defRPr sz="3274"/>
            </a:lvl2pPr>
            <a:lvl3pPr marL="2138324" indent="0">
              <a:buNone/>
              <a:defRPr sz="2806"/>
            </a:lvl3pPr>
            <a:lvl4pPr marL="3207487" indent="0">
              <a:buNone/>
              <a:defRPr sz="2339"/>
            </a:lvl4pPr>
            <a:lvl5pPr marL="4276649" indent="0">
              <a:buNone/>
              <a:defRPr sz="2339"/>
            </a:lvl5pPr>
            <a:lvl6pPr marL="5345811" indent="0">
              <a:buNone/>
              <a:defRPr sz="2339"/>
            </a:lvl6pPr>
            <a:lvl7pPr marL="6414973" indent="0">
              <a:buNone/>
              <a:defRPr sz="2339"/>
            </a:lvl7pPr>
            <a:lvl8pPr marL="7484135" indent="0">
              <a:buNone/>
              <a:defRPr sz="2339"/>
            </a:lvl8pPr>
            <a:lvl9pPr marL="8553298" indent="0">
              <a:buNone/>
              <a:defRPr sz="2339"/>
            </a:lvl9pPr>
          </a:lstStyle>
          <a:p>
            <a:pPr lvl="0"/>
            <a:r>
              <a:rPr lang="en-GB"/>
              <a:t>Click to edit Master text styles</a:t>
            </a:r>
          </a:p>
        </p:txBody>
      </p:sp>
      <p:sp>
        <p:nvSpPr>
          <p:cNvPr id="5" name="Date Placeholder 4"/>
          <p:cNvSpPr>
            <a:spLocks noGrp="1"/>
          </p:cNvSpPr>
          <p:nvPr>
            <p:ph type="dt" sz="half" idx="10"/>
          </p:nvPr>
        </p:nvSpPr>
        <p:spPr/>
        <p:txBody>
          <a:bodyPr/>
          <a:lstStyle/>
          <a:p>
            <a:fld id="{27D1F84B-187B-7246-A33C-09A600B6ABB1}" type="datetimeFigureOut">
              <a:rPr lang="en-US" smtClean="0"/>
              <a:t>11/15/25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F58CD9-5FD9-EA45-BD82-0986BA0AE3A0}" type="slidenum">
              <a:rPr lang="en-US" smtClean="0"/>
              <a:t>‹#›</a:t>
            </a:fld>
            <a:endParaRPr lang="en-US"/>
          </a:p>
        </p:txBody>
      </p:sp>
    </p:spTree>
    <p:extLst>
      <p:ext uri="{BB962C8B-B14F-4D97-AF65-F5344CB8AC3E}">
        <p14:creationId xmlns:p14="http://schemas.microsoft.com/office/powerpoint/2010/main" val="9184295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7D1F84B-187B-7246-A33C-09A600B6ABB1}" type="datetimeFigureOut">
              <a:rPr lang="en-US" smtClean="0"/>
              <a:t>11/15/25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F58CD9-5FD9-EA45-BD82-0986BA0AE3A0}" type="slidenum">
              <a:rPr lang="en-US" smtClean="0"/>
              <a:t>‹#›</a:t>
            </a:fld>
            <a:endParaRPr lang="en-US"/>
          </a:p>
        </p:txBody>
      </p:sp>
    </p:spTree>
    <p:extLst>
      <p:ext uri="{BB962C8B-B14F-4D97-AF65-F5344CB8AC3E}">
        <p14:creationId xmlns:p14="http://schemas.microsoft.com/office/powerpoint/2010/main" val="38351152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302658" y="1611875"/>
            <a:ext cx="4610844" cy="25656844"/>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470125" y="1611875"/>
            <a:ext cx="13565237" cy="2565684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7D1F84B-187B-7246-A33C-09A600B6ABB1}" type="datetimeFigureOut">
              <a:rPr lang="en-US" smtClean="0"/>
              <a:t>11/15/25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F58CD9-5FD9-EA45-BD82-0986BA0AE3A0}" type="slidenum">
              <a:rPr lang="en-US" smtClean="0"/>
              <a:t>‹#›</a:t>
            </a:fld>
            <a:endParaRPr lang="en-US"/>
          </a:p>
        </p:txBody>
      </p:sp>
    </p:spTree>
    <p:extLst>
      <p:ext uri="{BB962C8B-B14F-4D97-AF65-F5344CB8AC3E}">
        <p14:creationId xmlns:p14="http://schemas.microsoft.com/office/powerpoint/2010/main" val="5735779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470124" y="1611882"/>
            <a:ext cx="18443377" cy="5851808"/>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470124" y="8059374"/>
            <a:ext cx="18443377" cy="19209345"/>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470124" y="28060644"/>
            <a:ext cx="4811316" cy="1611875"/>
          </a:xfrm>
          <a:prstGeom prst="rect">
            <a:avLst/>
          </a:prstGeom>
        </p:spPr>
        <p:txBody>
          <a:bodyPr vert="horz" lIns="91440" tIns="45720" rIns="91440" bIns="45720" rtlCol="0" anchor="ctr"/>
          <a:lstStyle>
            <a:lvl1pPr algn="l">
              <a:defRPr sz="2806">
                <a:solidFill>
                  <a:schemeClr val="tx1">
                    <a:tint val="75000"/>
                  </a:schemeClr>
                </a:solidFill>
              </a:defRPr>
            </a:lvl1pPr>
          </a:lstStyle>
          <a:p>
            <a:fld id="{27D1F84B-187B-7246-A33C-09A600B6ABB1}" type="datetimeFigureOut">
              <a:rPr lang="en-US" smtClean="0"/>
              <a:t>11/15/25</a:t>
            </a:fld>
            <a:endParaRPr lang="en-US"/>
          </a:p>
        </p:txBody>
      </p:sp>
      <p:sp>
        <p:nvSpPr>
          <p:cNvPr id="5" name="Footer Placeholder 4"/>
          <p:cNvSpPr>
            <a:spLocks noGrp="1"/>
          </p:cNvSpPr>
          <p:nvPr>
            <p:ph type="ftr" sz="quarter" idx="3"/>
          </p:nvPr>
        </p:nvSpPr>
        <p:spPr>
          <a:xfrm>
            <a:off x="7083326" y="28060644"/>
            <a:ext cx="7216973" cy="1611875"/>
          </a:xfrm>
          <a:prstGeom prst="rect">
            <a:avLst/>
          </a:prstGeom>
        </p:spPr>
        <p:txBody>
          <a:bodyPr vert="horz" lIns="91440" tIns="45720" rIns="91440" bIns="45720" rtlCol="0" anchor="ctr"/>
          <a:lstStyle>
            <a:lvl1pPr algn="ctr">
              <a:defRPr sz="2806">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5102185" y="28060644"/>
            <a:ext cx="4811316" cy="1611875"/>
          </a:xfrm>
          <a:prstGeom prst="rect">
            <a:avLst/>
          </a:prstGeom>
        </p:spPr>
        <p:txBody>
          <a:bodyPr vert="horz" lIns="91440" tIns="45720" rIns="91440" bIns="45720" rtlCol="0" anchor="ctr"/>
          <a:lstStyle>
            <a:lvl1pPr algn="r">
              <a:defRPr sz="2806">
                <a:solidFill>
                  <a:schemeClr val="tx1">
                    <a:tint val="75000"/>
                  </a:schemeClr>
                </a:solidFill>
              </a:defRPr>
            </a:lvl1pPr>
          </a:lstStyle>
          <a:p>
            <a:fld id="{F3F58CD9-5FD9-EA45-BD82-0986BA0AE3A0}" type="slidenum">
              <a:rPr lang="en-US" smtClean="0"/>
              <a:t>‹#›</a:t>
            </a:fld>
            <a:endParaRPr lang="en-US"/>
          </a:p>
        </p:txBody>
      </p:sp>
    </p:spTree>
    <p:extLst>
      <p:ext uri="{BB962C8B-B14F-4D97-AF65-F5344CB8AC3E}">
        <p14:creationId xmlns:p14="http://schemas.microsoft.com/office/powerpoint/2010/main" val="2907296372"/>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l" defTabSz="2138324" rtl="0" eaLnBrk="1" latinLnBrk="0" hangingPunct="1">
        <a:lnSpc>
          <a:spcPct val="90000"/>
        </a:lnSpc>
        <a:spcBef>
          <a:spcPct val="0"/>
        </a:spcBef>
        <a:buNone/>
        <a:defRPr sz="10289" kern="1200">
          <a:solidFill>
            <a:schemeClr val="tx1"/>
          </a:solidFill>
          <a:latin typeface="+mj-lt"/>
          <a:ea typeface="+mj-ea"/>
          <a:cs typeface="+mj-cs"/>
        </a:defRPr>
      </a:lvl1pPr>
    </p:titleStyle>
    <p:bodyStyle>
      <a:lvl1pPr marL="534581" indent="-534581" algn="l" defTabSz="2138324" rtl="0" eaLnBrk="1" latinLnBrk="0" hangingPunct="1">
        <a:lnSpc>
          <a:spcPct val="90000"/>
        </a:lnSpc>
        <a:spcBef>
          <a:spcPts val="2339"/>
        </a:spcBef>
        <a:buFont typeface="Arial" panose="020B0604020202020204" pitchFamily="34" charset="0"/>
        <a:buChar char="•"/>
        <a:defRPr sz="6548" kern="1200">
          <a:solidFill>
            <a:schemeClr val="tx1"/>
          </a:solidFill>
          <a:latin typeface="+mn-lt"/>
          <a:ea typeface="+mn-ea"/>
          <a:cs typeface="+mn-cs"/>
        </a:defRPr>
      </a:lvl1pPr>
      <a:lvl2pPr marL="1603743" indent="-534581" algn="l" defTabSz="2138324" rtl="0" eaLnBrk="1" latinLnBrk="0" hangingPunct="1">
        <a:lnSpc>
          <a:spcPct val="90000"/>
        </a:lnSpc>
        <a:spcBef>
          <a:spcPts val="1169"/>
        </a:spcBef>
        <a:buFont typeface="Arial" panose="020B0604020202020204" pitchFamily="34" charset="0"/>
        <a:buChar char="•"/>
        <a:defRPr sz="5612" kern="1200">
          <a:solidFill>
            <a:schemeClr val="tx1"/>
          </a:solidFill>
          <a:latin typeface="+mn-lt"/>
          <a:ea typeface="+mn-ea"/>
          <a:cs typeface="+mn-cs"/>
        </a:defRPr>
      </a:lvl2pPr>
      <a:lvl3pPr marL="2672906" indent="-534581" algn="l" defTabSz="2138324" rtl="0" eaLnBrk="1" latinLnBrk="0" hangingPunct="1">
        <a:lnSpc>
          <a:spcPct val="90000"/>
        </a:lnSpc>
        <a:spcBef>
          <a:spcPts val="1169"/>
        </a:spcBef>
        <a:buFont typeface="Arial" panose="020B0604020202020204" pitchFamily="34" charset="0"/>
        <a:buChar char="•"/>
        <a:defRPr sz="4677" kern="1200">
          <a:solidFill>
            <a:schemeClr val="tx1"/>
          </a:solidFill>
          <a:latin typeface="+mn-lt"/>
          <a:ea typeface="+mn-ea"/>
          <a:cs typeface="+mn-cs"/>
        </a:defRPr>
      </a:lvl3pPr>
      <a:lvl4pPr marL="3742068"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4pPr>
      <a:lvl5pPr marL="4811230"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5pPr>
      <a:lvl6pPr marL="5880392"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6pPr>
      <a:lvl7pPr marL="6949554"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7pPr>
      <a:lvl8pPr marL="8018717"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8pPr>
      <a:lvl9pPr marL="9087879"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9pPr>
    </p:bodyStyle>
    <p:otherStyle>
      <a:defPPr>
        <a:defRPr lang="en-US"/>
      </a:defPPr>
      <a:lvl1pPr marL="0" algn="l" defTabSz="2138324" rtl="0" eaLnBrk="1" latinLnBrk="0" hangingPunct="1">
        <a:defRPr sz="4209" kern="1200">
          <a:solidFill>
            <a:schemeClr val="tx1"/>
          </a:solidFill>
          <a:latin typeface="+mn-lt"/>
          <a:ea typeface="+mn-ea"/>
          <a:cs typeface="+mn-cs"/>
        </a:defRPr>
      </a:lvl1pPr>
      <a:lvl2pPr marL="1069162" algn="l" defTabSz="2138324" rtl="0" eaLnBrk="1" latinLnBrk="0" hangingPunct="1">
        <a:defRPr sz="4209" kern="1200">
          <a:solidFill>
            <a:schemeClr val="tx1"/>
          </a:solidFill>
          <a:latin typeface="+mn-lt"/>
          <a:ea typeface="+mn-ea"/>
          <a:cs typeface="+mn-cs"/>
        </a:defRPr>
      </a:lvl2pPr>
      <a:lvl3pPr marL="2138324" algn="l" defTabSz="2138324" rtl="0" eaLnBrk="1" latinLnBrk="0" hangingPunct="1">
        <a:defRPr sz="4209" kern="1200">
          <a:solidFill>
            <a:schemeClr val="tx1"/>
          </a:solidFill>
          <a:latin typeface="+mn-lt"/>
          <a:ea typeface="+mn-ea"/>
          <a:cs typeface="+mn-cs"/>
        </a:defRPr>
      </a:lvl3pPr>
      <a:lvl4pPr marL="3207487" algn="l" defTabSz="2138324" rtl="0" eaLnBrk="1" latinLnBrk="0" hangingPunct="1">
        <a:defRPr sz="4209" kern="1200">
          <a:solidFill>
            <a:schemeClr val="tx1"/>
          </a:solidFill>
          <a:latin typeface="+mn-lt"/>
          <a:ea typeface="+mn-ea"/>
          <a:cs typeface="+mn-cs"/>
        </a:defRPr>
      </a:lvl4pPr>
      <a:lvl5pPr marL="4276649" algn="l" defTabSz="2138324" rtl="0" eaLnBrk="1" latinLnBrk="0" hangingPunct="1">
        <a:defRPr sz="4209" kern="1200">
          <a:solidFill>
            <a:schemeClr val="tx1"/>
          </a:solidFill>
          <a:latin typeface="+mn-lt"/>
          <a:ea typeface="+mn-ea"/>
          <a:cs typeface="+mn-cs"/>
        </a:defRPr>
      </a:lvl5pPr>
      <a:lvl6pPr marL="5345811" algn="l" defTabSz="2138324" rtl="0" eaLnBrk="1" latinLnBrk="0" hangingPunct="1">
        <a:defRPr sz="4209" kern="1200">
          <a:solidFill>
            <a:schemeClr val="tx1"/>
          </a:solidFill>
          <a:latin typeface="+mn-lt"/>
          <a:ea typeface="+mn-ea"/>
          <a:cs typeface="+mn-cs"/>
        </a:defRPr>
      </a:lvl6pPr>
      <a:lvl7pPr marL="6414973" algn="l" defTabSz="2138324" rtl="0" eaLnBrk="1" latinLnBrk="0" hangingPunct="1">
        <a:defRPr sz="4209" kern="1200">
          <a:solidFill>
            <a:schemeClr val="tx1"/>
          </a:solidFill>
          <a:latin typeface="+mn-lt"/>
          <a:ea typeface="+mn-ea"/>
          <a:cs typeface="+mn-cs"/>
        </a:defRPr>
      </a:lvl7pPr>
      <a:lvl8pPr marL="7484135" algn="l" defTabSz="2138324" rtl="0" eaLnBrk="1" latinLnBrk="0" hangingPunct="1">
        <a:defRPr sz="4209" kern="1200">
          <a:solidFill>
            <a:schemeClr val="tx1"/>
          </a:solidFill>
          <a:latin typeface="+mn-lt"/>
          <a:ea typeface="+mn-ea"/>
          <a:cs typeface="+mn-cs"/>
        </a:defRPr>
      </a:lvl8pPr>
      <a:lvl9pPr marL="8553298" algn="l" defTabSz="2138324" rtl="0" eaLnBrk="1" latinLnBrk="0" hangingPunct="1">
        <a:defRPr sz="420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2.png"/><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file:////Users/sal/Library/Group%20Containers/UBF8T346G9.ms/WebArchiveCopyPasteTempFiles/com.microsoft.Word/prostat-kanseri-6-en.jpg" TargetMode="External"/><Relationship Id="rId5" Type="http://schemas.openxmlformats.org/officeDocument/2006/relationships/image" Target="../media/image3.jpeg"/><Relationship Id="rId4" Type="http://schemas.openxmlformats.org/officeDocument/2006/relationships/image" Target="file:////Users/sal/Library/Group%20Containers/UBF8T346G9.ms/WebArchiveCopyPasteTempFiles/com.microsoft.Word/PP_ProstateCancerSymptoms_Illo-01.png%3ffm=webp&amp;fit=thumb&amp;q=65&amp;w=492&amp;h=328"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https://gmcancer.org.uk/wp-content/uploads/2025/03/Prostate-Cancer-Awareness-Month-2025-social-media-07-scaled.jpg"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B573C09-149B-C5B3-EF09-D3CE446E4558}"/>
              </a:ext>
            </a:extLst>
          </p:cNvPr>
          <p:cNvSpPr>
            <a:spLocks noGrp="1"/>
          </p:cNvSpPr>
          <p:nvPr>
            <p:ph idx="1"/>
          </p:nvPr>
        </p:nvSpPr>
        <p:spPr>
          <a:xfrm>
            <a:off x="1589314" y="4441372"/>
            <a:ext cx="18324187" cy="22097999"/>
          </a:xfrm>
        </p:spPr>
        <p:txBody>
          <a:bodyPr>
            <a:normAutofit/>
          </a:bodyPr>
          <a:lstStyle/>
          <a:p>
            <a:pPr marL="0" indent="0">
              <a:buNone/>
            </a:pPr>
            <a:endParaRPr lang="en-US" sz="2400" dirty="0">
              <a:latin typeface="Arial" panose="020B0604020202020204" pitchFamily="34" charset="0"/>
              <a:cs typeface="Arial" panose="020B0604020202020204" pitchFamily="34" charset="0"/>
            </a:endParaRPr>
          </a:p>
          <a:p>
            <a:pPr marL="0" indent="0">
              <a:buNone/>
            </a:pPr>
            <a:endParaRPr lang="en-US" sz="2400" dirty="0">
              <a:latin typeface="Arial" panose="020B0604020202020204" pitchFamily="34" charset="0"/>
              <a:cs typeface="Arial" panose="020B0604020202020204" pitchFamily="34" charset="0"/>
            </a:endParaRPr>
          </a:p>
          <a:p>
            <a:pPr marL="0" indent="0">
              <a:buNone/>
            </a:pPr>
            <a:endParaRPr lang="en-US" sz="2400" dirty="0">
              <a:latin typeface="Arial" panose="020B0604020202020204" pitchFamily="34" charset="0"/>
              <a:cs typeface="Arial" panose="020B0604020202020204" pitchFamily="34" charset="0"/>
            </a:endParaRPr>
          </a:p>
          <a:p>
            <a:pPr marL="0" indent="0">
              <a:lnSpc>
                <a:spcPct val="150000"/>
              </a:lnSpc>
              <a:buNone/>
            </a:pPr>
            <a:r>
              <a:rPr lang="en-US" b="1" dirty="0"/>
              <a:t>               </a:t>
            </a:r>
            <a:r>
              <a:rPr lang="en-US" b="1" dirty="0">
                <a:latin typeface="Arial" panose="020B0604020202020204" pitchFamily="34" charset="0"/>
                <a:cs typeface="Arial" panose="020B0604020202020204" pitchFamily="34" charset="0"/>
              </a:rPr>
              <a:t>Name: Mariama Aliu Sal</a:t>
            </a:r>
            <a:br>
              <a:rPr lang="en-US" dirty="0">
                <a:latin typeface="Arial" panose="020B0604020202020204" pitchFamily="34" charset="0"/>
                <a:cs typeface="Arial" panose="020B0604020202020204" pitchFamily="34" charset="0"/>
              </a:rPr>
            </a:br>
            <a:r>
              <a:rPr lang="en-US" b="1" dirty="0">
                <a:latin typeface="Arial" panose="020B0604020202020204" pitchFamily="34" charset="0"/>
                <a:cs typeface="Arial" panose="020B0604020202020204" pitchFamily="34" charset="0"/>
              </a:rPr>
              <a:t>            Student Number</a:t>
            </a:r>
            <a:r>
              <a:rPr lang="en-US" b="1">
                <a:latin typeface="Arial" panose="020B0604020202020204" pitchFamily="34" charset="0"/>
                <a:cs typeface="Arial" panose="020B0604020202020204" pitchFamily="34" charset="0"/>
              </a:rPr>
              <a:t>: 2127362</a:t>
            </a:r>
            <a:br>
              <a:rPr lang="en-US" dirty="0">
                <a:latin typeface="Arial" panose="020B0604020202020204" pitchFamily="34" charset="0"/>
                <a:cs typeface="Arial" panose="020B0604020202020204" pitchFamily="34" charset="0"/>
              </a:rPr>
            </a:br>
            <a:r>
              <a:rPr lang="en-US" b="1" dirty="0">
                <a:latin typeface="Arial" panose="020B0604020202020204" pitchFamily="34" charset="0"/>
                <a:cs typeface="Arial" panose="020B0604020202020204" pitchFamily="34" charset="0"/>
              </a:rPr>
              <a:t>            Module code: BMHP6020_BIRM</a:t>
            </a:r>
            <a:br>
              <a:rPr lang="en-US" dirty="0">
                <a:latin typeface="Arial" panose="020B0604020202020204" pitchFamily="34" charset="0"/>
                <a:cs typeface="Arial" panose="020B0604020202020204" pitchFamily="34" charset="0"/>
              </a:rPr>
            </a:br>
            <a:r>
              <a:rPr lang="en-US" b="1" dirty="0">
                <a:latin typeface="Arial" panose="020B0604020202020204" pitchFamily="34" charset="0"/>
                <a:cs typeface="Arial" panose="020B0604020202020204" pitchFamily="34" charset="0"/>
              </a:rPr>
              <a:t>            Module name: Independent Project</a:t>
            </a:r>
            <a:br>
              <a:rPr lang="en-US" dirty="0">
                <a:latin typeface="Arial" panose="020B0604020202020204" pitchFamily="34" charset="0"/>
                <a:cs typeface="Arial" panose="020B0604020202020204" pitchFamily="34" charset="0"/>
              </a:rPr>
            </a:br>
            <a:r>
              <a:rPr lang="en-US" b="1" dirty="0">
                <a:latin typeface="Arial" panose="020B0604020202020204" pitchFamily="34" charset="0"/>
                <a:cs typeface="Arial" panose="020B0604020202020204" pitchFamily="34" charset="0"/>
              </a:rPr>
              <a:t>            Term 3: Chapter 3 poster</a:t>
            </a:r>
            <a:br>
              <a:rPr lang="en-US" dirty="0">
                <a:latin typeface="Arial" panose="020B0604020202020204" pitchFamily="34" charset="0"/>
                <a:cs typeface="Arial" panose="020B0604020202020204" pitchFamily="34" charset="0"/>
              </a:rPr>
            </a:br>
            <a:r>
              <a:rPr lang="en-US" b="1" dirty="0">
                <a:latin typeface="Arial" panose="020B0604020202020204" pitchFamily="34" charset="0"/>
                <a:cs typeface="Arial" panose="020B0604020202020204" pitchFamily="34" charset="0"/>
              </a:rPr>
              <a:t>            Lecturer name: Joanne Davies</a:t>
            </a:r>
            <a:endParaRPr lang="en-GB" dirty="0">
              <a:latin typeface="Arial" panose="020B0604020202020204" pitchFamily="34" charset="0"/>
              <a:cs typeface="Arial" panose="020B0604020202020204" pitchFamily="34" charset="0"/>
            </a:endParaRPr>
          </a:p>
          <a:p>
            <a:pPr marL="0" indent="0">
              <a:buNone/>
            </a:pPr>
            <a:endParaRPr lang="en-US" sz="2400" dirty="0">
              <a:latin typeface="Arial" panose="020B0604020202020204" pitchFamily="34" charset="0"/>
              <a:cs typeface="Arial" panose="020B0604020202020204" pitchFamily="34" charset="0"/>
            </a:endParaRPr>
          </a:p>
        </p:txBody>
      </p:sp>
      <p:pic>
        <p:nvPicPr>
          <p:cNvPr id="4" name="Picture 3" descr="UWTSD Institute of Management and Health">
            <a:extLst>
              <a:ext uri="{FF2B5EF4-FFF2-40B4-BE49-F238E27FC236}">
                <a16:creationId xmlns:a16="http://schemas.microsoft.com/office/drawing/2014/main" id="{19D210DA-1FFF-A997-3CB6-70B62F7C8A1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28113" y="240869"/>
            <a:ext cx="3310255" cy="3058160"/>
          </a:xfrm>
          <a:prstGeom prst="rect">
            <a:avLst/>
          </a:prstGeom>
          <a:noFill/>
          <a:ln>
            <a:noFill/>
          </a:ln>
        </p:spPr>
      </p:pic>
    </p:spTree>
    <p:extLst>
      <p:ext uri="{BB962C8B-B14F-4D97-AF65-F5344CB8AC3E}">
        <p14:creationId xmlns:p14="http://schemas.microsoft.com/office/powerpoint/2010/main" val="32612590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alpha val="98000"/>
          </a:schemeClr>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1453A5D9-9978-7E76-4002-5A9AD2F881B9}"/>
              </a:ext>
            </a:extLst>
          </p:cNvPr>
          <p:cNvSpPr/>
          <p:nvPr/>
        </p:nvSpPr>
        <p:spPr>
          <a:xfrm>
            <a:off x="0" y="20687"/>
            <a:ext cx="21383625" cy="2848369"/>
          </a:xfrm>
          <a:prstGeom prst="rect">
            <a:avLst/>
          </a:prstGeom>
          <a:gradFill flip="none" rotWithShape="1">
            <a:gsLst>
              <a:gs pos="0">
                <a:srgbClr val="5B22C6">
                  <a:tint val="66000"/>
                  <a:satMod val="160000"/>
                </a:srgbClr>
              </a:gs>
              <a:gs pos="50000">
                <a:srgbClr val="5B22C6">
                  <a:tint val="44500"/>
                  <a:satMod val="160000"/>
                </a:srgbClr>
              </a:gs>
              <a:gs pos="100000">
                <a:srgbClr val="5B22C6">
                  <a:tint val="23500"/>
                  <a:satMod val="160000"/>
                </a:srgbClr>
              </a:gs>
            </a:gsLst>
            <a:lin ang="27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7D44F81-526E-05D0-9C75-2DD452C18E3F}"/>
              </a:ext>
            </a:extLst>
          </p:cNvPr>
          <p:cNvSpPr/>
          <p:nvPr/>
        </p:nvSpPr>
        <p:spPr>
          <a:xfrm>
            <a:off x="0" y="2899457"/>
            <a:ext cx="21383625" cy="27375755"/>
          </a:xfrm>
          <a:prstGeom prst="rect">
            <a:avLst/>
          </a:prstGeom>
          <a:gradFill flip="none" rotWithShape="1">
            <a:gsLst>
              <a:gs pos="0">
                <a:srgbClr val="7030A0">
                  <a:tint val="66000"/>
                  <a:satMod val="160000"/>
                </a:srgbClr>
              </a:gs>
              <a:gs pos="50000">
                <a:srgbClr val="7030A0">
                  <a:tint val="44500"/>
                  <a:satMod val="160000"/>
                </a:srgbClr>
              </a:gs>
              <a:gs pos="100000">
                <a:srgbClr val="7030A0">
                  <a:tint val="23500"/>
                  <a:satMod val="160000"/>
                </a:srgbClr>
              </a:gs>
            </a:gsLst>
            <a:lin ang="54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8C79B59A-0D89-F4BC-5330-7F0A6D4404DC}"/>
              </a:ext>
              <a:ext uri="{C183D7F6-B498-43B3-948B-1728B52AA6E4}">
                <adec:decorative xmlns:adec="http://schemas.microsoft.com/office/drawing/2017/decorative" val="0"/>
              </a:ext>
            </a:extLst>
          </p:cNvPr>
          <p:cNvSpPr/>
          <p:nvPr/>
        </p:nvSpPr>
        <p:spPr>
          <a:xfrm>
            <a:off x="568169" y="574217"/>
            <a:ext cx="20414010" cy="1733348"/>
          </a:xfrm>
          <a:prstGeom prst="rect">
            <a:avLst/>
          </a:prstGeom>
          <a:gradFill flip="none" rotWithShape="1">
            <a:gsLst>
              <a:gs pos="0">
                <a:srgbClr val="C00000">
                  <a:tint val="66000"/>
                  <a:satMod val="160000"/>
                </a:srgbClr>
              </a:gs>
              <a:gs pos="50000">
                <a:srgbClr val="C00000">
                  <a:tint val="44500"/>
                  <a:satMod val="160000"/>
                </a:srgbClr>
              </a:gs>
              <a:gs pos="100000">
                <a:srgbClr val="C00000">
                  <a:tint val="23500"/>
                  <a:satMod val="160000"/>
                </a:srgbClr>
              </a:gs>
            </a:gsLst>
            <a:lin ang="27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0000"/>
              </a:solidFill>
            </a:endParaRPr>
          </a:p>
        </p:txBody>
      </p:sp>
      <p:sp>
        <p:nvSpPr>
          <p:cNvPr id="16" name="Rectangle 15">
            <a:extLst>
              <a:ext uri="{FF2B5EF4-FFF2-40B4-BE49-F238E27FC236}">
                <a16:creationId xmlns:a16="http://schemas.microsoft.com/office/drawing/2014/main" id="{DFC01BAF-CDC1-A8FD-29B0-DB4C1E903BA8}"/>
              </a:ext>
            </a:extLst>
          </p:cNvPr>
          <p:cNvSpPr>
            <a:spLocks/>
          </p:cNvSpPr>
          <p:nvPr/>
        </p:nvSpPr>
        <p:spPr>
          <a:xfrm>
            <a:off x="13475169" y="2983829"/>
            <a:ext cx="7387391" cy="7816976"/>
          </a:xfrm>
          <a:prstGeom prst="rect">
            <a:avLst/>
          </a:prstGeom>
          <a:solidFill>
            <a:schemeClr val="accent2">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88BC692E-C8B5-19E9-43B8-D9E72463BC5B}"/>
              </a:ext>
            </a:extLst>
          </p:cNvPr>
          <p:cNvSpPr/>
          <p:nvPr/>
        </p:nvSpPr>
        <p:spPr>
          <a:xfrm>
            <a:off x="7908456" y="3060485"/>
            <a:ext cx="5379753" cy="7750953"/>
          </a:xfrm>
          <a:prstGeom prst="rect">
            <a:avLst/>
          </a:prstGeom>
          <a:solidFill>
            <a:schemeClr val="accent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FEBF8552-8A4F-5460-B969-CD9FC49821EF}"/>
              </a:ext>
            </a:extLst>
          </p:cNvPr>
          <p:cNvSpPr/>
          <p:nvPr/>
        </p:nvSpPr>
        <p:spPr>
          <a:xfrm>
            <a:off x="657061" y="3896438"/>
            <a:ext cx="6804030" cy="694664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95A40256-3DFA-32DB-5DE8-987AC5E44CF7}"/>
              </a:ext>
            </a:extLst>
          </p:cNvPr>
          <p:cNvSpPr txBox="1"/>
          <p:nvPr/>
        </p:nvSpPr>
        <p:spPr>
          <a:xfrm>
            <a:off x="4812632" y="4259179"/>
            <a:ext cx="184731" cy="369332"/>
          </a:xfrm>
          <a:prstGeom prst="rect">
            <a:avLst/>
          </a:prstGeom>
          <a:noFill/>
        </p:spPr>
        <p:txBody>
          <a:bodyPr wrap="square" rtlCol="0">
            <a:spAutoFit/>
          </a:bodyPr>
          <a:lstStyle/>
          <a:p>
            <a:endParaRPr lang="en-US" dirty="0"/>
          </a:p>
        </p:txBody>
      </p:sp>
      <p:sp>
        <p:nvSpPr>
          <p:cNvPr id="17" name="Rectangle 16">
            <a:extLst>
              <a:ext uri="{FF2B5EF4-FFF2-40B4-BE49-F238E27FC236}">
                <a16:creationId xmlns:a16="http://schemas.microsoft.com/office/drawing/2014/main" id="{EC4E043A-5F33-81AA-5CAD-4EF4CB388A56}"/>
              </a:ext>
            </a:extLst>
          </p:cNvPr>
          <p:cNvSpPr/>
          <p:nvPr/>
        </p:nvSpPr>
        <p:spPr>
          <a:xfrm>
            <a:off x="657061" y="2953649"/>
            <a:ext cx="6804030" cy="989153"/>
          </a:xfrm>
          <a:prstGeom prst="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3600" b="1" dirty="0">
                <a:solidFill>
                  <a:schemeClr val="bg1"/>
                </a:solidFill>
                <a:latin typeface="Arial" panose="020B0604020202020204" pitchFamily="34" charset="0"/>
                <a:cs typeface="Arial" panose="020B0604020202020204" pitchFamily="34" charset="0"/>
              </a:rPr>
              <a:t>Introduction </a:t>
            </a:r>
          </a:p>
        </p:txBody>
      </p:sp>
      <p:sp>
        <p:nvSpPr>
          <p:cNvPr id="18" name="Rectangle 17">
            <a:extLst>
              <a:ext uri="{FF2B5EF4-FFF2-40B4-BE49-F238E27FC236}">
                <a16:creationId xmlns:a16="http://schemas.microsoft.com/office/drawing/2014/main" id="{F9CB6D30-C691-4349-112B-CB701348C257}"/>
              </a:ext>
            </a:extLst>
          </p:cNvPr>
          <p:cNvSpPr/>
          <p:nvPr/>
        </p:nvSpPr>
        <p:spPr>
          <a:xfrm>
            <a:off x="7895386" y="3060486"/>
            <a:ext cx="5392823" cy="882317"/>
          </a:xfrm>
          <a:prstGeom prst="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3600" b="1" dirty="0">
                <a:latin typeface="Arial" panose="020B0604020202020204" pitchFamily="34" charset="0"/>
                <a:cs typeface="Arial" panose="020B0604020202020204" pitchFamily="34" charset="0"/>
              </a:rPr>
              <a:t>Aim</a:t>
            </a:r>
            <a:r>
              <a:rPr lang="en-US" b="1" dirty="0">
                <a:latin typeface="Arial" panose="020B0604020202020204" pitchFamily="34" charset="0"/>
                <a:cs typeface="Arial" panose="020B0604020202020204" pitchFamily="34" charset="0"/>
              </a:rPr>
              <a:t> </a:t>
            </a:r>
          </a:p>
        </p:txBody>
      </p:sp>
      <p:sp>
        <p:nvSpPr>
          <p:cNvPr id="21" name="Rectangle 20">
            <a:extLst>
              <a:ext uri="{FF2B5EF4-FFF2-40B4-BE49-F238E27FC236}">
                <a16:creationId xmlns:a16="http://schemas.microsoft.com/office/drawing/2014/main" id="{A9A4A64B-369A-5BB9-8BAE-CEFF776F6191}"/>
              </a:ext>
            </a:extLst>
          </p:cNvPr>
          <p:cNvSpPr/>
          <p:nvPr/>
        </p:nvSpPr>
        <p:spPr>
          <a:xfrm>
            <a:off x="13511263" y="3008666"/>
            <a:ext cx="7351494" cy="774300"/>
          </a:xfrm>
          <a:prstGeom prst="rect">
            <a:avLst/>
          </a:prstGeom>
          <a:solidFill>
            <a:schemeClr val="accent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3600" b="1" dirty="0">
                <a:latin typeface="Arial" panose="020B0604020202020204" pitchFamily="34" charset="0"/>
                <a:cs typeface="Arial" panose="020B0604020202020204" pitchFamily="34" charset="0"/>
              </a:rPr>
              <a:t>Search Strategy </a:t>
            </a:r>
          </a:p>
        </p:txBody>
      </p:sp>
      <p:sp>
        <p:nvSpPr>
          <p:cNvPr id="22" name="Rectangle 21">
            <a:extLst>
              <a:ext uri="{FF2B5EF4-FFF2-40B4-BE49-F238E27FC236}">
                <a16:creationId xmlns:a16="http://schemas.microsoft.com/office/drawing/2014/main" id="{42DF16DD-4E28-9D46-476A-272880C42507}"/>
              </a:ext>
            </a:extLst>
          </p:cNvPr>
          <p:cNvSpPr/>
          <p:nvPr/>
        </p:nvSpPr>
        <p:spPr>
          <a:xfrm>
            <a:off x="637539" y="11462084"/>
            <a:ext cx="6202173" cy="7741451"/>
          </a:xfrm>
          <a:prstGeom prst="rect">
            <a:avLst/>
          </a:prstGeom>
          <a:solidFill>
            <a:schemeClr val="accent5">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71324F36-7D80-AF5D-78FE-630870393BBF}"/>
              </a:ext>
            </a:extLst>
          </p:cNvPr>
          <p:cNvSpPr/>
          <p:nvPr/>
        </p:nvSpPr>
        <p:spPr>
          <a:xfrm>
            <a:off x="6999367" y="11603589"/>
            <a:ext cx="7027747" cy="7691014"/>
          </a:xfrm>
          <a:prstGeom prst="rect">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13BB4790-7389-1B3F-0F33-D38DF731B4BB}"/>
              </a:ext>
            </a:extLst>
          </p:cNvPr>
          <p:cNvSpPr/>
          <p:nvPr/>
        </p:nvSpPr>
        <p:spPr>
          <a:xfrm>
            <a:off x="401444" y="19926921"/>
            <a:ext cx="9801461" cy="9774075"/>
          </a:xfrm>
          <a:prstGeom prst="rect">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extLst>
              <a:ext uri="{FF2B5EF4-FFF2-40B4-BE49-F238E27FC236}">
                <a16:creationId xmlns:a16="http://schemas.microsoft.com/office/drawing/2014/main" id="{0C84492E-2113-0CF6-3D9D-9595A77B4401}"/>
              </a:ext>
            </a:extLst>
          </p:cNvPr>
          <p:cNvSpPr/>
          <p:nvPr/>
        </p:nvSpPr>
        <p:spPr>
          <a:xfrm>
            <a:off x="10526752" y="19863263"/>
            <a:ext cx="10341354" cy="9837733"/>
          </a:xfrm>
          <a:prstGeom prst="rect">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BBBBFC5D-6BFD-6551-B77B-6F711326E410}"/>
              </a:ext>
            </a:extLst>
          </p:cNvPr>
          <p:cNvSpPr/>
          <p:nvPr/>
        </p:nvSpPr>
        <p:spPr>
          <a:xfrm>
            <a:off x="6999366" y="11577062"/>
            <a:ext cx="7027747" cy="770354"/>
          </a:xfrm>
          <a:prstGeom prst="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3600" b="1" dirty="0">
                <a:latin typeface="Arial" panose="020B0604020202020204" pitchFamily="34" charset="0"/>
                <a:cs typeface="Arial" panose="020B0604020202020204" pitchFamily="34" charset="0"/>
              </a:rPr>
              <a:t>Symptom  </a:t>
            </a:r>
          </a:p>
        </p:txBody>
      </p:sp>
      <p:sp>
        <p:nvSpPr>
          <p:cNvPr id="28" name="Rectangle 27">
            <a:extLst>
              <a:ext uri="{FF2B5EF4-FFF2-40B4-BE49-F238E27FC236}">
                <a16:creationId xmlns:a16="http://schemas.microsoft.com/office/drawing/2014/main" id="{0E1E72E1-C141-8534-6B2A-E1DEE85B34BF}"/>
              </a:ext>
            </a:extLst>
          </p:cNvPr>
          <p:cNvSpPr/>
          <p:nvPr/>
        </p:nvSpPr>
        <p:spPr>
          <a:xfrm>
            <a:off x="10521404" y="19904636"/>
            <a:ext cx="10341353" cy="1088354"/>
          </a:xfrm>
          <a:prstGeom prst="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3600" b="1" dirty="0">
                <a:latin typeface="Arial" panose="020B0604020202020204" pitchFamily="34" charset="0"/>
                <a:cs typeface="Arial" panose="020B0604020202020204" pitchFamily="34" charset="0"/>
              </a:rPr>
              <a:t>Graph </a:t>
            </a:r>
          </a:p>
        </p:txBody>
      </p:sp>
      <p:sp>
        <p:nvSpPr>
          <p:cNvPr id="29" name="Rectangle 28">
            <a:extLst>
              <a:ext uri="{FF2B5EF4-FFF2-40B4-BE49-F238E27FC236}">
                <a16:creationId xmlns:a16="http://schemas.microsoft.com/office/drawing/2014/main" id="{82443B1E-5651-F4DD-4B48-8FAC94686DD7}"/>
              </a:ext>
            </a:extLst>
          </p:cNvPr>
          <p:cNvSpPr/>
          <p:nvPr/>
        </p:nvSpPr>
        <p:spPr>
          <a:xfrm>
            <a:off x="429962" y="19978029"/>
            <a:ext cx="9744424" cy="934929"/>
          </a:xfrm>
          <a:prstGeom prst="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3600" b="1" dirty="0">
                <a:latin typeface="Arial" panose="020B0604020202020204" pitchFamily="34" charset="0"/>
                <a:cs typeface="Arial" panose="020B0604020202020204" pitchFamily="34" charset="0"/>
              </a:rPr>
              <a:t>Visual Aid </a:t>
            </a:r>
          </a:p>
        </p:txBody>
      </p:sp>
      <p:sp>
        <p:nvSpPr>
          <p:cNvPr id="33" name="Rectangle 32">
            <a:extLst>
              <a:ext uri="{FF2B5EF4-FFF2-40B4-BE49-F238E27FC236}">
                <a16:creationId xmlns:a16="http://schemas.microsoft.com/office/drawing/2014/main" id="{A8CB296C-67BF-9E89-E988-F9671A5D5406}"/>
              </a:ext>
            </a:extLst>
          </p:cNvPr>
          <p:cNvSpPr/>
          <p:nvPr/>
        </p:nvSpPr>
        <p:spPr>
          <a:xfrm>
            <a:off x="14288083" y="11462082"/>
            <a:ext cx="6694096" cy="7832521"/>
          </a:xfrm>
          <a:prstGeom prst="rect">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extLst>
              <a:ext uri="{FF2B5EF4-FFF2-40B4-BE49-F238E27FC236}">
                <a16:creationId xmlns:a16="http://schemas.microsoft.com/office/drawing/2014/main" id="{2E3CB510-9431-FCC6-8AFA-E6ECA9DF4353}"/>
              </a:ext>
            </a:extLst>
          </p:cNvPr>
          <p:cNvSpPr/>
          <p:nvPr/>
        </p:nvSpPr>
        <p:spPr>
          <a:xfrm>
            <a:off x="14288083" y="11460533"/>
            <a:ext cx="6574478" cy="611946"/>
          </a:xfrm>
          <a:prstGeom prst="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3600" b="1" dirty="0">
                <a:latin typeface="Arial" panose="020B0604020202020204" pitchFamily="34" charset="0"/>
                <a:cs typeface="Arial" panose="020B0604020202020204" pitchFamily="34" charset="0"/>
              </a:rPr>
              <a:t>Prostate cancer stages </a:t>
            </a:r>
          </a:p>
        </p:txBody>
      </p:sp>
      <p:sp>
        <p:nvSpPr>
          <p:cNvPr id="44" name="Rectangle 2">
            <a:extLst>
              <a:ext uri="{FF2B5EF4-FFF2-40B4-BE49-F238E27FC236}">
                <a16:creationId xmlns:a16="http://schemas.microsoft.com/office/drawing/2014/main" id="{A3B974A8-5386-0983-5975-8BFD75E73385}"/>
              </a:ext>
            </a:extLst>
          </p:cNvPr>
          <p:cNvSpPr>
            <a:spLocks noChangeArrowheads="1"/>
          </p:cNvSpPr>
          <p:nvPr/>
        </p:nvSpPr>
        <p:spPr bwMode="auto">
          <a:xfrm>
            <a:off x="0" y="0"/>
            <a:ext cx="21383625"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51" name="Rectangle 10">
            <a:extLst>
              <a:ext uri="{FF2B5EF4-FFF2-40B4-BE49-F238E27FC236}">
                <a16:creationId xmlns:a16="http://schemas.microsoft.com/office/drawing/2014/main" id="{741E786C-46A4-8BCA-5F51-14E07E3FB645}"/>
              </a:ext>
            </a:extLst>
          </p:cNvPr>
          <p:cNvSpPr>
            <a:spLocks noChangeArrowheads="1"/>
          </p:cNvSpPr>
          <p:nvPr/>
        </p:nvSpPr>
        <p:spPr bwMode="auto">
          <a:xfrm>
            <a:off x="-9485295" y="13939034"/>
            <a:ext cx="26497948" cy="2341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pic>
        <p:nvPicPr>
          <p:cNvPr id="1035" name="Picture 6" descr="Prostate cancer symptoms illustration">
            <a:extLst>
              <a:ext uri="{FF2B5EF4-FFF2-40B4-BE49-F238E27FC236}">
                <a16:creationId xmlns:a16="http://schemas.microsoft.com/office/drawing/2014/main" id="{ACA06136-D821-2B10-775D-CCCA9C2C6657}"/>
              </a:ext>
            </a:extLst>
          </p:cNvPr>
          <p:cNvPicPr>
            <a:picLocks noGrp="1" noRot="1" noChangeAspect="1" noMove="1" noResize="1" noEditPoints="1" noAdjustHandles="1" noChangeArrowheads="1" noChangeShapeType="1" noCrop="1"/>
          </p:cNvPicPr>
          <p:nvPr/>
        </p:nvPicPr>
        <p:blipFill>
          <a:blip r:embed="rId3" r:link="rId4">
            <a:extLst>
              <a:ext uri="{28A0092B-C50C-407E-A947-70E740481C1C}">
                <a14:useLocalDpi xmlns:a14="http://schemas.microsoft.com/office/drawing/2010/main" val="0"/>
              </a:ext>
            </a:extLst>
          </a:blip>
          <a:srcRect b="8495"/>
          <a:stretch>
            <a:fillRect/>
          </a:stretch>
        </p:blipFill>
        <p:spPr bwMode="auto">
          <a:xfrm>
            <a:off x="6999366" y="13223581"/>
            <a:ext cx="6977958" cy="5341882"/>
          </a:xfrm>
          <a:prstGeom prst="rect">
            <a:avLst/>
          </a:prstGeom>
          <a:noFill/>
          <a:extLst>
            <a:ext uri="{909E8E84-426E-40DD-AFC4-6F175D3DCCD1}">
              <a14:hiddenFill xmlns:a14="http://schemas.microsoft.com/office/drawing/2010/main">
                <a:solidFill>
                  <a:srgbClr val="FFFFFF"/>
                </a:solidFill>
              </a14:hiddenFill>
            </a:ext>
          </a:extLst>
        </p:spPr>
      </p:pic>
      <p:sp>
        <p:nvSpPr>
          <p:cNvPr id="55" name="TextBox 54">
            <a:extLst>
              <a:ext uri="{FF2B5EF4-FFF2-40B4-BE49-F238E27FC236}">
                <a16:creationId xmlns:a16="http://schemas.microsoft.com/office/drawing/2014/main" id="{D67FB9CB-54CC-4CA3-4098-083CAE351ED0}"/>
              </a:ext>
            </a:extLst>
          </p:cNvPr>
          <p:cNvSpPr txBox="1"/>
          <p:nvPr/>
        </p:nvSpPr>
        <p:spPr>
          <a:xfrm>
            <a:off x="6949577" y="18600842"/>
            <a:ext cx="7027747" cy="646331"/>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Figure 1: A diagram of prostate cancer symptoms ( Modglin and Martini, 2024)</a:t>
            </a:r>
          </a:p>
        </p:txBody>
      </p:sp>
      <p:pic>
        <p:nvPicPr>
          <p:cNvPr id="1037" name="Picture 11" descr="A diagram of prostate cancer&#10;&#10;AI-generated content may be incorrect.">
            <a:extLst>
              <a:ext uri="{FF2B5EF4-FFF2-40B4-BE49-F238E27FC236}">
                <a16:creationId xmlns:a16="http://schemas.microsoft.com/office/drawing/2014/main" id="{8522DE86-E905-2141-FC34-FE49B0C7A67E}"/>
              </a:ext>
            </a:extLst>
          </p:cNvPr>
          <p:cNvPicPr>
            <a:picLocks noGrp="1" noRot="1" noChangeAspect="1" noMove="1" noResize="1" noEditPoints="1" noAdjustHandles="1" noChangeArrowheads="1" noChangeShapeType="1" noCrop="1"/>
          </p:cNvPicPr>
          <p:nvPr/>
        </p:nvPicPr>
        <p:blipFill>
          <a:blip r:embed="rId5" r:link="rId6">
            <a:extLst>
              <a:ext uri="{28A0092B-C50C-407E-A947-70E740481C1C}">
                <a14:useLocalDpi xmlns:a14="http://schemas.microsoft.com/office/drawing/2010/main" val="0"/>
              </a:ext>
            </a:extLst>
          </a:blip>
          <a:srcRect/>
          <a:stretch>
            <a:fillRect/>
          </a:stretch>
        </p:blipFill>
        <p:spPr bwMode="auto">
          <a:xfrm>
            <a:off x="14382210" y="13232189"/>
            <a:ext cx="6480350" cy="5541608"/>
          </a:xfrm>
          <a:prstGeom prst="rect">
            <a:avLst/>
          </a:prstGeom>
          <a:noFill/>
          <a:extLst>
            <a:ext uri="{909E8E84-426E-40DD-AFC4-6F175D3DCCD1}">
              <a14:hiddenFill xmlns:a14="http://schemas.microsoft.com/office/drawing/2010/main">
                <a:solidFill>
                  <a:srgbClr val="FFFFFF"/>
                </a:solidFill>
              </a14:hiddenFill>
            </a:ext>
          </a:extLst>
        </p:spPr>
      </p:pic>
      <p:sp>
        <p:nvSpPr>
          <p:cNvPr id="58" name="TextBox 57">
            <a:extLst>
              <a:ext uri="{FF2B5EF4-FFF2-40B4-BE49-F238E27FC236}">
                <a16:creationId xmlns:a16="http://schemas.microsoft.com/office/drawing/2014/main" id="{4CE0C6C5-5AA9-5388-F94E-8D440666BC68}"/>
              </a:ext>
            </a:extLst>
          </p:cNvPr>
          <p:cNvSpPr txBox="1"/>
          <p:nvPr/>
        </p:nvSpPr>
        <p:spPr>
          <a:xfrm>
            <a:off x="14363442" y="18794483"/>
            <a:ext cx="6347037" cy="369332"/>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Figure 2: A diagram of prostate cancer stages (Bakir, 2025)</a:t>
            </a:r>
          </a:p>
        </p:txBody>
      </p:sp>
      <p:pic>
        <p:nvPicPr>
          <p:cNvPr id="1040" name="Picture 16" descr="Fig. 3">
            <a:extLst>
              <a:ext uri="{FF2B5EF4-FFF2-40B4-BE49-F238E27FC236}">
                <a16:creationId xmlns:a16="http://schemas.microsoft.com/office/drawing/2014/main" id="{02745E7D-F766-407C-6D37-D73A8656EDDA}"/>
              </a:ext>
            </a:extLst>
          </p:cNvPr>
          <p:cNvPicPr>
            <a:picLocks noGrp="1" noRot="1" noChangeAspect="1" noMove="1" noResize="1" noEditPoints="1" noAdjustHandles="1" noChangeArrowheads="1" noChangeShapeType="1" noCrop="1"/>
          </p:cNvPicPr>
          <p:nvPr/>
        </p:nvPicPr>
        <p:blipFill>
          <a:blip r:embed="rId7">
            <a:extLst>
              <a:ext uri="{28A0092B-C50C-407E-A947-70E740481C1C}">
                <a14:useLocalDpi xmlns:a14="http://schemas.microsoft.com/office/drawing/2010/main" val="0"/>
              </a:ext>
            </a:extLst>
          </a:blip>
          <a:srcRect/>
          <a:stretch>
            <a:fillRect/>
          </a:stretch>
        </p:blipFill>
        <p:spPr bwMode="auto">
          <a:xfrm>
            <a:off x="10691812" y="21269910"/>
            <a:ext cx="10034752" cy="7460207"/>
          </a:xfrm>
          <a:prstGeom prst="rect">
            <a:avLst/>
          </a:prstGeom>
          <a:noFill/>
          <a:extLst>
            <a:ext uri="{909E8E84-426E-40DD-AFC4-6F175D3DCCD1}">
              <a14:hiddenFill xmlns:a14="http://schemas.microsoft.com/office/drawing/2010/main">
                <a:solidFill>
                  <a:srgbClr val="FFFFFF"/>
                </a:solidFill>
              </a14:hiddenFill>
            </a:ext>
          </a:extLst>
        </p:spPr>
      </p:pic>
      <p:sp>
        <p:nvSpPr>
          <p:cNvPr id="59" name="TextBox 58">
            <a:extLst>
              <a:ext uri="{FF2B5EF4-FFF2-40B4-BE49-F238E27FC236}">
                <a16:creationId xmlns:a16="http://schemas.microsoft.com/office/drawing/2014/main" id="{13C7122C-E49D-D011-EC6C-95FBC50860B4}"/>
              </a:ext>
            </a:extLst>
          </p:cNvPr>
          <p:cNvSpPr txBox="1"/>
          <p:nvPr/>
        </p:nvSpPr>
        <p:spPr>
          <a:xfrm rot="10800000" flipH="1" flipV="1">
            <a:off x="10691813" y="28930473"/>
            <a:ext cx="10034752" cy="400110"/>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Figure 3: A diagram of prostate cancer chart (Down </a:t>
            </a:r>
            <a:r>
              <a:rPr lang="en-GB" sz="2000" i="1" dirty="0">
                <a:latin typeface="Arial" panose="020B0604020202020204" pitchFamily="34" charset="0"/>
                <a:cs typeface="Arial" panose="020B0604020202020204" pitchFamily="34" charset="0"/>
              </a:rPr>
              <a:t>et al.</a:t>
            </a:r>
            <a:r>
              <a:rPr lang="en-GB" sz="2000" dirty="0">
                <a:latin typeface="Arial" panose="020B0604020202020204" pitchFamily="34" charset="0"/>
                <a:cs typeface="Arial" panose="020B0604020202020204" pitchFamily="34" charset="0"/>
              </a:rPr>
              <a:t>, 2024)</a:t>
            </a:r>
          </a:p>
        </p:txBody>
      </p:sp>
      <p:sp>
        <p:nvSpPr>
          <p:cNvPr id="61" name="TextBox 60">
            <a:extLst>
              <a:ext uri="{FF2B5EF4-FFF2-40B4-BE49-F238E27FC236}">
                <a16:creationId xmlns:a16="http://schemas.microsoft.com/office/drawing/2014/main" id="{93B8AC4C-CBDA-0EDE-BB4B-C84295A072D9}"/>
              </a:ext>
            </a:extLst>
          </p:cNvPr>
          <p:cNvSpPr txBox="1"/>
          <p:nvPr/>
        </p:nvSpPr>
        <p:spPr>
          <a:xfrm>
            <a:off x="800968" y="4064561"/>
            <a:ext cx="6516216" cy="6274025"/>
          </a:xfrm>
          <a:prstGeom prst="rect">
            <a:avLst/>
          </a:prstGeom>
          <a:noFill/>
        </p:spPr>
        <p:txBody>
          <a:bodyPr wrap="square" rtlCol="0">
            <a:spAutoFit/>
          </a:bodyPr>
          <a:lstStyle/>
          <a:p>
            <a:pPr>
              <a:lnSpc>
                <a:spcPct val="150000"/>
              </a:lnSpc>
            </a:pPr>
            <a:r>
              <a:rPr lang="en-GB" sz="3400" dirty="0">
                <a:latin typeface="Arial" panose="020B0604020202020204" pitchFamily="34" charset="0"/>
                <a:cs typeface="Arial" panose="020B0604020202020204" pitchFamily="34" charset="0"/>
              </a:rPr>
              <a:t>The methods chapter offers a comprehensive overview of the research process, detailing each step of the study. It covers the research design, sampling techniques, and data collection methods (Tabuena, Hilario and Buenaflor, 2021). </a:t>
            </a:r>
          </a:p>
        </p:txBody>
      </p:sp>
      <p:sp>
        <p:nvSpPr>
          <p:cNvPr id="4" name="TextBox 3">
            <a:extLst>
              <a:ext uri="{FF2B5EF4-FFF2-40B4-BE49-F238E27FC236}">
                <a16:creationId xmlns:a16="http://schemas.microsoft.com/office/drawing/2014/main" id="{8D78B957-B705-AA95-76D0-C50BC72E96C8}"/>
              </a:ext>
            </a:extLst>
          </p:cNvPr>
          <p:cNvSpPr txBox="1"/>
          <p:nvPr/>
        </p:nvSpPr>
        <p:spPr>
          <a:xfrm>
            <a:off x="7908259" y="4019270"/>
            <a:ext cx="5366155" cy="6551024"/>
          </a:xfrm>
          <a:prstGeom prst="rect">
            <a:avLst/>
          </a:prstGeom>
          <a:noFill/>
        </p:spPr>
        <p:txBody>
          <a:bodyPr wrap="square" rtlCol="0">
            <a:spAutoFit/>
          </a:bodyPr>
          <a:lstStyle/>
          <a:p>
            <a:r>
              <a:rPr lang="en-GB" dirty="0"/>
              <a:t> </a:t>
            </a:r>
          </a:p>
          <a:p>
            <a:pPr>
              <a:lnSpc>
                <a:spcPct val="150000"/>
              </a:lnSpc>
            </a:pPr>
            <a:r>
              <a:rPr lang="en-GB" sz="3400" dirty="0">
                <a:latin typeface="Arial" panose="020B0604020202020204" pitchFamily="34" charset="0"/>
                <a:cs typeface="Arial" panose="020B0604020202020204" pitchFamily="34" charset="0"/>
              </a:rPr>
              <a:t>This research aims to determine and explain why black men are more affected by prostate cancer than any other demographic group in the United Kingdom (Jones and Chinegwundoh, 2016).</a:t>
            </a:r>
          </a:p>
        </p:txBody>
      </p:sp>
      <p:sp>
        <p:nvSpPr>
          <p:cNvPr id="6" name="TextBox 5">
            <a:extLst>
              <a:ext uri="{FF2B5EF4-FFF2-40B4-BE49-F238E27FC236}">
                <a16:creationId xmlns:a16="http://schemas.microsoft.com/office/drawing/2014/main" id="{9F974628-9D7D-C76C-1081-67A18D0A43DC}"/>
              </a:ext>
            </a:extLst>
          </p:cNvPr>
          <p:cNvSpPr txBox="1"/>
          <p:nvPr/>
        </p:nvSpPr>
        <p:spPr>
          <a:xfrm>
            <a:off x="13721778" y="3858502"/>
            <a:ext cx="6917727" cy="5878532"/>
          </a:xfrm>
          <a:prstGeom prst="rect">
            <a:avLst/>
          </a:prstGeom>
          <a:noFill/>
        </p:spPr>
        <p:txBody>
          <a:bodyPr wrap="square" rtlCol="0">
            <a:spAutoFit/>
          </a:bodyPr>
          <a:lstStyle/>
          <a:p>
            <a:pPr algn="just"/>
            <a:r>
              <a:rPr lang="en-GB" sz="2500" dirty="0">
                <a:latin typeface="Arial" panose="020B0604020202020204" pitchFamily="34" charset="0"/>
                <a:cs typeface="Arial" panose="020B0604020202020204" pitchFamily="34" charset="0"/>
              </a:rPr>
              <a:t>This comprehensive approach involved utilising multiple academic databases, including Google Scholar, the University of Wales Trinity Saint David (UWTS) library database, and PubMed (Allmark and Machaczek, 2018).</a:t>
            </a:r>
          </a:p>
          <a:p>
            <a:pPr algn="just"/>
            <a:endParaRPr lang="en-GB" sz="2500" dirty="0">
              <a:latin typeface="Arial" panose="020B0604020202020204" pitchFamily="34" charset="0"/>
              <a:cs typeface="Arial" panose="020B0604020202020204" pitchFamily="34" charset="0"/>
            </a:endParaRPr>
          </a:p>
          <a:p>
            <a:pPr algn="just"/>
            <a:r>
              <a:rPr lang="en-GB" sz="2500" dirty="0">
                <a:latin typeface="Arial" panose="020B0604020202020204" pitchFamily="34" charset="0"/>
                <a:cs typeface="Arial" panose="020B0604020202020204" pitchFamily="34" charset="0"/>
              </a:rPr>
              <a:t>Searches used keywords like “prostate cancer," "Black men," "UK," "health disparities,” and “United Kingdom " (Liadi </a:t>
            </a:r>
            <a:r>
              <a:rPr lang="en-GB" sz="2500" i="1" dirty="0">
                <a:latin typeface="Arial" panose="020B0604020202020204" pitchFamily="34" charset="0"/>
                <a:cs typeface="Arial" panose="020B0604020202020204" pitchFamily="34" charset="0"/>
              </a:rPr>
              <a:t>et al.</a:t>
            </a:r>
            <a:r>
              <a:rPr lang="en-GB" sz="2500" dirty="0">
                <a:latin typeface="Arial" panose="020B0604020202020204" pitchFamily="34" charset="0"/>
                <a:cs typeface="Arial" panose="020B0604020202020204" pitchFamily="34" charset="0"/>
              </a:rPr>
              <a:t>, 2023).</a:t>
            </a:r>
          </a:p>
          <a:p>
            <a:pPr algn="just"/>
            <a:endParaRPr lang="en-GB" sz="2500" dirty="0">
              <a:latin typeface="Arial" panose="020B0604020202020204" pitchFamily="34" charset="0"/>
              <a:cs typeface="Arial" panose="020B0604020202020204" pitchFamily="34" charset="0"/>
            </a:endParaRPr>
          </a:p>
          <a:p>
            <a:pPr algn="just"/>
            <a:r>
              <a:rPr lang="en-GB" sz="2500" dirty="0">
                <a:latin typeface="Arial" panose="020B0604020202020204" pitchFamily="34" charset="0"/>
                <a:cs typeface="Arial" panose="020B0604020202020204" pitchFamily="34" charset="0"/>
              </a:rPr>
              <a:t>To improve search quality and select high-calibre studies, Boolean operators (AND, OR, NOT) were used strategically, enabling precise filtering of relevant articles (Lowe et al., 2020).</a:t>
            </a:r>
          </a:p>
          <a:p>
            <a:pPr algn="just"/>
            <a:endParaRPr lang="en-GB" sz="2600" dirty="0">
              <a:latin typeface="Arial" panose="020B060402020202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73A355B5-F040-4F76-1902-A86264BB7784}"/>
              </a:ext>
            </a:extLst>
          </p:cNvPr>
          <p:cNvSpPr/>
          <p:nvPr/>
        </p:nvSpPr>
        <p:spPr>
          <a:xfrm>
            <a:off x="657060" y="11434976"/>
            <a:ext cx="6182651" cy="89409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3600" b="1" dirty="0">
                <a:latin typeface="Arial" panose="020B0604020202020204" pitchFamily="34" charset="0"/>
                <a:cs typeface="Arial" panose="020B0604020202020204" pitchFamily="34" charset="0"/>
              </a:rPr>
              <a:t>Searching for Information </a:t>
            </a:r>
          </a:p>
        </p:txBody>
      </p:sp>
      <p:sp>
        <p:nvSpPr>
          <p:cNvPr id="8" name="TextBox 7">
            <a:extLst>
              <a:ext uri="{FF2B5EF4-FFF2-40B4-BE49-F238E27FC236}">
                <a16:creationId xmlns:a16="http://schemas.microsoft.com/office/drawing/2014/main" id="{6394C5F3-FF01-E3AE-220F-7771D2DA1CD3}"/>
              </a:ext>
            </a:extLst>
          </p:cNvPr>
          <p:cNvSpPr txBox="1"/>
          <p:nvPr/>
        </p:nvSpPr>
        <p:spPr>
          <a:xfrm>
            <a:off x="744121" y="12356181"/>
            <a:ext cx="6023918" cy="6092181"/>
          </a:xfrm>
          <a:prstGeom prst="rect">
            <a:avLst/>
          </a:prstGeom>
          <a:noFill/>
        </p:spPr>
        <p:txBody>
          <a:bodyPr wrap="square" rtlCol="0">
            <a:spAutoFit/>
          </a:bodyPr>
          <a:lstStyle/>
          <a:p>
            <a:pPr>
              <a:lnSpc>
                <a:spcPct val="150000"/>
              </a:lnSpc>
            </a:pPr>
            <a:r>
              <a:rPr lang="en-GB" sz="3300" dirty="0">
                <a:latin typeface="Arial" panose="020B0604020202020204" pitchFamily="34" charset="0"/>
                <a:cs typeface="Arial" panose="020B0604020202020204" pitchFamily="34" charset="0"/>
              </a:rPr>
              <a:t>To guarantee the quality of the sources, only peer-reviewed journal articles and authoritative reports from reputable health organisations, such as the NHS and Cancer Research UK, were considered (Bergengren </a:t>
            </a:r>
            <a:r>
              <a:rPr lang="en-GB" sz="3300" i="1" dirty="0">
                <a:latin typeface="Arial" panose="020B0604020202020204" pitchFamily="34" charset="0"/>
                <a:cs typeface="Arial" panose="020B0604020202020204" pitchFamily="34" charset="0"/>
              </a:rPr>
              <a:t>et al.</a:t>
            </a:r>
            <a:r>
              <a:rPr lang="en-GB" sz="3300" dirty="0">
                <a:latin typeface="Arial" panose="020B0604020202020204" pitchFamily="34" charset="0"/>
                <a:cs typeface="Arial" panose="020B0604020202020204" pitchFamily="34" charset="0"/>
              </a:rPr>
              <a:t>, 2023).  </a:t>
            </a:r>
          </a:p>
        </p:txBody>
      </p:sp>
      <p:sp>
        <p:nvSpPr>
          <p:cNvPr id="9" name="TextBox 8">
            <a:extLst>
              <a:ext uri="{FF2B5EF4-FFF2-40B4-BE49-F238E27FC236}">
                <a16:creationId xmlns:a16="http://schemas.microsoft.com/office/drawing/2014/main" id="{2DCD6B52-1CB6-A822-4B23-AE41C0E71A1E}"/>
              </a:ext>
            </a:extLst>
          </p:cNvPr>
          <p:cNvSpPr txBox="1"/>
          <p:nvPr/>
        </p:nvSpPr>
        <p:spPr>
          <a:xfrm>
            <a:off x="1783344" y="619001"/>
            <a:ext cx="18943220" cy="1569660"/>
          </a:xfrm>
          <a:prstGeom prst="rect">
            <a:avLst/>
          </a:prstGeom>
          <a:noFill/>
        </p:spPr>
        <p:txBody>
          <a:bodyPr wrap="square" rtlCol="0">
            <a:spAutoFit/>
          </a:bodyPr>
          <a:lstStyle/>
          <a:p>
            <a:pPr algn="ctr"/>
            <a:r>
              <a:rPr lang="en-US" sz="4800" b="1" dirty="0">
                <a:solidFill>
                  <a:srgbClr val="C00000"/>
                </a:solidFill>
                <a:latin typeface="Arial" panose="020B0604020202020204" pitchFamily="34" charset="0"/>
                <a:cs typeface="Arial" panose="020B0604020202020204" pitchFamily="34" charset="0"/>
              </a:rPr>
              <a:t>What are the prostate cancer outcomes among black men in the UK?</a:t>
            </a:r>
          </a:p>
        </p:txBody>
      </p:sp>
      <p:sp>
        <p:nvSpPr>
          <p:cNvPr id="2" name="TextBox 1">
            <a:extLst>
              <a:ext uri="{FF2B5EF4-FFF2-40B4-BE49-F238E27FC236}">
                <a16:creationId xmlns:a16="http://schemas.microsoft.com/office/drawing/2014/main" id="{B4B9A165-4991-BD89-36AF-E809790D19C4}"/>
              </a:ext>
            </a:extLst>
          </p:cNvPr>
          <p:cNvSpPr txBox="1"/>
          <p:nvPr/>
        </p:nvSpPr>
        <p:spPr>
          <a:xfrm>
            <a:off x="7260336" y="12332651"/>
            <a:ext cx="6766778" cy="984885"/>
          </a:xfrm>
          <a:prstGeom prst="rect">
            <a:avLst/>
          </a:prstGeom>
          <a:noFill/>
        </p:spPr>
        <p:txBody>
          <a:bodyPr wrap="square" rtlCol="0">
            <a:spAutoFit/>
          </a:bodyPr>
          <a:lstStyle/>
          <a:p>
            <a:r>
              <a:rPr lang="en-US" sz="2000" dirty="0">
                <a:latin typeface="Arial" panose="020B0604020202020204" pitchFamily="34" charset="0"/>
                <a:cs typeface="Arial" panose="020B0604020202020204" pitchFamily="34" charset="0"/>
              </a:rPr>
              <a:t>Knowing the symptoms of prostate cancer allows individuals to identify when it is time to seek medical help.</a:t>
            </a:r>
          </a:p>
          <a:p>
            <a:r>
              <a:rPr lang="en-US" dirty="0"/>
              <a:t> </a:t>
            </a:r>
          </a:p>
        </p:txBody>
      </p:sp>
      <p:sp>
        <p:nvSpPr>
          <p:cNvPr id="10" name="TextBox 9">
            <a:extLst>
              <a:ext uri="{FF2B5EF4-FFF2-40B4-BE49-F238E27FC236}">
                <a16:creationId xmlns:a16="http://schemas.microsoft.com/office/drawing/2014/main" id="{D92BEAB2-C938-0699-1834-FA5172FCB5DB}"/>
              </a:ext>
            </a:extLst>
          </p:cNvPr>
          <p:cNvSpPr txBox="1"/>
          <p:nvPr/>
        </p:nvSpPr>
        <p:spPr>
          <a:xfrm>
            <a:off x="14382210" y="12160491"/>
            <a:ext cx="6480350" cy="1015663"/>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Understanding the stage of prostate cancer is essential for both patients and doctors to measure how advanced and widespread the disease is.</a:t>
            </a:r>
          </a:p>
        </p:txBody>
      </p:sp>
      <p:sp>
        <p:nvSpPr>
          <p:cNvPr id="19" name="TextBox 18">
            <a:extLst>
              <a:ext uri="{FF2B5EF4-FFF2-40B4-BE49-F238E27FC236}">
                <a16:creationId xmlns:a16="http://schemas.microsoft.com/office/drawing/2014/main" id="{E3CEFD32-B5A6-273E-85C4-74009EC5BCCA}"/>
              </a:ext>
            </a:extLst>
          </p:cNvPr>
          <p:cNvSpPr txBox="1"/>
          <p:nvPr/>
        </p:nvSpPr>
        <p:spPr>
          <a:xfrm>
            <a:off x="1168400" y="21108729"/>
            <a:ext cx="6726985" cy="461665"/>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Below is the source tracking table </a:t>
            </a:r>
          </a:p>
        </p:txBody>
      </p:sp>
      <p:pic>
        <p:nvPicPr>
          <p:cNvPr id="24" name="Picture 23" descr="A table with a number of text&#10;&#10;AI-generated content may be incorrect.">
            <a:extLst>
              <a:ext uri="{FF2B5EF4-FFF2-40B4-BE49-F238E27FC236}">
                <a16:creationId xmlns:a16="http://schemas.microsoft.com/office/drawing/2014/main" id="{76F68FDF-26A7-D373-6960-DB8AD51562F1}"/>
              </a:ext>
            </a:extLst>
          </p:cNvPr>
          <p:cNvPicPr>
            <a:picLocks noGrp="1" noRot="1" noChangeAspect="1" noMove="1" noResize="1" noEditPoints="1" noAdjustHandles="1" noChangeArrowheads="1" noChangeShapeType="1" noCrop="1"/>
          </p:cNvPicPr>
          <p:nvPr/>
        </p:nvPicPr>
        <p:blipFill>
          <a:blip r:embed="rId8"/>
          <a:stretch>
            <a:fillRect/>
          </a:stretch>
        </p:blipFill>
        <p:spPr>
          <a:xfrm>
            <a:off x="782681" y="21905879"/>
            <a:ext cx="9210264" cy="7249989"/>
          </a:xfrm>
          <a:prstGeom prst="rect">
            <a:avLst/>
          </a:prstGeom>
        </p:spPr>
      </p:pic>
    </p:spTree>
    <p:extLst>
      <p:ext uri="{BB962C8B-B14F-4D97-AF65-F5344CB8AC3E}">
        <p14:creationId xmlns:p14="http://schemas.microsoft.com/office/powerpoint/2010/main" val="22386754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alpha val="98000"/>
          </a:schemeClr>
        </a:solidFill>
        <a:effectLst/>
      </p:bgPr>
    </p:bg>
    <p:spTree>
      <p:nvGrpSpPr>
        <p:cNvPr id="1" name="">
          <a:extLst>
            <a:ext uri="{FF2B5EF4-FFF2-40B4-BE49-F238E27FC236}">
              <a16:creationId xmlns:a16="http://schemas.microsoft.com/office/drawing/2014/main" id="{EDA7A7E0-DEB1-7A40-8A2F-D4DA656E3F0C}"/>
            </a:ext>
          </a:extLst>
        </p:cNvPr>
        <p:cNvGrpSpPr/>
        <p:nvPr/>
      </p:nvGrpSpPr>
      <p:grpSpPr>
        <a:xfrm>
          <a:off x="0" y="0"/>
          <a:ext cx="0" cy="0"/>
          <a:chOff x="0" y="0"/>
          <a:chExt cx="0" cy="0"/>
        </a:xfrm>
      </p:grpSpPr>
      <p:sp>
        <p:nvSpPr>
          <p:cNvPr id="36" name="Rectangle 35">
            <a:extLst>
              <a:ext uri="{FF2B5EF4-FFF2-40B4-BE49-F238E27FC236}">
                <a16:creationId xmlns:a16="http://schemas.microsoft.com/office/drawing/2014/main" id="{2533CB1C-68D8-D0D3-F963-0E8C3B1A00B5}"/>
              </a:ext>
            </a:extLst>
          </p:cNvPr>
          <p:cNvSpPr/>
          <p:nvPr/>
        </p:nvSpPr>
        <p:spPr>
          <a:xfrm>
            <a:off x="0" y="0"/>
            <a:ext cx="21383625" cy="12166961"/>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27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6" name="Rectangle 15">
            <a:extLst>
              <a:ext uri="{FF2B5EF4-FFF2-40B4-BE49-F238E27FC236}">
                <a16:creationId xmlns:a16="http://schemas.microsoft.com/office/drawing/2014/main" id="{22EB1CC1-38C5-0E31-D46A-6FE5F3F29D70}"/>
              </a:ext>
            </a:extLst>
          </p:cNvPr>
          <p:cNvSpPr>
            <a:spLocks/>
          </p:cNvSpPr>
          <p:nvPr/>
        </p:nvSpPr>
        <p:spPr>
          <a:xfrm>
            <a:off x="16796405" y="615874"/>
            <a:ext cx="4081144" cy="9954592"/>
          </a:xfrm>
          <a:prstGeom prst="rect">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2472FF90-D3CF-0194-75B1-5AA666202D07}"/>
              </a:ext>
            </a:extLst>
          </p:cNvPr>
          <p:cNvSpPr/>
          <p:nvPr/>
        </p:nvSpPr>
        <p:spPr>
          <a:xfrm>
            <a:off x="11671812" y="531301"/>
            <a:ext cx="4974525" cy="10039164"/>
          </a:xfrm>
          <a:prstGeom prst="rect">
            <a:avLst/>
          </a:prstGeom>
          <a:solidFill>
            <a:schemeClr val="accent4">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882F802-8A37-FBFA-F945-4E8512513932}"/>
              </a:ext>
            </a:extLst>
          </p:cNvPr>
          <p:cNvSpPr/>
          <p:nvPr/>
        </p:nvSpPr>
        <p:spPr>
          <a:xfrm>
            <a:off x="6289944" y="551020"/>
            <a:ext cx="5194764" cy="10019445"/>
          </a:xfrm>
          <a:prstGeom prst="rect">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767A34AF-DD1E-826F-F0A9-2213F2D5D083}"/>
              </a:ext>
            </a:extLst>
          </p:cNvPr>
          <p:cNvSpPr/>
          <p:nvPr/>
        </p:nvSpPr>
        <p:spPr>
          <a:xfrm>
            <a:off x="0" y="12223615"/>
            <a:ext cx="21383625" cy="18051598"/>
          </a:xfrm>
          <a:prstGeom prst="rect">
            <a:avLst/>
          </a:prstGeom>
          <a:gradFill flip="none" rotWithShape="1">
            <a:gsLst>
              <a:gs pos="0">
                <a:srgbClr val="C00000">
                  <a:tint val="66000"/>
                  <a:satMod val="160000"/>
                </a:srgbClr>
              </a:gs>
              <a:gs pos="50000">
                <a:srgbClr val="C00000">
                  <a:tint val="44500"/>
                  <a:satMod val="160000"/>
                </a:srgbClr>
              </a:gs>
              <a:gs pos="100000">
                <a:srgbClr val="C00000">
                  <a:tint val="23500"/>
                  <a:satMod val="160000"/>
                </a:srgbClr>
              </a:gs>
            </a:gsLst>
            <a:lin ang="27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p:txBody>
      </p:sp>
      <p:sp>
        <p:nvSpPr>
          <p:cNvPr id="13" name="TextBox 12">
            <a:extLst>
              <a:ext uri="{FF2B5EF4-FFF2-40B4-BE49-F238E27FC236}">
                <a16:creationId xmlns:a16="http://schemas.microsoft.com/office/drawing/2014/main" id="{E4E13926-5094-8142-4F88-8D0639EEDAC8}"/>
              </a:ext>
            </a:extLst>
          </p:cNvPr>
          <p:cNvSpPr txBox="1"/>
          <p:nvPr/>
        </p:nvSpPr>
        <p:spPr>
          <a:xfrm>
            <a:off x="4812632" y="4259179"/>
            <a:ext cx="184731" cy="369332"/>
          </a:xfrm>
          <a:prstGeom prst="rect">
            <a:avLst/>
          </a:prstGeom>
          <a:noFill/>
        </p:spPr>
        <p:txBody>
          <a:bodyPr wrap="square" rtlCol="0">
            <a:spAutoFit/>
          </a:bodyPr>
          <a:lstStyle/>
          <a:p>
            <a:endParaRPr lang="en-US" dirty="0"/>
          </a:p>
        </p:txBody>
      </p:sp>
      <p:sp>
        <p:nvSpPr>
          <p:cNvPr id="17" name="Rectangle 16">
            <a:extLst>
              <a:ext uri="{FF2B5EF4-FFF2-40B4-BE49-F238E27FC236}">
                <a16:creationId xmlns:a16="http://schemas.microsoft.com/office/drawing/2014/main" id="{76A1E37A-5BC5-0EC8-998C-AD07C345034D}"/>
              </a:ext>
            </a:extLst>
          </p:cNvPr>
          <p:cNvSpPr/>
          <p:nvPr/>
        </p:nvSpPr>
        <p:spPr>
          <a:xfrm>
            <a:off x="6329704" y="560159"/>
            <a:ext cx="5137368" cy="1198633"/>
          </a:xfrm>
          <a:prstGeom prst="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3600" b="1" dirty="0">
                <a:latin typeface="Arial" panose="020B0604020202020204" pitchFamily="34" charset="0"/>
                <a:cs typeface="Arial" panose="020B0604020202020204" pitchFamily="34" charset="0"/>
              </a:rPr>
              <a:t>Research Validation and Analysis </a:t>
            </a:r>
          </a:p>
        </p:txBody>
      </p:sp>
      <p:sp>
        <p:nvSpPr>
          <p:cNvPr id="18" name="Rectangle 17">
            <a:extLst>
              <a:ext uri="{FF2B5EF4-FFF2-40B4-BE49-F238E27FC236}">
                <a16:creationId xmlns:a16="http://schemas.microsoft.com/office/drawing/2014/main" id="{601052E6-2CA8-08AB-848C-B113969B555B}"/>
              </a:ext>
            </a:extLst>
          </p:cNvPr>
          <p:cNvSpPr/>
          <p:nvPr/>
        </p:nvSpPr>
        <p:spPr>
          <a:xfrm>
            <a:off x="11671811" y="524979"/>
            <a:ext cx="4974524" cy="1145409"/>
          </a:xfrm>
          <a:prstGeom prst="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3600" b="1" dirty="0">
                <a:latin typeface="Arial" panose="020B0604020202020204" pitchFamily="34" charset="0"/>
                <a:cs typeface="Arial" panose="020B0604020202020204" pitchFamily="34" charset="0"/>
              </a:rPr>
              <a:t>Inclusion Criteria </a:t>
            </a:r>
          </a:p>
        </p:txBody>
      </p:sp>
      <p:sp>
        <p:nvSpPr>
          <p:cNvPr id="21" name="Rectangle 20">
            <a:extLst>
              <a:ext uri="{FF2B5EF4-FFF2-40B4-BE49-F238E27FC236}">
                <a16:creationId xmlns:a16="http://schemas.microsoft.com/office/drawing/2014/main" id="{AFF916B4-EFED-F22C-F6AD-08654479FF4E}"/>
              </a:ext>
            </a:extLst>
          </p:cNvPr>
          <p:cNvSpPr/>
          <p:nvPr/>
        </p:nvSpPr>
        <p:spPr>
          <a:xfrm>
            <a:off x="16796406" y="507999"/>
            <a:ext cx="4138540" cy="1146482"/>
          </a:xfrm>
          <a:prstGeom prst="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3600" b="1" dirty="0">
                <a:latin typeface="Arial" panose="020B0604020202020204" pitchFamily="34" charset="0"/>
                <a:cs typeface="Arial" panose="020B0604020202020204" pitchFamily="34" charset="0"/>
              </a:rPr>
              <a:t>Exclusion Criteria </a:t>
            </a:r>
          </a:p>
        </p:txBody>
      </p:sp>
      <p:sp>
        <p:nvSpPr>
          <p:cNvPr id="3" name="Rectangle 2">
            <a:extLst>
              <a:ext uri="{FF2B5EF4-FFF2-40B4-BE49-F238E27FC236}">
                <a16:creationId xmlns:a16="http://schemas.microsoft.com/office/drawing/2014/main" id="{07CF204A-FFB1-4839-9ED4-3F9113039449}"/>
              </a:ext>
            </a:extLst>
          </p:cNvPr>
          <p:cNvSpPr/>
          <p:nvPr/>
        </p:nvSpPr>
        <p:spPr>
          <a:xfrm>
            <a:off x="314403" y="12416628"/>
            <a:ext cx="20692733" cy="1146482"/>
          </a:xfrm>
          <a:prstGeom prst="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3600" b="1" dirty="0">
                <a:latin typeface="Arial" panose="020B0604020202020204" pitchFamily="34" charset="0"/>
                <a:cs typeface="Arial" panose="020B0604020202020204" pitchFamily="34" charset="0"/>
              </a:rPr>
              <a:t>Ethical Considerations</a:t>
            </a:r>
          </a:p>
        </p:txBody>
      </p:sp>
      <p:sp>
        <p:nvSpPr>
          <p:cNvPr id="9" name="Rectangle 8">
            <a:extLst>
              <a:ext uri="{FF2B5EF4-FFF2-40B4-BE49-F238E27FC236}">
                <a16:creationId xmlns:a16="http://schemas.microsoft.com/office/drawing/2014/main" id="{B52D9511-A060-CDC4-31FB-85D9A470515D}"/>
              </a:ext>
            </a:extLst>
          </p:cNvPr>
          <p:cNvSpPr/>
          <p:nvPr/>
        </p:nvSpPr>
        <p:spPr>
          <a:xfrm>
            <a:off x="15392400" y="13906070"/>
            <a:ext cx="5181599" cy="10975234"/>
          </a:xfrm>
          <a:prstGeom prst="rect">
            <a:avLst/>
          </a:prstGeom>
          <a:gradFill flip="none" rotWithShape="1">
            <a:gsLst>
              <a:gs pos="0">
                <a:schemeClr val="accent6">
                  <a:lumMod val="75000"/>
                  <a:tint val="66000"/>
                  <a:satMod val="160000"/>
                </a:schemeClr>
              </a:gs>
              <a:gs pos="50000">
                <a:schemeClr val="accent6">
                  <a:lumMod val="75000"/>
                  <a:tint val="44500"/>
                  <a:satMod val="160000"/>
                </a:schemeClr>
              </a:gs>
              <a:gs pos="100000">
                <a:schemeClr val="accent6">
                  <a:lumMod val="75000"/>
                  <a:tint val="23500"/>
                  <a:satMod val="160000"/>
                </a:schemeClr>
              </a:gs>
            </a:gsLst>
            <a:lin ang="135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endParaRPr lang="en-US" b="1" dirty="0">
              <a:latin typeface="Arial" panose="020B0604020202020204" pitchFamily="34" charset="0"/>
              <a:cs typeface="Arial" panose="020B0604020202020204" pitchFamily="34" charset="0"/>
            </a:endParaRPr>
          </a:p>
        </p:txBody>
      </p:sp>
      <p:sp>
        <p:nvSpPr>
          <p:cNvPr id="10" name="Rectangle 9">
            <a:extLst>
              <a:ext uri="{FF2B5EF4-FFF2-40B4-BE49-F238E27FC236}">
                <a16:creationId xmlns:a16="http://schemas.microsoft.com/office/drawing/2014/main" id="{1C1396E7-9A12-7395-2B36-93DBAA712912}"/>
              </a:ext>
            </a:extLst>
          </p:cNvPr>
          <p:cNvSpPr/>
          <p:nvPr/>
        </p:nvSpPr>
        <p:spPr>
          <a:xfrm>
            <a:off x="8597042" y="13906071"/>
            <a:ext cx="5445528" cy="10975234"/>
          </a:xfrm>
          <a:prstGeom prst="rect">
            <a:avLst/>
          </a:prstGeo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54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endParaRPr lang="en-US" b="1" dirty="0">
              <a:latin typeface="Arial" panose="020B0604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EC1769C3-2E42-829C-BDF6-416CCE9DA555}"/>
              </a:ext>
            </a:extLst>
          </p:cNvPr>
          <p:cNvSpPr/>
          <p:nvPr/>
        </p:nvSpPr>
        <p:spPr>
          <a:xfrm>
            <a:off x="1262742" y="13906070"/>
            <a:ext cx="5747657" cy="10975234"/>
          </a:xfrm>
          <a:prstGeom prst="rect">
            <a:avLst/>
          </a:prstGeom>
          <a:gradFill flip="none" rotWithShape="1">
            <a:gsLst>
              <a:gs pos="0">
                <a:schemeClr val="accent5">
                  <a:lumMod val="50000"/>
                  <a:tint val="66000"/>
                  <a:satMod val="160000"/>
                </a:schemeClr>
              </a:gs>
              <a:gs pos="50000">
                <a:schemeClr val="accent5">
                  <a:lumMod val="50000"/>
                  <a:tint val="44500"/>
                  <a:satMod val="160000"/>
                </a:schemeClr>
              </a:gs>
              <a:gs pos="100000">
                <a:schemeClr val="accent5">
                  <a:lumMod val="50000"/>
                  <a:tint val="23500"/>
                  <a:satMod val="160000"/>
                </a:schemeClr>
              </a:gs>
            </a:gsLst>
            <a:lin ang="135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endParaRPr lang="en-US" b="1" dirty="0">
              <a:latin typeface="Arial" panose="020B0604020202020204" pitchFamily="34" charset="0"/>
              <a:cs typeface="Arial" panose="020B0604020202020204" pitchFamily="34" charset="0"/>
            </a:endParaRPr>
          </a:p>
        </p:txBody>
      </p:sp>
      <p:sp>
        <p:nvSpPr>
          <p:cNvPr id="14" name="Rectangle 13">
            <a:extLst>
              <a:ext uri="{FF2B5EF4-FFF2-40B4-BE49-F238E27FC236}">
                <a16:creationId xmlns:a16="http://schemas.microsoft.com/office/drawing/2014/main" id="{7C69754A-BC5B-2832-D5C6-8903A4C4D6F6}"/>
              </a:ext>
            </a:extLst>
          </p:cNvPr>
          <p:cNvSpPr/>
          <p:nvPr/>
        </p:nvSpPr>
        <p:spPr>
          <a:xfrm>
            <a:off x="448680" y="25555561"/>
            <a:ext cx="20486266" cy="4449518"/>
          </a:xfrm>
          <a:prstGeom prst="rect">
            <a:avLst/>
          </a:prstGeom>
          <a:solidFill>
            <a:srgbClr val="C00000">
              <a:tint val="66000"/>
              <a:satMod val="160000"/>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endParaRPr lang="en-US" b="1" dirty="0">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9FB6188F-B8F1-D114-286D-81C7ED903281}"/>
              </a:ext>
            </a:extLst>
          </p:cNvPr>
          <p:cNvSpPr txBox="1"/>
          <p:nvPr/>
        </p:nvSpPr>
        <p:spPr>
          <a:xfrm>
            <a:off x="6384327" y="1854200"/>
            <a:ext cx="4878002" cy="8126392"/>
          </a:xfrm>
          <a:prstGeom prst="rect">
            <a:avLst/>
          </a:prstGeom>
          <a:noFill/>
        </p:spPr>
        <p:txBody>
          <a:bodyPr wrap="square" rtlCol="0">
            <a:spAutoFit/>
          </a:bodyPr>
          <a:lstStyle/>
          <a:p>
            <a:pPr>
              <a:lnSpc>
                <a:spcPct val="150000"/>
              </a:lnSpc>
            </a:pPr>
            <a:r>
              <a:rPr lang="en-GB" sz="3200" dirty="0">
                <a:latin typeface="Arial" panose="020B0604020202020204" pitchFamily="34" charset="0"/>
                <a:cs typeface="Arial" panose="020B0604020202020204" pitchFamily="34" charset="0"/>
              </a:rPr>
              <a:t>To ensure the accuracy and dependability of secondary research findings, the CRAAP test was used as a structured method to assess data source quality. This method includes five key  Currency, Relevance, Authority, Accuracy, and Purpose (Fielding, 2019). </a:t>
            </a:r>
          </a:p>
        </p:txBody>
      </p:sp>
      <p:pic>
        <p:nvPicPr>
          <p:cNvPr id="7" name="Picture 8" descr="An NHS poster promoting awareness of prostate cancer, stating ">
            <a:extLst>
              <a:ext uri="{FF2B5EF4-FFF2-40B4-BE49-F238E27FC236}">
                <a16:creationId xmlns:a16="http://schemas.microsoft.com/office/drawing/2014/main" id="{22877DA9-3DAF-713B-8078-7B0B7D664CDC}"/>
              </a:ext>
            </a:extLst>
          </p:cNvPr>
          <p:cNvPicPr>
            <a:picLocks noGrp="1" noRot="1" noChangeAspect="1" noMove="1" noResize="1" noEditPoints="1" noAdjustHandles="1" noChangeArrowheads="1" noChangeShapeType="1" noCrop="1"/>
          </p:cNvPicPr>
          <p:nvPr/>
        </p:nvPicPr>
        <p:blipFill>
          <a:blip r:embed="rId3" r:link="rId4">
            <a:extLst>
              <a:ext uri="{28A0092B-C50C-407E-A947-70E740481C1C}">
                <a14:useLocalDpi xmlns:a14="http://schemas.microsoft.com/office/drawing/2010/main" val="0"/>
              </a:ext>
            </a:extLst>
          </a:blip>
          <a:srcRect/>
          <a:stretch>
            <a:fillRect/>
          </a:stretch>
        </p:blipFill>
        <p:spPr bwMode="auto">
          <a:xfrm>
            <a:off x="348744" y="2886105"/>
            <a:ext cx="5700250" cy="7541348"/>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72484A58-44B8-4DB8-A6B9-B6B1DE4D8A6C}"/>
              </a:ext>
            </a:extLst>
          </p:cNvPr>
          <p:cNvSpPr txBox="1"/>
          <p:nvPr/>
        </p:nvSpPr>
        <p:spPr>
          <a:xfrm>
            <a:off x="257684" y="10553226"/>
            <a:ext cx="5777899" cy="523220"/>
          </a:xfrm>
          <a:prstGeom prst="rect">
            <a:avLst/>
          </a:prstGeom>
          <a:noFill/>
        </p:spPr>
        <p:txBody>
          <a:bodyPr wrap="square" rtlCol="0">
            <a:spAutoFit/>
          </a:bodyPr>
          <a:lstStyle/>
          <a:p>
            <a:r>
              <a:rPr lang="en-GB" sz="1400" dirty="0">
                <a:solidFill>
                  <a:srgbClr val="FF0000"/>
                </a:solidFill>
                <a:latin typeface="Arial" panose="020B0604020202020204" pitchFamily="34" charset="0"/>
                <a:cs typeface="Arial" panose="020B0604020202020204" pitchFamily="34" charset="0"/>
              </a:rPr>
              <a:t>Figure 4: Prostate cancer awareness campaign (Greater Manchester Cancer Alliance NHS Foundation Trust, 2025)</a:t>
            </a:r>
          </a:p>
        </p:txBody>
      </p:sp>
      <p:sp>
        <p:nvSpPr>
          <p:cNvPr id="20" name="Rectangle 19">
            <a:extLst>
              <a:ext uri="{FF2B5EF4-FFF2-40B4-BE49-F238E27FC236}">
                <a16:creationId xmlns:a16="http://schemas.microsoft.com/office/drawing/2014/main" id="{9E1663FD-0F86-651B-B7AD-2678B184448D}"/>
              </a:ext>
            </a:extLst>
          </p:cNvPr>
          <p:cNvSpPr/>
          <p:nvPr/>
        </p:nvSpPr>
        <p:spPr>
          <a:xfrm>
            <a:off x="314403" y="482534"/>
            <a:ext cx="5721659" cy="1146482"/>
          </a:xfrm>
          <a:prstGeom prst="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b="1" dirty="0">
                <a:latin typeface="Arial" panose="020B0604020202020204" pitchFamily="34" charset="0"/>
                <a:cs typeface="Arial" panose="020B0604020202020204" pitchFamily="34" charset="0"/>
              </a:rPr>
              <a:t> </a:t>
            </a:r>
            <a:r>
              <a:rPr lang="en-US" sz="3600" b="1" dirty="0">
                <a:latin typeface="Arial" panose="020B0604020202020204" pitchFamily="34" charset="0"/>
                <a:cs typeface="Arial" panose="020B0604020202020204" pitchFamily="34" charset="0"/>
              </a:rPr>
              <a:t>Campaign </a:t>
            </a:r>
          </a:p>
        </p:txBody>
      </p:sp>
      <p:sp>
        <p:nvSpPr>
          <p:cNvPr id="22" name="TextBox 21">
            <a:extLst>
              <a:ext uri="{FF2B5EF4-FFF2-40B4-BE49-F238E27FC236}">
                <a16:creationId xmlns:a16="http://schemas.microsoft.com/office/drawing/2014/main" id="{BAD0AAE5-4562-666B-12E5-5FB27CEE709A}"/>
              </a:ext>
            </a:extLst>
          </p:cNvPr>
          <p:cNvSpPr txBox="1"/>
          <p:nvPr/>
        </p:nvSpPr>
        <p:spPr>
          <a:xfrm>
            <a:off x="11710017" y="1841869"/>
            <a:ext cx="4806613" cy="7468583"/>
          </a:xfrm>
          <a:prstGeom prst="rect">
            <a:avLst/>
          </a:prstGeom>
          <a:noFill/>
        </p:spPr>
        <p:txBody>
          <a:bodyPr wrap="square" rtlCol="0">
            <a:spAutoFit/>
          </a:bodyPr>
          <a:lstStyle/>
          <a:p>
            <a:pPr>
              <a:lnSpc>
                <a:spcPct val="150000"/>
              </a:lnSpc>
            </a:pPr>
            <a:r>
              <a:rPr lang="en-GB" sz="3600" dirty="0">
                <a:latin typeface="Arial" panose="020B0604020202020204" pitchFamily="34" charset="0"/>
                <a:cs typeface="Arial" panose="020B0604020202020204" pitchFamily="34" charset="0"/>
              </a:rPr>
              <a:t>This research investigates disparities in prostate cancer outcomes among Black men in the UK, analysing factors like socioeconomic status and healthcare access (Murphy </a:t>
            </a:r>
            <a:r>
              <a:rPr lang="en-GB" sz="3600" i="1" dirty="0">
                <a:latin typeface="Arial" panose="020B0604020202020204" pitchFamily="34" charset="0"/>
                <a:cs typeface="Arial" panose="020B0604020202020204" pitchFamily="34" charset="0"/>
              </a:rPr>
              <a:t>et al.,</a:t>
            </a:r>
            <a:r>
              <a:rPr lang="en-GB" sz="3600" dirty="0">
                <a:latin typeface="Arial" panose="020B0604020202020204" pitchFamily="34" charset="0"/>
                <a:cs typeface="Arial" panose="020B0604020202020204" pitchFamily="34" charset="0"/>
              </a:rPr>
              <a:t> 2024).</a:t>
            </a:r>
          </a:p>
        </p:txBody>
      </p:sp>
      <p:sp>
        <p:nvSpPr>
          <p:cNvPr id="24" name="TextBox 23">
            <a:extLst>
              <a:ext uri="{FF2B5EF4-FFF2-40B4-BE49-F238E27FC236}">
                <a16:creationId xmlns:a16="http://schemas.microsoft.com/office/drawing/2014/main" id="{6ACBDF6B-AF07-7910-1708-2B0C4A132299}"/>
              </a:ext>
            </a:extLst>
          </p:cNvPr>
          <p:cNvSpPr txBox="1"/>
          <p:nvPr/>
        </p:nvSpPr>
        <p:spPr>
          <a:xfrm>
            <a:off x="16853802" y="1841869"/>
            <a:ext cx="4081144" cy="8865056"/>
          </a:xfrm>
          <a:prstGeom prst="rect">
            <a:avLst/>
          </a:prstGeom>
          <a:noFill/>
        </p:spPr>
        <p:txBody>
          <a:bodyPr wrap="square" rtlCol="0">
            <a:spAutoFit/>
          </a:bodyPr>
          <a:lstStyle/>
          <a:p>
            <a:pPr>
              <a:lnSpc>
                <a:spcPct val="150000"/>
              </a:lnSpc>
            </a:pPr>
            <a:r>
              <a:rPr lang="en-GB" sz="3200" dirty="0">
                <a:latin typeface="Arial" panose="020B0604020202020204" pitchFamily="34" charset="0"/>
                <a:cs typeface="Arial" panose="020B0604020202020204" pitchFamily="34" charset="0"/>
              </a:rPr>
              <a:t>This research will focus specifically on Black men residing in the United Kingdom, intentionally excluding other ethnicities and genders to maintain a clear and defined target population (Atakere and Baker, 2016). </a:t>
            </a:r>
          </a:p>
        </p:txBody>
      </p:sp>
      <p:sp>
        <p:nvSpPr>
          <p:cNvPr id="27" name="Rectangle 26">
            <a:extLst>
              <a:ext uri="{FF2B5EF4-FFF2-40B4-BE49-F238E27FC236}">
                <a16:creationId xmlns:a16="http://schemas.microsoft.com/office/drawing/2014/main" id="{CF695451-CC16-AD90-AA21-0328A8378F1F}"/>
              </a:ext>
            </a:extLst>
          </p:cNvPr>
          <p:cNvSpPr/>
          <p:nvPr/>
        </p:nvSpPr>
        <p:spPr>
          <a:xfrm>
            <a:off x="1262742" y="13805097"/>
            <a:ext cx="5747657" cy="117126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r>
              <a:rPr lang="en-GB" sz="2800" b="1" dirty="0">
                <a:solidFill>
                  <a:schemeClr val="tx1"/>
                </a:solidFill>
                <a:latin typeface="Arial" panose="020B0604020202020204" pitchFamily="34" charset="0"/>
                <a:cs typeface="Arial" panose="020B0604020202020204" pitchFamily="34" charset="0"/>
              </a:rPr>
              <a:t>Respect for Intellectual Property</a:t>
            </a:r>
          </a:p>
        </p:txBody>
      </p:sp>
      <p:sp>
        <p:nvSpPr>
          <p:cNvPr id="28" name="Rectangle 27">
            <a:extLst>
              <a:ext uri="{FF2B5EF4-FFF2-40B4-BE49-F238E27FC236}">
                <a16:creationId xmlns:a16="http://schemas.microsoft.com/office/drawing/2014/main" id="{65D2D61B-201E-A2CD-55E5-E2E6A6F35065}"/>
              </a:ext>
            </a:extLst>
          </p:cNvPr>
          <p:cNvSpPr/>
          <p:nvPr/>
        </p:nvSpPr>
        <p:spPr>
          <a:xfrm>
            <a:off x="8597042" y="13812777"/>
            <a:ext cx="5432326" cy="96653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Arial" panose="020B0604020202020204" pitchFamily="34" charset="0"/>
                <a:cs typeface="Arial" panose="020B0604020202020204" pitchFamily="34" charset="0"/>
              </a:rPr>
              <a:t>Privacy and Confidentiality</a:t>
            </a:r>
            <a:endParaRPr lang="en-US" sz="2800" dirty="0"/>
          </a:p>
        </p:txBody>
      </p:sp>
      <p:sp>
        <p:nvSpPr>
          <p:cNvPr id="29" name="Rectangle 28">
            <a:extLst>
              <a:ext uri="{FF2B5EF4-FFF2-40B4-BE49-F238E27FC236}">
                <a16:creationId xmlns:a16="http://schemas.microsoft.com/office/drawing/2014/main" id="{FE8DAC4B-FBCA-E7D2-D79D-5F698FE1F2F6}"/>
              </a:ext>
            </a:extLst>
          </p:cNvPr>
          <p:cNvSpPr/>
          <p:nvPr/>
        </p:nvSpPr>
        <p:spPr>
          <a:xfrm>
            <a:off x="15392400" y="13906070"/>
            <a:ext cx="5181599" cy="81456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r>
              <a:rPr lang="en-GB" sz="2800" b="1" dirty="0">
                <a:solidFill>
                  <a:schemeClr val="tx1"/>
                </a:solidFill>
                <a:latin typeface="Arial" panose="020B0604020202020204" pitchFamily="34" charset="0"/>
                <a:cs typeface="Arial" panose="020B0604020202020204" pitchFamily="34" charset="0"/>
              </a:rPr>
              <a:t>Compliance with Laws and Regulations</a:t>
            </a:r>
            <a:endParaRPr lang="en-GB" sz="2800" dirty="0">
              <a:solidFill>
                <a:schemeClr val="tx1"/>
              </a:solidFill>
              <a:latin typeface="Arial" panose="020B0604020202020204" pitchFamily="34" charset="0"/>
              <a:cs typeface="Arial" panose="020B0604020202020204" pitchFamily="34" charset="0"/>
            </a:endParaRPr>
          </a:p>
        </p:txBody>
      </p:sp>
      <p:sp>
        <p:nvSpPr>
          <p:cNvPr id="31" name="TextBox 30">
            <a:extLst>
              <a:ext uri="{FF2B5EF4-FFF2-40B4-BE49-F238E27FC236}">
                <a16:creationId xmlns:a16="http://schemas.microsoft.com/office/drawing/2014/main" id="{DE1D3B21-B794-E30F-703C-7B7D1B37F818}"/>
              </a:ext>
            </a:extLst>
          </p:cNvPr>
          <p:cNvSpPr txBox="1"/>
          <p:nvPr/>
        </p:nvSpPr>
        <p:spPr>
          <a:xfrm>
            <a:off x="1415143" y="14976365"/>
            <a:ext cx="5421086" cy="7933111"/>
          </a:xfrm>
          <a:prstGeom prst="rect">
            <a:avLst/>
          </a:prstGeom>
          <a:noFill/>
        </p:spPr>
        <p:txBody>
          <a:bodyPr wrap="square" lIns="72000" tIns="108000" rIns="108000" bIns="72000" rtlCol="0">
            <a:spAutoFit/>
          </a:bodyPr>
          <a:lstStyle/>
          <a:p>
            <a:pPr>
              <a:lnSpc>
                <a:spcPct val="150000"/>
              </a:lnSpc>
            </a:pPr>
            <a:r>
              <a:rPr lang="en-US" sz="3400" dirty="0">
                <a:latin typeface="Arial" panose="020B0604020202020204" pitchFamily="34" charset="0"/>
                <a:cs typeface="Arial" panose="020B0604020202020204" pitchFamily="34" charset="0"/>
              </a:rPr>
              <a:t>This research will adhere to the University of Wales Trinity Saint David (UWTSD) Integrity and Ethics policies by correctly referencing all sources in Harvard style, avoiding plagiarism </a:t>
            </a:r>
            <a:r>
              <a:rPr lang="en-GB" sz="3400" dirty="0">
                <a:latin typeface="Arial" panose="020B0604020202020204" pitchFamily="34" charset="0"/>
                <a:cs typeface="Arial" panose="020B0604020202020204" pitchFamily="34" charset="0"/>
              </a:rPr>
              <a:t>(University of Wales Trinity Saint David, 2024</a:t>
            </a:r>
            <a:r>
              <a:rPr lang="en-US" sz="3400" dirty="0">
                <a:latin typeface="Arial" panose="020B0604020202020204" pitchFamily="34" charset="0"/>
                <a:cs typeface="Arial" panose="020B0604020202020204" pitchFamily="34" charset="0"/>
              </a:rPr>
              <a:t>).</a:t>
            </a:r>
            <a:endParaRPr lang="en-GB" sz="3400" dirty="0">
              <a:latin typeface="Arial" panose="020B0604020202020204" pitchFamily="34" charset="0"/>
              <a:cs typeface="Arial" panose="020B0604020202020204" pitchFamily="34" charset="0"/>
            </a:endParaRPr>
          </a:p>
        </p:txBody>
      </p:sp>
      <p:sp>
        <p:nvSpPr>
          <p:cNvPr id="32" name="TextBox 31">
            <a:extLst>
              <a:ext uri="{FF2B5EF4-FFF2-40B4-BE49-F238E27FC236}">
                <a16:creationId xmlns:a16="http://schemas.microsoft.com/office/drawing/2014/main" id="{DEC01DFB-98E5-6BCA-0EB4-207C21B6270E}"/>
              </a:ext>
            </a:extLst>
          </p:cNvPr>
          <p:cNvSpPr txBox="1"/>
          <p:nvPr/>
        </p:nvSpPr>
        <p:spPr>
          <a:xfrm>
            <a:off x="8752114" y="14573777"/>
            <a:ext cx="5116286" cy="9941943"/>
          </a:xfrm>
          <a:prstGeom prst="rect">
            <a:avLst/>
          </a:prstGeom>
          <a:noFill/>
        </p:spPr>
        <p:txBody>
          <a:bodyPr vert="horz" wrap="square" lIns="108000" tIns="36000" rIns="108000" bIns="36000" spcCol="36000" rtlCol="0" anchor="ctr" anchorCtr="1">
            <a:spAutoFit/>
          </a:bodyPr>
          <a:lstStyle/>
          <a:p>
            <a:pPr>
              <a:lnSpc>
                <a:spcPct val="150000"/>
              </a:lnSpc>
            </a:pPr>
            <a:r>
              <a:rPr lang="en-GB" sz="3600" dirty="0">
                <a:latin typeface="Arial" panose="020B0604020202020204" pitchFamily="34" charset="0"/>
                <a:cs typeface="Arial" panose="020B0604020202020204" pitchFamily="34" charset="0"/>
              </a:rPr>
              <a:t>While conducting research, prioritising privacy and confidentiality is of utmost importance. All data collected will be handled with care, stored securely, and only accessible to authorised personnel, such as the lecturer. (Nurmi </a:t>
            </a:r>
            <a:r>
              <a:rPr lang="en-GB" sz="3600" i="1" dirty="0">
                <a:latin typeface="Arial" panose="020B0604020202020204" pitchFamily="34" charset="0"/>
                <a:cs typeface="Arial" panose="020B0604020202020204" pitchFamily="34" charset="0"/>
              </a:rPr>
              <a:t>et al.</a:t>
            </a:r>
            <a:r>
              <a:rPr lang="en-GB" sz="3600" dirty="0">
                <a:latin typeface="Arial" panose="020B0604020202020204" pitchFamily="34" charset="0"/>
                <a:cs typeface="Arial" panose="020B0604020202020204" pitchFamily="34" charset="0"/>
              </a:rPr>
              <a:t>, 2018).</a:t>
            </a:r>
          </a:p>
        </p:txBody>
      </p:sp>
      <p:sp>
        <p:nvSpPr>
          <p:cNvPr id="33" name="TextBox 32">
            <a:extLst>
              <a:ext uri="{FF2B5EF4-FFF2-40B4-BE49-F238E27FC236}">
                <a16:creationId xmlns:a16="http://schemas.microsoft.com/office/drawing/2014/main" id="{B95D929B-078F-B892-FC8E-68A4724AC689}"/>
              </a:ext>
            </a:extLst>
          </p:cNvPr>
          <p:cNvSpPr txBox="1"/>
          <p:nvPr/>
        </p:nvSpPr>
        <p:spPr>
          <a:xfrm>
            <a:off x="15405602" y="15137606"/>
            <a:ext cx="5168397" cy="8299580"/>
          </a:xfrm>
          <a:prstGeom prst="rect">
            <a:avLst/>
          </a:prstGeom>
          <a:noFill/>
        </p:spPr>
        <p:txBody>
          <a:bodyPr wrap="square" rtlCol="0">
            <a:spAutoFit/>
          </a:bodyPr>
          <a:lstStyle/>
          <a:p>
            <a:pPr>
              <a:lnSpc>
                <a:spcPct val="150000"/>
              </a:lnSpc>
            </a:pPr>
            <a:r>
              <a:rPr lang="en-GB" sz="3600" dirty="0">
                <a:latin typeface="Arial" panose="020B0604020202020204" pitchFamily="34" charset="0"/>
                <a:cs typeface="Arial" panose="020B0604020202020204" pitchFamily="34" charset="0"/>
              </a:rPr>
              <a:t>This study emphasises the importance of trustworthy, accurate data sources for research. Verifying the credibility of sources like academic journals, government reports (Noble and Smith, 2015).</a:t>
            </a:r>
          </a:p>
        </p:txBody>
      </p:sp>
      <p:sp>
        <p:nvSpPr>
          <p:cNvPr id="35" name="TextBox 34">
            <a:extLst>
              <a:ext uri="{FF2B5EF4-FFF2-40B4-BE49-F238E27FC236}">
                <a16:creationId xmlns:a16="http://schemas.microsoft.com/office/drawing/2014/main" id="{17755AC0-A7DE-AF62-4876-B8E12506DE5C}"/>
              </a:ext>
            </a:extLst>
          </p:cNvPr>
          <p:cNvSpPr txBox="1"/>
          <p:nvPr/>
        </p:nvSpPr>
        <p:spPr>
          <a:xfrm>
            <a:off x="618800" y="26016034"/>
            <a:ext cx="10073012" cy="3816429"/>
          </a:xfrm>
          <a:prstGeom prst="rect">
            <a:avLst/>
          </a:prstGeom>
          <a:solidFill>
            <a:schemeClr val="accent2"/>
          </a:solidFill>
        </p:spPr>
        <p:txBody>
          <a:bodyPr wrap="square" rtlCol="0">
            <a:spAutoFit/>
          </a:bodyPr>
          <a:lstStyle/>
          <a:p>
            <a:r>
              <a:rPr lang="en-GB" dirty="0"/>
              <a:t> </a:t>
            </a:r>
          </a:p>
          <a:p>
            <a:pPr algn="just"/>
            <a:r>
              <a:rPr lang="en-GB" sz="2800" dirty="0">
                <a:latin typeface="Arial" panose="020B0604020202020204" pitchFamily="34" charset="0"/>
                <a:cs typeface="Arial" panose="020B0604020202020204" pitchFamily="34" charset="0"/>
              </a:rPr>
              <a:t>Secondary research ethics involve guiding principles for responsible data use, emphasising source integrity, transparency, and respecting intellectual property rights (Herington, Li and Pisani, 2024). Researchers should critically assess data reliability and validity to prevent misrepresentation and bias. Furthermore, ethical standards include proper citation of original sources and following institutional guidelines (Beck, 2019).</a:t>
            </a:r>
          </a:p>
        </p:txBody>
      </p:sp>
      <p:sp>
        <p:nvSpPr>
          <p:cNvPr id="2" name="TextBox 1">
            <a:extLst>
              <a:ext uri="{FF2B5EF4-FFF2-40B4-BE49-F238E27FC236}">
                <a16:creationId xmlns:a16="http://schemas.microsoft.com/office/drawing/2014/main" id="{4687442F-2A56-B25D-9536-798890C4B1FC}"/>
              </a:ext>
            </a:extLst>
          </p:cNvPr>
          <p:cNvSpPr txBox="1"/>
          <p:nvPr/>
        </p:nvSpPr>
        <p:spPr>
          <a:xfrm>
            <a:off x="291347" y="1704016"/>
            <a:ext cx="5744236" cy="923330"/>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Public awareness campaigns improve understanding and outcomes while upholding core ethical principles such as fairness, respect, and community well-being.</a:t>
            </a:r>
          </a:p>
        </p:txBody>
      </p:sp>
      <p:sp>
        <p:nvSpPr>
          <p:cNvPr id="4" name="TextBox 3">
            <a:extLst>
              <a:ext uri="{FF2B5EF4-FFF2-40B4-BE49-F238E27FC236}">
                <a16:creationId xmlns:a16="http://schemas.microsoft.com/office/drawing/2014/main" id="{48184603-DC38-ED63-E076-B26FE6C78A15}"/>
              </a:ext>
            </a:extLst>
          </p:cNvPr>
          <p:cNvSpPr txBox="1"/>
          <p:nvPr/>
        </p:nvSpPr>
        <p:spPr>
          <a:xfrm>
            <a:off x="12402736" y="26025993"/>
            <a:ext cx="7714063" cy="3508653"/>
          </a:xfrm>
          <a:prstGeom prst="rect">
            <a:avLst/>
          </a:prstGeom>
          <a:gradFill flip="none" rotWithShape="1">
            <a:gsLst>
              <a:gs pos="0">
                <a:srgbClr val="0B7A39">
                  <a:tint val="66000"/>
                  <a:satMod val="160000"/>
                </a:srgbClr>
              </a:gs>
              <a:gs pos="50000">
                <a:srgbClr val="0B7A39">
                  <a:tint val="44500"/>
                  <a:satMod val="160000"/>
                </a:srgbClr>
              </a:gs>
              <a:gs pos="100000">
                <a:srgbClr val="0B7A39">
                  <a:tint val="23500"/>
                  <a:satMod val="160000"/>
                </a:srgbClr>
              </a:gs>
            </a:gsLst>
            <a:lin ang="10800000" scaled="1"/>
            <a:tileRect/>
          </a:gradFill>
        </p:spPr>
        <p:txBody>
          <a:bodyPr wrap="square" rtlCol="0">
            <a:spAutoFit/>
          </a:bodyPr>
          <a:lstStyle/>
          <a:p>
            <a:r>
              <a:rPr lang="en-US" sz="2800" dirty="0">
                <a:latin typeface="Arial" panose="020B0604020202020204" pitchFamily="34" charset="0"/>
                <a:cs typeface="Arial" panose="020B0604020202020204" pitchFamily="34" charset="0"/>
              </a:rPr>
              <a:t>Conclusions </a:t>
            </a:r>
          </a:p>
          <a:p>
            <a:endParaRPr lang="en-US" sz="2800" dirty="0">
              <a:latin typeface="Arial" panose="020B0604020202020204" pitchFamily="34" charset="0"/>
              <a:cs typeface="Arial" panose="020B0604020202020204" pitchFamily="34" charset="0"/>
            </a:endParaRPr>
          </a:p>
          <a:p>
            <a:r>
              <a:rPr lang="en-GB" sz="2800" dirty="0">
                <a:latin typeface="Arial" panose="020B0604020202020204" pitchFamily="34" charset="0"/>
                <a:cs typeface="Arial" panose="020B0604020202020204" pitchFamily="34" charset="0"/>
              </a:rPr>
              <a:t>This study shows that secondary research is vital, and ongoing efforts to raise awareness and reduce inequalities are key to better health and fairness.</a:t>
            </a:r>
          </a:p>
          <a:p>
            <a:endParaRPr lang="en-US" dirty="0"/>
          </a:p>
          <a:p>
            <a:endParaRPr lang="en-US" dirty="0"/>
          </a:p>
          <a:p>
            <a:r>
              <a:rPr lang="en-US" dirty="0"/>
              <a:t> </a:t>
            </a:r>
          </a:p>
        </p:txBody>
      </p:sp>
    </p:spTree>
    <p:extLst>
      <p:ext uri="{BB962C8B-B14F-4D97-AF65-F5344CB8AC3E}">
        <p14:creationId xmlns:p14="http://schemas.microsoft.com/office/powerpoint/2010/main" val="31630183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6FD9512-186E-2C02-E0D1-62C611E77E5A}"/>
              </a:ext>
            </a:extLst>
          </p:cNvPr>
          <p:cNvSpPr txBox="1"/>
          <p:nvPr/>
        </p:nvSpPr>
        <p:spPr>
          <a:xfrm>
            <a:off x="457200" y="870857"/>
            <a:ext cx="20334514" cy="984885"/>
          </a:xfrm>
          <a:prstGeom prst="rect">
            <a:avLst/>
          </a:prstGeom>
          <a:noFill/>
        </p:spPr>
        <p:txBody>
          <a:bodyPr wrap="square" rtlCol="0">
            <a:spAutoFit/>
          </a:bodyPr>
          <a:lstStyle/>
          <a:p>
            <a:pPr algn="ctr"/>
            <a:endParaRPr lang="en-US" dirty="0"/>
          </a:p>
          <a:p>
            <a:pPr algn="ctr"/>
            <a:r>
              <a:rPr lang="en-US" sz="4000" b="1" dirty="0">
                <a:latin typeface="Arial" panose="020B0604020202020204" pitchFamily="34" charset="0"/>
                <a:cs typeface="Arial" panose="020B0604020202020204" pitchFamily="34" charset="0"/>
              </a:rPr>
              <a:t>References</a:t>
            </a:r>
          </a:p>
        </p:txBody>
      </p:sp>
      <p:sp>
        <p:nvSpPr>
          <p:cNvPr id="5" name="TextBox 4">
            <a:extLst>
              <a:ext uri="{FF2B5EF4-FFF2-40B4-BE49-F238E27FC236}">
                <a16:creationId xmlns:a16="http://schemas.microsoft.com/office/drawing/2014/main" id="{CDD729F9-5ADA-7317-2CF7-4D96FDEEFDF0}"/>
              </a:ext>
            </a:extLst>
          </p:cNvPr>
          <p:cNvSpPr txBox="1"/>
          <p:nvPr/>
        </p:nvSpPr>
        <p:spPr>
          <a:xfrm>
            <a:off x="637953" y="2679405"/>
            <a:ext cx="19661728" cy="20682585"/>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Ahmed, I. and Ishtiaq, S. (2021) 'Reliability and Validity: Importance in medical research,' </a:t>
            </a:r>
            <a:r>
              <a:rPr lang="en-GB" sz="2400" i="1" dirty="0">
                <a:latin typeface="Arial" panose="020B0604020202020204" pitchFamily="34" charset="0"/>
                <a:cs typeface="Arial" panose="020B0604020202020204" pitchFamily="34" charset="0"/>
              </a:rPr>
              <a:t>Journal of the Pakistan Medical Association</a:t>
            </a:r>
            <a:r>
              <a:rPr lang="en-GB" sz="2400" dirty="0">
                <a:latin typeface="Arial" panose="020B0604020202020204" pitchFamily="34" charset="0"/>
                <a:cs typeface="Arial" panose="020B0604020202020204" pitchFamily="34" charset="0"/>
              </a:rPr>
              <a:t>, 71(10), pp. 2401–2406. https://</a:t>
            </a:r>
            <a:r>
              <a:rPr lang="en-GB" sz="2400" dirty="0" err="1">
                <a:latin typeface="Arial" panose="020B0604020202020204" pitchFamily="34" charset="0"/>
                <a:cs typeface="Arial" panose="020B0604020202020204" pitchFamily="34" charset="0"/>
              </a:rPr>
              <a:t>doi.org</a:t>
            </a:r>
            <a:r>
              <a:rPr lang="en-GB" sz="2400" dirty="0">
                <a:latin typeface="Arial" panose="020B0604020202020204" pitchFamily="34" charset="0"/>
                <a:cs typeface="Arial" panose="020B0604020202020204" pitchFamily="34" charset="0"/>
              </a:rPr>
              <a:t>/10.47391/jpma.06-861.</a:t>
            </a:r>
          </a:p>
          <a:p>
            <a:r>
              <a:rPr lang="en-GB" sz="2400" dirty="0">
                <a:latin typeface="Arial" panose="020B0604020202020204" pitchFamily="34" charset="0"/>
                <a:cs typeface="Arial" panose="020B0604020202020204" pitchFamily="34" charset="0"/>
              </a:rPr>
              <a:t> </a:t>
            </a:r>
          </a:p>
          <a:p>
            <a:r>
              <a:rPr lang="en-GB" sz="2400" dirty="0">
                <a:latin typeface="Arial" panose="020B0604020202020204" pitchFamily="34" charset="0"/>
                <a:cs typeface="Arial" panose="020B0604020202020204" pitchFamily="34" charset="0"/>
              </a:rPr>
              <a:t>Allmark, P. and Machaczek, K. (2018) 'Realism and Pragmatism in a mixed methods study,' </a:t>
            </a:r>
            <a:r>
              <a:rPr lang="en-GB" sz="2400" i="1" dirty="0">
                <a:latin typeface="Arial" panose="020B0604020202020204" pitchFamily="34" charset="0"/>
                <a:cs typeface="Arial" panose="020B0604020202020204" pitchFamily="34" charset="0"/>
              </a:rPr>
              <a:t>Journal of Advanced Nursing</a:t>
            </a:r>
            <a:r>
              <a:rPr lang="en-GB" sz="2400" dirty="0">
                <a:latin typeface="Arial" panose="020B0604020202020204" pitchFamily="34" charset="0"/>
                <a:cs typeface="Arial" panose="020B0604020202020204" pitchFamily="34" charset="0"/>
              </a:rPr>
              <a:t>, 74(6), pp. 1301–1309. https://</a:t>
            </a:r>
            <a:r>
              <a:rPr lang="en-GB" sz="2400" dirty="0" err="1">
                <a:latin typeface="Arial" panose="020B0604020202020204" pitchFamily="34" charset="0"/>
                <a:cs typeface="Arial" panose="020B0604020202020204" pitchFamily="34" charset="0"/>
              </a:rPr>
              <a:t>doi.org</a:t>
            </a:r>
            <a:r>
              <a:rPr lang="en-GB" sz="2400" dirty="0">
                <a:latin typeface="Arial" panose="020B0604020202020204" pitchFamily="34" charset="0"/>
                <a:cs typeface="Arial" panose="020B0604020202020204" pitchFamily="34" charset="0"/>
              </a:rPr>
              <a:t>/10.1111/jan.13523.</a:t>
            </a:r>
          </a:p>
          <a:p>
            <a:r>
              <a:rPr lang="en-GB" sz="2400" dirty="0">
                <a:latin typeface="Arial" panose="020B0604020202020204" pitchFamily="34" charset="0"/>
                <a:cs typeface="Arial" panose="020B0604020202020204" pitchFamily="34" charset="0"/>
              </a:rPr>
              <a:t> </a:t>
            </a:r>
          </a:p>
          <a:p>
            <a:r>
              <a:rPr lang="en-GB" sz="2400" dirty="0" err="1">
                <a:latin typeface="Arial" panose="020B0604020202020204" pitchFamily="34" charset="0"/>
                <a:cs typeface="Arial" panose="020B0604020202020204" pitchFamily="34" charset="0"/>
              </a:rPr>
              <a:t>Atakere</a:t>
            </a:r>
            <a:r>
              <a:rPr lang="en-GB" sz="2400" dirty="0">
                <a:latin typeface="Arial" panose="020B0604020202020204" pitchFamily="34" charset="0"/>
                <a:cs typeface="Arial" panose="020B0604020202020204" pitchFamily="34" charset="0"/>
              </a:rPr>
              <a:t>, D.K. and Baker, T.A. (2016) '</a:t>
            </a:r>
            <a:r>
              <a:rPr lang="en-GB" sz="2400" dirty="0" err="1">
                <a:latin typeface="Arial" panose="020B0604020202020204" pitchFamily="34" charset="0"/>
                <a:cs typeface="Arial" panose="020B0604020202020204" pitchFamily="34" charset="0"/>
              </a:rPr>
              <a:t>Immuned</a:t>
            </a:r>
            <a:r>
              <a:rPr lang="en-GB" sz="2400" dirty="0">
                <a:latin typeface="Arial" panose="020B0604020202020204" pitchFamily="34" charset="0"/>
                <a:cs typeface="Arial" panose="020B0604020202020204" pitchFamily="34" charset="0"/>
              </a:rPr>
              <a:t> by Race: Ethnic Identity, Masculinity, and Attachment as Predictors of Cancer Screening among Black Men,' </a:t>
            </a:r>
            <a:r>
              <a:rPr lang="en-GB" sz="2400" i="1" dirty="0">
                <a:latin typeface="Arial" panose="020B0604020202020204" pitchFamily="34" charset="0"/>
                <a:cs typeface="Arial" panose="020B0604020202020204" pitchFamily="34" charset="0"/>
              </a:rPr>
              <a:t>Psychology</a:t>
            </a:r>
            <a:r>
              <a:rPr lang="en-GB" sz="2400" dirty="0">
                <a:latin typeface="Arial" panose="020B0604020202020204" pitchFamily="34" charset="0"/>
                <a:cs typeface="Arial" panose="020B0604020202020204" pitchFamily="34" charset="0"/>
              </a:rPr>
              <a:t>, 07(07), pp. 1023–1033. https://</a:t>
            </a:r>
            <a:r>
              <a:rPr lang="en-GB" sz="2400" dirty="0" err="1">
                <a:latin typeface="Arial" panose="020B0604020202020204" pitchFamily="34" charset="0"/>
                <a:cs typeface="Arial" panose="020B0604020202020204" pitchFamily="34" charset="0"/>
              </a:rPr>
              <a:t>doi.org</a:t>
            </a:r>
            <a:r>
              <a:rPr lang="en-GB" sz="2400" dirty="0">
                <a:latin typeface="Arial" panose="020B0604020202020204" pitchFamily="34" charset="0"/>
                <a:cs typeface="Arial" panose="020B0604020202020204" pitchFamily="34" charset="0"/>
              </a:rPr>
              <a:t>/10.4236/psych.2016.77103.</a:t>
            </a:r>
          </a:p>
          <a:p>
            <a:r>
              <a:rPr lang="en-GB" sz="2400" dirty="0">
                <a:latin typeface="Arial" panose="020B0604020202020204" pitchFamily="34" charset="0"/>
                <a:cs typeface="Arial" panose="020B0604020202020204" pitchFamily="34" charset="0"/>
              </a:rPr>
              <a:t> </a:t>
            </a:r>
          </a:p>
          <a:p>
            <a:r>
              <a:rPr lang="en-GB" sz="2400" dirty="0">
                <a:latin typeface="Arial" panose="020B0604020202020204" pitchFamily="34" charset="0"/>
                <a:cs typeface="Arial" panose="020B0604020202020204" pitchFamily="34" charset="0"/>
              </a:rPr>
              <a:t>Beck, C.T. (2019) </a:t>
            </a:r>
            <a:r>
              <a:rPr lang="en-GB" sz="2400" i="1" dirty="0">
                <a:latin typeface="Arial" panose="020B0604020202020204" pitchFamily="34" charset="0"/>
                <a:cs typeface="Arial" panose="020B0604020202020204" pitchFamily="34" charset="0"/>
              </a:rPr>
              <a:t>Secondary qualitative data analysis in the health and social sciences</a:t>
            </a:r>
            <a:r>
              <a:rPr lang="en-GB" sz="2400" dirty="0">
                <a:latin typeface="Arial" panose="020B0604020202020204" pitchFamily="34" charset="0"/>
                <a:cs typeface="Arial" panose="020B0604020202020204" pitchFamily="34" charset="0"/>
              </a:rPr>
              <a:t>. https://</a:t>
            </a:r>
            <a:r>
              <a:rPr lang="en-GB" sz="2400" dirty="0" err="1">
                <a:latin typeface="Arial" panose="020B0604020202020204" pitchFamily="34" charset="0"/>
                <a:cs typeface="Arial" panose="020B0604020202020204" pitchFamily="34" charset="0"/>
              </a:rPr>
              <a:t>doi.org</a:t>
            </a:r>
            <a:r>
              <a:rPr lang="en-GB" sz="2400" dirty="0">
                <a:latin typeface="Arial" panose="020B0604020202020204" pitchFamily="34" charset="0"/>
                <a:cs typeface="Arial" panose="020B0604020202020204" pitchFamily="34" charset="0"/>
              </a:rPr>
              <a:t>/10.4324/9781315098753.</a:t>
            </a:r>
          </a:p>
          <a:p>
            <a:r>
              <a:rPr lang="en-GB" sz="2400" dirty="0">
                <a:latin typeface="Arial" panose="020B0604020202020204" pitchFamily="34" charset="0"/>
                <a:cs typeface="Arial" panose="020B0604020202020204" pitchFamily="34" charset="0"/>
              </a:rPr>
              <a:t> </a:t>
            </a:r>
          </a:p>
          <a:p>
            <a:r>
              <a:rPr lang="en-GB" sz="2400" dirty="0">
                <a:latin typeface="Arial" panose="020B0604020202020204" pitchFamily="34" charset="0"/>
                <a:cs typeface="Arial" panose="020B0604020202020204" pitchFamily="34" charset="0"/>
              </a:rPr>
              <a:t>Bergengren, O. </a:t>
            </a:r>
            <a:r>
              <a:rPr lang="en-GB" sz="2400" i="1" dirty="0">
                <a:latin typeface="Arial" panose="020B0604020202020204" pitchFamily="34" charset="0"/>
                <a:cs typeface="Arial" panose="020B0604020202020204" pitchFamily="34" charset="0"/>
              </a:rPr>
              <a:t>et al.</a:t>
            </a:r>
            <a:r>
              <a:rPr lang="en-GB" sz="2400" dirty="0">
                <a:latin typeface="Arial" panose="020B0604020202020204" pitchFamily="34" charset="0"/>
                <a:cs typeface="Arial" panose="020B0604020202020204" pitchFamily="34" charset="0"/>
              </a:rPr>
              <a:t> (2023) '2022 Update on Prostate Cancer Epidemiology and Risk Factors-A Systematic Review,' </a:t>
            </a:r>
            <a:r>
              <a:rPr lang="en-GB" sz="2400" i="1" dirty="0">
                <a:latin typeface="Arial" panose="020B0604020202020204" pitchFamily="34" charset="0"/>
                <a:cs typeface="Arial" panose="020B0604020202020204" pitchFamily="34" charset="0"/>
              </a:rPr>
              <a:t>European Urology</a:t>
            </a:r>
            <a:r>
              <a:rPr lang="en-GB" sz="2400" dirty="0">
                <a:latin typeface="Arial" panose="020B0604020202020204" pitchFamily="34" charset="0"/>
                <a:cs typeface="Arial" panose="020B0604020202020204" pitchFamily="34" charset="0"/>
              </a:rPr>
              <a:t>, 84(2), pp. 191–206. https://</a:t>
            </a:r>
            <a:r>
              <a:rPr lang="en-GB" sz="2400" dirty="0" err="1">
                <a:latin typeface="Arial" panose="020B0604020202020204" pitchFamily="34" charset="0"/>
                <a:cs typeface="Arial" panose="020B0604020202020204" pitchFamily="34" charset="0"/>
              </a:rPr>
              <a:t>doi.org</a:t>
            </a:r>
            <a:r>
              <a:rPr lang="en-GB" sz="2400" dirty="0">
                <a:latin typeface="Arial" panose="020B0604020202020204" pitchFamily="34" charset="0"/>
                <a:cs typeface="Arial" panose="020B0604020202020204" pitchFamily="34" charset="0"/>
              </a:rPr>
              <a:t>/10.1016/j.eururo.2023.04.021.</a:t>
            </a:r>
          </a:p>
          <a:p>
            <a:r>
              <a:rPr lang="en-GB" sz="2400" dirty="0">
                <a:latin typeface="Arial" panose="020B0604020202020204" pitchFamily="34" charset="0"/>
                <a:cs typeface="Arial" panose="020B0604020202020204" pitchFamily="34" charset="0"/>
              </a:rPr>
              <a:t> </a:t>
            </a:r>
          </a:p>
          <a:p>
            <a:r>
              <a:rPr lang="en-GB" sz="2400" dirty="0">
                <a:latin typeface="Arial" panose="020B0604020202020204" pitchFamily="34" charset="0"/>
                <a:cs typeface="Arial" panose="020B0604020202020204" pitchFamily="34" charset="0"/>
              </a:rPr>
              <a:t>Down, L. </a:t>
            </a:r>
            <a:r>
              <a:rPr lang="en-GB" sz="2400" i="1" dirty="0">
                <a:latin typeface="Arial" panose="020B0604020202020204" pitchFamily="34" charset="0"/>
                <a:cs typeface="Arial" panose="020B0604020202020204" pitchFamily="34" charset="0"/>
              </a:rPr>
              <a:t>et al.</a:t>
            </a:r>
            <a:r>
              <a:rPr lang="en-GB" sz="2400" dirty="0">
                <a:latin typeface="Arial" panose="020B0604020202020204" pitchFamily="34" charset="0"/>
                <a:cs typeface="Arial" panose="020B0604020202020204" pitchFamily="34" charset="0"/>
              </a:rPr>
              <a:t> (2024) 'Association between patient ethnicity and prostate cancer diagnosis following a prostate-specific antigen test: a cohort study of 730,000 men in primary care in the UK,' </a:t>
            </a:r>
            <a:r>
              <a:rPr lang="en-GB" sz="2400" i="1" dirty="0">
                <a:latin typeface="Arial" panose="020B0604020202020204" pitchFamily="34" charset="0"/>
                <a:cs typeface="Arial" panose="020B0604020202020204" pitchFamily="34" charset="0"/>
              </a:rPr>
              <a:t>BMC Medicine</a:t>
            </a:r>
            <a:r>
              <a:rPr lang="en-GB" sz="2400" dirty="0">
                <a:latin typeface="Arial" panose="020B0604020202020204" pitchFamily="34" charset="0"/>
                <a:cs typeface="Arial" panose="020B0604020202020204" pitchFamily="34" charset="0"/>
              </a:rPr>
              <a:t>, 22(1). https://</a:t>
            </a:r>
            <a:r>
              <a:rPr lang="en-GB" sz="2400" dirty="0" err="1">
                <a:latin typeface="Arial" panose="020B0604020202020204" pitchFamily="34" charset="0"/>
                <a:cs typeface="Arial" panose="020B0604020202020204" pitchFamily="34" charset="0"/>
              </a:rPr>
              <a:t>doi.org</a:t>
            </a:r>
            <a:r>
              <a:rPr lang="en-GB" sz="2400" dirty="0">
                <a:latin typeface="Arial" panose="020B0604020202020204" pitchFamily="34" charset="0"/>
                <a:cs typeface="Arial" panose="020B0604020202020204" pitchFamily="34" charset="0"/>
              </a:rPr>
              <a:t>/10.1186/s12916-024-03283-5.</a:t>
            </a:r>
          </a:p>
          <a:p>
            <a:r>
              <a:rPr lang="en-GB" sz="2400" dirty="0">
                <a:latin typeface="Arial" panose="020B0604020202020204" pitchFamily="34" charset="0"/>
                <a:cs typeface="Arial" panose="020B0604020202020204" pitchFamily="34" charset="0"/>
              </a:rPr>
              <a:t> </a:t>
            </a:r>
          </a:p>
          <a:p>
            <a:r>
              <a:rPr lang="en-GB" sz="2400" dirty="0">
                <a:latin typeface="Arial" panose="020B0604020202020204" pitchFamily="34" charset="0"/>
                <a:cs typeface="Arial" panose="020B0604020202020204" pitchFamily="34" charset="0"/>
              </a:rPr>
              <a:t>Fielding, J.A. (2019) 'Rethinking CRAAP: Getting students thinking like fact-checkers in evaluating web sources,' </a:t>
            </a:r>
            <a:r>
              <a:rPr lang="en-GB" sz="2400" i="1" dirty="0">
                <a:latin typeface="Arial" panose="020B0604020202020204" pitchFamily="34" charset="0"/>
                <a:cs typeface="Arial" panose="020B0604020202020204" pitchFamily="34" charset="0"/>
              </a:rPr>
              <a:t>College &amp; Research Libraries News</a:t>
            </a:r>
            <a:r>
              <a:rPr lang="en-GB" sz="2400" dirty="0">
                <a:latin typeface="Arial" panose="020B0604020202020204" pitchFamily="34" charset="0"/>
                <a:cs typeface="Arial" panose="020B0604020202020204" pitchFamily="34" charset="0"/>
              </a:rPr>
              <a:t>, 80(11), p. 620. </a:t>
            </a:r>
            <a:r>
              <a:rPr lang="en-US" sz="2400" dirty="0">
                <a:latin typeface="Arial" panose="020B0604020202020204" pitchFamily="34" charset="0"/>
                <a:cs typeface="Arial" panose="020B0604020202020204" pitchFamily="34" charset="0"/>
              </a:rPr>
              <a:t>https://</a:t>
            </a:r>
            <a:r>
              <a:rPr lang="en-US" sz="2400" dirty="0" err="1">
                <a:latin typeface="Arial" panose="020B0604020202020204" pitchFamily="34" charset="0"/>
                <a:cs typeface="Arial" panose="020B0604020202020204" pitchFamily="34" charset="0"/>
              </a:rPr>
              <a:t>doi.org</a:t>
            </a:r>
            <a:r>
              <a:rPr lang="en-US" sz="2400" dirty="0">
                <a:latin typeface="Arial" panose="020B0604020202020204" pitchFamily="34" charset="0"/>
                <a:cs typeface="Arial" panose="020B0604020202020204" pitchFamily="34" charset="0"/>
              </a:rPr>
              <a:t>/10.5860/crln.80.11.620</a:t>
            </a:r>
            <a:r>
              <a:rPr lang="en-GB" sz="2400" dirty="0">
                <a:latin typeface="Arial" panose="020B0604020202020204" pitchFamily="34" charset="0"/>
                <a:cs typeface="Arial" panose="020B0604020202020204" pitchFamily="34" charset="0"/>
              </a:rPr>
              <a:t>.</a:t>
            </a:r>
          </a:p>
          <a:p>
            <a:endParaRPr lang="en-GB" sz="2400" dirty="0">
              <a:latin typeface="Arial" panose="020B0604020202020204" pitchFamily="34" charset="0"/>
              <a:cs typeface="Arial" panose="020B0604020202020204" pitchFamily="34" charset="0"/>
            </a:endParaRPr>
          </a:p>
          <a:p>
            <a:r>
              <a:rPr lang="en-US" sz="2400" dirty="0">
                <a:latin typeface="Arial" panose="020B0604020202020204" pitchFamily="34" charset="0"/>
                <a:cs typeface="Arial" panose="020B0604020202020204" pitchFamily="34" charset="0"/>
              </a:rPr>
              <a:t>Greater Manchester Cancer Alliance NHS Foundation Trust, (2025). </a:t>
            </a:r>
            <a:r>
              <a:rPr lang="en-US" sz="2400" i="1" dirty="0">
                <a:latin typeface="Arial" panose="020B0604020202020204" pitchFamily="34" charset="0"/>
                <a:cs typeface="Arial" panose="020B0604020202020204" pitchFamily="34" charset="0"/>
              </a:rPr>
              <a:t>Campaign resources - urological cancers</a:t>
            </a:r>
            <a:r>
              <a:rPr lang="en-US" sz="2400" dirty="0">
                <a:latin typeface="Arial" panose="020B0604020202020204" pitchFamily="34" charset="0"/>
                <a:cs typeface="Arial" panose="020B0604020202020204" pitchFamily="34" charset="0"/>
              </a:rPr>
              <a:t>. Available at: https://</a:t>
            </a:r>
            <a:r>
              <a:rPr lang="en-US" sz="2400" dirty="0" err="1">
                <a:latin typeface="Arial" panose="020B0604020202020204" pitchFamily="34" charset="0"/>
                <a:cs typeface="Arial" panose="020B0604020202020204" pitchFamily="34" charset="0"/>
              </a:rPr>
              <a:t>gmcancer.org.uk</a:t>
            </a:r>
            <a:r>
              <a:rPr lang="en-US" sz="2400" dirty="0">
                <a:latin typeface="Arial" panose="020B0604020202020204" pitchFamily="34" charset="0"/>
                <a:cs typeface="Arial" panose="020B0604020202020204" pitchFamily="34" charset="0"/>
              </a:rPr>
              <a:t>/cancer-type/prostate-cancer/ (Accessed: 21 October 2025).</a:t>
            </a:r>
            <a:endParaRPr lang="en-GB" sz="2400" dirty="0">
              <a:latin typeface="Arial" panose="020B0604020202020204" pitchFamily="34" charset="0"/>
              <a:cs typeface="Arial" panose="020B0604020202020204" pitchFamily="34" charset="0"/>
            </a:endParaRPr>
          </a:p>
          <a:p>
            <a:r>
              <a:rPr lang="en-US" sz="2400" dirty="0">
                <a:latin typeface="Arial" panose="020B0604020202020204" pitchFamily="34" charset="0"/>
                <a:cs typeface="Arial" panose="020B0604020202020204" pitchFamily="34" charset="0"/>
              </a:rPr>
              <a:t> </a:t>
            </a:r>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Hainsworth, E. </a:t>
            </a:r>
            <a:r>
              <a:rPr lang="en-GB" sz="2400" i="1" dirty="0">
                <a:latin typeface="Arial" panose="020B0604020202020204" pitchFamily="34" charset="0"/>
                <a:cs typeface="Arial" panose="020B0604020202020204" pitchFamily="34" charset="0"/>
              </a:rPr>
              <a:t>et al.</a:t>
            </a:r>
            <a:r>
              <a:rPr lang="en-GB" sz="2400" dirty="0">
                <a:latin typeface="Arial" panose="020B0604020202020204" pitchFamily="34" charset="0"/>
                <a:cs typeface="Arial" panose="020B0604020202020204" pitchFamily="34" charset="0"/>
              </a:rPr>
              <a:t> (2022) 'How can we recruit more men of African or African-Caribbean ancestry into our research? Co-creating a video to raise awareness of prostate cancer risk and the PROFILE study,' </a:t>
            </a:r>
            <a:r>
              <a:rPr lang="en-GB" sz="2400" i="1" dirty="0">
                <a:latin typeface="Arial" panose="020B0604020202020204" pitchFamily="34" charset="0"/>
                <a:cs typeface="Arial" panose="020B0604020202020204" pitchFamily="34" charset="0"/>
              </a:rPr>
              <a:t>Research Involvement and Engagement</a:t>
            </a:r>
            <a:r>
              <a:rPr lang="en-GB" sz="2400" dirty="0">
                <a:latin typeface="Arial" panose="020B0604020202020204" pitchFamily="34" charset="0"/>
                <a:cs typeface="Arial" panose="020B0604020202020204" pitchFamily="34" charset="0"/>
              </a:rPr>
              <a:t>, 8(1). </a:t>
            </a:r>
            <a:r>
              <a:rPr lang="en-US" sz="2400" dirty="0">
                <a:latin typeface="Arial" panose="020B0604020202020204" pitchFamily="34" charset="0"/>
                <a:cs typeface="Arial" panose="020B0604020202020204" pitchFamily="34" charset="0"/>
              </a:rPr>
              <a:t>https://</a:t>
            </a:r>
            <a:r>
              <a:rPr lang="en-US" sz="2400" dirty="0" err="1">
                <a:latin typeface="Arial" panose="020B0604020202020204" pitchFamily="34" charset="0"/>
                <a:cs typeface="Arial" panose="020B0604020202020204" pitchFamily="34" charset="0"/>
              </a:rPr>
              <a:t>doi.org</a:t>
            </a:r>
            <a:r>
              <a:rPr lang="en-US" sz="2400" dirty="0">
                <a:latin typeface="Arial" panose="020B0604020202020204" pitchFamily="34" charset="0"/>
                <a:cs typeface="Arial" panose="020B0604020202020204" pitchFamily="34" charset="0"/>
              </a:rPr>
              <a:t>/10.1186/s40900-022-00347-9</a:t>
            </a:r>
            <a:r>
              <a:rPr lang="en-GB" sz="2400" dirty="0">
                <a:latin typeface="Arial" panose="020B0604020202020204" pitchFamily="34" charset="0"/>
                <a:cs typeface="Arial" panose="020B0604020202020204" pitchFamily="34" charset="0"/>
              </a:rPr>
              <a:t>.</a:t>
            </a:r>
          </a:p>
          <a:p>
            <a:r>
              <a:rPr lang="en-GB" sz="2400" dirty="0">
                <a:latin typeface="Arial" panose="020B0604020202020204" pitchFamily="34" charset="0"/>
                <a:cs typeface="Arial" panose="020B0604020202020204" pitchFamily="34" charset="0"/>
              </a:rPr>
              <a:t> </a:t>
            </a:r>
          </a:p>
          <a:p>
            <a:r>
              <a:rPr lang="en-GB" sz="2400" dirty="0">
                <a:latin typeface="Arial" panose="020B0604020202020204" pitchFamily="34" charset="0"/>
                <a:cs typeface="Arial" panose="020B0604020202020204" pitchFamily="34" charset="0"/>
              </a:rPr>
              <a:t>Herington, J., Li, K. and Pisani, A.R. (2024) 'Expanding the role of justice in secondary research using digital psychological data.,' </a:t>
            </a:r>
            <a:r>
              <a:rPr lang="en-GB" sz="2400" i="1" dirty="0">
                <a:latin typeface="Arial" panose="020B0604020202020204" pitchFamily="34" charset="0"/>
                <a:cs typeface="Arial" panose="020B0604020202020204" pitchFamily="34" charset="0"/>
              </a:rPr>
              <a:t>American Psychologist</a:t>
            </a:r>
            <a:r>
              <a:rPr lang="en-GB" sz="2400" dirty="0">
                <a:latin typeface="Arial" panose="020B0604020202020204" pitchFamily="34" charset="0"/>
                <a:cs typeface="Arial" panose="020B0604020202020204" pitchFamily="34" charset="0"/>
              </a:rPr>
              <a:t>, 79(1), pp. 123–136. </a:t>
            </a:r>
            <a:r>
              <a:rPr lang="en-US" sz="2400" dirty="0">
                <a:latin typeface="Arial" panose="020B0604020202020204" pitchFamily="34" charset="0"/>
                <a:cs typeface="Arial" panose="020B0604020202020204" pitchFamily="34" charset="0"/>
              </a:rPr>
              <a:t>https://</a:t>
            </a:r>
            <a:r>
              <a:rPr lang="en-US" sz="2400" dirty="0" err="1">
                <a:latin typeface="Arial" panose="020B0604020202020204" pitchFamily="34" charset="0"/>
                <a:cs typeface="Arial" panose="020B0604020202020204" pitchFamily="34" charset="0"/>
              </a:rPr>
              <a:t>doi.org</a:t>
            </a:r>
            <a:r>
              <a:rPr lang="en-US" sz="2400" dirty="0">
                <a:latin typeface="Arial" panose="020B0604020202020204" pitchFamily="34" charset="0"/>
                <a:cs typeface="Arial" panose="020B0604020202020204" pitchFamily="34" charset="0"/>
              </a:rPr>
              <a:t>/10.1037/amp0001190</a:t>
            </a:r>
            <a:r>
              <a:rPr lang="en-GB" sz="2400" dirty="0">
                <a:latin typeface="Arial" panose="020B0604020202020204" pitchFamily="34" charset="0"/>
                <a:cs typeface="Arial" panose="020B0604020202020204" pitchFamily="34" charset="0"/>
              </a:rPr>
              <a:t>.</a:t>
            </a:r>
          </a:p>
          <a:p>
            <a:r>
              <a:rPr lang="en-GB" sz="2400" dirty="0">
                <a:latin typeface="Arial" panose="020B0604020202020204" pitchFamily="34" charset="0"/>
                <a:cs typeface="Arial" panose="020B0604020202020204" pitchFamily="34" charset="0"/>
              </a:rPr>
              <a:t> </a:t>
            </a:r>
          </a:p>
          <a:p>
            <a:r>
              <a:rPr lang="en-GB" sz="2400" dirty="0">
                <a:latin typeface="Arial" panose="020B0604020202020204" pitchFamily="34" charset="0"/>
                <a:cs typeface="Arial" panose="020B0604020202020204" pitchFamily="34" charset="0"/>
              </a:rPr>
              <a:t>Jones, A.L. and Chinegwundoh, F. (2016) '</a:t>
            </a:r>
            <a:r>
              <a:rPr lang="en-GB" sz="2400" dirty="0" err="1">
                <a:latin typeface="Arial" panose="020B0604020202020204" pitchFamily="34" charset="0"/>
                <a:cs typeface="Arial" panose="020B0604020202020204" pitchFamily="34" charset="0"/>
              </a:rPr>
              <a:t>ecancermedicalscience</a:t>
            </a:r>
            <a:r>
              <a:rPr lang="en-GB" sz="2400" dirty="0">
                <a:latin typeface="Arial" panose="020B0604020202020204" pitchFamily="34" charset="0"/>
                <a:cs typeface="Arial" panose="020B0604020202020204" pitchFamily="34" charset="0"/>
              </a:rPr>
              <a:t>,' </a:t>
            </a:r>
            <a:r>
              <a:rPr lang="en-GB" sz="2400" i="1" dirty="0" err="1">
                <a:latin typeface="Arial" panose="020B0604020202020204" pitchFamily="34" charset="0"/>
                <a:cs typeface="Arial" panose="020B0604020202020204" pitchFamily="34" charset="0"/>
              </a:rPr>
              <a:t>Ecancermedicalscience</a:t>
            </a:r>
            <a:r>
              <a:rPr lang="en-GB" sz="2400" dirty="0">
                <a:latin typeface="Arial" panose="020B0604020202020204" pitchFamily="34" charset="0"/>
                <a:cs typeface="Arial" panose="020B0604020202020204" pitchFamily="34" charset="0"/>
              </a:rPr>
              <a:t>, 8, p. 455. https://</a:t>
            </a:r>
            <a:r>
              <a:rPr lang="en-GB" sz="2400" dirty="0" err="1">
                <a:latin typeface="Arial" panose="020B0604020202020204" pitchFamily="34" charset="0"/>
                <a:cs typeface="Arial" panose="020B0604020202020204" pitchFamily="34" charset="0"/>
              </a:rPr>
              <a:t>doi.org</a:t>
            </a:r>
            <a:r>
              <a:rPr lang="en-GB" sz="2400" dirty="0">
                <a:latin typeface="Arial" panose="020B0604020202020204" pitchFamily="34" charset="0"/>
                <a:cs typeface="Arial" panose="020B0604020202020204" pitchFamily="34" charset="0"/>
              </a:rPr>
              <a:t>/10.3332/ecancer.2014.455.</a:t>
            </a:r>
          </a:p>
          <a:p>
            <a:r>
              <a:rPr lang="en-GB" sz="2400" dirty="0">
                <a:latin typeface="Arial" panose="020B0604020202020204" pitchFamily="34" charset="0"/>
                <a:cs typeface="Arial" panose="020B0604020202020204" pitchFamily="34" charset="0"/>
              </a:rPr>
              <a:t> </a:t>
            </a:r>
          </a:p>
          <a:p>
            <a:r>
              <a:rPr lang="en-GB" sz="2400" dirty="0">
                <a:latin typeface="Arial" panose="020B0604020202020204" pitchFamily="34" charset="0"/>
                <a:cs typeface="Arial" panose="020B0604020202020204" pitchFamily="34" charset="0"/>
              </a:rPr>
              <a:t>Lowe, M.S. </a:t>
            </a:r>
            <a:r>
              <a:rPr lang="en-GB" sz="2400" i="1" dirty="0">
                <a:latin typeface="Arial" panose="020B0604020202020204" pitchFamily="34" charset="0"/>
                <a:cs typeface="Arial" panose="020B0604020202020204" pitchFamily="34" charset="0"/>
              </a:rPr>
              <a:t>et al.</a:t>
            </a:r>
            <a:r>
              <a:rPr lang="en-GB" sz="2400" dirty="0">
                <a:latin typeface="Arial" panose="020B0604020202020204" pitchFamily="34" charset="0"/>
                <a:cs typeface="Arial" panose="020B0604020202020204" pitchFamily="34" charset="0"/>
              </a:rPr>
              <a:t> (2020) 'Boolean redux: Performance of advanced versus simple </a:t>
            </a:r>
            <a:r>
              <a:rPr lang="en-GB" sz="2400" dirty="0" err="1">
                <a:latin typeface="Arial" panose="020B0604020202020204" pitchFamily="34" charset="0"/>
                <a:cs typeface="Arial" panose="020B0604020202020204" pitchFamily="34" charset="0"/>
              </a:rPr>
              <a:t>boolean</a:t>
            </a:r>
            <a:r>
              <a:rPr lang="en-GB" sz="2400" dirty="0">
                <a:latin typeface="Arial" panose="020B0604020202020204" pitchFamily="34" charset="0"/>
                <a:cs typeface="Arial" panose="020B0604020202020204" pitchFamily="34" charset="0"/>
              </a:rPr>
              <a:t> searches and implications for upper-level instruction,' </a:t>
            </a:r>
            <a:r>
              <a:rPr lang="en-GB" sz="2400" i="1" dirty="0">
                <a:latin typeface="Arial" panose="020B0604020202020204" pitchFamily="34" charset="0"/>
                <a:cs typeface="Arial" panose="020B0604020202020204" pitchFamily="34" charset="0"/>
              </a:rPr>
              <a:t>The Journal of Academic Librarianship</a:t>
            </a:r>
            <a:r>
              <a:rPr lang="en-GB" sz="2400" dirty="0">
                <a:latin typeface="Arial" panose="020B0604020202020204" pitchFamily="34" charset="0"/>
                <a:cs typeface="Arial" panose="020B0604020202020204" pitchFamily="34" charset="0"/>
              </a:rPr>
              <a:t>, 46(6), p. 102234. https://</a:t>
            </a:r>
            <a:r>
              <a:rPr lang="en-GB" sz="2400" dirty="0" err="1">
                <a:latin typeface="Arial" panose="020B0604020202020204" pitchFamily="34" charset="0"/>
                <a:cs typeface="Arial" panose="020B0604020202020204" pitchFamily="34" charset="0"/>
              </a:rPr>
              <a:t>doi.org</a:t>
            </a:r>
            <a:r>
              <a:rPr lang="en-GB" sz="2400" dirty="0">
                <a:latin typeface="Arial" panose="020B0604020202020204" pitchFamily="34" charset="0"/>
                <a:cs typeface="Arial" panose="020B0604020202020204" pitchFamily="34" charset="0"/>
              </a:rPr>
              <a:t>/10.1016/j.acalib.2020.102234.</a:t>
            </a:r>
          </a:p>
          <a:p>
            <a:r>
              <a:rPr lang="en-US" sz="2400" dirty="0">
                <a:latin typeface="Arial" panose="020B0604020202020204" pitchFamily="34" charset="0"/>
                <a:cs typeface="Arial" panose="020B0604020202020204" pitchFamily="34" charset="0"/>
              </a:rPr>
              <a:t> </a:t>
            </a:r>
            <a:endParaRPr lang="en-GB" sz="2400" dirty="0">
              <a:latin typeface="Arial" panose="020B0604020202020204" pitchFamily="34" charset="0"/>
              <a:cs typeface="Arial" panose="020B0604020202020204" pitchFamily="34" charset="0"/>
            </a:endParaRPr>
          </a:p>
          <a:p>
            <a:r>
              <a:rPr lang="en-US" sz="2400" dirty="0">
                <a:latin typeface="Arial" panose="020B0604020202020204" pitchFamily="34" charset="0"/>
                <a:cs typeface="Arial" panose="020B0604020202020204" pitchFamily="34" charset="0"/>
              </a:rPr>
              <a:t>Modglin, L. and Martini, A., (2024). </a:t>
            </a:r>
            <a:r>
              <a:rPr lang="en-US" sz="2400" i="1" dirty="0">
                <a:latin typeface="Arial" panose="020B0604020202020204" pitchFamily="34" charset="0"/>
                <a:cs typeface="Arial" panose="020B0604020202020204" pitchFamily="34" charset="0"/>
              </a:rPr>
              <a:t>Prostate Cancer Symptoms: Signs to Watch For</a:t>
            </a:r>
            <a:r>
              <a:rPr lang="en-US" sz="2400" dirty="0">
                <a:latin typeface="Arial" panose="020B0604020202020204" pitchFamily="34" charset="0"/>
                <a:cs typeface="Arial" panose="020B0604020202020204" pitchFamily="34" charset="0"/>
              </a:rPr>
              <a:t>. Available at: https://</a:t>
            </a:r>
            <a:r>
              <a:rPr lang="en-US" sz="2400" dirty="0" err="1">
                <a:latin typeface="Arial" panose="020B0604020202020204" pitchFamily="34" charset="0"/>
                <a:cs typeface="Arial" panose="020B0604020202020204" pitchFamily="34" charset="0"/>
              </a:rPr>
              <a:t>www.patientpower.info</a:t>
            </a:r>
            <a:r>
              <a:rPr lang="en-US" sz="2400" dirty="0">
                <a:latin typeface="Arial" panose="020B0604020202020204" pitchFamily="34" charset="0"/>
                <a:cs typeface="Arial" panose="020B0604020202020204" pitchFamily="34" charset="0"/>
              </a:rPr>
              <a:t>/prostate-cancer/symptoms (Accessed: 21 October 2025).</a:t>
            </a:r>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 </a:t>
            </a:r>
          </a:p>
          <a:p>
            <a:r>
              <a:rPr lang="en-GB" sz="2400" dirty="0">
                <a:latin typeface="Arial" panose="020B0604020202020204" pitchFamily="34" charset="0"/>
                <a:cs typeface="Arial" panose="020B0604020202020204" pitchFamily="34" charset="0"/>
              </a:rPr>
              <a:t>Murphy, A. </a:t>
            </a:r>
            <a:r>
              <a:rPr lang="en-GB" sz="2400" i="1" dirty="0">
                <a:latin typeface="Arial" panose="020B0604020202020204" pitchFamily="34" charset="0"/>
                <a:cs typeface="Arial" panose="020B0604020202020204" pitchFamily="34" charset="0"/>
              </a:rPr>
              <a:t>et al.</a:t>
            </a:r>
            <a:r>
              <a:rPr lang="en-GB" sz="2400" dirty="0">
                <a:latin typeface="Arial" panose="020B0604020202020204" pitchFamily="34" charset="0"/>
                <a:cs typeface="Arial" panose="020B0604020202020204" pitchFamily="34" charset="0"/>
              </a:rPr>
              <a:t> (2024) 'Understanding and addressing prostate cancer disparities in diagnosis, treatment, and outcomes among Black men,' </a:t>
            </a:r>
            <a:r>
              <a:rPr lang="en-GB" sz="2400" i="1" dirty="0">
                <a:latin typeface="Arial" panose="020B0604020202020204" pitchFamily="34" charset="0"/>
                <a:cs typeface="Arial" panose="020B0604020202020204" pitchFamily="34" charset="0"/>
              </a:rPr>
              <a:t>Cancer Control</a:t>
            </a:r>
            <a:r>
              <a:rPr lang="en-GB" sz="2400" dirty="0">
                <a:latin typeface="Arial" panose="020B0604020202020204" pitchFamily="34" charset="0"/>
                <a:cs typeface="Arial" panose="020B0604020202020204" pitchFamily="34" charset="0"/>
              </a:rPr>
              <a:t>, 31, p. 10732748241275389. https://</a:t>
            </a:r>
            <a:r>
              <a:rPr lang="en-GB" sz="2400" dirty="0" err="1">
                <a:latin typeface="Arial" panose="020B0604020202020204" pitchFamily="34" charset="0"/>
                <a:cs typeface="Arial" panose="020B0604020202020204" pitchFamily="34" charset="0"/>
              </a:rPr>
              <a:t>doi.org</a:t>
            </a:r>
            <a:r>
              <a:rPr lang="en-GB" sz="2400" dirty="0">
                <a:latin typeface="Arial" panose="020B0604020202020204" pitchFamily="34" charset="0"/>
                <a:cs typeface="Arial" panose="020B0604020202020204" pitchFamily="34" charset="0"/>
              </a:rPr>
              <a:t>/10.1177/10732748241275389.</a:t>
            </a:r>
          </a:p>
          <a:p>
            <a:r>
              <a:rPr lang="en-GB" sz="2400" dirty="0">
                <a:latin typeface="Arial" panose="020B0604020202020204" pitchFamily="34" charset="0"/>
                <a:cs typeface="Arial" panose="020B0604020202020204" pitchFamily="34" charset="0"/>
              </a:rPr>
              <a:t> </a:t>
            </a:r>
          </a:p>
          <a:p>
            <a:r>
              <a:rPr lang="en-GB" sz="2400" dirty="0">
                <a:latin typeface="Arial" panose="020B0604020202020204" pitchFamily="34" charset="0"/>
                <a:cs typeface="Arial" panose="020B0604020202020204" pitchFamily="34" charset="0"/>
              </a:rPr>
              <a:t>Noble, H. and Smith, J. (2015) 'Issues of validity and reliability in qualitative research,' </a:t>
            </a:r>
            <a:r>
              <a:rPr lang="en-GB" sz="2400" i="1" dirty="0">
                <a:latin typeface="Arial" panose="020B0604020202020204" pitchFamily="34" charset="0"/>
                <a:cs typeface="Arial" panose="020B0604020202020204" pitchFamily="34" charset="0"/>
              </a:rPr>
              <a:t>Evidence-Based Nursing</a:t>
            </a:r>
            <a:r>
              <a:rPr lang="en-GB" sz="2400" dirty="0">
                <a:latin typeface="Arial" panose="020B0604020202020204" pitchFamily="34" charset="0"/>
                <a:cs typeface="Arial" panose="020B0604020202020204" pitchFamily="34" charset="0"/>
              </a:rPr>
              <a:t>, 18(2), pp. 34–35. https://</a:t>
            </a:r>
            <a:r>
              <a:rPr lang="en-GB" sz="2400" dirty="0" err="1">
                <a:latin typeface="Arial" panose="020B0604020202020204" pitchFamily="34" charset="0"/>
                <a:cs typeface="Arial" panose="020B0604020202020204" pitchFamily="34" charset="0"/>
              </a:rPr>
              <a:t>doi.org</a:t>
            </a:r>
            <a:r>
              <a:rPr lang="en-GB" sz="2400" dirty="0">
                <a:latin typeface="Arial" panose="020B0604020202020204" pitchFamily="34" charset="0"/>
                <a:cs typeface="Arial" panose="020B0604020202020204" pitchFamily="34" charset="0"/>
              </a:rPr>
              <a:t>/10.1136/eb-2015-102054.</a:t>
            </a:r>
          </a:p>
          <a:p>
            <a:r>
              <a:rPr lang="en-GB" sz="2400" dirty="0">
                <a:latin typeface="Arial" panose="020B0604020202020204" pitchFamily="34" charset="0"/>
                <a:cs typeface="Arial" panose="020B0604020202020204" pitchFamily="34" charset="0"/>
              </a:rPr>
              <a:t> </a:t>
            </a:r>
          </a:p>
          <a:p>
            <a:r>
              <a:rPr lang="en-GB" sz="2400" dirty="0">
                <a:latin typeface="Arial" panose="020B0604020202020204" pitchFamily="34" charset="0"/>
                <a:cs typeface="Arial" panose="020B0604020202020204" pitchFamily="34" charset="0"/>
              </a:rPr>
              <a:t>Nurmi, S.-M. </a:t>
            </a:r>
            <a:r>
              <a:rPr lang="en-GB" sz="2400" i="1" dirty="0">
                <a:latin typeface="Arial" panose="020B0604020202020204" pitchFamily="34" charset="0"/>
                <a:cs typeface="Arial" panose="020B0604020202020204" pitchFamily="34" charset="0"/>
              </a:rPr>
              <a:t>et al.</a:t>
            </a:r>
            <a:r>
              <a:rPr lang="en-GB" sz="2400" dirty="0">
                <a:latin typeface="Arial" panose="020B0604020202020204" pitchFamily="34" charset="0"/>
                <a:cs typeface="Arial" panose="020B0604020202020204" pitchFamily="34" charset="0"/>
              </a:rPr>
              <a:t> (2018) 'Privacy of Clinical Research Subjects: An Integrative Literature review,' </a:t>
            </a:r>
            <a:r>
              <a:rPr lang="en-GB" sz="2400" i="1" dirty="0">
                <a:latin typeface="Arial" panose="020B0604020202020204" pitchFamily="34" charset="0"/>
                <a:cs typeface="Arial" panose="020B0604020202020204" pitchFamily="34" charset="0"/>
              </a:rPr>
              <a:t>Journal of Empirical Research on Human Research Ethics</a:t>
            </a:r>
            <a:r>
              <a:rPr lang="en-GB" sz="2400" dirty="0">
                <a:latin typeface="Arial" panose="020B0604020202020204" pitchFamily="34" charset="0"/>
                <a:cs typeface="Arial" panose="020B0604020202020204" pitchFamily="34" charset="0"/>
              </a:rPr>
              <a:t>, 14(1), pp. 33–48. </a:t>
            </a:r>
            <a:r>
              <a:rPr lang="en-US" sz="2400" dirty="0">
                <a:latin typeface="Arial" panose="020B0604020202020204" pitchFamily="34" charset="0"/>
                <a:cs typeface="Arial" panose="020B0604020202020204" pitchFamily="34" charset="0"/>
              </a:rPr>
              <a:t>https://</a:t>
            </a:r>
            <a:r>
              <a:rPr lang="en-US" sz="2400" dirty="0" err="1">
                <a:latin typeface="Arial" panose="020B0604020202020204" pitchFamily="34" charset="0"/>
                <a:cs typeface="Arial" panose="020B0604020202020204" pitchFamily="34" charset="0"/>
              </a:rPr>
              <a:t>doi.org</a:t>
            </a:r>
            <a:r>
              <a:rPr lang="en-US" sz="2400" dirty="0">
                <a:latin typeface="Arial" panose="020B0604020202020204" pitchFamily="34" charset="0"/>
                <a:cs typeface="Arial" panose="020B0604020202020204" pitchFamily="34" charset="0"/>
              </a:rPr>
              <a:t>/10.1177/1556264618805643</a:t>
            </a:r>
            <a:r>
              <a:rPr lang="en-GB" sz="2400" dirty="0">
                <a:latin typeface="Arial" panose="020B0604020202020204" pitchFamily="34" charset="0"/>
                <a:cs typeface="Arial" panose="020B0604020202020204" pitchFamily="34" charset="0"/>
              </a:rPr>
              <a:t>.</a:t>
            </a:r>
          </a:p>
          <a:p>
            <a:r>
              <a:rPr lang="en-GB" sz="2400" dirty="0">
                <a:latin typeface="Arial" panose="020B0604020202020204" pitchFamily="34" charset="0"/>
                <a:cs typeface="Arial" panose="020B0604020202020204" pitchFamily="34" charset="0"/>
              </a:rPr>
              <a:t> </a:t>
            </a:r>
          </a:p>
          <a:p>
            <a:r>
              <a:rPr lang="en-GB" sz="2400" dirty="0">
                <a:latin typeface="Arial" panose="020B0604020202020204" pitchFamily="34" charset="0"/>
                <a:cs typeface="Arial" panose="020B0604020202020204" pitchFamily="34" charset="0"/>
              </a:rPr>
              <a:t>Tabuena, A.C., Hilario, Y.M.C. and Buenaflor, M.P. (2021) 'Overview and exemplar components of the research methodology on the research writing process for senior high school students,' </a:t>
            </a:r>
            <a:r>
              <a:rPr lang="en-GB" sz="2400" i="1" dirty="0">
                <a:latin typeface="Arial" panose="020B0604020202020204" pitchFamily="34" charset="0"/>
                <a:cs typeface="Arial" panose="020B0604020202020204" pitchFamily="34" charset="0"/>
              </a:rPr>
              <a:t>SSRN Electronic Journal</a:t>
            </a:r>
            <a:r>
              <a:rPr lang="en-GB" sz="2400" dirty="0">
                <a:latin typeface="Arial" panose="020B0604020202020204" pitchFamily="34" charset="0"/>
                <a:cs typeface="Arial" panose="020B0604020202020204" pitchFamily="34" charset="0"/>
              </a:rPr>
              <a:t> . </a:t>
            </a:r>
            <a:r>
              <a:rPr lang="en-US" sz="2400" dirty="0">
                <a:latin typeface="Arial" panose="020B0604020202020204" pitchFamily="34" charset="0"/>
                <a:cs typeface="Arial" panose="020B0604020202020204" pitchFamily="34" charset="0"/>
              </a:rPr>
              <a:t>https://</a:t>
            </a:r>
            <a:r>
              <a:rPr lang="en-US" sz="2400" dirty="0" err="1">
                <a:latin typeface="Arial" panose="020B0604020202020204" pitchFamily="34" charset="0"/>
                <a:cs typeface="Arial" panose="020B0604020202020204" pitchFamily="34" charset="0"/>
              </a:rPr>
              <a:t>doi.org</a:t>
            </a:r>
            <a:r>
              <a:rPr lang="en-US" sz="2400" dirty="0">
                <a:latin typeface="Arial" panose="020B0604020202020204" pitchFamily="34" charset="0"/>
                <a:cs typeface="Arial" panose="020B0604020202020204" pitchFamily="34" charset="0"/>
              </a:rPr>
              <a:t>/10.2139/ssrn.3802722</a:t>
            </a:r>
          </a:p>
          <a:p>
            <a:r>
              <a:rPr lang="en-GB" sz="2400" dirty="0">
                <a:latin typeface="Arial" panose="020B0604020202020204" pitchFamily="34" charset="0"/>
                <a:cs typeface="Arial" panose="020B0604020202020204" pitchFamily="34" charset="0"/>
              </a:rPr>
              <a:t>.</a:t>
            </a:r>
          </a:p>
          <a:p>
            <a:r>
              <a:rPr lang="en-GB" sz="2400" dirty="0">
                <a:latin typeface="Arial" panose="020B0604020202020204" pitchFamily="34" charset="0"/>
                <a:cs typeface="Arial" panose="020B0604020202020204" pitchFamily="34" charset="0"/>
              </a:rPr>
              <a:t> </a:t>
            </a:r>
          </a:p>
          <a:p>
            <a:r>
              <a:rPr lang="en-US" sz="2400" dirty="0">
                <a:latin typeface="Arial" panose="020B0604020202020204" pitchFamily="34" charset="0"/>
                <a:cs typeface="Arial" panose="020B0604020202020204" pitchFamily="34" charset="0"/>
              </a:rPr>
              <a:t>University of Wales Trinity Saint David, (2022). </a:t>
            </a:r>
            <a:r>
              <a:rPr lang="en-US" sz="2400" i="1" dirty="0">
                <a:latin typeface="Arial" panose="020B0604020202020204" pitchFamily="34" charset="0"/>
                <a:cs typeface="Arial" panose="020B0604020202020204" pitchFamily="34" charset="0"/>
              </a:rPr>
              <a:t>Research Integrity and Ethics</a:t>
            </a:r>
            <a:r>
              <a:rPr lang="en-US" sz="2400" dirty="0">
                <a:latin typeface="Arial" panose="020B0604020202020204" pitchFamily="34" charset="0"/>
                <a:cs typeface="Arial" panose="020B0604020202020204" pitchFamily="34" charset="0"/>
              </a:rPr>
              <a:t>. Available at: https://</a:t>
            </a:r>
            <a:r>
              <a:rPr lang="en-US" sz="2400" dirty="0" err="1">
                <a:latin typeface="Arial" panose="020B0604020202020204" pitchFamily="34" charset="0"/>
                <a:cs typeface="Arial" panose="020B0604020202020204" pitchFamily="34" charset="0"/>
              </a:rPr>
              <a:t>www.uwtsd.ac.uk</a:t>
            </a:r>
            <a:r>
              <a:rPr lang="en-US" sz="2400" dirty="0">
                <a:latin typeface="Arial" panose="020B0604020202020204" pitchFamily="34" charset="0"/>
                <a:cs typeface="Arial" panose="020B0604020202020204" pitchFamily="34" charset="0"/>
              </a:rPr>
              <a:t>/research/research-integrity-and-ethics (Accessed: 21 October 2025).</a:t>
            </a:r>
          </a:p>
          <a:p>
            <a:endParaRPr lang="en-US" sz="2400"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46614176"/>
      </p:ext>
    </p:extLst>
  </p:cSld>
  <p:clrMapOvr>
    <a:masterClrMapping/>
  </p:clrMapOvr>
</p:sld>
</file>

<file path=ppt/theme/theme1.xml><?xml version="1.0" encoding="utf-8"?>
<a:theme xmlns:a="http://schemas.openxmlformats.org/drawingml/2006/main" name="Office 2013 - 2022 Theme">
  <a:themeElements>
    <a:clrScheme name="Office 2013 - 2022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ormalEmail" id="{44027292-69A9-FD43-B704-CCF643FD12FF}" vid="{A7EEE989-FEB4-1343-92CE-F41ABC3472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18827</TotalTime>
  <Words>1604</Words>
  <Application>Microsoft Macintosh PowerPoint</Application>
  <PresentationFormat>Custom</PresentationFormat>
  <Paragraphs>174</Paragraphs>
  <Slides>4</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Aptos</vt:lpstr>
      <vt:lpstr>Arial</vt:lpstr>
      <vt:lpstr>Calibri</vt:lpstr>
      <vt:lpstr>Calibri Light</vt:lpstr>
      <vt:lpstr>Office 2013 - 2022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Mariama  Aliu Sal (2127362)</dc:creator>
  <cp:lastModifiedBy>Mariama  Aliu Sal (2127362)</cp:lastModifiedBy>
  <cp:revision>4</cp:revision>
  <cp:lastPrinted>2025-10-23T23:02:35Z</cp:lastPrinted>
  <dcterms:created xsi:type="dcterms:W3CDTF">2025-10-21T13:37:14Z</dcterms:created>
  <dcterms:modified xsi:type="dcterms:W3CDTF">2025-11-16T21:05:12Z</dcterms:modified>
</cp:coreProperties>
</file>