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46"/>
  </p:notesMasterIdLst>
  <p:sldIdLst>
    <p:sldId id="256" r:id="rId5"/>
    <p:sldId id="258" r:id="rId6"/>
    <p:sldId id="259" r:id="rId7"/>
    <p:sldId id="260" r:id="rId8"/>
    <p:sldId id="400" r:id="rId9"/>
    <p:sldId id="401" r:id="rId10"/>
    <p:sldId id="261" r:id="rId11"/>
    <p:sldId id="302" r:id="rId12"/>
    <p:sldId id="294" r:id="rId13"/>
    <p:sldId id="295" r:id="rId14"/>
    <p:sldId id="300" r:id="rId15"/>
    <p:sldId id="303" r:id="rId16"/>
    <p:sldId id="304" r:id="rId17"/>
    <p:sldId id="379" r:id="rId18"/>
    <p:sldId id="381" r:id="rId19"/>
    <p:sldId id="264" r:id="rId20"/>
    <p:sldId id="280" r:id="rId21"/>
    <p:sldId id="268" r:id="rId22"/>
    <p:sldId id="262" r:id="rId23"/>
    <p:sldId id="301" r:id="rId24"/>
    <p:sldId id="385" r:id="rId25"/>
    <p:sldId id="269" r:id="rId26"/>
    <p:sldId id="383" r:id="rId27"/>
    <p:sldId id="402" r:id="rId28"/>
    <p:sldId id="382" r:id="rId29"/>
    <p:sldId id="386" r:id="rId30"/>
    <p:sldId id="387" r:id="rId31"/>
    <p:sldId id="403" r:id="rId32"/>
    <p:sldId id="388" r:id="rId33"/>
    <p:sldId id="389" r:id="rId34"/>
    <p:sldId id="394" r:id="rId35"/>
    <p:sldId id="393" r:id="rId36"/>
    <p:sldId id="395" r:id="rId37"/>
    <p:sldId id="392" r:id="rId38"/>
    <p:sldId id="399" r:id="rId39"/>
    <p:sldId id="384" r:id="rId40"/>
    <p:sldId id="270" r:id="rId41"/>
    <p:sldId id="282" r:id="rId42"/>
    <p:sldId id="390" r:id="rId43"/>
    <p:sldId id="276" r:id="rId44"/>
    <p:sldId id="257"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5F5C57-71B7-1AF5-B84C-7F853DEEA532}" v="18" dt="2024-10-31T18:49:52.249"/>
    <p1510:client id="{9B390F6D-F41B-372F-76FF-86B82D42AEFE}" v="57" dt="2024-11-01T09:06:48.5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6207" autoAdjust="0"/>
  </p:normalViewPr>
  <p:slideViewPr>
    <p:cSldViewPr snapToGrid="0">
      <p:cViewPr varScale="1">
        <p:scale>
          <a:sx n="60" d="100"/>
          <a:sy n="60" d="100"/>
        </p:scale>
        <p:origin x="1140"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_rels/data2.xml.rels><?xml version="1.0" encoding="UTF-8" standalone="yes"?>
<Relationships xmlns="http://schemas.openxmlformats.org/package/2006/relationships"><Relationship Id="rId1" Type="http://schemas.openxmlformats.org/officeDocument/2006/relationships/hyperlink" Target="https://assets.publishing.service.gov.uk/media/5a80e6d5ed915d74e33fd0dd/glossary-of-programmes.pdf" TargetMode="External"/></Relationships>
</file>

<file path=ppt/diagrams/_rels/drawing2.xml.rels><?xml version="1.0" encoding="UTF-8" standalone="yes"?>
<Relationships xmlns="http://schemas.openxmlformats.org/package/2006/relationships"><Relationship Id="rId1" Type="http://schemas.openxmlformats.org/officeDocument/2006/relationships/hyperlink" Target="https://assets.publishing.service.gov.uk/media/5a80e6d5ed915d74e33fd0dd/glossary-of-programmes.pdf" TargetMode="Externa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5FBA40-2BAF-4D37-9370-68316F5202A7}" type="doc">
      <dgm:prSet loTypeId="urn:microsoft.com/office/officeart/2016/7/layout/VerticalDownArrowProcess" loCatId="process" qsTypeId="urn:microsoft.com/office/officeart/2005/8/quickstyle/simple1" qsCatId="simple" csTypeId="urn:microsoft.com/office/officeart/2005/8/colors/accent2_2" csCatId="accent2" phldr="1"/>
      <dgm:spPr/>
      <dgm:t>
        <a:bodyPr/>
        <a:lstStyle/>
        <a:p>
          <a:endParaRPr lang="en-US"/>
        </a:p>
      </dgm:t>
    </dgm:pt>
    <dgm:pt modelId="{E46016B8-0D00-47EF-8A89-CE2F43D890AB}">
      <dgm:prSet custT="1"/>
      <dgm:spPr/>
      <dgm:t>
        <a:bodyPr/>
        <a:lstStyle/>
        <a:p>
          <a:r>
            <a:rPr lang="en-GB" sz="2400" noProof="0" dirty="0"/>
            <a:t>Define</a:t>
          </a:r>
        </a:p>
      </dgm:t>
    </dgm:pt>
    <dgm:pt modelId="{7B1F7917-D6A3-411F-953A-68E6EFFA3665}" type="parTrans" cxnId="{C65D9024-0FC0-4F8C-9EE3-D78DFA268CE6}">
      <dgm:prSet/>
      <dgm:spPr/>
      <dgm:t>
        <a:bodyPr/>
        <a:lstStyle/>
        <a:p>
          <a:endParaRPr lang="en-US"/>
        </a:p>
      </dgm:t>
    </dgm:pt>
    <dgm:pt modelId="{FE00FAB1-E4DD-4B24-85EF-B734836468B5}" type="sibTrans" cxnId="{C65D9024-0FC0-4F8C-9EE3-D78DFA268CE6}">
      <dgm:prSet/>
      <dgm:spPr/>
      <dgm:t>
        <a:bodyPr/>
        <a:lstStyle/>
        <a:p>
          <a:endParaRPr lang="en-US"/>
        </a:p>
      </dgm:t>
    </dgm:pt>
    <dgm:pt modelId="{616226DA-A562-4B3C-9171-7B84AF7E0623}">
      <dgm:prSet custT="1"/>
      <dgm:spPr/>
      <dgm:t>
        <a:bodyPr/>
        <a:lstStyle/>
        <a:p>
          <a:r>
            <a:rPr lang="en-GB" sz="1600" noProof="0" dirty="0"/>
            <a:t>Rehabilitation.</a:t>
          </a:r>
        </a:p>
      </dgm:t>
    </dgm:pt>
    <dgm:pt modelId="{80436EB5-B088-4E3F-ACDC-BCFE6794B6AA}" type="parTrans" cxnId="{5D0CCD6F-70DA-4804-9412-2B9F98C3FD2E}">
      <dgm:prSet/>
      <dgm:spPr/>
      <dgm:t>
        <a:bodyPr/>
        <a:lstStyle/>
        <a:p>
          <a:endParaRPr lang="en-US"/>
        </a:p>
      </dgm:t>
    </dgm:pt>
    <dgm:pt modelId="{A86B8F2D-0A75-4DDB-8967-AAD08D722CF3}" type="sibTrans" cxnId="{5D0CCD6F-70DA-4804-9412-2B9F98C3FD2E}">
      <dgm:prSet/>
      <dgm:spPr/>
      <dgm:t>
        <a:bodyPr/>
        <a:lstStyle/>
        <a:p>
          <a:endParaRPr lang="en-US"/>
        </a:p>
      </dgm:t>
    </dgm:pt>
    <dgm:pt modelId="{E9B09194-EE06-46FA-A383-BB6929C9437F}">
      <dgm:prSet custT="1"/>
      <dgm:spPr/>
      <dgm:t>
        <a:bodyPr/>
        <a:lstStyle/>
        <a:p>
          <a:r>
            <a:rPr lang="en-GB" sz="2400" noProof="0" dirty="0"/>
            <a:t>Distinguish</a:t>
          </a:r>
        </a:p>
      </dgm:t>
    </dgm:pt>
    <dgm:pt modelId="{15540CFE-55C7-4934-AF3E-8D095A73995E}" type="parTrans" cxnId="{E8467E8F-CFF9-49C2-BA0E-239A00CB244C}">
      <dgm:prSet/>
      <dgm:spPr/>
      <dgm:t>
        <a:bodyPr/>
        <a:lstStyle/>
        <a:p>
          <a:endParaRPr lang="en-US"/>
        </a:p>
      </dgm:t>
    </dgm:pt>
    <dgm:pt modelId="{CD4347EB-9D79-4E40-A8F4-93B47AEA1E01}" type="sibTrans" cxnId="{E8467E8F-CFF9-49C2-BA0E-239A00CB244C}">
      <dgm:prSet/>
      <dgm:spPr/>
      <dgm:t>
        <a:bodyPr/>
        <a:lstStyle/>
        <a:p>
          <a:endParaRPr lang="en-US"/>
        </a:p>
      </dgm:t>
    </dgm:pt>
    <dgm:pt modelId="{9E0A1DF6-9D8E-4705-80EA-F95DACB00083}">
      <dgm:prSet custT="1"/>
      <dgm:spPr/>
      <dgm:t>
        <a:bodyPr/>
        <a:lstStyle/>
        <a:p>
          <a:r>
            <a:rPr lang="en-GB" sz="1600" noProof="0" dirty="0"/>
            <a:t>How the UK aims to support rehabilitation of offenders through exploration </a:t>
          </a:r>
          <a:r>
            <a:rPr lang="en-GB" sz="1800" noProof="0" dirty="0"/>
            <a:t>of</a:t>
          </a:r>
          <a:r>
            <a:rPr lang="en-GB" sz="1600" noProof="0" dirty="0"/>
            <a:t> the ‘Rehabilitation of Offenders Act 1974’.</a:t>
          </a:r>
        </a:p>
      </dgm:t>
    </dgm:pt>
    <dgm:pt modelId="{AC977244-266C-49A3-A4B4-FB58B2AA1287}" type="parTrans" cxnId="{1CD73813-7526-40A7-B832-393763D38179}">
      <dgm:prSet/>
      <dgm:spPr/>
      <dgm:t>
        <a:bodyPr/>
        <a:lstStyle/>
        <a:p>
          <a:endParaRPr lang="en-US"/>
        </a:p>
      </dgm:t>
    </dgm:pt>
    <dgm:pt modelId="{1F78EEA3-795D-4A9A-8773-195E803EAF12}" type="sibTrans" cxnId="{1CD73813-7526-40A7-B832-393763D38179}">
      <dgm:prSet/>
      <dgm:spPr/>
      <dgm:t>
        <a:bodyPr/>
        <a:lstStyle/>
        <a:p>
          <a:endParaRPr lang="en-US"/>
        </a:p>
      </dgm:t>
    </dgm:pt>
    <dgm:pt modelId="{1B29F41E-3268-483F-91FC-A3033FADAD91}">
      <dgm:prSet custT="1"/>
      <dgm:spPr/>
      <dgm:t>
        <a:bodyPr/>
        <a:lstStyle/>
        <a:p>
          <a:r>
            <a:rPr lang="en-GB" sz="2400" noProof="0" dirty="0"/>
            <a:t>Establish</a:t>
          </a:r>
        </a:p>
      </dgm:t>
    </dgm:pt>
    <dgm:pt modelId="{1A85CD85-7B29-49FE-A75C-F5AF2CF65CAD}" type="parTrans" cxnId="{56808CF3-67D8-47DD-9593-5B940ED66497}">
      <dgm:prSet/>
      <dgm:spPr/>
      <dgm:t>
        <a:bodyPr/>
        <a:lstStyle/>
        <a:p>
          <a:endParaRPr lang="en-US"/>
        </a:p>
      </dgm:t>
    </dgm:pt>
    <dgm:pt modelId="{31852070-3248-4E10-8CE2-71C1AAE02BD4}" type="sibTrans" cxnId="{56808CF3-67D8-47DD-9593-5B940ED66497}">
      <dgm:prSet/>
      <dgm:spPr/>
      <dgm:t>
        <a:bodyPr/>
        <a:lstStyle/>
        <a:p>
          <a:endParaRPr lang="en-US"/>
        </a:p>
      </dgm:t>
    </dgm:pt>
    <dgm:pt modelId="{8D72072F-3DED-4A9A-AC6A-5E93FBE7429A}">
      <dgm:prSet custT="1"/>
      <dgm:spPr/>
      <dgm:t>
        <a:bodyPr/>
        <a:lstStyle/>
        <a:p>
          <a:r>
            <a:rPr lang="en-GB" sz="1600" noProof="0" dirty="0"/>
            <a:t>The factors associated with offenders and illustrate the imprisonment and reoffending rates in the UK.</a:t>
          </a:r>
        </a:p>
      </dgm:t>
    </dgm:pt>
    <dgm:pt modelId="{33BF6D98-7229-48E0-B585-A8B45D19DA62}" type="parTrans" cxnId="{EC1C1084-5165-41D4-B516-4361DB985845}">
      <dgm:prSet/>
      <dgm:spPr/>
      <dgm:t>
        <a:bodyPr/>
        <a:lstStyle/>
        <a:p>
          <a:endParaRPr lang="en-US"/>
        </a:p>
      </dgm:t>
    </dgm:pt>
    <dgm:pt modelId="{944BBE94-31A3-4C62-991A-3A59E79AFE88}" type="sibTrans" cxnId="{EC1C1084-5165-41D4-B516-4361DB985845}">
      <dgm:prSet/>
      <dgm:spPr/>
      <dgm:t>
        <a:bodyPr/>
        <a:lstStyle/>
        <a:p>
          <a:endParaRPr lang="en-US"/>
        </a:p>
      </dgm:t>
    </dgm:pt>
    <dgm:pt modelId="{BC84D7D4-05B0-4AE8-92AB-A30B4B84298A}">
      <dgm:prSet custT="1"/>
      <dgm:spPr/>
      <dgm:t>
        <a:bodyPr/>
        <a:lstStyle/>
        <a:p>
          <a:r>
            <a:rPr lang="en-GB" sz="2400" noProof="0" dirty="0"/>
            <a:t>Consider</a:t>
          </a:r>
          <a:endParaRPr lang="en-GB" sz="2300" noProof="0" dirty="0"/>
        </a:p>
      </dgm:t>
    </dgm:pt>
    <dgm:pt modelId="{256C3C2A-DC51-4580-802C-A73A8C9B4370}" type="parTrans" cxnId="{74C6C180-C1B6-46DD-8F12-9689A7E702F1}">
      <dgm:prSet/>
      <dgm:spPr/>
      <dgm:t>
        <a:bodyPr/>
        <a:lstStyle/>
        <a:p>
          <a:endParaRPr lang="en-US"/>
        </a:p>
      </dgm:t>
    </dgm:pt>
    <dgm:pt modelId="{F91E7767-0FF1-4EF5-A37F-9EC88F5F590B}" type="sibTrans" cxnId="{74C6C180-C1B6-46DD-8F12-9689A7E702F1}">
      <dgm:prSet/>
      <dgm:spPr/>
      <dgm:t>
        <a:bodyPr/>
        <a:lstStyle/>
        <a:p>
          <a:endParaRPr lang="en-US"/>
        </a:p>
      </dgm:t>
    </dgm:pt>
    <dgm:pt modelId="{5DF8BBC0-8E56-43DB-A89E-29734CC2C4B6}">
      <dgm:prSet custT="1"/>
      <dgm:spPr/>
      <dgm:t>
        <a:bodyPr/>
        <a:lstStyle/>
        <a:p>
          <a:r>
            <a:rPr lang="en-GB" sz="1600" noProof="0" dirty="0"/>
            <a:t>Whether punishment or rehabilitation is better and identify the types of rehabilitation.</a:t>
          </a:r>
        </a:p>
      </dgm:t>
    </dgm:pt>
    <dgm:pt modelId="{99E60BD1-BAC8-4B21-BD4D-D25CCE555C56}" type="parTrans" cxnId="{1520A353-C69A-4663-AD6C-743CE9CAA34A}">
      <dgm:prSet/>
      <dgm:spPr/>
      <dgm:t>
        <a:bodyPr/>
        <a:lstStyle/>
        <a:p>
          <a:endParaRPr lang="en-US"/>
        </a:p>
      </dgm:t>
    </dgm:pt>
    <dgm:pt modelId="{E3828AB9-3FB5-4B12-9DE3-821D0A0DC6A5}" type="sibTrans" cxnId="{1520A353-C69A-4663-AD6C-743CE9CAA34A}">
      <dgm:prSet/>
      <dgm:spPr/>
      <dgm:t>
        <a:bodyPr/>
        <a:lstStyle/>
        <a:p>
          <a:endParaRPr lang="en-US"/>
        </a:p>
      </dgm:t>
    </dgm:pt>
    <dgm:pt modelId="{60AF8526-B395-440D-AEE3-E1AF11DCAC8C}">
      <dgm:prSet custT="1"/>
      <dgm:spPr/>
      <dgm:t>
        <a:bodyPr/>
        <a:lstStyle/>
        <a:p>
          <a:r>
            <a:rPr lang="en-GB" sz="2400" noProof="0" dirty="0"/>
            <a:t>Establish</a:t>
          </a:r>
        </a:p>
      </dgm:t>
    </dgm:pt>
    <dgm:pt modelId="{73B723AA-EA5D-4B4D-8D76-24FA4F19248F}" type="parTrans" cxnId="{2878C8D8-B484-459C-9E70-FA64A7F0CF26}">
      <dgm:prSet/>
      <dgm:spPr/>
      <dgm:t>
        <a:bodyPr/>
        <a:lstStyle/>
        <a:p>
          <a:endParaRPr lang="en-US"/>
        </a:p>
      </dgm:t>
    </dgm:pt>
    <dgm:pt modelId="{2EC99E37-404A-496A-87B6-6F31C3848607}" type="sibTrans" cxnId="{2878C8D8-B484-459C-9E70-FA64A7F0CF26}">
      <dgm:prSet/>
      <dgm:spPr/>
      <dgm:t>
        <a:bodyPr/>
        <a:lstStyle/>
        <a:p>
          <a:endParaRPr lang="en-US"/>
        </a:p>
      </dgm:t>
    </dgm:pt>
    <dgm:pt modelId="{231BF111-FB99-4A40-A852-9A0319C5F131}">
      <dgm:prSet custT="1"/>
      <dgm:spPr/>
      <dgm:t>
        <a:bodyPr/>
        <a:lstStyle/>
        <a:p>
          <a:r>
            <a:rPr lang="en-GB" sz="1600" noProof="0" dirty="0"/>
            <a:t>The theories surrounding rehabilitation.</a:t>
          </a:r>
        </a:p>
      </dgm:t>
    </dgm:pt>
    <dgm:pt modelId="{EFFF0E89-0D56-4DF4-BFC6-E21E81AB825B}" type="parTrans" cxnId="{C3BE1F60-D1BA-4F81-8F09-D57D24534091}">
      <dgm:prSet/>
      <dgm:spPr/>
      <dgm:t>
        <a:bodyPr/>
        <a:lstStyle/>
        <a:p>
          <a:endParaRPr lang="en-US"/>
        </a:p>
      </dgm:t>
    </dgm:pt>
    <dgm:pt modelId="{90E05C34-7574-48FE-9AB2-1FBBFF4FB29A}" type="sibTrans" cxnId="{C3BE1F60-D1BA-4F81-8F09-D57D24534091}">
      <dgm:prSet/>
      <dgm:spPr/>
      <dgm:t>
        <a:bodyPr/>
        <a:lstStyle/>
        <a:p>
          <a:endParaRPr lang="en-US"/>
        </a:p>
      </dgm:t>
    </dgm:pt>
    <dgm:pt modelId="{0EE4E4CB-9A12-4979-9E8C-0631F0AB83DA}">
      <dgm:prSet custT="1"/>
      <dgm:spPr/>
      <dgm:t>
        <a:bodyPr/>
        <a:lstStyle/>
        <a:p>
          <a:r>
            <a:rPr lang="en-GB" sz="2400" noProof="0" dirty="0"/>
            <a:t>Classify</a:t>
          </a:r>
        </a:p>
      </dgm:t>
    </dgm:pt>
    <dgm:pt modelId="{9990D93E-8501-4711-A158-FBB3B5F34302}" type="parTrans" cxnId="{C95B85AF-563A-43F2-ABB0-68D87A89A495}">
      <dgm:prSet/>
      <dgm:spPr/>
      <dgm:t>
        <a:bodyPr/>
        <a:lstStyle/>
        <a:p>
          <a:endParaRPr lang="en-US"/>
        </a:p>
      </dgm:t>
    </dgm:pt>
    <dgm:pt modelId="{DF9E6D2E-2CF9-476D-8FAC-207AD75F2E09}" type="sibTrans" cxnId="{C95B85AF-563A-43F2-ABB0-68D87A89A495}">
      <dgm:prSet/>
      <dgm:spPr/>
      <dgm:t>
        <a:bodyPr/>
        <a:lstStyle/>
        <a:p>
          <a:endParaRPr lang="en-US"/>
        </a:p>
      </dgm:t>
    </dgm:pt>
    <dgm:pt modelId="{57623C03-437B-4559-AA9A-046A2B4DD06E}">
      <dgm:prSet custT="1"/>
      <dgm:spPr/>
      <dgm:t>
        <a:bodyPr/>
        <a:lstStyle/>
        <a:p>
          <a:r>
            <a:rPr lang="en-GB" sz="1600" noProof="0" dirty="0"/>
            <a:t>The problems surrounding rehabilitation and discuss whether all offenders can be rehabilitated.</a:t>
          </a:r>
        </a:p>
      </dgm:t>
    </dgm:pt>
    <dgm:pt modelId="{33E82A0C-271B-4C90-8B39-9B800C865E9E}" type="parTrans" cxnId="{EE132000-407C-457B-93A8-5254DA4FEE5E}">
      <dgm:prSet/>
      <dgm:spPr/>
      <dgm:t>
        <a:bodyPr/>
        <a:lstStyle/>
        <a:p>
          <a:endParaRPr lang="en-US"/>
        </a:p>
      </dgm:t>
    </dgm:pt>
    <dgm:pt modelId="{19B9628F-C090-4487-877D-43B13A5F553E}" type="sibTrans" cxnId="{EE132000-407C-457B-93A8-5254DA4FEE5E}">
      <dgm:prSet/>
      <dgm:spPr/>
      <dgm:t>
        <a:bodyPr/>
        <a:lstStyle/>
        <a:p>
          <a:endParaRPr lang="en-US"/>
        </a:p>
      </dgm:t>
    </dgm:pt>
    <dgm:pt modelId="{86EC4014-4FCE-2C48-8CBE-E2EBA63F7F6C}" type="pres">
      <dgm:prSet presAssocID="{265FBA40-2BAF-4D37-9370-68316F5202A7}" presName="Name0" presStyleCnt="0">
        <dgm:presLayoutVars>
          <dgm:dir/>
          <dgm:animLvl val="lvl"/>
          <dgm:resizeHandles val="exact"/>
        </dgm:presLayoutVars>
      </dgm:prSet>
      <dgm:spPr/>
    </dgm:pt>
    <dgm:pt modelId="{2F1479BE-1D3A-754B-AA05-76BD7714FF5D}" type="pres">
      <dgm:prSet presAssocID="{0EE4E4CB-9A12-4979-9E8C-0631F0AB83DA}" presName="boxAndChildren" presStyleCnt="0"/>
      <dgm:spPr/>
    </dgm:pt>
    <dgm:pt modelId="{C26557B1-886C-CB44-86F1-D21F5574EEC4}" type="pres">
      <dgm:prSet presAssocID="{0EE4E4CB-9A12-4979-9E8C-0631F0AB83DA}" presName="parentTextBox" presStyleLbl="alignNode1" presStyleIdx="0" presStyleCnt="6"/>
      <dgm:spPr/>
    </dgm:pt>
    <dgm:pt modelId="{7CD877FD-A8A2-8943-B787-C807714C2DD8}" type="pres">
      <dgm:prSet presAssocID="{0EE4E4CB-9A12-4979-9E8C-0631F0AB83DA}" presName="descendantBox" presStyleLbl="bgAccFollowNode1" presStyleIdx="0" presStyleCnt="6"/>
      <dgm:spPr/>
    </dgm:pt>
    <dgm:pt modelId="{A981C0DF-6C52-DB44-B4C6-25F7086366A3}" type="pres">
      <dgm:prSet presAssocID="{2EC99E37-404A-496A-87B6-6F31C3848607}" presName="sp" presStyleCnt="0"/>
      <dgm:spPr/>
    </dgm:pt>
    <dgm:pt modelId="{0FF486B8-743D-6040-9AF6-1512A98E68AF}" type="pres">
      <dgm:prSet presAssocID="{60AF8526-B395-440D-AEE3-E1AF11DCAC8C}" presName="arrowAndChildren" presStyleCnt="0"/>
      <dgm:spPr/>
    </dgm:pt>
    <dgm:pt modelId="{87922982-5C55-6C4A-9DF4-D58F801572EC}" type="pres">
      <dgm:prSet presAssocID="{60AF8526-B395-440D-AEE3-E1AF11DCAC8C}" presName="parentTextArrow" presStyleLbl="node1" presStyleIdx="0" presStyleCnt="0"/>
      <dgm:spPr/>
    </dgm:pt>
    <dgm:pt modelId="{699B6372-5A21-D147-A957-0DA8E249683D}" type="pres">
      <dgm:prSet presAssocID="{60AF8526-B395-440D-AEE3-E1AF11DCAC8C}" presName="arrow" presStyleLbl="alignNode1" presStyleIdx="1" presStyleCnt="6"/>
      <dgm:spPr/>
    </dgm:pt>
    <dgm:pt modelId="{E478A9DA-7165-9A45-AAEF-A269CBE47199}" type="pres">
      <dgm:prSet presAssocID="{60AF8526-B395-440D-AEE3-E1AF11DCAC8C}" presName="descendantArrow" presStyleLbl="bgAccFollowNode1" presStyleIdx="1" presStyleCnt="6"/>
      <dgm:spPr/>
    </dgm:pt>
    <dgm:pt modelId="{1E805021-B248-6344-8A16-E7E5E066B0DE}" type="pres">
      <dgm:prSet presAssocID="{F91E7767-0FF1-4EF5-A37F-9EC88F5F590B}" presName="sp" presStyleCnt="0"/>
      <dgm:spPr/>
    </dgm:pt>
    <dgm:pt modelId="{91E37E83-CB31-FD45-B244-35496D19FA91}" type="pres">
      <dgm:prSet presAssocID="{BC84D7D4-05B0-4AE8-92AB-A30B4B84298A}" presName="arrowAndChildren" presStyleCnt="0"/>
      <dgm:spPr/>
    </dgm:pt>
    <dgm:pt modelId="{1E61EC9A-F217-644E-9139-B716EC1C6FE0}" type="pres">
      <dgm:prSet presAssocID="{BC84D7D4-05B0-4AE8-92AB-A30B4B84298A}" presName="parentTextArrow" presStyleLbl="node1" presStyleIdx="0" presStyleCnt="0"/>
      <dgm:spPr/>
    </dgm:pt>
    <dgm:pt modelId="{A5317AA8-7BB6-B346-BDAA-A2156C12D453}" type="pres">
      <dgm:prSet presAssocID="{BC84D7D4-05B0-4AE8-92AB-A30B4B84298A}" presName="arrow" presStyleLbl="alignNode1" presStyleIdx="2" presStyleCnt="6"/>
      <dgm:spPr/>
    </dgm:pt>
    <dgm:pt modelId="{0E3A0369-8EF0-5644-A21A-A45F55548676}" type="pres">
      <dgm:prSet presAssocID="{BC84D7D4-05B0-4AE8-92AB-A30B4B84298A}" presName="descendantArrow" presStyleLbl="bgAccFollowNode1" presStyleIdx="2" presStyleCnt="6"/>
      <dgm:spPr/>
    </dgm:pt>
    <dgm:pt modelId="{89D06114-26AB-804C-B798-EE523889F7BD}" type="pres">
      <dgm:prSet presAssocID="{31852070-3248-4E10-8CE2-71C1AAE02BD4}" presName="sp" presStyleCnt="0"/>
      <dgm:spPr/>
    </dgm:pt>
    <dgm:pt modelId="{3470B65E-5E1F-ED40-A085-B36F947FB753}" type="pres">
      <dgm:prSet presAssocID="{1B29F41E-3268-483F-91FC-A3033FADAD91}" presName="arrowAndChildren" presStyleCnt="0"/>
      <dgm:spPr/>
    </dgm:pt>
    <dgm:pt modelId="{37D1B1E5-2A07-1445-905A-8A3CC93F524B}" type="pres">
      <dgm:prSet presAssocID="{1B29F41E-3268-483F-91FC-A3033FADAD91}" presName="parentTextArrow" presStyleLbl="node1" presStyleIdx="0" presStyleCnt="0"/>
      <dgm:spPr/>
    </dgm:pt>
    <dgm:pt modelId="{49033D31-CCCE-8247-9ACA-C34D92D9EAD7}" type="pres">
      <dgm:prSet presAssocID="{1B29F41E-3268-483F-91FC-A3033FADAD91}" presName="arrow" presStyleLbl="alignNode1" presStyleIdx="3" presStyleCnt="6"/>
      <dgm:spPr/>
    </dgm:pt>
    <dgm:pt modelId="{CFF3D92C-92A9-BD49-82D7-AE80D2F24F61}" type="pres">
      <dgm:prSet presAssocID="{1B29F41E-3268-483F-91FC-A3033FADAD91}" presName="descendantArrow" presStyleLbl="bgAccFollowNode1" presStyleIdx="3" presStyleCnt="6"/>
      <dgm:spPr/>
    </dgm:pt>
    <dgm:pt modelId="{5B9D4D7D-B647-B34C-95E1-43D850E70125}" type="pres">
      <dgm:prSet presAssocID="{CD4347EB-9D79-4E40-A8F4-93B47AEA1E01}" presName="sp" presStyleCnt="0"/>
      <dgm:spPr/>
    </dgm:pt>
    <dgm:pt modelId="{2D5F2191-AE42-E848-97BB-5740C3FE59AE}" type="pres">
      <dgm:prSet presAssocID="{E9B09194-EE06-46FA-A383-BB6929C9437F}" presName="arrowAndChildren" presStyleCnt="0"/>
      <dgm:spPr/>
    </dgm:pt>
    <dgm:pt modelId="{7BD20FD1-883A-954C-97FC-B665B6BABE7F}" type="pres">
      <dgm:prSet presAssocID="{E9B09194-EE06-46FA-A383-BB6929C9437F}" presName="parentTextArrow" presStyleLbl="node1" presStyleIdx="0" presStyleCnt="0"/>
      <dgm:spPr/>
    </dgm:pt>
    <dgm:pt modelId="{00819D96-B39A-8344-A17B-A510379E3DE4}" type="pres">
      <dgm:prSet presAssocID="{E9B09194-EE06-46FA-A383-BB6929C9437F}" presName="arrow" presStyleLbl="alignNode1" presStyleIdx="4" presStyleCnt="6"/>
      <dgm:spPr/>
    </dgm:pt>
    <dgm:pt modelId="{2CED0484-DF5B-7942-8A63-2B9C6A1D97BA}" type="pres">
      <dgm:prSet presAssocID="{E9B09194-EE06-46FA-A383-BB6929C9437F}" presName="descendantArrow" presStyleLbl="bgAccFollowNode1" presStyleIdx="4" presStyleCnt="6"/>
      <dgm:spPr/>
    </dgm:pt>
    <dgm:pt modelId="{6574AC09-6FEA-8F4D-9432-D21B3DBE5D0E}" type="pres">
      <dgm:prSet presAssocID="{FE00FAB1-E4DD-4B24-85EF-B734836468B5}" presName="sp" presStyleCnt="0"/>
      <dgm:spPr/>
    </dgm:pt>
    <dgm:pt modelId="{B585D00E-6EBF-FE40-8D7B-5FF68B106A62}" type="pres">
      <dgm:prSet presAssocID="{E46016B8-0D00-47EF-8A89-CE2F43D890AB}" presName="arrowAndChildren" presStyleCnt="0"/>
      <dgm:spPr/>
    </dgm:pt>
    <dgm:pt modelId="{0730DC30-59D2-7E41-96ED-1BDF3EDDB352}" type="pres">
      <dgm:prSet presAssocID="{E46016B8-0D00-47EF-8A89-CE2F43D890AB}" presName="parentTextArrow" presStyleLbl="node1" presStyleIdx="0" presStyleCnt="0"/>
      <dgm:spPr/>
    </dgm:pt>
    <dgm:pt modelId="{941578B2-67A5-B347-A4AB-8EFC4EF7F704}" type="pres">
      <dgm:prSet presAssocID="{E46016B8-0D00-47EF-8A89-CE2F43D890AB}" presName="arrow" presStyleLbl="alignNode1" presStyleIdx="5" presStyleCnt="6"/>
      <dgm:spPr/>
    </dgm:pt>
    <dgm:pt modelId="{10EB23E2-5A95-B944-A538-3F7498158BFA}" type="pres">
      <dgm:prSet presAssocID="{E46016B8-0D00-47EF-8A89-CE2F43D890AB}" presName="descendantArrow" presStyleLbl="bgAccFollowNode1" presStyleIdx="5" presStyleCnt="6"/>
      <dgm:spPr/>
    </dgm:pt>
  </dgm:ptLst>
  <dgm:cxnLst>
    <dgm:cxn modelId="{EE132000-407C-457B-93A8-5254DA4FEE5E}" srcId="{0EE4E4CB-9A12-4979-9E8C-0631F0AB83DA}" destId="{57623C03-437B-4559-AA9A-046A2B4DD06E}" srcOrd="0" destOrd="0" parTransId="{33E82A0C-271B-4C90-8B39-9B800C865E9E}" sibTransId="{19B9628F-C090-4487-877D-43B13A5F553E}"/>
    <dgm:cxn modelId="{7B38C800-DDAE-C743-8113-AD94CB0A628D}" type="presOf" srcId="{E46016B8-0D00-47EF-8A89-CE2F43D890AB}" destId="{0730DC30-59D2-7E41-96ED-1BDF3EDDB352}" srcOrd="0" destOrd="0" presId="urn:microsoft.com/office/officeart/2016/7/layout/VerticalDownArrowProcess"/>
    <dgm:cxn modelId="{83E43309-2469-C247-87E5-D3BAAB2643F8}" type="presOf" srcId="{E46016B8-0D00-47EF-8A89-CE2F43D890AB}" destId="{941578B2-67A5-B347-A4AB-8EFC4EF7F704}" srcOrd="1" destOrd="0" presId="urn:microsoft.com/office/officeart/2016/7/layout/VerticalDownArrowProcess"/>
    <dgm:cxn modelId="{1CD73813-7526-40A7-B832-393763D38179}" srcId="{E9B09194-EE06-46FA-A383-BB6929C9437F}" destId="{9E0A1DF6-9D8E-4705-80EA-F95DACB00083}" srcOrd="0" destOrd="0" parTransId="{AC977244-266C-49A3-A4B4-FB58B2AA1287}" sibTransId="{1F78EEA3-795D-4A9A-8773-195E803EAF12}"/>
    <dgm:cxn modelId="{8ACDF114-80D2-394F-8FCB-8FDB6C64E132}" type="presOf" srcId="{E9B09194-EE06-46FA-A383-BB6929C9437F}" destId="{00819D96-B39A-8344-A17B-A510379E3DE4}" srcOrd="1" destOrd="0" presId="urn:microsoft.com/office/officeart/2016/7/layout/VerticalDownArrowProcess"/>
    <dgm:cxn modelId="{A5F02D1D-4477-7F41-B42A-AB14470A06C5}" type="presOf" srcId="{9E0A1DF6-9D8E-4705-80EA-F95DACB00083}" destId="{2CED0484-DF5B-7942-8A63-2B9C6A1D97BA}" srcOrd="0" destOrd="0" presId="urn:microsoft.com/office/officeart/2016/7/layout/VerticalDownArrowProcess"/>
    <dgm:cxn modelId="{C65D9024-0FC0-4F8C-9EE3-D78DFA268CE6}" srcId="{265FBA40-2BAF-4D37-9370-68316F5202A7}" destId="{E46016B8-0D00-47EF-8A89-CE2F43D890AB}" srcOrd="0" destOrd="0" parTransId="{7B1F7917-D6A3-411F-953A-68E6EFFA3665}" sibTransId="{FE00FAB1-E4DD-4B24-85EF-B734836468B5}"/>
    <dgm:cxn modelId="{C3BE1F60-D1BA-4F81-8F09-D57D24534091}" srcId="{60AF8526-B395-440D-AEE3-E1AF11DCAC8C}" destId="{231BF111-FB99-4A40-A852-9A0319C5F131}" srcOrd="0" destOrd="0" parTransId="{EFFF0E89-0D56-4DF4-BFC6-E21E81AB825B}" sibTransId="{90E05C34-7574-48FE-9AB2-1FBBFF4FB29A}"/>
    <dgm:cxn modelId="{EC70F643-94BC-CB45-80FB-2CB5BFF6C993}" type="presOf" srcId="{1B29F41E-3268-483F-91FC-A3033FADAD91}" destId="{49033D31-CCCE-8247-9ACA-C34D92D9EAD7}" srcOrd="1" destOrd="0" presId="urn:microsoft.com/office/officeart/2016/7/layout/VerticalDownArrowProcess"/>
    <dgm:cxn modelId="{6B500844-C274-7440-A916-FACE95684F46}" type="presOf" srcId="{60AF8526-B395-440D-AEE3-E1AF11DCAC8C}" destId="{87922982-5C55-6C4A-9DF4-D58F801572EC}" srcOrd="0" destOrd="0" presId="urn:microsoft.com/office/officeart/2016/7/layout/VerticalDownArrowProcess"/>
    <dgm:cxn modelId="{F6FD8145-73E5-B548-A8D8-F3A126521312}" type="presOf" srcId="{E9B09194-EE06-46FA-A383-BB6929C9437F}" destId="{7BD20FD1-883A-954C-97FC-B665B6BABE7F}" srcOrd="0" destOrd="0" presId="urn:microsoft.com/office/officeart/2016/7/layout/VerticalDownArrowProcess"/>
    <dgm:cxn modelId="{6E029B45-5023-5840-9F93-8097CE0882F4}" type="presOf" srcId="{8D72072F-3DED-4A9A-AC6A-5E93FBE7429A}" destId="{CFF3D92C-92A9-BD49-82D7-AE80D2F24F61}" srcOrd="0" destOrd="0" presId="urn:microsoft.com/office/officeart/2016/7/layout/VerticalDownArrowProcess"/>
    <dgm:cxn modelId="{AE174D47-3314-714A-A8E1-34E8CC4FB6B7}" type="presOf" srcId="{57623C03-437B-4559-AA9A-046A2B4DD06E}" destId="{7CD877FD-A8A2-8943-B787-C807714C2DD8}" srcOrd="0" destOrd="0" presId="urn:microsoft.com/office/officeart/2016/7/layout/VerticalDownArrowProcess"/>
    <dgm:cxn modelId="{87BDEB69-034E-D646-BB67-5352E574BA5C}" type="presOf" srcId="{265FBA40-2BAF-4D37-9370-68316F5202A7}" destId="{86EC4014-4FCE-2C48-8CBE-E2EBA63F7F6C}" srcOrd="0" destOrd="0" presId="urn:microsoft.com/office/officeart/2016/7/layout/VerticalDownArrowProcess"/>
    <dgm:cxn modelId="{5D0CCD6F-70DA-4804-9412-2B9F98C3FD2E}" srcId="{E46016B8-0D00-47EF-8A89-CE2F43D890AB}" destId="{616226DA-A562-4B3C-9171-7B84AF7E0623}" srcOrd="0" destOrd="0" parTransId="{80436EB5-B088-4E3F-ACDC-BCFE6794B6AA}" sibTransId="{A86B8F2D-0A75-4DDB-8967-AAD08D722CF3}"/>
    <dgm:cxn modelId="{1520A353-C69A-4663-AD6C-743CE9CAA34A}" srcId="{BC84D7D4-05B0-4AE8-92AB-A30B4B84298A}" destId="{5DF8BBC0-8E56-43DB-A89E-29734CC2C4B6}" srcOrd="0" destOrd="0" parTransId="{99E60BD1-BAC8-4B21-BD4D-D25CCE555C56}" sibTransId="{E3828AB9-3FB5-4B12-9DE3-821D0A0DC6A5}"/>
    <dgm:cxn modelId="{2E375277-40DD-A44F-8393-ED4366CFBCA0}" type="presOf" srcId="{60AF8526-B395-440D-AEE3-E1AF11DCAC8C}" destId="{699B6372-5A21-D147-A957-0DA8E249683D}" srcOrd="1" destOrd="0" presId="urn:microsoft.com/office/officeart/2016/7/layout/VerticalDownArrowProcess"/>
    <dgm:cxn modelId="{B86EC97C-AFB0-9C43-8903-2B21DA7D7016}" type="presOf" srcId="{BC84D7D4-05B0-4AE8-92AB-A30B4B84298A}" destId="{1E61EC9A-F217-644E-9139-B716EC1C6FE0}" srcOrd="0" destOrd="0" presId="urn:microsoft.com/office/officeart/2016/7/layout/VerticalDownArrowProcess"/>
    <dgm:cxn modelId="{74C6C180-C1B6-46DD-8F12-9689A7E702F1}" srcId="{265FBA40-2BAF-4D37-9370-68316F5202A7}" destId="{BC84D7D4-05B0-4AE8-92AB-A30B4B84298A}" srcOrd="3" destOrd="0" parTransId="{256C3C2A-DC51-4580-802C-A73A8C9B4370}" sibTransId="{F91E7767-0FF1-4EF5-A37F-9EC88F5F590B}"/>
    <dgm:cxn modelId="{EC1C1084-5165-41D4-B516-4361DB985845}" srcId="{1B29F41E-3268-483F-91FC-A3033FADAD91}" destId="{8D72072F-3DED-4A9A-AC6A-5E93FBE7429A}" srcOrd="0" destOrd="0" parTransId="{33BF6D98-7229-48E0-B585-A8B45D19DA62}" sibTransId="{944BBE94-31A3-4C62-991A-3A59E79AFE88}"/>
    <dgm:cxn modelId="{E8467E8F-CFF9-49C2-BA0E-239A00CB244C}" srcId="{265FBA40-2BAF-4D37-9370-68316F5202A7}" destId="{E9B09194-EE06-46FA-A383-BB6929C9437F}" srcOrd="1" destOrd="0" parTransId="{15540CFE-55C7-4934-AF3E-8D095A73995E}" sibTransId="{CD4347EB-9D79-4E40-A8F4-93B47AEA1E01}"/>
    <dgm:cxn modelId="{8C8FE799-D9B7-4546-9169-153D3944CBBB}" type="presOf" srcId="{1B29F41E-3268-483F-91FC-A3033FADAD91}" destId="{37D1B1E5-2A07-1445-905A-8A3CC93F524B}" srcOrd="0" destOrd="0" presId="urn:microsoft.com/office/officeart/2016/7/layout/VerticalDownArrowProcess"/>
    <dgm:cxn modelId="{128ABD9D-FF82-1D48-A881-23FD4DAE5008}" type="presOf" srcId="{231BF111-FB99-4A40-A852-9A0319C5F131}" destId="{E478A9DA-7165-9A45-AAEF-A269CBE47199}" srcOrd="0" destOrd="0" presId="urn:microsoft.com/office/officeart/2016/7/layout/VerticalDownArrowProcess"/>
    <dgm:cxn modelId="{CCB83DA7-FC29-1843-917C-67864999603D}" type="presOf" srcId="{BC84D7D4-05B0-4AE8-92AB-A30B4B84298A}" destId="{A5317AA8-7BB6-B346-BDAA-A2156C12D453}" srcOrd="1" destOrd="0" presId="urn:microsoft.com/office/officeart/2016/7/layout/VerticalDownArrowProcess"/>
    <dgm:cxn modelId="{C95B85AF-563A-43F2-ABB0-68D87A89A495}" srcId="{265FBA40-2BAF-4D37-9370-68316F5202A7}" destId="{0EE4E4CB-9A12-4979-9E8C-0631F0AB83DA}" srcOrd="5" destOrd="0" parTransId="{9990D93E-8501-4711-A158-FBB3B5F34302}" sibTransId="{DF9E6D2E-2CF9-476D-8FAC-207AD75F2E09}"/>
    <dgm:cxn modelId="{C3E2E1B6-5C99-A747-88BB-2DF6BFCDD859}" type="presOf" srcId="{616226DA-A562-4B3C-9171-7B84AF7E0623}" destId="{10EB23E2-5A95-B944-A538-3F7498158BFA}" srcOrd="0" destOrd="0" presId="urn:microsoft.com/office/officeart/2016/7/layout/VerticalDownArrowProcess"/>
    <dgm:cxn modelId="{D0F252BB-4A3E-EA44-B300-021E47D493AF}" type="presOf" srcId="{5DF8BBC0-8E56-43DB-A89E-29734CC2C4B6}" destId="{0E3A0369-8EF0-5644-A21A-A45F55548676}" srcOrd="0" destOrd="0" presId="urn:microsoft.com/office/officeart/2016/7/layout/VerticalDownArrowProcess"/>
    <dgm:cxn modelId="{2878C8D8-B484-459C-9E70-FA64A7F0CF26}" srcId="{265FBA40-2BAF-4D37-9370-68316F5202A7}" destId="{60AF8526-B395-440D-AEE3-E1AF11DCAC8C}" srcOrd="4" destOrd="0" parTransId="{73B723AA-EA5D-4B4D-8D76-24FA4F19248F}" sibTransId="{2EC99E37-404A-496A-87B6-6F31C3848607}"/>
    <dgm:cxn modelId="{56808CF3-67D8-47DD-9593-5B940ED66497}" srcId="{265FBA40-2BAF-4D37-9370-68316F5202A7}" destId="{1B29F41E-3268-483F-91FC-A3033FADAD91}" srcOrd="2" destOrd="0" parTransId="{1A85CD85-7B29-49FE-A75C-F5AF2CF65CAD}" sibTransId="{31852070-3248-4E10-8CE2-71C1AAE02BD4}"/>
    <dgm:cxn modelId="{5E859BFB-2C52-464E-A1A7-1FFE70E90310}" type="presOf" srcId="{0EE4E4CB-9A12-4979-9E8C-0631F0AB83DA}" destId="{C26557B1-886C-CB44-86F1-D21F5574EEC4}" srcOrd="0" destOrd="0" presId="urn:microsoft.com/office/officeart/2016/7/layout/VerticalDownArrowProcess"/>
    <dgm:cxn modelId="{A0723B1D-2C27-2F47-B42C-C60D41BF8164}" type="presParOf" srcId="{86EC4014-4FCE-2C48-8CBE-E2EBA63F7F6C}" destId="{2F1479BE-1D3A-754B-AA05-76BD7714FF5D}" srcOrd="0" destOrd="0" presId="urn:microsoft.com/office/officeart/2016/7/layout/VerticalDownArrowProcess"/>
    <dgm:cxn modelId="{212DEF9D-0F98-6A4E-841D-0969C69070EF}" type="presParOf" srcId="{2F1479BE-1D3A-754B-AA05-76BD7714FF5D}" destId="{C26557B1-886C-CB44-86F1-D21F5574EEC4}" srcOrd="0" destOrd="0" presId="urn:microsoft.com/office/officeart/2016/7/layout/VerticalDownArrowProcess"/>
    <dgm:cxn modelId="{DC775619-1877-6E41-83C8-AFF076026BDA}" type="presParOf" srcId="{2F1479BE-1D3A-754B-AA05-76BD7714FF5D}" destId="{7CD877FD-A8A2-8943-B787-C807714C2DD8}" srcOrd="1" destOrd="0" presId="urn:microsoft.com/office/officeart/2016/7/layout/VerticalDownArrowProcess"/>
    <dgm:cxn modelId="{055DB0BF-1E6E-7240-83C0-4235CA39BA2E}" type="presParOf" srcId="{86EC4014-4FCE-2C48-8CBE-E2EBA63F7F6C}" destId="{A981C0DF-6C52-DB44-B4C6-25F7086366A3}" srcOrd="1" destOrd="0" presId="urn:microsoft.com/office/officeart/2016/7/layout/VerticalDownArrowProcess"/>
    <dgm:cxn modelId="{6F497251-A887-0E40-A396-08C782AC2767}" type="presParOf" srcId="{86EC4014-4FCE-2C48-8CBE-E2EBA63F7F6C}" destId="{0FF486B8-743D-6040-9AF6-1512A98E68AF}" srcOrd="2" destOrd="0" presId="urn:microsoft.com/office/officeart/2016/7/layout/VerticalDownArrowProcess"/>
    <dgm:cxn modelId="{51AC3105-A398-BA44-8E55-85BD37ACD85D}" type="presParOf" srcId="{0FF486B8-743D-6040-9AF6-1512A98E68AF}" destId="{87922982-5C55-6C4A-9DF4-D58F801572EC}" srcOrd="0" destOrd="0" presId="urn:microsoft.com/office/officeart/2016/7/layout/VerticalDownArrowProcess"/>
    <dgm:cxn modelId="{4329D409-9D3D-7643-A54E-CD2D14A80ECB}" type="presParOf" srcId="{0FF486B8-743D-6040-9AF6-1512A98E68AF}" destId="{699B6372-5A21-D147-A957-0DA8E249683D}" srcOrd="1" destOrd="0" presId="urn:microsoft.com/office/officeart/2016/7/layout/VerticalDownArrowProcess"/>
    <dgm:cxn modelId="{290246D3-4478-3E46-8EC4-7FD9A44D7A40}" type="presParOf" srcId="{0FF486B8-743D-6040-9AF6-1512A98E68AF}" destId="{E478A9DA-7165-9A45-AAEF-A269CBE47199}" srcOrd="2" destOrd="0" presId="urn:microsoft.com/office/officeart/2016/7/layout/VerticalDownArrowProcess"/>
    <dgm:cxn modelId="{CB9AAD62-BDFF-F441-A06B-71BF10F6C14D}" type="presParOf" srcId="{86EC4014-4FCE-2C48-8CBE-E2EBA63F7F6C}" destId="{1E805021-B248-6344-8A16-E7E5E066B0DE}" srcOrd="3" destOrd="0" presId="urn:microsoft.com/office/officeart/2016/7/layout/VerticalDownArrowProcess"/>
    <dgm:cxn modelId="{84A65D98-5301-A345-A068-4B5AEBF545FB}" type="presParOf" srcId="{86EC4014-4FCE-2C48-8CBE-E2EBA63F7F6C}" destId="{91E37E83-CB31-FD45-B244-35496D19FA91}" srcOrd="4" destOrd="0" presId="urn:microsoft.com/office/officeart/2016/7/layout/VerticalDownArrowProcess"/>
    <dgm:cxn modelId="{CD0282C8-4A7F-4A4B-97E7-03E823F50517}" type="presParOf" srcId="{91E37E83-CB31-FD45-B244-35496D19FA91}" destId="{1E61EC9A-F217-644E-9139-B716EC1C6FE0}" srcOrd="0" destOrd="0" presId="urn:microsoft.com/office/officeart/2016/7/layout/VerticalDownArrowProcess"/>
    <dgm:cxn modelId="{D2548CAF-E099-754E-B160-91B4D84A898E}" type="presParOf" srcId="{91E37E83-CB31-FD45-B244-35496D19FA91}" destId="{A5317AA8-7BB6-B346-BDAA-A2156C12D453}" srcOrd="1" destOrd="0" presId="urn:microsoft.com/office/officeart/2016/7/layout/VerticalDownArrowProcess"/>
    <dgm:cxn modelId="{1B3EFC66-9698-B54B-AA8F-FB608E99B3B7}" type="presParOf" srcId="{91E37E83-CB31-FD45-B244-35496D19FA91}" destId="{0E3A0369-8EF0-5644-A21A-A45F55548676}" srcOrd="2" destOrd="0" presId="urn:microsoft.com/office/officeart/2016/7/layout/VerticalDownArrowProcess"/>
    <dgm:cxn modelId="{AD1CDDAA-4E18-DB46-B5E9-51EEB8B5F347}" type="presParOf" srcId="{86EC4014-4FCE-2C48-8CBE-E2EBA63F7F6C}" destId="{89D06114-26AB-804C-B798-EE523889F7BD}" srcOrd="5" destOrd="0" presId="urn:microsoft.com/office/officeart/2016/7/layout/VerticalDownArrowProcess"/>
    <dgm:cxn modelId="{8112C34C-2F2B-4647-AF63-F767C78C3F21}" type="presParOf" srcId="{86EC4014-4FCE-2C48-8CBE-E2EBA63F7F6C}" destId="{3470B65E-5E1F-ED40-A085-B36F947FB753}" srcOrd="6" destOrd="0" presId="urn:microsoft.com/office/officeart/2016/7/layout/VerticalDownArrowProcess"/>
    <dgm:cxn modelId="{5D7CDF51-CA65-804A-9DB5-F4D3F93E3864}" type="presParOf" srcId="{3470B65E-5E1F-ED40-A085-B36F947FB753}" destId="{37D1B1E5-2A07-1445-905A-8A3CC93F524B}" srcOrd="0" destOrd="0" presId="urn:microsoft.com/office/officeart/2016/7/layout/VerticalDownArrowProcess"/>
    <dgm:cxn modelId="{9E8349EA-89AB-BB4A-B6B1-6DFF60F3930A}" type="presParOf" srcId="{3470B65E-5E1F-ED40-A085-B36F947FB753}" destId="{49033D31-CCCE-8247-9ACA-C34D92D9EAD7}" srcOrd="1" destOrd="0" presId="urn:microsoft.com/office/officeart/2016/7/layout/VerticalDownArrowProcess"/>
    <dgm:cxn modelId="{26531AE1-A04D-0441-A142-96F465DEDE42}" type="presParOf" srcId="{3470B65E-5E1F-ED40-A085-B36F947FB753}" destId="{CFF3D92C-92A9-BD49-82D7-AE80D2F24F61}" srcOrd="2" destOrd="0" presId="urn:microsoft.com/office/officeart/2016/7/layout/VerticalDownArrowProcess"/>
    <dgm:cxn modelId="{BEDDFCB9-9C41-B049-965A-B1643CAE6644}" type="presParOf" srcId="{86EC4014-4FCE-2C48-8CBE-E2EBA63F7F6C}" destId="{5B9D4D7D-B647-B34C-95E1-43D850E70125}" srcOrd="7" destOrd="0" presId="urn:microsoft.com/office/officeart/2016/7/layout/VerticalDownArrowProcess"/>
    <dgm:cxn modelId="{8E273A71-3200-2749-8C28-6DF1D9CC0F80}" type="presParOf" srcId="{86EC4014-4FCE-2C48-8CBE-E2EBA63F7F6C}" destId="{2D5F2191-AE42-E848-97BB-5740C3FE59AE}" srcOrd="8" destOrd="0" presId="urn:microsoft.com/office/officeart/2016/7/layout/VerticalDownArrowProcess"/>
    <dgm:cxn modelId="{427BE351-A80A-8C4B-A509-22CA5F973863}" type="presParOf" srcId="{2D5F2191-AE42-E848-97BB-5740C3FE59AE}" destId="{7BD20FD1-883A-954C-97FC-B665B6BABE7F}" srcOrd="0" destOrd="0" presId="urn:microsoft.com/office/officeart/2016/7/layout/VerticalDownArrowProcess"/>
    <dgm:cxn modelId="{CE45C36B-4E8C-4E44-B04F-E110BF8FB2C6}" type="presParOf" srcId="{2D5F2191-AE42-E848-97BB-5740C3FE59AE}" destId="{00819D96-B39A-8344-A17B-A510379E3DE4}" srcOrd="1" destOrd="0" presId="urn:microsoft.com/office/officeart/2016/7/layout/VerticalDownArrowProcess"/>
    <dgm:cxn modelId="{2BD9A28B-0E9B-964B-A96C-A7FA8D59C2CC}" type="presParOf" srcId="{2D5F2191-AE42-E848-97BB-5740C3FE59AE}" destId="{2CED0484-DF5B-7942-8A63-2B9C6A1D97BA}" srcOrd="2" destOrd="0" presId="urn:microsoft.com/office/officeart/2016/7/layout/VerticalDownArrowProcess"/>
    <dgm:cxn modelId="{121A9CDA-4F99-174F-B3E6-A100B29D1C0B}" type="presParOf" srcId="{86EC4014-4FCE-2C48-8CBE-E2EBA63F7F6C}" destId="{6574AC09-6FEA-8F4D-9432-D21B3DBE5D0E}" srcOrd="9" destOrd="0" presId="urn:microsoft.com/office/officeart/2016/7/layout/VerticalDownArrowProcess"/>
    <dgm:cxn modelId="{D56B16C2-F02A-C844-A5A2-7FC1ABC07BA8}" type="presParOf" srcId="{86EC4014-4FCE-2C48-8CBE-E2EBA63F7F6C}" destId="{B585D00E-6EBF-FE40-8D7B-5FF68B106A62}" srcOrd="10" destOrd="0" presId="urn:microsoft.com/office/officeart/2016/7/layout/VerticalDownArrowProcess"/>
    <dgm:cxn modelId="{AC8FD477-F933-1F47-9232-8F9A90EC51E0}" type="presParOf" srcId="{B585D00E-6EBF-FE40-8D7B-5FF68B106A62}" destId="{0730DC30-59D2-7E41-96ED-1BDF3EDDB352}" srcOrd="0" destOrd="0" presId="urn:microsoft.com/office/officeart/2016/7/layout/VerticalDownArrowProcess"/>
    <dgm:cxn modelId="{0F686207-6F0B-6447-BD23-F856D69B3156}" type="presParOf" srcId="{B585D00E-6EBF-FE40-8D7B-5FF68B106A62}" destId="{941578B2-67A5-B347-A4AB-8EFC4EF7F704}" srcOrd="1" destOrd="0" presId="urn:microsoft.com/office/officeart/2016/7/layout/VerticalDownArrowProcess"/>
    <dgm:cxn modelId="{817EEB36-4A1F-3449-A108-40551C3C15B5}" type="presParOf" srcId="{B585D00E-6EBF-FE40-8D7B-5FF68B106A62}" destId="{10EB23E2-5A95-B944-A538-3F7498158BFA}" srcOrd="2" destOrd="0" presId="urn:microsoft.com/office/officeart/2016/7/layout/VerticalDown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E4CC7F3-A7D7-4308-A1CD-E68A2F7F1C50}"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US"/>
        </a:p>
      </dgm:t>
    </dgm:pt>
    <dgm:pt modelId="{415DEF58-DC29-498A-9D14-278F8CFAD848}">
      <dgm:prSet custT="1"/>
      <dgm:spPr/>
      <dgm:t>
        <a:bodyPr/>
        <a:lstStyle/>
        <a:p>
          <a:pPr rtl="0"/>
          <a:r>
            <a:rPr lang="en-GB" sz="1800" noProof="0" dirty="0">
              <a:solidFill>
                <a:schemeClr val="tx1"/>
              </a:solidFill>
            </a:rPr>
            <a:t>Read this </a:t>
          </a:r>
          <a:r>
            <a:rPr lang="en-GB" sz="1800" noProof="0" dirty="0">
              <a:hlinkClick xmlns:r="http://schemas.openxmlformats.org/officeDocument/2006/relationships" r:id="rId1"/>
            </a:rPr>
            <a:t>Glossary of Programmes</a:t>
          </a:r>
          <a:endParaRPr lang="en-GB" sz="1800" noProof="0" dirty="0">
            <a:solidFill>
              <a:schemeClr val="tx1"/>
            </a:solidFill>
          </a:endParaRPr>
        </a:p>
      </dgm:t>
    </dgm:pt>
    <dgm:pt modelId="{FF3EBA16-7C77-4494-9ACA-C37006BFFC55}" type="parTrans" cxnId="{5E442AE5-85AB-4550-AABE-F025E5DA29AD}">
      <dgm:prSet/>
      <dgm:spPr/>
      <dgm:t>
        <a:bodyPr/>
        <a:lstStyle/>
        <a:p>
          <a:endParaRPr lang="en-US" sz="4000"/>
        </a:p>
      </dgm:t>
    </dgm:pt>
    <dgm:pt modelId="{8D37EF47-B629-46F7-9C91-C65352FF98F1}" type="sibTrans" cxnId="{5E442AE5-85AB-4550-AABE-F025E5DA29AD}">
      <dgm:prSet/>
      <dgm:spPr/>
      <dgm:t>
        <a:bodyPr/>
        <a:lstStyle/>
        <a:p>
          <a:endParaRPr lang="en-US" sz="4000"/>
        </a:p>
      </dgm:t>
    </dgm:pt>
    <dgm:pt modelId="{6F7B4662-0471-499E-BC42-03E64F625E15}">
      <dgm:prSet custT="1"/>
      <dgm:spPr/>
      <dgm:t>
        <a:bodyPr/>
        <a:lstStyle/>
        <a:p>
          <a:r>
            <a:rPr lang="en-GB" sz="1800" noProof="0" dirty="0">
              <a:solidFill>
                <a:schemeClr val="tx1"/>
              </a:solidFill>
            </a:rPr>
            <a:t>What types of programmes are available to help rehabilitate offenders?</a:t>
          </a:r>
        </a:p>
        <a:p>
          <a:r>
            <a:rPr lang="en-GB" sz="1800" noProof="0" dirty="0">
              <a:solidFill>
                <a:schemeClr val="tx1"/>
              </a:solidFill>
            </a:rPr>
            <a:t>Within the community and prison settings.</a:t>
          </a:r>
        </a:p>
      </dgm:t>
    </dgm:pt>
    <dgm:pt modelId="{97BF0BB5-23E2-443C-A84F-E6F7518C63C8}" type="parTrans" cxnId="{013DD4D1-3E5C-42C5-AD2E-D48B6B53F2B5}">
      <dgm:prSet/>
      <dgm:spPr/>
      <dgm:t>
        <a:bodyPr/>
        <a:lstStyle/>
        <a:p>
          <a:endParaRPr lang="en-US" sz="4000"/>
        </a:p>
      </dgm:t>
    </dgm:pt>
    <dgm:pt modelId="{310F6CBE-FA43-4D89-A923-CB100522E85C}" type="sibTrans" cxnId="{013DD4D1-3E5C-42C5-AD2E-D48B6B53F2B5}">
      <dgm:prSet/>
      <dgm:spPr/>
      <dgm:t>
        <a:bodyPr/>
        <a:lstStyle/>
        <a:p>
          <a:endParaRPr lang="en-US" sz="4000"/>
        </a:p>
      </dgm:t>
    </dgm:pt>
    <dgm:pt modelId="{57DEE57B-1C08-5647-8737-CCF741D7E109}" type="pres">
      <dgm:prSet presAssocID="{EE4CC7F3-A7D7-4308-A1CD-E68A2F7F1C50}" presName="linear" presStyleCnt="0">
        <dgm:presLayoutVars>
          <dgm:animLvl val="lvl"/>
          <dgm:resizeHandles val="exact"/>
        </dgm:presLayoutVars>
      </dgm:prSet>
      <dgm:spPr/>
    </dgm:pt>
    <dgm:pt modelId="{4FE0C207-9FC2-6448-8BCA-884E5260E63D}" type="pres">
      <dgm:prSet presAssocID="{415DEF58-DC29-498A-9D14-278F8CFAD848}" presName="parentText" presStyleLbl="node1" presStyleIdx="0" presStyleCnt="2" custScaleY="171001">
        <dgm:presLayoutVars>
          <dgm:chMax val="0"/>
          <dgm:bulletEnabled val="1"/>
        </dgm:presLayoutVars>
      </dgm:prSet>
      <dgm:spPr/>
    </dgm:pt>
    <dgm:pt modelId="{9EADC53C-D1E5-314D-972D-F84B83E1D75A}" type="pres">
      <dgm:prSet presAssocID="{8D37EF47-B629-46F7-9C91-C65352FF98F1}" presName="spacer" presStyleCnt="0"/>
      <dgm:spPr/>
    </dgm:pt>
    <dgm:pt modelId="{B5225325-CDAB-264F-A9B9-9474B68F7041}" type="pres">
      <dgm:prSet presAssocID="{6F7B4662-0471-499E-BC42-03E64F625E15}" presName="parentText" presStyleLbl="node1" presStyleIdx="1" presStyleCnt="2" custScaleY="139240">
        <dgm:presLayoutVars>
          <dgm:chMax val="0"/>
          <dgm:bulletEnabled val="1"/>
        </dgm:presLayoutVars>
      </dgm:prSet>
      <dgm:spPr/>
    </dgm:pt>
  </dgm:ptLst>
  <dgm:cxnLst>
    <dgm:cxn modelId="{CDA5413B-4DBB-C540-BECA-C9B8444FAEB0}" type="presOf" srcId="{415DEF58-DC29-498A-9D14-278F8CFAD848}" destId="{4FE0C207-9FC2-6448-8BCA-884E5260E63D}" srcOrd="0" destOrd="0" presId="urn:microsoft.com/office/officeart/2005/8/layout/vList2"/>
    <dgm:cxn modelId="{7A2D8A4D-1CB3-BD49-AF29-925CD901AC53}" type="presOf" srcId="{6F7B4662-0471-499E-BC42-03E64F625E15}" destId="{B5225325-CDAB-264F-A9B9-9474B68F7041}" srcOrd="0" destOrd="0" presId="urn:microsoft.com/office/officeart/2005/8/layout/vList2"/>
    <dgm:cxn modelId="{013DD4D1-3E5C-42C5-AD2E-D48B6B53F2B5}" srcId="{EE4CC7F3-A7D7-4308-A1CD-E68A2F7F1C50}" destId="{6F7B4662-0471-499E-BC42-03E64F625E15}" srcOrd="1" destOrd="0" parTransId="{97BF0BB5-23E2-443C-A84F-E6F7518C63C8}" sibTransId="{310F6CBE-FA43-4D89-A923-CB100522E85C}"/>
    <dgm:cxn modelId="{137E33E2-7BB0-D441-B0EC-294ACFDCEC8A}" type="presOf" srcId="{EE4CC7F3-A7D7-4308-A1CD-E68A2F7F1C50}" destId="{57DEE57B-1C08-5647-8737-CCF741D7E109}" srcOrd="0" destOrd="0" presId="urn:microsoft.com/office/officeart/2005/8/layout/vList2"/>
    <dgm:cxn modelId="{5E442AE5-85AB-4550-AABE-F025E5DA29AD}" srcId="{EE4CC7F3-A7D7-4308-A1CD-E68A2F7F1C50}" destId="{415DEF58-DC29-498A-9D14-278F8CFAD848}" srcOrd="0" destOrd="0" parTransId="{FF3EBA16-7C77-4494-9ACA-C37006BFFC55}" sibTransId="{8D37EF47-B629-46F7-9C91-C65352FF98F1}"/>
    <dgm:cxn modelId="{3E8EB4EA-7700-AD4F-A479-231DFBE32D2C}" type="presParOf" srcId="{57DEE57B-1C08-5647-8737-CCF741D7E109}" destId="{4FE0C207-9FC2-6448-8BCA-884E5260E63D}" srcOrd="0" destOrd="0" presId="urn:microsoft.com/office/officeart/2005/8/layout/vList2"/>
    <dgm:cxn modelId="{C1A38F49-90C4-414C-88B1-3A425496498F}" type="presParOf" srcId="{57DEE57B-1C08-5647-8737-CCF741D7E109}" destId="{9EADC53C-D1E5-314D-972D-F84B83E1D75A}" srcOrd="1" destOrd="0" presId="urn:microsoft.com/office/officeart/2005/8/layout/vList2"/>
    <dgm:cxn modelId="{2428AF74-4FBB-9641-B3D5-CF98CF96A4EC}" type="presParOf" srcId="{57DEE57B-1C08-5647-8737-CCF741D7E109}" destId="{B5225325-CDAB-264F-A9B9-9474B68F7041}"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CFF082-7CBC-48C5-A36A-8B8FDFA6B83F}"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US"/>
        </a:p>
      </dgm:t>
    </dgm:pt>
    <dgm:pt modelId="{BF720375-ED75-49A9-B822-9D7B9AB58A52}">
      <dgm:prSet/>
      <dgm:spPr/>
      <dgm:t>
        <a:bodyPr/>
        <a:lstStyle/>
        <a:p>
          <a:r>
            <a:rPr lang="en-GB" b="1" noProof="0" dirty="0">
              <a:solidFill>
                <a:schemeClr val="tx1"/>
              </a:solidFill>
            </a:rPr>
            <a:t>Kicks </a:t>
          </a:r>
          <a:r>
            <a:rPr lang="en-GB" noProof="0" dirty="0">
              <a:solidFill>
                <a:schemeClr val="tx1"/>
              </a:solidFill>
            </a:rPr>
            <a:t>– a community-based intervention in areas where offending between individuals aged 12-18 was prominent. Had a positive impact on reducing reoffending rates. </a:t>
          </a:r>
        </a:p>
      </dgm:t>
    </dgm:pt>
    <dgm:pt modelId="{FCD97CE9-4F75-4B66-B1EF-7DB9F4FF6272}" type="parTrans" cxnId="{5F473984-41E0-45AC-8D0D-A02B514FE4C2}">
      <dgm:prSet/>
      <dgm:spPr/>
      <dgm:t>
        <a:bodyPr/>
        <a:lstStyle/>
        <a:p>
          <a:endParaRPr lang="en-US"/>
        </a:p>
      </dgm:t>
    </dgm:pt>
    <dgm:pt modelId="{AB51FA3C-6F45-4E61-A993-035BB767A429}" type="sibTrans" cxnId="{5F473984-41E0-45AC-8D0D-A02B514FE4C2}">
      <dgm:prSet/>
      <dgm:spPr/>
      <dgm:t>
        <a:bodyPr/>
        <a:lstStyle/>
        <a:p>
          <a:endParaRPr lang="en-US"/>
        </a:p>
      </dgm:t>
    </dgm:pt>
    <dgm:pt modelId="{2DA39184-7822-48CF-B5BD-DA664FCCADC6}">
      <dgm:prSet/>
      <dgm:spPr/>
      <dgm:t>
        <a:bodyPr/>
        <a:lstStyle/>
        <a:p>
          <a:r>
            <a:rPr lang="en-GB" b="1" noProof="0" dirty="0">
              <a:solidFill>
                <a:schemeClr val="tx1"/>
              </a:solidFill>
            </a:rPr>
            <a:t>Boxing Academy </a:t>
          </a:r>
          <a:r>
            <a:rPr lang="en-GB" noProof="0" dirty="0">
              <a:solidFill>
                <a:schemeClr val="tx1"/>
              </a:solidFill>
            </a:rPr>
            <a:t>– ‘’functional alternative to violent and aggressive behaviour’’ to allow people to ‘’release aggression… in a socially acceptable way’’. </a:t>
          </a:r>
          <a:br>
            <a:rPr lang="en-GB" noProof="0" dirty="0">
              <a:solidFill>
                <a:schemeClr val="tx1"/>
              </a:solidFill>
            </a:rPr>
          </a:br>
          <a:r>
            <a:rPr lang="en-GB" noProof="0" dirty="0">
              <a:solidFill>
                <a:schemeClr val="tx1"/>
              </a:solidFill>
            </a:rPr>
            <a:t>			</a:t>
          </a:r>
          <a:br>
            <a:rPr lang="en-GB" noProof="0" dirty="0">
              <a:solidFill>
                <a:schemeClr val="tx1"/>
              </a:solidFill>
            </a:rPr>
          </a:br>
          <a:r>
            <a:rPr lang="en-GB" noProof="0" dirty="0">
              <a:solidFill>
                <a:schemeClr val="tx1"/>
              </a:solidFill>
            </a:rPr>
            <a:t>(Mutz and Baur, 2009. p. 308).</a:t>
          </a:r>
        </a:p>
      </dgm:t>
    </dgm:pt>
    <dgm:pt modelId="{BADC15A0-5135-4A8E-BFF4-1DDEAE1F838A}" type="parTrans" cxnId="{65962FDF-0A30-4B8E-BA5D-4888EE3A646A}">
      <dgm:prSet/>
      <dgm:spPr/>
      <dgm:t>
        <a:bodyPr/>
        <a:lstStyle/>
        <a:p>
          <a:endParaRPr lang="en-US"/>
        </a:p>
      </dgm:t>
    </dgm:pt>
    <dgm:pt modelId="{13FA6A70-F824-43B5-B820-7035C78921A7}" type="sibTrans" cxnId="{65962FDF-0A30-4B8E-BA5D-4888EE3A646A}">
      <dgm:prSet/>
      <dgm:spPr/>
      <dgm:t>
        <a:bodyPr/>
        <a:lstStyle/>
        <a:p>
          <a:endParaRPr lang="en-US"/>
        </a:p>
      </dgm:t>
    </dgm:pt>
    <dgm:pt modelId="{940FA64D-3D5A-EC49-9353-0ED91B572C4D}" type="pres">
      <dgm:prSet presAssocID="{D4CFF082-7CBC-48C5-A36A-8B8FDFA6B83F}" presName="diagram" presStyleCnt="0">
        <dgm:presLayoutVars>
          <dgm:dir/>
          <dgm:resizeHandles val="exact"/>
        </dgm:presLayoutVars>
      </dgm:prSet>
      <dgm:spPr/>
    </dgm:pt>
    <dgm:pt modelId="{5E009523-2884-D74F-9468-F58043E7A62B}" type="pres">
      <dgm:prSet presAssocID="{BF720375-ED75-49A9-B822-9D7B9AB58A52}" presName="node" presStyleLbl="node1" presStyleIdx="0" presStyleCnt="2">
        <dgm:presLayoutVars>
          <dgm:bulletEnabled val="1"/>
        </dgm:presLayoutVars>
      </dgm:prSet>
      <dgm:spPr/>
    </dgm:pt>
    <dgm:pt modelId="{EEE82991-1A66-FA43-BB76-C45F68CDC173}" type="pres">
      <dgm:prSet presAssocID="{AB51FA3C-6F45-4E61-A993-035BB767A429}" presName="sibTrans" presStyleCnt="0"/>
      <dgm:spPr/>
    </dgm:pt>
    <dgm:pt modelId="{38C8112A-3D36-864C-B581-E946B42AF165}" type="pres">
      <dgm:prSet presAssocID="{2DA39184-7822-48CF-B5BD-DA664FCCADC6}" presName="node" presStyleLbl="node1" presStyleIdx="1" presStyleCnt="2">
        <dgm:presLayoutVars>
          <dgm:bulletEnabled val="1"/>
        </dgm:presLayoutVars>
      </dgm:prSet>
      <dgm:spPr/>
    </dgm:pt>
  </dgm:ptLst>
  <dgm:cxnLst>
    <dgm:cxn modelId="{A851363F-5431-E74E-A167-B3D2503F975E}" type="presOf" srcId="{D4CFF082-7CBC-48C5-A36A-8B8FDFA6B83F}" destId="{940FA64D-3D5A-EC49-9353-0ED91B572C4D}" srcOrd="0" destOrd="0" presId="urn:microsoft.com/office/officeart/2005/8/layout/default"/>
    <dgm:cxn modelId="{84788C44-CEFD-1C44-B3AD-5C8791A8EDA0}" type="presOf" srcId="{2DA39184-7822-48CF-B5BD-DA664FCCADC6}" destId="{38C8112A-3D36-864C-B581-E946B42AF165}" srcOrd="0" destOrd="0" presId="urn:microsoft.com/office/officeart/2005/8/layout/default"/>
    <dgm:cxn modelId="{A4B46A55-A75F-8F40-9126-C8EB507F8F9E}" type="presOf" srcId="{BF720375-ED75-49A9-B822-9D7B9AB58A52}" destId="{5E009523-2884-D74F-9468-F58043E7A62B}" srcOrd="0" destOrd="0" presId="urn:microsoft.com/office/officeart/2005/8/layout/default"/>
    <dgm:cxn modelId="{5F473984-41E0-45AC-8D0D-A02B514FE4C2}" srcId="{D4CFF082-7CBC-48C5-A36A-8B8FDFA6B83F}" destId="{BF720375-ED75-49A9-B822-9D7B9AB58A52}" srcOrd="0" destOrd="0" parTransId="{FCD97CE9-4F75-4B66-B1EF-7DB9F4FF6272}" sibTransId="{AB51FA3C-6F45-4E61-A993-035BB767A429}"/>
    <dgm:cxn modelId="{65962FDF-0A30-4B8E-BA5D-4888EE3A646A}" srcId="{D4CFF082-7CBC-48C5-A36A-8B8FDFA6B83F}" destId="{2DA39184-7822-48CF-B5BD-DA664FCCADC6}" srcOrd="1" destOrd="0" parTransId="{BADC15A0-5135-4A8E-BFF4-1DDEAE1F838A}" sibTransId="{13FA6A70-F824-43B5-B820-7035C78921A7}"/>
    <dgm:cxn modelId="{880626A0-37A1-0649-9D26-AA21B0877A02}" type="presParOf" srcId="{940FA64D-3D5A-EC49-9353-0ED91B572C4D}" destId="{5E009523-2884-D74F-9468-F58043E7A62B}" srcOrd="0" destOrd="0" presId="urn:microsoft.com/office/officeart/2005/8/layout/default"/>
    <dgm:cxn modelId="{E10C8524-E7EB-204F-8F81-584F1F30EBEB}" type="presParOf" srcId="{940FA64D-3D5A-EC49-9353-0ED91B572C4D}" destId="{EEE82991-1A66-FA43-BB76-C45F68CDC173}" srcOrd="1" destOrd="0" presId="urn:microsoft.com/office/officeart/2005/8/layout/default"/>
    <dgm:cxn modelId="{40248788-2123-EE44-B7BC-72DB967A5710}" type="presParOf" srcId="{940FA64D-3D5A-EC49-9353-0ED91B572C4D}" destId="{38C8112A-3D36-864C-B581-E946B42AF165}"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1097AFD-56A7-46EE-A4C4-C676DDCBBD7C}" type="doc">
      <dgm:prSet loTypeId="urn:microsoft.com/office/officeart/2005/8/layout/vProcess5" loCatId="process" qsTypeId="urn:microsoft.com/office/officeart/2005/8/quickstyle/simple1" qsCatId="simple" csTypeId="urn:microsoft.com/office/officeart/2005/8/colors/accent2_2" csCatId="accent2" phldr="1"/>
      <dgm:spPr/>
      <dgm:t>
        <a:bodyPr/>
        <a:lstStyle/>
        <a:p>
          <a:endParaRPr lang="en-US"/>
        </a:p>
      </dgm:t>
    </dgm:pt>
    <dgm:pt modelId="{3FDB6A15-1F97-42C3-AC38-DDF9E3A2F046}">
      <dgm:prSet/>
      <dgm:spPr/>
      <dgm:t>
        <a:bodyPr/>
        <a:lstStyle/>
        <a:p>
          <a:r>
            <a:rPr lang="en-GB" noProof="0" dirty="0">
              <a:solidFill>
                <a:schemeClr val="tx1"/>
              </a:solidFill>
            </a:rPr>
            <a:t>Do you think offenders should be imprisoned for their wrongdoings? </a:t>
          </a:r>
          <a:br>
            <a:rPr lang="en-GB" noProof="0" dirty="0">
              <a:solidFill>
                <a:schemeClr val="tx1"/>
              </a:solidFill>
            </a:rPr>
          </a:br>
          <a:endParaRPr lang="en-GB" noProof="0" dirty="0">
            <a:solidFill>
              <a:schemeClr val="tx1"/>
            </a:solidFill>
          </a:endParaRPr>
        </a:p>
      </dgm:t>
    </dgm:pt>
    <dgm:pt modelId="{8806D758-F225-4077-BA3A-8041F9401D49}" type="parTrans" cxnId="{CC9581D8-75E3-4F14-9527-3A1F5F4F65A2}">
      <dgm:prSet/>
      <dgm:spPr/>
      <dgm:t>
        <a:bodyPr/>
        <a:lstStyle/>
        <a:p>
          <a:endParaRPr lang="en-US"/>
        </a:p>
      </dgm:t>
    </dgm:pt>
    <dgm:pt modelId="{130430EF-A0F7-4952-B7A7-7D45B5059A06}" type="sibTrans" cxnId="{CC9581D8-75E3-4F14-9527-3A1F5F4F65A2}">
      <dgm:prSet/>
      <dgm:spPr/>
      <dgm:t>
        <a:bodyPr/>
        <a:lstStyle/>
        <a:p>
          <a:endParaRPr lang="en-GB" noProof="0" dirty="0"/>
        </a:p>
      </dgm:t>
    </dgm:pt>
    <dgm:pt modelId="{2EF01E06-4C70-4D13-9EFD-B3731EE1639C}">
      <dgm:prSet/>
      <dgm:spPr/>
      <dgm:t>
        <a:bodyPr/>
        <a:lstStyle/>
        <a:p>
          <a:r>
            <a:rPr lang="en-GB" noProof="0" dirty="0">
              <a:solidFill>
                <a:schemeClr val="tx1"/>
              </a:solidFill>
            </a:rPr>
            <a:t>Do you think community rehabilitation is a more effective approach?</a:t>
          </a:r>
          <a:br>
            <a:rPr lang="en-GB" noProof="0" dirty="0">
              <a:solidFill>
                <a:schemeClr val="tx1"/>
              </a:solidFill>
            </a:rPr>
          </a:br>
          <a:endParaRPr lang="en-GB" noProof="0" dirty="0">
            <a:solidFill>
              <a:schemeClr val="tx1"/>
            </a:solidFill>
          </a:endParaRPr>
        </a:p>
      </dgm:t>
    </dgm:pt>
    <dgm:pt modelId="{A26B2F9E-661E-4306-9970-AA556367C1F6}" type="parTrans" cxnId="{86F9AAE0-7920-42A6-ACAC-35A8052AC958}">
      <dgm:prSet/>
      <dgm:spPr/>
      <dgm:t>
        <a:bodyPr/>
        <a:lstStyle/>
        <a:p>
          <a:endParaRPr lang="en-US"/>
        </a:p>
      </dgm:t>
    </dgm:pt>
    <dgm:pt modelId="{89636A65-7F09-4B46-ADD2-8C5D6F2CF054}" type="sibTrans" cxnId="{86F9AAE0-7920-42A6-ACAC-35A8052AC958}">
      <dgm:prSet/>
      <dgm:spPr/>
      <dgm:t>
        <a:bodyPr/>
        <a:lstStyle/>
        <a:p>
          <a:endParaRPr lang="en-GB" noProof="0" dirty="0"/>
        </a:p>
      </dgm:t>
    </dgm:pt>
    <dgm:pt modelId="{F60D4787-B1EA-4C15-9746-A59CD4498A55}">
      <dgm:prSet/>
      <dgm:spPr/>
      <dgm:t>
        <a:bodyPr/>
        <a:lstStyle/>
        <a:p>
          <a:r>
            <a:rPr lang="en-GB" noProof="0" dirty="0">
              <a:solidFill>
                <a:schemeClr val="tx1"/>
              </a:solidFill>
            </a:rPr>
            <a:t>Why do you think rehabilitation may result in lower recidivism rates than just imprisoning the individual?</a:t>
          </a:r>
        </a:p>
      </dgm:t>
    </dgm:pt>
    <dgm:pt modelId="{385D4E3B-B9AD-4123-B861-E5AC710A93E0}" type="parTrans" cxnId="{B17AE7D8-BB8A-4A61-A0B5-62DFB6B6DE68}">
      <dgm:prSet/>
      <dgm:spPr/>
      <dgm:t>
        <a:bodyPr/>
        <a:lstStyle/>
        <a:p>
          <a:endParaRPr lang="en-US"/>
        </a:p>
      </dgm:t>
    </dgm:pt>
    <dgm:pt modelId="{9D3C245A-C833-418A-BA6A-059812959D1E}" type="sibTrans" cxnId="{B17AE7D8-BB8A-4A61-A0B5-62DFB6B6DE68}">
      <dgm:prSet/>
      <dgm:spPr/>
      <dgm:t>
        <a:bodyPr/>
        <a:lstStyle/>
        <a:p>
          <a:endParaRPr lang="en-US"/>
        </a:p>
      </dgm:t>
    </dgm:pt>
    <dgm:pt modelId="{FAFAA544-53E6-1543-AE32-7E4C2A04BAB9}" type="pres">
      <dgm:prSet presAssocID="{D1097AFD-56A7-46EE-A4C4-C676DDCBBD7C}" presName="outerComposite" presStyleCnt="0">
        <dgm:presLayoutVars>
          <dgm:chMax val="5"/>
          <dgm:dir/>
          <dgm:resizeHandles val="exact"/>
        </dgm:presLayoutVars>
      </dgm:prSet>
      <dgm:spPr/>
    </dgm:pt>
    <dgm:pt modelId="{A8438775-314B-E240-B3A2-8B411566F8EC}" type="pres">
      <dgm:prSet presAssocID="{D1097AFD-56A7-46EE-A4C4-C676DDCBBD7C}" presName="dummyMaxCanvas" presStyleCnt="0">
        <dgm:presLayoutVars/>
      </dgm:prSet>
      <dgm:spPr/>
    </dgm:pt>
    <dgm:pt modelId="{6FF8B7FA-BD2D-934A-B40E-E2414C50D6E9}" type="pres">
      <dgm:prSet presAssocID="{D1097AFD-56A7-46EE-A4C4-C676DDCBBD7C}" presName="ThreeNodes_1" presStyleLbl="node1" presStyleIdx="0" presStyleCnt="3">
        <dgm:presLayoutVars>
          <dgm:bulletEnabled val="1"/>
        </dgm:presLayoutVars>
      </dgm:prSet>
      <dgm:spPr/>
    </dgm:pt>
    <dgm:pt modelId="{A0456E93-2091-2A47-86D2-219ECE4436BD}" type="pres">
      <dgm:prSet presAssocID="{D1097AFD-56A7-46EE-A4C4-C676DDCBBD7C}" presName="ThreeNodes_2" presStyleLbl="node1" presStyleIdx="1" presStyleCnt="3">
        <dgm:presLayoutVars>
          <dgm:bulletEnabled val="1"/>
        </dgm:presLayoutVars>
      </dgm:prSet>
      <dgm:spPr/>
    </dgm:pt>
    <dgm:pt modelId="{A28A735E-0504-554D-BA1F-8238B9FE5786}" type="pres">
      <dgm:prSet presAssocID="{D1097AFD-56A7-46EE-A4C4-C676DDCBBD7C}" presName="ThreeNodes_3" presStyleLbl="node1" presStyleIdx="2" presStyleCnt="3">
        <dgm:presLayoutVars>
          <dgm:bulletEnabled val="1"/>
        </dgm:presLayoutVars>
      </dgm:prSet>
      <dgm:spPr/>
    </dgm:pt>
    <dgm:pt modelId="{ED1D16E5-D7B1-A84C-A4DC-20ECB12C65F3}" type="pres">
      <dgm:prSet presAssocID="{D1097AFD-56A7-46EE-A4C4-C676DDCBBD7C}" presName="ThreeConn_1-2" presStyleLbl="fgAccFollowNode1" presStyleIdx="0" presStyleCnt="2" custScaleX="49974" custScaleY="64852" custLinFactNeighborX="0" custLinFactNeighborY="4512">
        <dgm:presLayoutVars>
          <dgm:bulletEnabled val="1"/>
        </dgm:presLayoutVars>
      </dgm:prSet>
      <dgm:spPr/>
    </dgm:pt>
    <dgm:pt modelId="{1E1BB324-B7C2-A540-A97A-A9D15BA3FD43}" type="pres">
      <dgm:prSet presAssocID="{D1097AFD-56A7-46EE-A4C4-C676DDCBBD7C}" presName="ThreeConn_2-3" presStyleLbl="fgAccFollowNode1" presStyleIdx="1" presStyleCnt="2" custScaleX="50336" custScaleY="56281" custLinFactNeighborX="5213" custLinFactNeighborY="11281">
        <dgm:presLayoutVars>
          <dgm:bulletEnabled val="1"/>
        </dgm:presLayoutVars>
      </dgm:prSet>
      <dgm:spPr/>
    </dgm:pt>
    <dgm:pt modelId="{6D9829A6-DB86-C04B-AEC1-F3F3DF22047A}" type="pres">
      <dgm:prSet presAssocID="{D1097AFD-56A7-46EE-A4C4-C676DDCBBD7C}" presName="ThreeNodes_1_text" presStyleLbl="node1" presStyleIdx="2" presStyleCnt="3">
        <dgm:presLayoutVars>
          <dgm:bulletEnabled val="1"/>
        </dgm:presLayoutVars>
      </dgm:prSet>
      <dgm:spPr/>
    </dgm:pt>
    <dgm:pt modelId="{DB0D026A-6FCC-7F46-A4EE-59C5142E336D}" type="pres">
      <dgm:prSet presAssocID="{D1097AFD-56A7-46EE-A4C4-C676DDCBBD7C}" presName="ThreeNodes_2_text" presStyleLbl="node1" presStyleIdx="2" presStyleCnt="3">
        <dgm:presLayoutVars>
          <dgm:bulletEnabled val="1"/>
        </dgm:presLayoutVars>
      </dgm:prSet>
      <dgm:spPr/>
    </dgm:pt>
    <dgm:pt modelId="{AF2C4AED-B800-2143-B6AA-4F051CECA3A5}" type="pres">
      <dgm:prSet presAssocID="{D1097AFD-56A7-46EE-A4C4-C676DDCBBD7C}" presName="ThreeNodes_3_text" presStyleLbl="node1" presStyleIdx="2" presStyleCnt="3">
        <dgm:presLayoutVars>
          <dgm:bulletEnabled val="1"/>
        </dgm:presLayoutVars>
      </dgm:prSet>
      <dgm:spPr/>
    </dgm:pt>
  </dgm:ptLst>
  <dgm:cxnLst>
    <dgm:cxn modelId="{634A6E51-F624-2B42-8C69-8D3637227D44}" type="presOf" srcId="{2EF01E06-4C70-4D13-9EFD-B3731EE1639C}" destId="{A0456E93-2091-2A47-86D2-219ECE4436BD}" srcOrd="0" destOrd="0" presId="urn:microsoft.com/office/officeart/2005/8/layout/vProcess5"/>
    <dgm:cxn modelId="{BB9FF77C-0D39-4C41-A8EC-4AA835A8BE03}" type="presOf" srcId="{3FDB6A15-1F97-42C3-AC38-DDF9E3A2F046}" destId="{6D9829A6-DB86-C04B-AEC1-F3F3DF22047A}" srcOrd="1" destOrd="0" presId="urn:microsoft.com/office/officeart/2005/8/layout/vProcess5"/>
    <dgm:cxn modelId="{58762497-4010-894A-AB38-2B7BFC7DD3C2}" type="presOf" srcId="{89636A65-7F09-4B46-ADD2-8C5D6F2CF054}" destId="{1E1BB324-B7C2-A540-A97A-A9D15BA3FD43}" srcOrd="0" destOrd="0" presId="urn:microsoft.com/office/officeart/2005/8/layout/vProcess5"/>
    <dgm:cxn modelId="{1A762CA4-F7AC-4E45-A200-923B15119C58}" type="presOf" srcId="{3FDB6A15-1F97-42C3-AC38-DDF9E3A2F046}" destId="{6FF8B7FA-BD2D-934A-B40E-E2414C50D6E9}" srcOrd="0" destOrd="0" presId="urn:microsoft.com/office/officeart/2005/8/layout/vProcess5"/>
    <dgm:cxn modelId="{D1FABBC0-E778-964B-BCAC-5695C52559EC}" type="presOf" srcId="{130430EF-A0F7-4952-B7A7-7D45B5059A06}" destId="{ED1D16E5-D7B1-A84C-A4DC-20ECB12C65F3}" srcOrd="0" destOrd="0" presId="urn:microsoft.com/office/officeart/2005/8/layout/vProcess5"/>
    <dgm:cxn modelId="{CC413CCB-9A80-0442-A130-A1DBA2370ADC}" type="presOf" srcId="{F60D4787-B1EA-4C15-9746-A59CD4498A55}" destId="{AF2C4AED-B800-2143-B6AA-4F051CECA3A5}" srcOrd="1" destOrd="0" presId="urn:microsoft.com/office/officeart/2005/8/layout/vProcess5"/>
    <dgm:cxn modelId="{CC9581D8-75E3-4F14-9527-3A1F5F4F65A2}" srcId="{D1097AFD-56A7-46EE-A4C4-C676DDCBBD7C}" destId="{3FDB6A15-1F97-42C3-AC38-DDF9E3A2F046}" srcOrd="0" destOrd="0" parTransId="{8806D758-F225-4077-BA3A-8041F9401D49}" sibTransId="{130430EF-A0F7-4952-B7A7-7D45B5059A06}"/>
    <dgm:cxn modelId="{B17AE7D8-BB8A-4A61-A0B5-62DFB6B6DE68}" srcId="{D1097AFD-56A7-46EE-A4C4-C676DDCBBD7C}" destId="{F60D4787-B1EA-4C15-9746-A59CD4498A55}" srcOrd="2" destOrd="0" parTransId="{385D4E3B-B9AD-4123-B861-E5AC710A93E0}" sibTransId="{9D3C245A-C833-418A-BA6A-059812959D1E}"/>
    <dgm:cxn modelId="{5F0932DB-D0B3-5943-9D45-FBD841B64E85}" type="presOf" srcId="{2EF01E06-4C70-4D13-9EFD-B3731EE1639C}" destId="{DB0D026A-6FCC-7F46-A4EE-59C5142E336D}" srcOrd="1" destOrd="0" presId="urn:microsoft.com/office/officeart/2005/8/layout/vProcess5"/>
    <dgm:cxn modelId="{86F9AAE0-7920-42A6-ACAC-35A8052AC958}" srcId="{D1097AFD-56A7-46EE-A4C4-C676DDCBBD7C}" destId="{2EF01E06-4C70-4D13-9EFD-B3731EE1639C}" srcOrd="1" destOrd="0" parTransId="{A26B2F9E-661E-4306-9970-AA556367C1F6}" sibTransId="{89636A65-7F09-4B46-ADD2-8C5D6F2CF054}"/>
    <dgm:cxn modelId="{65CE07EA-D4F2-4A44-8C46-1E5B6681B90B}" type="presOf" srcId="{F60D4787-B1EA-4C15-9746-A59CD4498A55}" destId="{A28A735E-0504-554D-BA1F-8238B9FE5786}" srcOrd="0" destOrd="0" presId="urn:microsoft.com/office/officeart/2005/8/layout/vProcess5"/>
    <dgm:cxn modelId="{3427DDF8-689F-6044-B8CA-4B4BE89A61FB}" type="presOf" srcId="{D1097AFD-56A7-46EE-A4C4-C676DDCBBD7C}" destId="{FAFAA544-53E6-1543-AE32-7E4C2A04BAB9}" srcOrd="0" destOrd="0" presId="urn:microsoft.com/office/officeart/2005/8/layout/vProcess5"/>
    <dgm:cxn modelId="{B0374D55-7055-8649-89A0-F82AC3B241D6}" type="presParOf" srcId="{FAFAA544-53E6-1543-AE32-7E4C2A04BAB9}" destId="{A8438775-314B-E240-B3A2-8B411566F8EC}" srcOrd="0" destOrd="0" presId="urn:microsoft.com/office/officeart/2005/8/layout/vProcess5"/>
    <dgm:cxn modelId="{67C003D4-05BF-6E4A-B6D1-62FE4FABD535}" type="presParOf" srcId="{FAFAA544-53E6-1543-AE32-7E4C2A04BAB9}" destId="{6FF8B7FA-BD2D-934A-B40E-E2414C50D6E9}" srcOrd="1" destOrd="0" presId="urn:microsoft.com/office/officeart/2005/8/layout/vProcess5"/>
    <dgm:cxn modelId="{512A6A0A-BD4D-654A-9575-F7102CE4236A}" type="presParOf" srcId="{FAFAA544-53E6-1543-AE32-7E4C2A04BAB9}" destId="{A0456E93-2091-2A47-86D2-219ECE4436BD}" srcOrd="2" destOrd="0" presId="urn:microsoft.com/office/officeart/2005/8/layout/vProcess5"/>
    <dgm:cxn modelId="{D1421013-EF84-2844-B116-8C55357BB54C}" type="presParOf" srcId="{FAFAA544-53E6-1543-AE32-7E4C2A04BAB9}" destId="{A28A735E-0504-554D-BA1F-8238B9FE5786}" srcOrd="3" destOrd="0" presId="urn:microsoft.com/office/officeart/2005/8/layout/vProcess5"/>
    <dgm:cxn modelId="{8D3AF5B3-3630-F247-B759-E58FD2F5DF1E}" type="presParOf" srcId="{FAFAA544-53E6-1543-AE32-7E4C2A04BAB9}" destId="{ED1D16E5-D7B1-A84C-A4DC-20ECB12C65F3}" srcOrd="4" destOrd="0" presId="urn:microsoft.com/office/officeart/2005/8/layout/vProcess5"/>
    <dgm:cxn modelId="{1FE284F9-1CA7-6C4B-AFC5-34A87DE5BE07}" type="presParOf" srcId="{FAFAA544-53E6-1543-AE32-7E4C2A04BAB9}" destId="{1E1BB324-B7C2-A540-A97A-A9D15BA3FD43}" srcOrd="5" destOrd="0" presId="urn:microsoft.com/office/officeart/2005/8/layout/vProcess5"/>
    <dgm:cxn modelId="{18166428-27E2-0546-9996-5FD2511A915A}" type="presParOf" srcId="{FAFAA544-53E6-1543-AE32-7E4C2A04BAB9}" destId="{6D9829A6-DB86-C04B-AEC1-F3F3DF22047A}" srcOrd="6" destOrd="0" presId="urn:microsoft.com/office/officeart/2005/8/layout/vProcess5"/>
    <dgm:cxn modelId="{4D51AE38-1649-204E-9094-33922BA8279A}" type="presParOf" srcId="{FAFAA544-53E6-1543-AE32-7E4C2A04BAB9}" destId="{DB0D026A-6FCC-7F46-A4EE-59C5142E336D}" srcOrd="7" destOrd="0" presId="urn:microsoft.com/office/officeart/2005/8/layout/vProcess5"/>
    <dgm:cxn modelId="{B527F7F5-27C3-A04E-B462-2E98740C117C}" type="presParOf" srcId="{FAFAA544-53E6-1543-AE32-7E4C2A04BAB9}" destId="{AF2C4AED-B800-2143-B6AA-4F051CECA3A5}"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15CC810-5835-4C09-8F0D-28FA462A5034}" type="doc">
      <dgm:prSet loTypeId="urn:microsoft.com/office/officeart/2008/layout/LinedList" loCatId="list" qsTypeId="urn:microsoft.com/office/officeart/2005/8/quickstyle/simple1" qsCatId="simple" csTypeId="urn:microsoft.com/office/officeart/2005/8/colors/accent2_1" csCatId="accent2" phldr="1"/>
      <dgm:spPr/>
      <dgm:t>
        <a:bodyPr/>
        <a:lstStyle/>
        <a:p>
          <a:endParaRPr lang="en-US"/>
        </a:p>
      </dgm:t>
    </dgm:pt>
    <dgm:pt modelId="{96C652D9-E2C8-4724-8008-67DA2FA685C1}">
      <dgm:prSet/>
      <dgm:spPr/>
      <dgm:t>
        <a:bodyPr/>
        <a:lstStyle/>
        <a:p>
          <a:r>
            <a:rPr lang="en-GB" noProof="0" dirty="0">
              <a:solidFill>
                <a:schemeClr val="tx1"/>
              </a:solidFill>
            </a:rPr>
            <a:t>Inspectors found that in too many prisons work was mundane, repetitive and rarely linked to resettlement objectives.</a:t>
          </a:r>
        </a:p>
      </dgm:t>
    </dgm:pt>
    <dgm:pt modelId="{438A7880-7693-4E35-A1D6-A9F6318E3BA9}" type="parTrans" cxnId="{12E4D107-D33D-4C5B-AD5B-57D22B5D95A0}">
      <dgm:prSet/>
      <dgm:spPr/>
      <dgm:t>
        <a:bodyPr/>
        <a:lstStyle/>
        <a:p>
          <a:endParaRPr lang="en-US"/>
        </a:p>
      </dgm:t>
    </dgm:pt>
    <dgm:pt modelId="{E7A3A95F-C05B-4B64-9683-09198CCC0492}" type="sibTrans" cxnId="{12E4D107-D33D-4C5B-AD5B-57D22B5D95A0}">
      <dgm:prSet/>
      <dgm:spPr/>
      <dgm:t>
        <a:bodyPr/>
        <a:lstStyle/>
        <a:p>
          <a:endParaRPr lang="en-US"/>
        </a:p>
      </dgm:t>
    </dgm:pt>
    <dgm:pt modelId="{A65039DF-7261-47F5-AA89-23640CE80E39}">
      <dgm:prSet/>
      <dgm:spPr/>
      <dgm:t>
        <a:bodyPr/>
        <a:lstStyle/>
        <a:p>
          <a:r>
            <a:rPr lang="en-GB" noProof="0" dirty="0"/>
            <a:t>20% of people in training prisons said that they were still in their cell for more than 22 hours a day.</a:t>
          </a:r>
        </a:p>
      </dgm:t>
    </dgm:pt>
    <dgm:pt modelId="{73634553-0B98-44B4-B79F-74AAF0BBCA3D}" type="parTrans" cxnId="{56884BB1-4AF2-4B18-A011-576EBC948CCE}">
      <dgm:prSet/>
      <dgm:spPr/>
      <dgm:t>
        <a:bodyPr/>
        <a:lstStyle/>
        <a:p>
          <a:endParaRPr lang="en-US"/>
        </a:p>
      </dgm:t>
    </dgm:pt>
    <dgm:pt modelId="{93ABE628-4AF8-41C9-AF2E-87B6AF69682E}" type="sibTrans" cxnId="{56884BB1-4AF2-4B18-A011-576EBC948CCE}">
      <dgm:prSet/>
      <dgm:spPr/>
      <dgm:t>
        <a:bodyPr/>
        <a:lstStyle/>
        <a:p>
          <a:endParaRPr lang="en-US"/>
        </a:p>
      </dgm:t>
    </dgm:pt>
    <dgm:pt modelId="{B6B8DCD4-0EC2-472B-81F0-6284A2A20490}">
      <dgm:prSet/>
      <dgm:spPr/>
      <dgm:t>
        <a:bodyPr/>
        <a:lstStyle/>
        <a:p>
          <a:r>
            <a:rPr lang="en-GB" noProof="0" dirty="0"/>
            <a:t>There have been declines in the number of people participating in learning whilst in prison.</a:t>
          </a:r>
        </a:p>
      </dgm:t>
    </dgm:pt>
    <dgm:pt modelId="{1CCE8B8E-D352-4A41-8724-64960F32EB96}" type="parTrans" cxnId="{2BE2EF5C-1CCA-4E76-AB02-FE08E438D34C}">
      <dgm:prSet/>
      <dgm:spPr/>
      <dgm:t>
        <a:bodyPr/>
        <a:lstStyle/>
        <a:p>
          <a:endParaRPr lang="en-US"/>
        </a:p>
      </dgm:t>
    </dgm:pt>
    <dgm:pt modelId="{FCB283BC-58FC-4357-BBB0-DF934C3D4FC9}" type="sibTrans" cxnId="{2BE2EF5C-1CCA-4E76-AB02-FE08E438D34C}">
      <dgm:prSet/>
      <dgm:spPr/>
      <dgm:t>
        <a:bodyPr/>
        <a:lstStyle/>
        <a:p>
          <a:endParaRPr lang="en-US"/>
        </a:p>
      </dgm:t>
    </dgm:pt>
    <dgm:pt modelId="{973165DD-3FD6-438A-9466-76993E3A7615}">
      <dgm:prSet/>
      <dgm:spPr/>
      <dgm:t>
        <a:bodyPr/>
        <a:lstStyle/>
        <a:p>
          <a:r>
            <a:rPr lang="en-GB" noProof="0" dirty="0"/>
            <a:t>In 2018 69,622 people were released from prison – only 17% of people are in PAYE employment a year after leaving prison</a:t>
          </a:r>
        </a:p>
      </dgm:t>
    </dgm:pt>
    <dgm:pt modelId="{A37E3191-2438-40F4-B8A5-E21B5676B3A6}" type="parTrans" cxnId="{A3D5E94A-2249-4555-8EF8-9B2E2F3D6B1B}">
      <dgm:prSet/>
      <dgm:spPr/>
      <dgm:t>
        <a:bodyPr/>
        <a:lstStyle/>
        <a:p>
          <a:endParaRPr lang="en-US"/>
        </a:p>
      </dgm:t>
    </dgm:pt>
    <dgm:pt modelId="{D1C2223B-54B2-46B7-9250-4EA804466103}" type="sibTrans" cxnId="{A3D5E94A-2249-4555-8EF8-9B2E2F3D6B1B}">
      <dgm:prSet/>
      <dgm:spPr/>
      <dgm:t>
        <a:bodyPr/>
        <a:lstStyle/>
        <a:p>
          <a:endParaRPr lang="en-US"/>
        </a:p>
      </dgm:t>
    </dgm:pt>
    <dgm:pt modelId="{D911E628-BFDC-40AD-836D-C6CEB8486213}">
      <dgm:prSet/>
      <dgm:spPr/>
      <dgm:t>
        <a:bodyPr/>
        <a:lstStyle/>
        <a:p>
          <a:r>
            <a:rPr lang="en-GB" noProof="0" dirty="0"/>
            <a:t>Over half of the YouGov survey said they wouldn’t consider employing an ex-offender.</a:t>
          </a:r>
        </a:p>
      </dgm:t>
    </dgm:pt>
    <dgm:pt modelId="{7717405C-2E00-40BA-A305-91A7D91E0468}" type="parTrans" cxnId="{DB2DEBFE-FC24-4212-B5E9-7B34AF22FAC5}">
      <dgm:prSet/>
      <dgm:spPr/>
      <dgm:t>
        <a:bodyPr/>
        <a:lstStyle/>
        <a:p>
          <a:endParaRPr lang="en-US"/>
        </a:p>
      </dgm:t>
    </dgm:pt>
    <dgm:pt modelId="{9E7952B3-4523-4E5D-9A60-52EE03C4DD09}" type="sibTrans" cxnId="{DB2DEBFE-FC24-4212-B5E9-7B34AF22FAC5}">
      <dgm:prSet/>
      <dgm:spPr/>
      <dgm:t>
        <a:bodyPr/>
        <a:lstStyle/>
        <a:p>
          <a:endParaRPr lang="en-US"/>
        </a:p>
      </dgm:t>
    </dgm:pt>
    <dgm:pt modelId="{84A3980B-7824-40AC-8BE9-B2F17375B3CC}">
      <dgm:prSet/>
      <dgm:spPr/>
      <dgm:t>
        <a:bodyPr/>
        <a:lstStyle/>
        <a:p>
          <a:r>
            <a:rPr lang="en-GB" noProof="0" dirty="0"/>
            <a:t>1 in 7 people who left prison in the year March 2018 were homeless.</a:t>
          </a:r>
        </a:p>
      </dgm:t>
    </dgm:pt>
    <dgm:pt modelId="{3D8F722E-A7FD-4024-AFD5-E8B7BFE50DE3}" type="parTrans" cxnId="{1EB17E0A-E106-4F80-A6DC-E9EBC2BA5CDA}">
      <dgm:prSet/>
      <dgm:spPr/>
      <dgm:t>
        <a:bodyPr/>
        <a:lstStyle/>
        <a:p>
          <a:endParaRPr lang="en-US"/>
        </a:p>
      </dgm:t>
    </dgm:pt>
    <dgm:pt modelId="{17FEBAE9-F1F8-46AD-AEE3-957552854AFE}" type="sibTrans" cxnId="{1EB17E0A-E106-4F80-A6DC-E9EBC2BA5CDA}">
      <dgm:prSet/>
      <dgm:spPr/>
      <dgm:t>
        <a:bodyPr/>
        <a:lstStyle/>
        <a:p>
          <a:endParaRPr lang="en-US"/>
        </a:p>
      </dgm:t>
    </dgm:pt>
    <dgm:pt modelId="{C6A095E3-D71B-2A44-B6C1-D580BDB66BB6}" type="pres">
      <dgm:prSet presAssocID="{115CC810-5835-4C09-8F0D-28FA462A5034}" presName="vert0" presStyleCnt="0">
        <dgm:presLayoutVars>
          <dgm:dir/>
          <dgm:animOne val="branch"/>
          <dgm:animLvl val="lvl"/>
        </dgm:presLayoutVars>
      </dgm:prSet>
      <dgm:spPr/>
    </dgm:pt>
    <dgm:pt modelId="{882EB912-D2FF-8A4F-8C27-A02F35C28E46}" type="pres">
      <dgm:prSet presAssocID="{96C652D9-E2C8-4724-8008-67DA2FA685C1}" presName="thickLine" presStyleLbl="alignNode1" presStyleIdx="0" presStyleCnt="6"/>
      <dgm:spPr/>
    </dgm:pt>
    <dgm:pt modelId="{E87786C0-7BDC-AE41-9402-9E5161E057B3}" type="pres">
      <dgm:prSet presAssocID="{96C652D9-E2C8-4724-8008-67DA2FA685C1}" presName="horz1" presStyleCnt="0"/>
      <dgm:spPr/>
    </dgm:pt>
    <dgm:pt modelId="{1A81B45F-11CD-5049-921A-B9044D155B0E}" type="pres">
      <dgm:prSet presAssocID="{96C652D9-E2C8-4724-8008-67DA2FA685C1}" presName="tx1" presStyleLbl="revTx" presStyleIdx="0" presStyleCnt="6"/>
      <dgm:spPr/>
    </dgm:pt>
    <dgm:pt modelId="{05A03D49-6B19-8940-983A-7B8B800C12E6}" type="pres">
      <dgm:prSet presAssocID="{96C652D9-E2C8-4724-8008-67DA2FA685C1}" presName="vert1" presStyleCnt="0"/>
      <dgm:spPr/>
    </dgm:pt>
    <dgm:pt modelId="{2D752402-F8E6-C14E-B4E4-8E7FE8BFF601}" type="pres">
      <dgm:prSet presAssocID="{A65039DF-7261-47F5-AA89-23640CE80E39}" presName="thickLine" presStyleLbl="alignNode1" presStyleIdx="1" presStyleCnt="6"/>
      <dgm:spPr/>
    </dgm:pt>
    <dgm:pt modelId="{B31A1017-EC4F-4548-9B47-0B92BE46B724}" type="pres">
      <dgm:prSet presAssocID="{A65039DF-7261-47F5-AA89-23640CE80E39}" presName="horz1" presStyleCnt="0"/>
      <dgm:spPr/>
    </dgm:pt>
    <dgm:pt modelId="{10B171AC-9378-AA40-AA8A-F3B4A9780727}" type="pres">
      <dgm:prSet presAssocID="{A65039DF-7261-47F5-AA89-23640CE80E39}" presName="tx1" presStyleLbl="revTx" presStyleIdx="1" presStyleCnt="6"/>
      <dgm:spPr/>
    </dgm:pt>
    <dgm:pt modelId="{44E84F8E-55DB-244A-854D-07919DA9D4BF}" type="pres">
      <dgm:prSet presAssocID="{A65039DF-7261-47F5-AA89-23640CE80E39}" presName="vert1" presStyleCnt="0"/>
      <dgm:spPr/>
    </dgm:pt>
    <dgm:pt modelId="{281930D8-EBFE-4A49-896C-A467790DA99C}" type="pres">
      <dgm:prSet presAssocID="{B6B8DCD4-0EC2-472B-81F0-6284A2A20490}" presName="thickLine" presStyleLbl="alignNode1" presStyleIdx="2" presStyleCnt="6"/>
      <dgm:spPr/>
    </dgm:pt>
    <dgm:pt modelId="{CC096931-ADF6-6D4E-B0A4-62367F0FEB1C}" type="pres">
      <dgm:prSet presAssocID="{B6B8DCD4-0EC2-472B-81F0-6284A2A20490}" presName="horz1" presStyleCnt="0"/>
      <dgm:spPr/>
    </dgm:pt>
    <dgm:pt modelId="{935B318A-56EA-0146-9857-90CFB77B4AA2}" type="pres">
      <dgm:prSet presAssocID="{B6B8DCD4-0EC2-472B-81F0-6284A2A20490}" presName="tx1" presStyleLbl="revTx" presStyleIdx="2" presStyleCnt="6"/>
      <dgm:spPr/>
    </dgm:pt>
    <dgm:pt modelId="{97B31CB2-CD72-F64F-9C68-D0A4302673A0}" type="pres">
      <dgm:prSet presAssocID="{B6B8DCD4-0EC2-472B-81F0-6284A2A20490}" presName="vert1" presStyleCnt="0"/>
      <dgm:spPr/>
    </dgm:pt>
    <dgm:pt modelId="{9DBCD86F-3D8F-7748-831D-19BCDAC1C8A0}" type="pres">
      <dgm:prSet presAssocID="{973165DD-3FD6-438A-9466-76993E3A7615}" presName="thickLine" presStyleLbl="alignNode1" presStyleIdx="3" presStyleCnt="6"/>
      <dgm:spPr/>
    </dgm:pt>
    <dgm:pt modelId="{B978835E-DBFB-4E46-BA61-10AE78E0351F}" type="pres">
      <dgm:prSet presAssocID="{973165DD-3FD6-438A-9466-76993E3A7615}" presName="horz1" presStyleCnt="0"/>
      <dgm:spPr/>
    </dgm:pt>
    <dgm:pt modelId="{FE7FC029-6568-084D-B682-7046918DE665}" type="pres">
      <dgm:prSet presAssocID="{973165DD-3FD6-438A-9466-76993E3A7615}" presName="tx1" presStyleLbl="revTx" presStyleIdx="3" presStyleCnt="6"/>
      <dgm:spPr/>
    </dgm:pt>
    <dgm:pt modelId="{541E5945-CFD4-C648-94E7-6BFD11FAD978}" type="pres">
      <dgm:prSet presAssocID="{973165DD-3FD6-438A-9466-76993E3A7615}" presName="vert1" presStyleCnt="0"/>
      <dgm:spPr/>
    </dgm:pt>
    <dgm:pt modelId="{A9CA3BBE-1DBA-3543-99EB-B6AFFCB73902}" type="pres">
      <dgm:prSet presAssocID="{D911E628-BFDC-40AD-836D-C6CEB8486213}" presName="thickLine" presStyleLbl="alignNode1" presStyleIdx="4" presStyleCnt="6"/>
      <dgm:spPr/>
    </dgm:pt>
    <dgm:pt modelId="{5D1922D3-AA11-AD40-8A2D-EF9CBEADCF7C}" type="pres">
      <dgm:prSet presAssocID="{D911E628-BFDC-40AD-836D-C6CEB8486213}" presName="horz1" presStyleCnt="0"/>
      <dgm:spPr/>
    </dgm:pt>
    <dgm:pt modelId="{8E75FD3A-8D03-CC4E-AD70-D99FA2F9D016}" type="pres">
      <dgm:prSet presAssocID="{D911E628-BFDC-40AD-836D-C6CEB8486213}" presName="tx1" presStyleLbl="revTx" presStyleIdx="4" presStyleCnt="6"/>
      <dgm:spPr/>
    </dgm:pt>
    <dgm:pt modelId="{AC48D115-A7AE-9C47-904B-DEC80070AFB3}" type="pres">
      <dgm:prSet presAssocID="{D911E628-BFDC-40AD-836D-C6CEB8486213}" presName="vert1" presStyleCnt="0"/>
      <dgm:spPr/>
    </dgm:pt>
    <dgm:pt modelId="{AD1EC7C9-9EA4-A947-BF63-88A657618D55}" type="pres">
      <dgm:prSet presAssocID="{84A3980B-7824-40AC-8BE9-B2F17375B3CC}" presName="thickLine" presStyleLbl="alignNode1" presStyleIdx="5" presStyleCnt="6"/>
      <dgm:spPr/>
    </dgm:pt>
    <dgm:pt modelId="{FB0DA971-E20A-1049-B872-1CD57C787CD4}" type="pres">
      <dgm:prSet presAssocID="{84A3980B-7824-40AC-8BE9-B2F17375B3CC}" presName="horz1" presStyleCnt="0"/>
      <dgm:spPr/>
    </dgm:pt>
    <dgm:pt modelId="{DA25AAF6-071A-9C43-9EF1-52192921B71F}" type="pres">
      <dgm:prSet presAssocID="{84A3980B-7824-40AC-8BE9-B2F17375B3CC}" presName="tx1" presStyleLbl="revTx" presStyleIdx="5" presStyleCnt="6"/>
      <dgm:spPr/>
    </dgm:pt>
    <dgm:pt modelId="{84F8CAE4-B005-1C4A-9425-9419E9D6ECD0}" type="pres">
      <dgm:prSet presAssocID="{84A3980B-7824-40AC-8BE9-B2F17375B3CC}" presName="vert1" presStyleCnt="0"/>
      <dgm:spPr/>
    </dgm:pt>
  </dgm:ptLst>
  <dgm:cxnLst>
    <dgm:cxn modelId="{12E4D107-D33D-4C5B-AD5B-57D22B5D95A0}" srcId="{115CC810-5835-4C09-8F0D-28FA462A5034}" destId="{96C652D9-E2C8-4724-8008-67DA2FA685C1}" srcOrd="0" destOrd="0" parTransId="{438A7880-7693-4E35-A1D6-A9F6318E3BA9}" sibTransId="{E7A3A95F-C05B-4B64-9683-09198CCC0492}"/>
    <dgm:cxn modelId="{1EB17E0A-E106-4F80-A6DC-E9EBC2BA5CDA}" srcId="{115CC810-5835-4C09-8F0D-28FA462A5034}" destId="{84A3980B-7824-40AC-8BE9-B2F17375B3CC}" srcOrd="5" destOrd="0" parTransId="{3D8F722E-A7FD-4024-AFD5-E8B7BFE50DE3}" sibTransId="{17FEBAE9-F1F8-46AD-AEE3-957552854AFE}"/>
    <dgm:cxn modelId="{BC321115-CFF3-D744-9DFA-7822E157457D}" type="presOf" srcId="{115CC810-5835-4C09-8F0D-28FA462A5034}" destId="{C6A095E3-D71B-2A44-B6C1-D580BDB66BB6}" srcOrd="0" destOrd="0" presId="urn:microsoft.com/office/officeart/2008/layout/LinedList"/>
    <dgm:cxn modelId="{36115D20-CA68-374C-90A7-CA8E91D55EAB}" type="presOf" srcId="{B6B8DCD4-0EC2-472B-81F0-6284A2A20490}" destId="{935B318A-56EA-0146-9857-90CFB77B4AA2}" srcOrd="0" destOrd="0" presId="urn:microsoft.com/office/officeart/2008/layout/LinedList"/>
    <dgm:cxn modelId="{18BF6830-457A-0F43-8FFD-988A82020EBD}" type="presOf" srcId="{A65039DF-7261-47F5-AA89-23640CE80E39}" destId="{10B171AC-9378-AA40-AA8A-F3B4A9780727}" srcOrd="0" destOrd="0" presId="urn:microsoft.com/office/officeart/2008/layout/LinedList"/>
    <dgm:cxn modelId="{2BE2EF5C-1CCA-4E76-AB02-FE08E438D34C}" srcId="{115CC810-5835-4C09-8F0D-28FA462A5034}" destId="{B6B8DCD4-0EC2-472B-81F0-6284A2A20490}" srcOrd="2" destOrd="0" parTransId="{1CCE8B8E-D352-4A41-8724-64960F32EB96}" sibTransId="{FCB283BC-58FC-4357-BBB0-DF934C3D4FC9}"/>
    <dgm:cxn modelId="{D5DB0042-BBD4-2746-B787-7950138FC869}" type="presOf" srcId="{96C652D9-E2C8-4724-8008-67DA2FA685C1}" destId="{1A81B45F-11CD-5049-921A-B9044D155B0E}" srcOrd="0" destOrd="0" presId="urn:microsoft.com/office/officeart/2008/layout/LinedList"/>
    <dgm:cxn modelId="{A3D5E94A-2249-4555-8EF8-9B2E2F3D6B1B}" srcId="{115CC810-5835-4C09-8F0D-28FA462A5034}" destId="{973165DD-3FD6-438A-9466-76993E3A7615}" srcOrd="3" destOrd="0" parTransId="{A37E3191-2438-40F4-B8A5-E21B5676B3A6}" sibTransId="{D1C2223B-54B2-46B7-9250-4EA804466103}"/>
    <dgm:cxn modelId="{E3221F9D-40C7-6B49-ADBC-484C30C9FC21}" type="presOf" srcId="{D911E628-BFDC-40AD-836D-C6CEB8486213}" destId="{8E75FD3A-8D03-CC4E-AD70-D99FA2F9D016}" srcOrd="0" destOrd="0" presId="urn:microsoft.com/office/officeart/2008/layout/LinedList"/>
    <dgm:cxn modelId="{EE280AA9-B2C5-4047-868B-C893C5DA4F86}" type="presOf" srcId="{973165DD-3FD6-438A-9466-76993E3A7615}" destId="{FE7FC029-6568-084D-B682-7046918DE665}" srcOrd="0" destOrd="0" presId="urn:microsoft.com/office/officeart/2008/layout/LinedList"/>
    <dgm:cxn modelId="{56884BB1-4AF2-4B18-A011-576EBC948CCE}" srcId="{115CC810-5835-4C09-8F0D-28FA462A5034}" destId="{A65039DF-7261-47F5-AA89-23640CE80E39}" srcOrd="1" destOrd="0" parTransId="{73634553-0B98-44B4-B79F-74AAF0BBCA3D}" sibTransId="{93ABE628-4AF8-41C9-AF2E-87B6AF69682E}"/>
    <dgm:cxn modelId="{8BC094D6-59B1-C242-9334-5E9FE13B30DF}" type="presOf" srcId="{84A3980B-7824-40AC-8BE9-B2F17375B3CC}" destId="{DA25AAF6-071A-9C43-9EF1-52192921B71F}" srcOrd="0" destOrd="0" presId="urn:microsoft.com/office/officeart/2008/layout/LinedList"/>
    <dgm:cxn modelId="{DB2DEBFE-FC24-4212-B5E9-7B34AF22FAC5}" srcId="{115CC810-5835-4C09-8F0D-28FA462A5034}" destId="{D911E628-BFDC-40AD-836D-C6CEB8486213}" srcOrd="4" destOrd="0" parTransId="{7717405C-2E00-40BA-A305-91A7D91E0468}" sibTransId="{9E7952B3-4523-4E5D-9A60-52EE03C4DD09}"/>
    <dgm:cxn modelId="{66B24DFB-D01E-9949-9947-901DA3BA0086}" type="presParOf" srcId="{C6A095E3-D71B-2A44-B6C1-D580BDB66BB6}" destId="{882EB912-D2FF-8A4F-8C27-A02F35C28E46}" srcOrd="0" destOrd="0" presId="urn:microsoft.com/office/officeart/2008/layout/LinedList"/>
    <dgm:cxn modelId="{4643EC57-3BC3-B442-8B6F-17AB07208EF8}" type="presParOf" srcId="{C6A095E3-D71B-2A44-B6C1-D580BDB66BB6}" destId="{E87786C0-7BDC-AE41-9402-9E5161E057B3}" srcOrd="1" destOrd="0" presId="urn:microsoft.com/office/officeart/2008/layout/LinedList"/>
    <dgm:cxn modelId="{9AB886CF-2C5C-104D-9514-8B56C2871821}" type="presParOf" srcId="{E87786C0-7BDC-AE41-9402-9E5161E057B3}" destId="{1A81B45F-11CD-5049-921A-B9044D155B0E}" srcOrd="0" destOrd="0" presId="urn:microsoft.com/office/officeart/2008/layout/LinedList"/>
    <dgm:cxn modelId="{F0D5A2CB-86D3-434C-927C-3512DEF92999}" type="presParOf" srcId="{E87786C0-7BDC-AE41-9402-9E5161E057B3}" destId="{05A03D49-6B19-8940-983A-7B8B800C12E6}" srcOrd="1" destOrd="0" presId="urn:microsoft.com/office/officeart/2008/layout/LinedList"/>
    <dgm:cxn modelId="{C8A12D68-C428-4944-B19C-F7F24B439CCB}" type="presParOf" srcId="{C6A095E3-D71B-2A44-B6C1-D580BDB66BB6}" destId="{2D752402-F8E6-C14E-B4E4-8E7FE8BFF601}" srcOrd="2" destOrd="0" presId="urn:microsoft.com/office/officeart/2008/layout/LinedList"/>
    <dgm:cxn modelId="{094DF913-8AF3-9944-B9C4-F61189D8E458}" type="presParOf" srcId="{C6A095E3-D71B-2A44-B6C1-D580BDB66BB6}" destId="{B31A1017-EC4F-4548-9B47-0B92BE46B724}" srcOrd="3" destOrd="0" presId="urn:microsoft.com/office/officeart/2008/layout/LinedList"/>
    <dgm:cxn modelId="{090E8F80-3714-0248-9458-73E469E5A2D5}" type="presParOf" srcId="{B31A1017-EC4F-4548-9B47-0B92BE46B724}" destId="{10B171AC-9378-AA40-AA8A-F3B4A9780727}" srcOrd="0" destOrd="0" presId="urn:microsoft.com/office/officeart/2008/layout/LinedList"/>
    <dgm:cxn modelId="{8FDF12F5-7F48-0C4E-80D6-83FC109851E5}" type="presParOf" srcId="{B31A1017-EC4F-4548-9B47-0B92BE46B724}" destId="{44E84F8E-55DB-244A-854D-07919DA9D4BF}" srcOrd="1" destOrd="0" presId="urn:microsoft.com/office/officeart/2008/layout/LinedList"/>
    <dgm:cxn modelId="{63DAFDBD-13CC-A74A-9071-622773EE2E83}" type="presParOf" srcId="{C6A095E3-D71B-2A44-B6C1-D580BDB66BB6}" destId="{281930D8-EBFE-4A49-896C-A467790DA99C}" srcOrd="4" destOrd="0" presId="urn:microsoft.com/office/officeart/2008/layout/LinedList"/>
    <dgm:cxn modelId="{DA809ABB-511B-EF4B-99C5-3FCCECCB762D}" type="presParOf" srcId="{C6A095E3-D71B-2A44-B6C1-D580BDB66BB6}" destId="{CC096931-ADF6-6D4E-B0A4-62367F0FEB1C}" srcOrd="5" destOrd="0" presId="urn:microsoft.com/office/officeart/2008/layout/LinedList"/>
    <dgm:cxn modelId="{F85F8B5A-9AB4-6E44-B5BC-3FB792724CBC}" type="presParOf" srcId="{CC096931-ADF6-6D4E-B0A4-62367F0FEB1C}" destId="{935B318A-56EA-0146-9857-90CFB77B4AA2}" srcOrd="0" destOrd="0" presId="urn:microsoft.com/office/officeart/2008/layout/LinedList"/>
    <dgm:cxn modelId="{6825DCCB-D391-BF49-806B-463D421AD28A}" type="presParOf" srcId="{CC096931-ADF6-6D4E-B0A4-62367F0FEB1C}" destId="{97B31CB2-CD72-F64F-9C68-D0A4302673A0}" srcOrd="1" destOrd="0" presId="urn:microsoft.com/office/officeart/2008/layout/LinedList"/>
    <dgm:cxn modelId="{48EFF3F0-C902-5744-90CC-1188481A8FC5}" type="presParOf" srcId="{C6A095E3-D71B-2A44-B6C1-D580BDB66BB6}" destId="{9DBCD86F-3D8F-7748-831D-19BCDAC1C8A0}" srcOrd="6" destOrd="0" presId="urn:microsoft.com/office/officeart/2008/layout/LinedList"/>
    <dgm:cxn modelId="{7EB3505E-5C20-B348-9ED1-757498EFF059}" type="presParOf" srcId="{C6A095E3-D71B-2A44-B6C1-D580BDB66BB6}" destId="{B978835E-DBFB-4E46-BA61-10AE78E0351F}" srcOrd="7" destOrd="0" presId="urn:microsoft.com/office/officeart/2008/layout/LinedList"/>
    <dgm:cxn modelId="{D01CEEF1-F41D-414A-A0B2-C2B8C8E9F8D6}" type="presParOf" srcId="{B978835E-DBFB-4E46-BA61-10AE78E0351F}" destId="{FE7FC029-6568-084D-B682-7046918DE665}" srcOrd="0" destOrd="0" presId="urn:microsoft.com/office/officeart/2008/layout/LinedList"/>
    <dgm:cxn modelId="{FA6A7388-AE96-9E4D-AF58-1074139BF415}" type="presParOf" srcId="{B978835E-DBFB-4E46-BA61-10AE78E0351F}" destId="{541E5945-CFD4-C648-94E7-6BFD11FAD978}" srcOrd="1" destOrd="0" presId="urn:microsoft.com/office/officeart/2008/layout/LinedList"/>
    <dgm:cxn modelId="{26D667A6-3256-BC4A-87F9-26D220A3AB89}" type="presParOf" srcId="{C6A095E3-D71B-2A44-B6C1-D580BDB66BB6}" destId="{A9CA3BBE-1DBA-3543-99EB-B6AFFCB73902}" srcOrd="8" destOrd="0" presId="urn:microsoft.com/office/officeart/2008/layout/LinedList"/>
    <dgm:cxn modelId="{FBEA9819-D361-3548-8854-297D57320D6B}" type="presParOf" srcId="{C6A095E3-D71B-2A44-B6C1-D580BDB66BB6}" destId="{5D1922D3-AA11-AD40-8A2D-EF9CBEADCF7C}" srcOrd="9" destOrd="0" presId="urn:microsoft.com/office/officeart/2008/layout/LinedList"/>
    <dgm:cxn modelId="{CBC11474-2D66-DE44-8AA5-99834918B9EB}" type="presParOf" srcId="{5D1922D3-AA11-AD40-8A2D-EF9CBEADCF7C}" destId="{8E75FD3A-8D03-CC4E-AD70-D99FA2F9D016}" srcOrd="0" destOrd="0" presId="urn:microsoft.com/office/officeart/2008/layout/LinedList"/>
    <dgm:cxn modelId="{59B7CFD5-E982-B141-BF29-74E168A3537B}" type="presParOf" srcId="{5D1922D3-AA11-AD40-8A2D-EF9CBEADCF7C}" destId="{AC48D115-A7AE-9C47-904B-DEC80070AFB3}" srcOrd="1" destOrd="0" presId="urn:microsoft.com/office/officeart/2008/layout/LinedList"/>
    <dgm:cxn modelId="{A749AA55-1898-084F-B912-3243A5E70D91}" type="presParOf" srcId="{C6A095E3-D71B-2A44-B6C1-D580BDB66BB6}" destId="{AD1EC7C9-9EA4-A947-BF63-88A657618D55}" srcOrd="10" destOrd="0" presId="urn:microsoft.com/office/officeart/2008/layout/LinedList"/>
    <dgm:cxn modelId="{60ED087C-39A5-7B4F-93DB-8D3962D90F52}" type="presParOf" srcId="{C6A095E3-D71B-2A44-B6C1-D580BDB66BB6}" destId="{FB0DA971-E20A-1049-B872-1CD57C787CD4}" srcOrd="11" destOrd="0" presId="urn:microsoft.com/office/officeart/2008/layout/LinedList"/>
    <dgm:cxn modelId="{C790A111-9F82-E64A-8BCD-D505DC1F6D33}" type="presParOf" srcId="{FB0DA971-E20A-1049-B872-1CD57C787CD4}" destId="{DA25AAF6-071A-9C43-9EF1-52192921B71F}" srcOrd="0" destOrd="0" presId="urn:microsoft.com/office/officeart/2008/layout/LinedList"/>
    <dgm:cxn modelId="{4E43A02F-5065-464F-A6C6-4CD198F7D122}" type="presParOf" srcId="{FB0DA971-E20A-1049-B872-1CD57C787CD4}" destId="{84F8CAE4-B005-1C4A-9425-9419E9D6ECD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B43F5DE-C5E3-4867-B0AA-246378EB02B6}" type="doc">
      <dgm:prSet loTypeId="urn:microsoft.com/office/officeart/2008/layout/LinedList" loCatId="list" qsTypeId="urn:microsoft.com/office/officeart/2005/8/quickstyle/simple1" qsCatId="simple" csTypeId="urn:microsoft.com/office/officeart/2005/8/colors/accent2_1" csCatId="accent2"/>
      <dgm:spPr/>
      <dgm:t>
        <a:bodyPr/>
        <a:lstStyle/>
        <a:p>
          <a:endParaRPr lang="en-US"/>
        </a:p>
      </dgm:t>
    </dgm:pt>
    <dgm:pt modelId="{D0C52CE0-B2CF-4229-9131-4B85F96B386C}">
      <dgm:prSet/>
      <dgm:spPr/>
      <dgm:t>
        <a:bodyPr/>
        <a:lstStyle/>
        <a:p>
          <a:r>
            <a:rPr lang="en-GB" noProof="0" dirty="0"/>
            <a:t>Engagement with education significantly reduce reoffending.</a:t>
          </a:r>
        </a:p>
      </dgm:t>
    </dgm:pt>
    <dgm:pt modelId="{5DE5821B-49CE-440B-9AC9-638E36563E91}" type="parTrans" cxnId="{733A96A9-3F17-429A-A5D6-F4B0D5463C3C}">
      <dgm:prSet/>
      <dgm:spPr/>
      <dgm:t>
        <a:bodyPr/>
        <a:lstStyle/>
        <a:p>
          <a:endParaRPr lang="en-US"/>
        </a:p>
      </dgm:t>
    </dgm:pt>
    <dgm:pt modelId="{01D9565A-FC8C-4AD2-A7BC-3216BD78B02F}" type="sibTrans" cxnId="{733A96A9-3F17-429A-A5D6-F4B0D5463C3C}">
      <dgm:prSet/>
      <dgm:spPr/>
      <dgm:t>
        <a:bodyPr/>
        <a:lstStyle/>
        <a:p>
          <a:endParaRPr lang="en-US"/>
        </a:p>
      </dgm:t>
    </dgm:pt>
    <dgm:pt modelId="{F21D3373-1F18-4814-B84F-3ADE8D997AD2}">
      <dgm:prSet/>
      <dgm:spPr/>
      <dgm:t>
        <a:bodyPr/>
        <a:lstStyle/>
        <a:p>
          <a:r>
            <a:rPr lang="en-GB" noProof="0" dirty="0"/>
            <a:t>An average of 10,200 prisoners are working in the public prison estate, a further 2,100 are working in private prisons.</a:t>
          </a:r>
        </a:p>
      </dgm:t>
    </dgm:pt>
    <dgm:pt modelId="{E8B78C3D-21D3-4F25-90CA-E8BA4516ABF8}" type="parTrans" cxnId="{F57087C1-A827-4C0B-96E9-4E14C81594BF}">
      <dgm:prSet/>
      <dgm:spPr/>
      <dgm:t>
        <a:bodyPr/>
        <a:lstStyle/>
        <a:p>
          <a:endParaRPr lang="en-US"/>
        </a:p>
      </dgm:t>
    </dgm:pt>
    <dgm:pt modelId="{C1AA0C19-3478-4785-9D21-12CD17368289}" type="sibTrans" cxnId="{F57087C1-A827-4C0B-96E9-4E14C81594BF}">
      <dgm:prSet/>
      <dgm:spPr/>
      <dgm:t>
        <a:bodyPr/>
        <a:lstStyle/>
        <a:p>
          <a:endParaRPr lang="en-US"/>
        </a:p>
      </dgm:t>
    </dgm:pt>
    <dgm:pt modelId="{D70FA47E-A19B-489D-A1A1-8F5D03195692}">
      <dgm:prSet/>
      <dgm:spPr/>
      <dgm:t>
        <a:bodyPr/>
        <a:lstStyle/>
        <a:p>
          <a:r>
            <a:rPr lang="en-GB" noProof="0" dirty="0"/>
            <a:t>People who attend vocational training in prison – more likely to secure employment after release.</a:t>
          </a:r>
        </a:p>
      </dgm:t>
    </dgm:pt>
    <dgm:pt modelId="{0751E031-329D-4BEE-99AF-E32AB12AF7C4}" type="parTrans" cxnId="{D213A197-5A2E-4AB2-A4D6-D676EBA8DFE4}">
      <dgm:prSet/>
      <dgm:spPr/>
      <dgm:t>
        <a:bodyPr/>
        <a:lstStyle/>
        <a:p>
          <a:endParaRPr lang="en-US"/>
        </a:p>
      </dgm:t>
    </dgm:pt>
    <dgm:pt modelId="{8E43E5C8-E66E-40AC-9579-118BE34980DC}" type="sibTrans" cxnId="{D213A197-5A2E-4AB2-A4D6-D676EBA8DFE4}">
      <dgm:prSet/>
      <dgm:spPr/>
      <dgm:t>
        <a:bodyPr/>
        <a:lstStyle/>
        <a:p>
          <a:endParaRPr lang="en-US"/>
        </a:p>
      </dgm:t>
    </dgm:pt>
    <dgm:pt modelId="{48578A1B-EF1E-46E9-A3D8-BDB7EAF59925}">
      <dgm:prSet/>
      <dgm:spPr/>
      <dgm:t>
        <a:bodyPr/>
        <a:lstStyle/>
        <a:p>
          <a:r>
            <a:rPr lang="en-GB" noProof="0" dirty="0"/>
            <a:t>78,000 adults in the prison system participated in education during 2017-18.</a:t>
          </a:r>
        </a:p>
      </dgm:t>
    </dgm:pt>
    <dgm:pt modelId="{81266DF5-B773-47D6-8D87-9C784F9E742C}" type="parTrans" cxnId="{E6A5A2DF-F854-4413-A5EB-7D6CE3A2FCBF}">
      <dgm:prSet/>
      <dgm:spPr/>
      <dgm:t>
        <a:bodyPr/>
        <a:lstStyle/>
        <a:p>
          <a:endParaRPr lang="en-US"/>
        </a:p>
      </dgm:t>
    </dgm:pt>
    <dgm:pt modelId="{47D81DE6-B300-446F-B3A1-B9B8B5EB161D}" type="sibTrans" cxnId="{E6A5A2DF-F854-4413-A5EB-7D6CE3A2FCBF}">
      <dgm:prSet/>
      <dgm:spPr/>
      <dgm:t>
        <a:bodyPr/>
        <a:lstStyle/>
        <a:p>
          <a:endParaRPr lang="en-US"/>
        </a:p>
      </dgm:t>
    </dgm:pt>
    <dgm:pt modelId="{24E1D8E2-3EB6-4DC7-82B9-73CF4530687D}">
      <dgm:prSet/>
      <dgm:spPr/>
      <dgm:t>
        <a:bodyPr/>
        <a:lstStyle/>
        <a:p>
          <a:r>
            <a:rPr lang="en-GB" noProof="0" dirty="0"/>
            <a:t>200 people achieved 3 A level qualifications via mainstream prison learning in the 2017-2018 academic year.</a:t>
          </a:r>
        </a:p>
      </dgm:t>
    </dgm:pt>
    <dgm:pt modelId="{5F64C119-B2CC-4A17-B3D1-DD8FAF61F67E}" type="parTrans" cxnId="{7727D618-8FEA-49E1-9216-FD0EED1CF5C6}">
      <dgm:prSet/>
      <dgm:spPr/>
      <dgm:t>
        <a:bodyPr/>
        <a:lstStyle/>
        <a:p>
          <a:endParaRPr lang="en-US"/>
        </a:p>
      </dgm:t>
    </dgm:pt>
    <dgm:pt modelId="{99437A61-4E9F-4167-ADEA-F401AE3E4FE5}" type="sibTrans" cxnId="{7727D618-8FEA-49E1-9216-FD0EED1CF5C6}">
      <dgm:prSet/>
      <dgm:spPr/>
      <dgm:t>
        <a:bodyPr/>
        <a:lstStyle/>
        <a:p>
          <a:endParaRPr lang="en-US"/>
        </a:p>
      </dgm:t>
    </dgm:pt>
    <dgm:pt modelId="{9CFBE309-FE29-1242-9FDF-BE441C64A953}" type="pres">
      <dgm:prSet presAssocID="{0B43F5DE-C5E3-4867-B0AA-246378EB02B6}" presName="vert0" presStyleCnt="0">
        <dgm:presLayoutVars>
          <dgm:dir/>
          <dgm:animOne val="branch"/>
          <dgm:animLvl val="lvl"/>
        </dgm:presLayoutVars>
      </dgm:prSet>
      <dgm:spPr/>
    </dgm:pt>
    <dgm:pt modelId="{CD1319FC-1F45-2243-8107-94EB71C229B1}" type="pres">
      <dgm:prSet presAssocID="{D0C52CE0-B2CF-4229-9131-4B85F96B386C}" presName="thickLine" presStyleLbl="alignNode1" presStyleIdx="0" presStyleCnt="5"/>
      <dgm:spPr/>
    </dgm:pt>
    <dgm:pt modelId="{A47F689A-29E1-9544-AAA2-ED63B1D25716}" type="pres">
      <dgm:prSet presAssocID="{D0C52CE0-B2CF-4229-9131-4B85F96B386C}" presName="horz1" presStyleCnt="0"/>
      <dgm:spPr/>
    </dgm:pt>
    <dgm:pt modelId="{F3765354-F44F-1C41-B3FD-ECC2986E7F6D}" type="pres">
      <dgm:prSet presAssocID="{D0C52CE0-B2CF-4229-9131-4B85F96B386C}" presName="tx1" presStyleLbl="revTx" presStyleIdx="0" presStyleCnt="5"/>
      <dgm:spPr/>
    </dgm:pt>
    <dgm:pt modelId="{B74E5EB4-E6B2-2A4F-87B1-A00E03C5DA7F}" type="pres">
      <dgm:prSet presAssocID="{D0C52CE0-B2CF-4229-9131-4B85F96B386C}" presName="vert1" presStyleCnt="0"/>
      <dgm:spPr/>
    </dgm:pt>
    <dgm:pt modelId="{24AB26E8-1119-7546-A068-47432B8638D8}" type="pres">
      <dgm:prSet presAssocID="{F21D3373-1F18-4814-B84F-3ADE8D997AD2}" presName="thickLine" presStyleLbl="alignNode1" presStyleIdx="1" presStyleCnt="5"/>
      <dgm:spPr/>
    </dgm:pt>
    <dgm:pt modelId="{CF378EDE-98FF-F946-820E-8B43FE1E40EC}" type="pres">
      <dgm:prSet presAssocID="{F21D3373-1F18-4814-B84F-3ADE8D997AD2}" presName="horz1" presStyleCnt="0"/>
      <dgm:spPr/>
    </dgm:pt>
    <dgm:pt modelId="{DDE3D7A0-53E5-E446-BE96-60CB90A2B019}" type="pres">
      <dgm:prSet presAssocID="{F21D3373-1F18-4814-B84F-3ADE8D997AD2}" presName="tx1" presStyleLbl="revTx" presStyleIdx="1" presStyleCnt="5"/>
      <dgm:spPr/>
    </dgm:pt>
    <dgm:pt modelId="{E050710B-C7CD-5447-9E3E-5CD583D0EBD7}" type="pres">
      <dgm:prSet presAssocID="{F21D3373-1F18-4814-B84F-3ADE8D997AD2}" presName="vert1" presStyleCnt="0"/>
      <dgm:spPr/>
    </dgm:pt>
    <dgm:pt modelId="{C280D939-C20F-114F-9CBB-66FFB7E8E0EB}" type="pres">
      <dgm:prSet presAssocID="{D70FA47E-A19B-489D-A1A1-8F5D03195692}" presName="thickLine" presStyleLbl="alignNode1" presStyleIdx="2" presStyleCnt="5"/>
      <dgm:spPr/>
    </dgm:pt>
    <dgm:pt modelId="{57D032E1-C715-DD48-BBBD-5457D46DCAFD}" type="pres">
      <dgm:prSet presAssocID="{D70FA47E-A19B-489D-A1A1-8F5D03195692}" presName="horz1" presStyleCnt="0"/>
      <dgm:spPr/>
    </dgm:pt>
    <dgm:pt modelId="{A4B6E4E2-B843-8F4B-A4B1-EAB178631448}" type="pres">
      <dgm:prSet presAssocID="{D70FA47E-A19B-489D-A1A1-8F5D03195692}" presName="tx1" presStyleLbl="revTx" presStyleIdx="2" presStyleCnt="5"/>
      <dgm:spPr/>
    </dgm:pt>
    <dgm:pt modelId="{03592982-9B73-AE47-A89F-7F8B18173983}" type="pres">
      <dgm:prSet presAssocID="{D70FA47E-A19B-489D-A1A1-8F5D03195692}" presName="vert1" presStyleCnt="0"/>
      <dgm:spPr/>
    </dgm:pt>
    <dgm:pt modelId="{D27A17A2-0D94-594E-A11F-EBD6647FE130}" type="pres">
      <dgm:prSet presAssocID="{48578A1B-EF1E-46E9-A3D8-BDB7EAF59925}" presName="thickLine" presStyleLbl="alignNode1" presStyleIdx="3" presStyleCnt="5"/>
      <dgm:spPr/>
    </dgm:pt>
    <dgm:pt modelId="{AEA130C6-6590-3F4A-BFB5-DCAC49D7D23C}" type="pres">
      <dgm:prSet presAssocID="{48578A1B-EF1E-46E9-A3D8-BDB7EAF59925}" presName="horz1" presStyleCnt="0"/>
      <dgm:spPr/>
    </dgm:pt>
    <dgm:pt modelId="{1F173163-A8FF-814A-B22B-9C3DB7CF84EC}" type="pres">
      <dgm:prSet presAssocID="{48578A1B-EF1E-46E9-A3D8-BDB7EAF59925}" presName="tx1" presStyleLbl="revTx" presStyleIdx="3" presStyleCnt="5"/>
      <dgm:spPr/>
    </dgm:pt>
    <dgm:pt modelId="{ED0DBEA7-C498-044A-AEF1-2F924832AAED}" type="pres">
      <dgm:prSet presAssocID="{48578A1B-EF1E-46E9-A3D8-BDB7EAF59925}" presName="vert1" presStyleCnt="0"/>
      <dgm:spPr/>
    </dgm:pt>
    <dgm:pt modelId="{DA212DBB-9609-144B-8D8F-203696E2DA21}" type="pres">
      <dgm:prSet presAssocID="{24E1D8E2-3EB6-4DC7-82B9-73CF4530687D}" presName="thickLine" presStyleLbl="alignNode1" presStyleIdx="4" presStyleCnt="5"/>
      <dgm:spPr/>
    </dgm:pt>
    <dgm:pt modelId="{0F215972-33BE-664C-ABE5-87478412E983}" type="pres">
      <dgm:prSet presAssocID="{24E1D8E2-3EB6-4DC7-82B9-73CF4530687D}" presName="horz1" presStyleCnt="0"/>
      <dgm:spPr/>
    </dgm:pt>
    <dgm:pt modelId="{23283F81-D900-564F-92CE-3C5899371831}" type="pres">
      <dgm:prSet presAssocID="{24E1D8E2-3EB6-4DC7-82B9-73CF4530687D}" presName="tx1" presStyleLbl="revTx" presStyleIdx="4" presStyleCnt="5"/>
      <dgm:spPr/>
    </dgm:pt>
    <dgm:pt modelId="{CEBA884B-C9CE-084A-8A3E-2F5DD931C04C}" type="pres">
      <dgm:prSet presAssocID="{24E1D8E2-3EB6-4DC7-82B9-73CF4530687D}" presName="vert1" presStyleCnt="0"/>
      <dgm:spPr/>
    </dgm:pt>
  </dgm:ptLst>
  <dgm:cxnLst>
    <dgm:cxn modelId="{750C2310-F229-5142-A18F-515C9D30ED45}" type="presOf" srcId="{48578A1B-EF1E-46E9-A3D8-BDB7EAF59925}" destId="{1F173163-A8FF-814A-B22B-9C3DB7CF84EC}" srcOrd="0" destOrd="0" presId="urn:microsoft.com/office/officeart/2008/layout/LinedList"/>
    <dgm:cxn modelId="{7727D618-8FEA-49E1-9216-FD0EED1CF5C6}" srcId="{0B43F5DE-C5E3-4867-B0AA-246378EB02B6}" destId="{24E1D8E2-3EB6-4DC7-82B9-73CF4530687D}" srcOrd="4" destOrd="0" parTransId="{5F64C119-B2CC-4A17-B3D1-DD8FAF61F67E}" sibTransId="{99437A61-4E9F-4167-ADEA-F401AE3E4FE5}"/>
    <dgm:cxn modelId="{A05E7230-14E0-6B4D-A0F2-DACA39C8C61E}" type="presOf" srcId="{0B43F5DE-C5E3-4867-B0AA-246378EB02B6}" destId="{9CFBE309-FE29-1242-9FDF-BE441C64A953}" srcOrd="0" destOrd="0" presId="urn:microsoft.com/office/officeart/2008/layout/LinedList"/>
    <dgm:cxn modelId="{EB412864-BFC8-8D40-9AFF-C9EB5C9205CB}" type="presOf" srcId="{D0C52CE0-B2CF-4229-9131-4B85F96B386C}" destId="{F3765354-F44F-1C41-B3FD-ECC2986E7F6D}" srcOrd="0" destOrd="0" presId="urn:microsoft.com/office/officeart/2008/layout/LinedList"/>
    <dgm:cxn modelId="{007CD149-38C0-8142-874F-2A68495BC453}" type="presOf" srcId="{D70FA47E-A19B-489D-A1A1-8F5D03195692}" destId="{A4B6E4E2-B843-8F4B-A4B1-EAB178631448}" srcOrd="0" destOrd="0" presId="urn:microsoft.com/office/officeart/2008/layout/LinedList"/>
    <dgm:cxn modelId="{9E0D0785-1505-E14E-B610-F6C01C353972}" type="presOf" srcId="{F21D3373-1F18-4814-B84F-3ADE8D997AD2}" destId="{DDE3D7A0-53E5-E446-BE96-60CB90A2B019}" srcOrd="0" destOrd="0" presId="urn:microsoft.com/office/officeart/2008/layout/LinedList"/>
    <dgm:cxn modelId="{D213A197-5A2E-4AB2-A4D6-D676EBA8DFE4}" srcId="{0B43F5DE-C5E3-4867-B0AA-246378EB02B6}" destId="{D70FA47E-A19B-489D-A1A1-8F5D03195692}" srcOrd="2" destOrd="0" parTransId="{0751E031-329D-4BEE-99AF-E32AB12AF7C4}" sibTransId="{8E43E5C8-E66E-40AC-9579-118BE34980DC}"/>
    <dgm:cxn modelId="{733A96A9-3F17-429A-A5D6-F4B0D5463C3C}" srcId="{0B43F5DE-C5E3-4867-B0AA-246378EB02B6}" destId="{D0C52CE0-B2CF-4229-9131-4B85F96B386C}" srcOrd="0" destOrd="0" parTransId="{5DE5821B-49CE-440B-9AC9-638E36563E91}" sibTransId="{01D9565A-FC8C-4AD2-A7BC-3216BD78B02F}"/>
    <dgm:cxn modelId="{F57087C1-A827-4C0B-96E9-4E14C81594BF}" srcId="{0B43F5DE-C5E3-4867-B0AA-246378EB02B6}" destId="{F21D3373-1F18-4814-B84F-3ADE8D997AD2}" srcOrd="1" destOrd="0" parTransId="{E8B78C3D-21D3-4F25-90CA-E8BA4516ABF8}" sibTransId="{C1AA0C19-3478-4785-9D21-12CD17368289}"/>
    <dgm:cxn modelId="{045516DC-56EF-E645-AFB9-525AF421483F}" type="presOf" srcId="{24E1D8E2-3EB6-4DC7-82B9-73CF4530687D}" destId="{23283F81-D900-564F-92CE-3C5899371831}" srcOrd="0" destOrd="0" presId="urn:microsoft.com/office/officeart/2008/layout/LinedList"/>
    <dgm:cxn modelId="{E6A5A2DF-F854-4413-A5EB-7D6CE3A2FCBF}" srcId="{0B43F5DE-C5E3-4867-B0AA-246378EB02B6}" destId="{48578A1B-EF1E-46E9-A3D8-BDB7EAF59925}" srcOrd="3" destOrd="0" parTransId="{81266DF5-B773-47D6-8D87-9C784F9E742C}" sibTransId="{47D81DE6-B300-446F-B3A1-B9B8B5EB161D}"/>
    <dgm:cxn modelId="{0DFB51B8-38DB-804D-81B0-4E22BEA44E9E}" type="presParOf" srcId="{9CFBE309-FE29-1242-9FDF-BE441C64A953}" destId="{CD1319FC-1F45-2243-8107-94EB71C229B1}" srcOrd="0" destOrd="0" presId="urn:microsoft.com/office/officeart/2008/layout/LinedList"/>
    <dgm:cxn modelId="{1DC4C94B-0EC3-994E-9B4A-865AF89253E9}" type="presParOf" srcId="{9CFBE309-FE29-1242-9FDF-BE441C64A953}" destId="{A47F689A-29E1-9544-AAA2-ED63B1D25716}" srcOrd="1" destOrd="0" presId="urn:microsoft.com/office/officeart/2008/layout/LinedList"/>
    <dgm:cxn modelId="{CFA975B3-7F79-E146-962A-65E9982E050F}" type="presParOf" srcId="{A47F689A-29E1-9544-AAA2-ED63B1D25716}" destId="{F3765354-F44F-1C41-B3FD-ECC2986E7F6D}" srcOrd="0" destOrd="0" presId="urn:microsoft.com/office/officeart/2008/layout/LinedList"/>
    <dgm:cxn modelId="{2BEA2CBF-6BAC-494E-8ED1-8460090AB357}" type="presParOf" srcId="{A47F689A-29E1-9544-AAA2-ED63B1D25716}" destId="{B74E5EB4-E6B2-2A4F-87B1-A00E03C5DA7F}" srcOrd="1" destOrd="0" presId="urn:microsoft.com/office/officeart/2008/layout/LinedList"/>
    <dgm:cxn modelId="{BFE0E987-F56C-8240-A5F2-CCCCE6255DBA}" type="presParOf" srcId="{9CFBE309-FE29-1242-9FDF-BE441C64A953}" destId="{24AB26E8-1119-7546-A068-47432B8638D8}" srcOrd="2" destOrd="0" presId="urn:microsoft.com/office/officeart/2008/layout/LinedList"/>
    <dgm:cxn modelId="{DB4B465E-F9C3-5249-880A-848D6532E870}" type="presParOf" srcId="{9CFBE309-FE29-1242-9FDF-BE441C64A953}" destId="{CF378EDE-98FF-F946-820E-8B43FE1E40EC}" srcOrd="3" destOrd="0" presId="urn:microsoft.com/office/officeart/2008/layout/LinedList"/>
    <dgm:cxn modelId="{F4AA85B5-D974-CD44-B4BB-2627450AE5DD}" type="presParOf" srcId="{CF378EDE-98FF-F946-820E-8B43FE1E40EC}" destId="{DDE3D7A0-53E5-E446-BE96-60CB90A2B019}" srcOrd="0" destOrd="0" presId="urn:microsoft.com/office/officeart/2008/layout/LinedList"/>
    <dgm:cxn modelId="{C85342DB-5945-DE48-B406-39FDB6D83CCA}" type="presParOf" srcId="{CF378EDE-98FF-F946-820E-8B43FE1E40EC}" destId="{E050710B-C7CD-5447-9E3E-5CD583D0EBD7}" srcOrd="1" destOrd="0" presId="urn:microsoft.com/office/officeart/2008/layout/LinedList"/>
    <dgm:cxn modelId="{C5D83993-188C-A743-8037-88DD5F8D042C}" type="presParOf" srcId="{9CFBE309-FE29-1242-9FDF-BE441C64A953}" destId="{C280D939-C20F-114F-9CBB-66FFB7E8E0EB}" srcOrd="4" destOrd="0" presId="urn:microsoft.com/office/officeart/2008/layout/LinedList"/>
    <dgm:cxn modelId="{87D2F23D-96F1-7741-BABA-C5ED02728781}" type="presParOf" srcId="{9CFBE309-FE29-1242-9FDF-BE441C64A953}" destId="{57D032E1-C715-DD48-BBBD-5457D46DCAFD}" srcOrd="5" destOrd="0" presId="urn:microsoft.com/office/officeart/2008/layout/LinedList"/>
    <dgm:cxn modelId="{53E529C6-C77F-8A46-8832-C803136149AD}" type="presParOf" srcId="{57D032E1-C715-DD48-BBBD-5457D46DCAFD}" destId="{A4B6E4E2-B843-8F4B-A4B1-EAB178631448}" srcOrd="0" destOrd="0" presId="urn:microsoft.com/office/officeart/2008/layout/LinedList"/>
    <dgm:cxn modelId="{680BC177-EB4E-BC47-9BE9-71FCCA83142D}" type="presParOf" srcId="{57D032E1-C715-DD48-BBBD-5457D46DCAFD}" destId="{03592982-9B73-AE47-A89F-7F8B18173983}" srcOrd="1" destOrd="0" presId="urn:microsoft.com/office/officeart/2008/layout/LinedList"/>
    <dgm:cxn modelId="{C0B98F9F-4A54-1847-8164-ADAAD3A4342A}" type="presParOf" srcId="{9CFBE309-FE29-1242-9FDF-BE441C64A953}" destId="{D27A17A2-0D94-594E-A11F-EBD6647FE130}" srcOrd="6" destOrd="0" presId="urn:microsoft.com/office/officeart/2008/layout/LinedList"/>
    <dgm:cxn modelId="{CED9A545-F396-F14A-A632-5D7D69FD5052}" type="presParOf" srcId="{9CFBE309-FE29-1242-9FDF-BE441C64A953}" destId="{AEA130C6-6590-3F4A-BFB5-DCAC49D7D23C}" srcOrd="7" destOrd="0" presId="urn:microsoft.com/office/officeart/2008/layout/LinedList"/>
    <dgm:cxn modelId="{DC3E152F-84CB-9242-B18C-7D140A87E65D}" type="presParOf" srcId="{AEA130C6-6590-3F4A-BFB5-DCAC49D7D23C}" destId="{1F173163-A8FF-814A-B22B-9C3DB7CF84EC}" srcOrd="0" destOrd="0" presId="urn:microsoft.com/office/officeart/2008/layout/LinedList"/>
    <dgm:cxn modelId="{60A78219-D0D9-D149-BA00-47A9ED6B23CE}" type="presParOf" srcId="{AEA130C6-6590-3F4A-BFB5-DCAC49D7D23C}" destId="{ED0DBEA7-C498-044A-AEF1-2F924832AAED}" srcOrd="1" destOrd="0" presId="urn:microsoft.com/office/officeart/2008/layout/LinedList"/>
    <dgm:cxn modelId="{089B451D-2527-A746-A448-788D1D37FCA6}" type="presParOf" srcId="{9CFBE309-FE29-1242-9FDF-BE441C64A953}" destId="{DA212DBB-9609-144B-8D8F-203696E2DA21}" srcOrd="8" destOrd="0" presId="urn:microsoft.com/office/officeart/2008/layout/LinedList"/>
    <dgm:cxn modelId="{B4477CF9-E460-C041-9F55-6E2F9D52776A}" type="presParOf" srcId="{9CFBE309-FE29-1242-9FDF-BE441C64A953}" destId="{0F215972-33BE-664C-ABE5-87478412E983}" srcOrd="9" destOrd="0" presId="urn:microsoft.com/office/officeart/2008/layout/LinedList"/>
    <dgm:cxn modelId="{25B0A67B-49AA-FF4C-B1A8-49C33CFD4E12}" type="presParOf" srcId="{0F215972-33BE-664C-ABE5-87478412E983}" destId="{23283F81-D900-564F-92CE-3C5899371831}" srcOrd="0" destOrd="0" presId="urn:microsoft.com/office/officeart/2008/layout/LinedList"/>
    <dgm:cxn modelId="{37EE03ED-7AC5-6548-B2DB-3D29A02B5EDA}" type="presParOf" srcId="{0F215972-33BE-664C-ABE5-87478412E983}" destId="{CEBA884B-C9CE-084A-8A3E-2F5DD931C04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9A072A7-C597-40D2-A56D-4D97E77E66F3}"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US"/>
        </a:p>
      </dgm:t>
    </dgm:pt>
    <dgm:pt modelId="{40ECCF7F-0EB5-4084-BB8B-C675AE36E2D3}">
      <dgm:prSet custT="1"/>
      <dgm:spPr/>
      <dgm:t>
        <a:bodyPr/>
        <a:lstStyle/>
        <a:p>
          <a:r>
            <a:rPr lang="en-GB" sz="1800" noProof="0" dirty="0"/>
            <a:t>Defined rehabilitation as a process of behavioural change and encouragement of stopping offending.</a:t>
          </a:r>
        </a:p>
      </dgm:t>
    </dgm:pt>
    <dgm:pt modelId="{FB083F71-CD54-4040-91AC-DF9A554A6FCA}" type="parTrans" cxnId="{077DE4E8-08EF-44BB-97C0-68AC62566937}">
      <dgm:prSet/>
      <dgm:spPr/>
      <dgm:t>
        <a:bodyPr/>
        <a:lstStyle/>
        <a:p>
          <a:endParaRPr lang="en-US" sz="1800"/>
        </a:p>
      </dgm:t>
    </dgm:pt>
    <dgm:pt modelId="{B2AFC47A-6BA3-40D9-A2C7-86C5C45890D0}" type="sibTrans" cxnId="{077DE4E8-08EF-44BB-97C0-68AC62566937}">
      <dgm:prSet/>
      <dgm:spPr/>
      <dgm:t>
        <a:bodyPr/>
        <a:lstStyle/>
        <a:p>
          <a:endParaRPr lang="en-US" sz="1800"/>
        </a:p>
      </dgm:t>
    </dgm:pt>
    <dgm:pt modelId="{8FC7F081-5AD5-431A-B0FE-83AEB6099E5E}">
      <dgm:prSet custT="1"/>
      <dgm:spPr/>
      <dgm:t>
        <a:bodyPr/>
        <a:lstStyle/>
        <a:p>
          <a:r>
            <a:rPr lang="en-GB" sz="1800" noProof="0" dirty="0"/>
            <a:t>Established how the UK supports reformed offenders into education (Rehabilitation of Offenders Act 1974) and discussed how long it takes for a conviction to become spent.</a:t>
          </a:r>
        </a:p>
      </dgm:t>
    </dgm:pt>
    <dgm:pt modelId="{25606F0A-6194-4BF8-A2CC-394DB2FE404F}" type="parTrans" cxnId="{00E2A571-46C2-41C9-8A74-572516102811}">
      <dgm:prSet/>
      <dgm:spPr/>
      <dgm:t>
        <a:bodyPr/>
        <a:lstStyle/>
        <a:p>
          <a:endParaRPr lang="en-US" sz="1800"/>
        </a:p>
      </dgm:t>
    </dgm:pt>
    <dgm:pt modelId="{80525CC5-C763-4741-BA89-4FCA83DD443E}" type="sibTrans" cxnId="{00E2A571-46C2-41C9-8A74-572516102811}">
      <dgm:prSet/>
      <dgm:spPr/>
      <dgm:t>
        <a:bodyPr/>
        <a:lstStyle/>
        <a:p>
          <a:endParaRPr lang="en-US" sz="1800"/>
        </a:p>
      </dgm:t>
    </dgm:pt>
    <dgm:pt modelId="{5B3D2F1B-C48B-4A32-90A6-62EB33C5D562}">
      <dgm:prSet custT="1"/>
      <dgm:spPr/>
      <dgm:t>
        <a:bodyPr/>
        <a:lstStyle/>
        <a:p>
          <a:r>
            <a:rPr lang="en-GB" sz="1800" noProof="0" dirty="0"/>
            <a:t>Enquired into the factors associated with offending, the imprisonment rate and reoffending rate in the UK</a:t>
          </a:r>
        </a:p>
      </dgm:t>
    </dgm:pt>
    <dgm:pt modelId="{20E2335D-42E6-4BDE-B22A-AEBF6D397019}" type="parTrans" cxnId="{B5B2CA0F-6F51-45D2-B773-EEA3F9405A02}">
      <dgm:prSet/>
      <dgm:spPr/>
      <dgm:t>
        <a:bodyPr/>
        <a:lstStyle/>
        <a:p>
          <a:endParaRPr lang="en-US" sz="1800"/>
        </a:p>
      </dgm:t>
    </dgm:pt>
    <dgm:pt modelId="{19CF88B7-5231-4BD3-9E93-8D7F25EF4C1C}" type="sibTrans" cxnId="{B5B2CA0F-6F51-45D2-B773-EEA3F9405A02}">
      <dgm:prSet/>
      <dgm:spPr/>
      <dgm:t>
        <a:bodyPr/>
        <a:lstStyle/>
        <a:p>
          <a:endParaRPr lang="en-US" sz="1800"/>
        </a:p>
      </dgm:t>
    </dgm:pt>
    <dgm:pt modelId="{EBA9E87A-2110-4DAC-85A4-51210F294FAE}">
      <dgm:prSet custT="1"/>
      <dgm:spPr/>
      <dgm:t>
        <a:bodyPr/>
        <a:lstStyle/>
        <a:p>
          <a:r>
            <a:rPr lang="en-GB" sz="1800" noProof="0" dirty="0"/>
            <a:t>Discussed the types of rehabilitation programmes there are in the UK.</a:t>
          </a:r>
        </a:p>
      </dgm:t>
    </dgm:pt>
    <dgm:pt modelId="{7B4DE1A9-52E9-45FF-95F6-8195A8C8D58D}" type="parTrans" cxnId="{0D78329E-EDFA-46EA-9FC1-76ED2869D297}">
      <dgm:prSet/>
      <dgm:spPr/>
      <dgm:t>
        <a:bodyPr/>
        <a:lstStyle/>
        <a:p>
          <a:endParaRPr lang="en-US" sz="1800"/>
        </a:p>
      </dgm:t>
    </dgm:pt>
    <dgm:pt modelId="{D0A4AB15-8F93-478A-B892-9C7F8E3C753A}" type="sibTrans" cxnId="{0D78329E-EDFA-46EA-9FC1-76ED2869D297}">
      <dgm:prSet/>
      <dgm:spPr/>
      <dgm:t>
        <a:bodyPr/>
        <a:lstStyle/>
        <a:p>
          <a:endParaRPr lang="en-US" sz="1800"/>
        </a:p>
      </dgm:t>
    </dgm:pt>
    <dgm:pt modelId="{DEEA5CF4-91E1-47A7-BCC9-41FAE520BBC8}">
      <dgm:prSet custT="1"/>
      <dgm:spPr/>
      <dgm:t>
        <a:bodyPr/>
        <a:lstStyle/>
        <a:p>
          <a:r>
            <a:rPr lang="en-GB" sz="1800" noProof="0" dirty="0"/>
            <a:t>Established the theories of rehabilitation and  the five concepts of criminal rehabilitation. </a:t>
          </a:r>
        </a:p>
      </dgm:t>
    </dgm:pt>
    <dgm:pt modelId="{18B9D6EC-60C9-4CF1-AAAE-7714AEBA1122}" type="parTrans" cxnId="{FD1F3055-FB20-4931-BAC1-CAA2B531A4BA}">
      <dgm:prSet/>
      <dgm:spPr/>
      <dgm:t>
        <a:bodyPr/>
        <a:lstStyle/>
        <a:p>
          <a:endParaRPr lang="en-US" sz="1800"/>
        </a:p>
      </dgm:t>
    </dgm:pt>
    <dgm:pt modelId="{EFC9A21A-99ED-4559-B709-F034A0B52757}" type="sibTrans" cxnId="{FD1F3055-FB20-4931-BAC1-CAA2B531A4BA}">
      <dgm:prSet/>
      <dgm:spPr/>
      <dgm:t>
        <a:bodyPr/>
        <a:lstStyle/>
        <a:p>
          <a:endParaRPr lang="en-US" sz="1800"/>
        </a:p>
      </dgm:t>
    </dgm:pt>
    <dgm:pt modelId="{A53BE53F-AD01-4BE3-A444-FB088A1BEFB1}">
      <dgm:prSet custT="1"/>
      <dgm:spPr/>
      <dgm:t>
        <a:bodyPr/>
        <a:lstStyle/>
        <a:p>
          <a:r>
            <a:rPr lang="en-GB" sz="1800" noProof="0" dirty="0"/>
            <a:t>Considered the successes and problems with rehabilitation. </a:t>
          </a:r>
        </a:p>
      </dgm:t>
    </dgm:pt>
    <dgm:pt modelId="{6A4DB70E-F8ED-4C8B-8B7D-D1E3B795BD43}" type="parTrans" cxnId="{E0600FD9-AE79-4802-8D56-4966ECFFE731}">
      <dgm:prSet/>
      <dgm:spPr/>
      <dgm:t>
        <a:bodyPr/>
        <a:lstStyle/>
        <a:p>
          <a:endParaRPr lang="en-US" sz="1800"/>
        </a:p>
      </dgm:t>
    </dgm:pt>
    <dgm:pt modelId="{2A7B3D28-55C8-4A4A-AC84-B10F28349A09}" type="sibTrans" cxnId="{E0600FD9-AE79-4802-8D56-4966ECFFE731}">
      <dgm:prSet/>
      <dgm:spPr/>
      <dgm:t>
        <a:bodyPr/>
        <a:lstStyle/>
        <a:p>
          <a:endParaRPr lang="en-US" sz="1800"/>
        </a:p>
      </dgm:t>
    </dgm:pt>
    <dgm:pt modelId="{769B106C-2CCE-46AC-ABCC-84868143F262}">
      <dgm:prSet custT="1"/>
      <dgm:spPr/>
      <dgm:t>
        <a:bodyPr/>
        <a:lstStyle/>
        <a:p>
          <a:r>
            <a:rPr lang="en-GB" sz="1800" noProof="0" dirty="0"/>
            <a:t>Discussed whether there should be a punitive or rehabilitative approach to dealing with offenders and whether all offenders can be rehabilitated.</a:t>
          </a:r>
        </a:p>
      </dgm:t>
    </dgm:pt>
    <dgm:pt modelId="{F24582EF-EB3F-45FD-A891-7E87F1F57C49}" type="parTrans" cxnId="{843402D4-7767-4365-85D1-017DFD23F7DC}">
      <dgm:prSet/>
      <dgm:spPr/>
      <dgm:t>
        <a:bodyPr/>
        <a:lstStyle/>
        <a:p>
          <a:endParaRPr lang="en-US" sz="1800"/>
        </a:p>
      </dgm:t>
    </dgm:pt>
    <dgm:pt modelId="{7E0D8509-7799-4984-B5F3-299DC496AA77}" type="sibTrans" cxnId="{843402D4-7767-4365-85D1-017DFD23F7DC}">
      <dgm:prSet/>
      <dgm:spPr/>
      <dgm:t>
        <a:bodyPr/>
        <a:lstStyle/>
        <a:p>
          <a:endParaRPr lang="en-US" sz="1800"/>
        </a:p>
      </dgm:t>
    </dgm:pt>
    <dgm:pt modelId="{7EEA04D7-7973-7A4E-9193-DFF8089B24BA}" type="pres">
      <dgm:prSet presAssocID="{49A072A7-C597-40D2-A56D-4D97E77E66F3}" presName="linear" presStyleCnt="0">
        <dgm:presLayoutVars>
          <dgm:animLvl val="lvl"/>
          <dgm:resizeHandles val="exact"/>
        </dgm:presLayoutVars>
      </dgm:prSet>
      <dgm:spPr/>
    </dgm:pt>
    <dgm:pt modelId="{44571E35-79C7-1D40-A1FB-A951C7D5DC1E}" type="pres">
      <dgm:prSet presAssocID="{40ECCF7F-0EB5-4084-BB8B-C675AE36E2D3}" presName="parentText" presStyleLbl="node1" presStyleIdx="0" presStyleCnt="7">
        <dgm:presLayoutVars>
          <dgm:chMax val="0"/>
          <dgm:bulletEnabled val="1"/>
        </dgm:presLayoutVars>
      </dgm:prSet>
      <dgm:spPr/>
    </dgm:pt>
    <dgm:pt modelId="{10F4863F-1883-7E4A-885C-5A4B465741CE}" type="pres">
      <dgm:prSet presAssocID="{B2AFC47A-6BA3-40D9-A2C7-86C5C45890D0}" presName="spacer" presStyleCnt="0"/>
      <dgm:spPr/>
    </dgm:pt>
    <dgm:pt modelId="{4EB7E906-0EDE-D840-8A75-12390226DB98}" type="pres">
      <dgm:prSet presAssocID="{8FC7F081-5AD5-431A-B0FE-83AEB6099E5E}" presName="parentText" presStyleLbl="node1" presStyleIdx="1" presStyleCnt="7">
        <dgm:presLayoutVars>
          <dgm:chMax val="0"/>
          <dgm:bulletEnabled val="1"/>
        </dgm:presLayoutVars>
      </dgm:prSet>
      <dgm:spPr/>
    </dgm:pt>
    <dgm:pt modelId="{A58EC836-FD7F-DF46-8486-5AA581F8839E}" type="pres">
      <dgm:prSet presAssocID="{80525CC5-C763-4741-BA89-4FCA83DD443E}" presName="spacer" presStyleCnt="0"/>
      <dgm:spPr/>
    </dgm:pt>
    <dgm:pt modelId="{8200FAAB-5E05-B84B-B210-971F632CCCB1}" type="pres">
      <dgm:prSet presAssocID="{5B3D2F1B-C48B-4A32-90A6-62EB33C5D562}" presName="parentText" presStyleLbl="node1" presStyleIdx="2" presStyleCnt="7">
        <dgm:presLayoutVars>
          <dgm:chMax val="0"/>
          <dgm:bulletEnabled val="1"/>
        </dgm:presLayoutVars>
      </dgm:prSet>
      <dgm:spPr/>
    </dgm:pt>
    <dgm:pt modelId="{A521BCC4-B8B7-624C-8B86-C298E876562C}" type="pres">
      <dgm:prSet presAssocID="{19CF88B7-5231-4BD3-9E93-8D7F25EF4C1C}" presName="spacer" presStyleCnt="0"/>
      <dgm:spPr/>
    </dgm:pt>
    <dgm:pt modelId="{D022860F-E434-D545-8AEB-06AADF4214F8}" type="pres">
      <dgm:prSet presAssocID="{EBA9E87A-2110-4DAC-85A4-51210F294FAE}" presName="parentText" presStyleLbl="node1" presStyleIdx="3" presStyleCnt="7">
        <dgm:presLayoutVars>
          <dgm:chMax val="0"/>
          <dgm:bulletEnabled val="1"/>
        </dgm:presLayoutVars>
      </dgm:prSet>
      <dgm:spPr/>
    </dgm:pt>
    <dgm:pt modelId="{3A1A4ED9-FA71-A940-A355-0AA773059F6D}" type="pres">
      <dgm:prSet presAssocID="{D0A4AB15-8F93-478A-B892-9C7F8E3C753A}" presName="spacer" presStyleCnt="0"/>
      <dgm:spPr/>
    </dgm:pt>
    <dgm:pt modelId="{C47FEFFB-284F-FA41-84AB-ED8D702CCCAF}" type="pres">
      <dgm:prSet presAssocID="{DEEA5CF4-91E1-47A7-BCC9-41FAE520BBC8}" presName="parentText" presStyleLbl="node1" presStyleIdx="4" presStyleCnt="7">
        <dgm:presLayoutVars>
          <dgm:chMax val="0"/>
          <dgm:bulletEnabled val="1"/>
        </dgm:presLayoutVars>
      </dgm:prSet>
      <dgm:spPr/>
    </dgm:pt>
    <dgm:pt modelId="{EB20F3FE-C534-7A4A-8165-19588B2BA164}" type="pres">
      <dgm:prSet presAssocID="{EFC9A21A-99ED-4559-B709-F034A0B52757}" presName="spacer" presStyleCnt="0"/>
      <dgm:spPr/>
    </dgm:pt>
    <dgm:pt modelId="{AEBEBEED-517F-1642-8074-43C00BEC143A}" type="pres">
      <dgm:prSet presAssocID="{A53BE53F-AD01-4BE3-A444-FB088A1BEFB1}" presName="parentText" presStyleLbl="node1" presStyleIdx="5" presStyleCnt="7">
        <dgm:presLayoutVars>
          <dgm:chMax val="0"/>
          <dgm:bulletEnabled val="1"/>
        </dgm:presLayoutVars>
      </dgm:prSet>
      <dgm:spPr/>
    </dgm:pt>
    <dgm:pt modelId="{022669E1-8950-C64A-BBE3-7119DE96C4B8}" type="pres">
      <dgm:prSet presAssocID="{2A7B3D28-55C8-4A4A-AC84-B10F28349A09}" presName="spacer" presStyleCnt="0"/>
      <dgm:spPr/>
    </dgm:pt>
    <dgm:pt modelId="{4308CA06-BBE8-B544-8237-2640A51D5413}" type="pres">
      <dgm:prSet presAssocID="{769B106C-2CCE-46AC-ABCC-84868143F262}" presName="parentText" presStyleLbl="node1" presStyleIdx="6" presStyleCnt="7">
        <dgm:presLayoutVars>
          <dgm:chMax val="0"/>
          <dgm:bulletEnabled val="1"/>
        </dgm:presLayoutVars>
      </dgm:prSet>
      <dgm:spPr/>
    </dgm:pt>
  </dgm:ptLst>
  <dgm:cxnLst>
    <dgm:cxn modelId="{B0411806-66FF-4145-948D-B8EFD443CEA7}" type="presOf" srcId="{769B106C-2CCE-46AC-ABCC-84868143F262}" destId="{4308CA06-BBE8-B544-8237-2640A51D5413}" srcOrd="0" destOrd="0" presId="urn:microsoft.com/office/officeart/2005/8/layout/vList2"/>
    <dgm:cxn modelId="{8263940B-3397-8840-9D3A-B1BB85960F7A}" type="presOf" srcId="{8FC7F081-5AD5-431A-B0FE-83AEB6099E5E}" destId="{4EB7E906-0EDE-D840-8A75-12390226DB98}" srcOrd="0" destOrd="0" presId="urn:microsoft.com/office/officeart/2005/8/layout/vList2"/>
    <dgm:cxn modelId="{B5B2CA0F-6F51-45D2-B773-EEA3F9405A02}" srcId="{49A072A7-C597-40D2-A56D-4D97E77E66F3}" destId="{5B3D2F1B-C48B-4A32-90A6-62EB33C5D562}" srcOrd="2" destOrd="0" parTransId="{20E2335D-42E6-4BDE-B22A-AEBF6D397019}" sibTransId="{19CF88B7-5231-4BD3-9E93-8D7F25EF4C1C}"/>
    <dgm:cxn modelId="{57028C2F-2DB1-8147-89C8-6CC4F69EE350}" type="presOf" srcId="{DEEA5CF4-91E1-47A7-BCC9-41FAE520BBC8}" destId="{C47FEFFB-284F-FA41-84AB-ED8D702CCCAF}" srcOrd="0" destOrd="0" presId="urn:microsoft.com/office/officeart/2005/8/layout/vList2"/>
    <dgm:cxn modelId="{89E52171-BCD6-2D42-AB13-2127CAA220CB}" type="presOf" srcId="{40ECCF7F-0EB5-4084-BB8B-C675AE36E2D3}" destId="{44571E35-79C7-1D40-A1FB-A951C7D5DC1E}" srcOrd="0" destOrd="0" presId="urn:microsoft.com/office/officeart/2005/8/layout/vList2"/>
    <dgm:cxn modelId="{00E2A571-46C2-41C9-8A74-572516102811}" srcId="{49A072A7-C597-40D2-A56D-4D97E77E66F3}" destId="{8FC7F081-5AD5-431A-B0FE-83AEB6099E5E}" srcOrd="1" destOrd="0" parTransId="{25606F0A-6194-4BF8-A2CC-394DB2FE404F}" sibTransId="{80525CC5-C763-4741-BA89-4FCA83DD443E}"/>
    <dgm:cxn modelId="{FD1F3055-FB20-4931-BAC1-CAA2B531A4BA}" srcId="{49A072A7-C597-40D2-A56D-4D97E77E66F3}" destId="{DEEA5CF4-91E1-47A7-BCC9-41FAE520BBC8}" srcOrd="4" destOrd="0" parTransId="{18B9D6EC-60C9-4CF1-AAAE-7714AEBA1122}" sibTransId="{EFC9A21A-99ED-4559-B709-F034A0B52757}"/>
    <dgm:cxn modelId="{0D78329E-EDFA-46EA-9FC1-76ED2869D297}" srcId="{49A072A7-C597-40D2-A56D-4D97E77E66F3}" destId="{EBA9E87A-2110-4DAC-85A4-51210F294FAE}" srcOrd="3" destOrd="0" parTransId="{7B4DE1A9-52E9-45FF-95F6-8195A8C8D58D}" sibTransId="{D0A4AB15-8F93-478A-B892-9C7F8E3C753A}"/>
    <dgm:cxn modelId="{456C52D0-34D8-BA42-BF18-6C0FCB2404EC}" type="presOf" srcId="{5B3D2F1B-C48B-4A32-90A6-62EB33C5D562}" destId="{8200FAAB-5E05-B84B-B210-971F632CCCB1}" srcOrd="0" destOrd="0" presId="urn:microsoft.com/office/officeart/2005/8/layout/vList2"/>
    <dgm:cxn modelId="{843402D4-7767-4365-85D1-017DFD23F7DC}" srcId="{49A072A7-C597-40D2-A56D-4D97E77E66F3}" destId="{769B106C-2CCE-46AC-ABCC-84868143F262}" srcOrd="6" destOrd="0" parTransId="{F24582EF-EB3F-45FD-A891-7E87F1F57C49}" sibTransId="{7E0D8509-7799-4984-B5F3-299DC496AA77}"/>
    <dgm:cxn modelId="{E0600FD9-AE79-4802-8D56-4966ECFFE731}" srcId="{49A072A7-C597-40D2-A56D-4D97E77E66F3}" destId="{A53BE53F-AD01-4BE3-A444-FB088A1BEFB1}" srcOrd="5" destOrd="0" parTransId="{6A4DB70E-F8ED-4C8B-8B7D-D1E3B795BD43}" sibTransId="{2A7B3D28-55C8-4A4A-AC84-B10F28349A09}"/>
    <dgm:cxn modelId="{077DE4E8-08EF-44BB-97C0-68AC62566937}" srcId="{49A072A7-C597-40D2-A56D-4D97E77E66F3}" destId="{40ECCF7F-0EB5-4084-BB8B-C675AE36E2D3}" srcOrd="0" destOrd="0" parTransId="{FB083F71-CD54-4040-91AC-DF9A554A6FCA}" sibTransId="{B2AFC47A-6BA3-40D9-A2C7-86C5C45890D0}"/>
    <dgm:cxn modelId="{2F4195F0-A67D-8A47-B2DB-A188943A5704}" type="presOf" srcId="{49A072A7-C597-40D2-A56D-4D97E77E66F3}" destId="{7EEA04D7-7973-7A4E-9193-DFF8089B24BA}" srcOrd="0" destOrd="0" presId="urn:microsoft.com/office/officeart/2005/8/layout/vList2"/>
    <dgm:cxn modelId="{F76F94F1-6086-4A41-B653-340F522DAADA}" type="presOf" srcId="{EBA9E87A-2110-4DAC-85A4-51210F294FAE}" destId="{D022860F-E434-D545-8AEB-06AADF4214F8}" srcOrd="0" destOrd="0" presId="urn:microsoft.com/office/officeart/2005/8/layout/vList2"/>
    <dgm:cxn modelId="{BBE90AF3-C638-4541-9B3E-836FE1A07354}" type="presOf" srcId="{A53BE53F-AD01-4BE3-A444-FB088A1BEFB1}" destId="{AEBEBEED-517F-1642-8074-43C00BEC143A}" srcOrd="0" destOrd="0" presId="urn:microsoft.com/office/officeart/2005/8/layout/vList2"/>
    <dgm:cxn modelId="{9473723A-18BC-5C4F-B595-25DA065F06A5}" type="presParOf" srcId="{7EEA04D7-7973-7A4E-9193-DFF8089B24BA}" destId="{44571E35-79C7-1D40-A1FB-A951C7D5DC1E}" srcOrd="0" destOrd="0" presId="urn:microsoft.com/office/officeart/2005/8/layout/vList2"/>
    <dgm:cxn modelId="{FE20C14E-4F00-6742-B8CD-52FFAA2202E0}" type="presParOf" srcId="{7EEA04D7-7973-7A4E-9193-DFF8089B24BA}" destId="{10F4863F-1883-7E4A-885C-5A4B465741CE}" srcOrd="1" destOrd="0" presId="urn:microsoft.com/office/officeart/2005/8/layout/vList2"/>
    <dgm:cxn modelId="{62F1391C-6D6F-254D-8E63-371A3DDC1AD4}" type="presParOf" srcId="{7EEA04D7-7973-7A4E-9193-DFF8089B24BA}" destId="{4EB7E906-0EDE-D840-8A75-12390226DB98}" srcOrd="2" destOrd="0" presId="urn:microsoft.com/office/officeart/2005/8/layout/vList2"/>
    <dgm:cxn modelId="{763D3849-36EB-D944-9E99-9347AB0323B2}" type="presParOf" srcId="{7EEA04D7-7973-7A4E-9193-DFF8089B24BA}" destId="{A58EC836-FD7F-DF46-8486-5AA581F8839E}" srcOrd="3" destOrd="0" presId="urn:microsoft.com/office/officeart/2005/8/layout/vList2"/>
    <dgm:cxn modelId="{68DC4FCA-6236-1748-AD59-5FC10C7F953A}" type="presParOf" srcId="{7EEA04D7-7973-7A4E-9193-DFF8089B24BA}" destId="{8200FAAB-5E05-B84B-B210-971F632CCCB1}" srcOrd="4" destOrd="0" presId="urn:microsoft.com/office/officeart/2005/8/layout/vList2"/>
    <dgm:cxn modelId="{FAC20C71-3902-A348-9A63-28194C618A3C}" type="presParOf" srcId="{7EEA04D7-7973-7A4E-9193-DFF8089B24BA}" destId="{A521BCC4-B8B7-624C-8B86-C298E876562C}" srcOrd="5" destOrd="0" presId="urn:microsoft.com/office/officeart/2005/8/layout/vList2"/>
    <dgm:cxn modelId="{3BA4016A-C311-3C49-AD69-8D1018C96825}" type="presParOf" srcId="{7EEA04D7-7973-7A4E-9193-DFF8089B24BA}" destId="{D022860F-E434-D545-8AEB-06AADF4214F8}" srcOrd="6" destOrd="0" presId="urn:microsoft.com/office/officeart/2005/8/layout/vList2"/>
    <dgm:cxn modelId="{71540744-D4FC-1F40-9BBF-24CBDFC802FA}" type="presParOf" srcId="{7EEA04D7-7973-7A4E-9193-DFF8089B24BA}" destId="{3A1A4ED9-FA71-A940-A355-0AA773059F6D}" srcOrd="7" destOrd="0" presId="urn:microsoft.com/office/officeart/2005/8/layout/vList2"/>
    <dgm:cxn modelId="{C85AE5EA-D8FE-B149-9E42-36C10B938E14}" type="presParOf" srcId="{7EEA04D7-7973-7A4E-9193-DFF8089B24BA}" destId="{C47FEFFB-284F-FA41-84AB-ED8D702CCCAF}" srcOrd="8" destOrd="0" presId="urn:microsoft.com/office/officeart/2005/8/layout/vList2"/>
    <dgm:cxn modelId="{12B8C7B6-0259-B141-A055-4DE17CE08356}" type="presParOf" srcId="{7EEA04D7-7973-7A4E-9193-DFF8089B24BA}" destId="{EB20F3FE-C534-7A4A-8165-19588B2BA164}" srcOrd="9" destOrd="0" presId="urn:microsoft.com/office/officeart/2005/8/layout/vList2"/>
    <dgm:cxn modelId="{9CFF791A-2FBA-064D-B04A-9E23E316D0B7}" type="presParOf" srcId="{7EEA04D7-7973-7A4E-9193-DFF8089B24BA}" destId="{AEBEBEED-517F-1642-8074-43C00BEC143A}" srcOrd="10" destOrd="0" presId="urn:microsoft.com/office/officeart/2005/8/layout/vList2"/>
    <dgm:cxn modelId="{0E3A4AFF-32CC-FD46-B85D-13F24F4E69F3}" type="presParOf" srcId="{7EEA04D7-7973-7A4E-9193-DFF8089B24BA}" destId="{022669E1-8950-C64A-BBE3-7119DE96C4B8}" srcOrd="11" destOrd="0" presId="urn:microsoft.com/office/officeart/2005/8/layout/vList2"/>
    <dgm:cxn modelId="{DC03BC39-674C-234B-9D04-4A31E66F4273}" type="presParOf" srcId="{7EEA04D7-7973-7A4E-9193-DFF8089B24BA}" destId="{4308CA06-BBE8-B544-8237-2640A51D5413}"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6557B1-886C-CB44-86F1-D21F5574EEC4}">
      <dsp:nvSpPr>
        <dsp:cNvPr id="0" name=""/>
        <dsp:cNvSpPr/>
      </dsp:nvSpPr>
      <dsp:spPr>
        <a:xfrm>
          <a:off x="0" y="5875836"/>
          <a:ext cx="1812905" cy="771200"/>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934" tIns="170688" rIns="128934" bIns="170688" numCol="1" spcCol="1270" anchor="ctr" anchorCtr="0">
          <a:noAutofit/>
        </a:bodyPr>
        <a:lstStyle/>
        <a:p>
          <a:pPr marL="0" lvl="0" indent="0" algn="ctr" defTabSz="1066800">
            <a:lnSpc>
              <a:spcPct val="90000"/>
            </a:lnSpc>
            <a:spcBef>
              <a:spcPct val="0"/>
            </a:spcBef>
            <a:spcAft>
              <a:spcPct val="35000"/>
            </a:spcAft>
            <a:buNone/>
          </a:pPr>
          <a:r>
            <a:rPr lang="en-GB" sz="2400" kern="1200" noProof="0" dirty="0"/>
            <a:t>Classify</a:t>
          </a:r>
        </a:p>
      </dsp:txBody>
      <dsp:txXfrm>
        <a:off x="0" y="5875836"/>
        <a:ext cx="1812905" cy="771200"/>
      </dsp:txXfrm>
    </dsp:sp>
    <dsp:sp modelId="{7CD877FD-A8A2-8943-B787-C807714C2DD8}">
      <dsp:nvSpPr>
        <dsp:cNvPr id="0" name=""/>
        <dsp:cNvSpPr/>
      </dsp:nvSpPr>
      <dsp:spPr>
        <a:xfrm>
          <a:off x="1812905" y="5875836"/>
          <a:ext cx="5438716" cy="771200"/>
        </a:xfrm>
        <a:prstGeom prst="rect">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323" tIns="203200" rIns="110323" bIns="203200" numCol="1" spcCol="1270" anchor="ctr" anchorCtr="0">
          <a:noAutofit/>
        </a:bodyPr>
        <a:lstStyle/>
        <a:p>
          <a:pPr marL="0" lvl="0" indent="0" algn="l" defTabSz="711200">
            <a:lnSpc>
              <a:spcPct val="90000"/>
            </a:lnSpc>
            <a:spcBef>
              <a:spcPct val="0"/>
            </a:spcBef>
            <a:spcAft>
              <a:spcPct val="35000"/>
            </a:spcAft>
            <a:buNone/>
          </a:pPr>
          <a:r>
            <a:rPr lang="en-GB" sz="1600" kern="1200" noProof="0" dirty="0"/>
            <a:t>The problems surrounding rehabilitation and discuss whether all offenders can be rehabilitated.</a:t>
          </a:r>
        </a:p>
      </dsp:txBody>
      <dsp:txXfrm>
        <a:off x="1812905" y="5875836"/>
        <a:ext cx="5438716" cy="771200"/>
      </dsp:txXfrm>
    </dsp:sp>
    <dsp:sp modelId="{699B6372-5A21-D147-A957-0DA8E249683D}">
      <dsp:nvSpPr>
        <dsp:cNvPr id="0" name=""/>
        <dsp:cNvSpPr/>
      </dsp:nvSpPr>
      <dsp:spPr>
        <a:xfrm rot="10800000">
          <a:off x="0" y="4701297"/>
          <a:ext cx="1812905" cy="1186106"/>
        </a:xfrm>
        <a:prstGeom prst="upArrowCallout">
          <a:avLst>
            <a:gd name="adj1" fmla="val 5000"/>
            <a:gd name="adj2" fmla="val 10000"/>
            <a:gd name="adj3" fmla="val 15000"/>
            <a:gd name="adj4" fmla="val 64977"/>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934" tIns="170688" rIns="128934" bIns="170688" numCol="1" spcCol="1270" anchor="ctr" anchorCtr="0">
          <a:noAutofit/>
        </a:bodyPr>
        <a:lstStyle/>
        <a:p>
          <a:pPr marL="0" lvl="0" indent="0" algn="ctr" defTabSz="1066800">
            <a:lnSpc>
              <a:spcPct val="90000"/>
            </a:lnSpc>
            <a:spcBef>
              <a:spcPct val="0"/>
            </a:spcBef>
            <a:spcAft>
              <a:spcPct val="35000"/>
            </a:spcAft>
            <a:buNone/>
          </a:pPr>
          <a:r>
            <a:rPr lang="en-GB" sz="2400" kern="1200" noProof="0" dirty="0"/>
            <a:t>Establish</a:t>
          </a:r>
        </a:p>
      </dsp:txBody>
      <dsp:txXfrm rot="-10800000">
        <a:off x="0" y="4701297"/>
        <a:ext cx="1812905" cy="770968"/>
      </dsp:txXfrm>
    </dsp:sp>
    <dsp:sp modelId="{E478A9DA-7165-9A45-AAEF-A269CBE47199}">
      <dsp:nvSpPr>
        <dsp:cNvPr id="0" name=""/>
        <dsp:cNvSpPr/>
      </dsp:nvSpPr>
      <dsp:spPr>
        <a:xfrm>
          <a:off x="1812905" y="4701297"/>
          <a:ext cx="5438716" cy="770968"/>
        </a:xfrm>
        <a:prstGeom prst="rect">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323" tIns="203200" rIns="110323" bIns="203200" numCol="1" spcCol="1270" anchor="ctr" anchorCtr="0">
          <a:noAutofit/>
        </a:bodyPr>
        <a:lstStyle/>
        <a:p>
          <a:pPr marL="0" lvl="0" indent="0" algn="l" defTabSz="711200">
            <a:lnSpc>
              <a:spcPct val="90000"/>
            </a:lnSpc>
            <a:spcBef>
              <a:spcPct val="0"/>
            </a:spcBef>
            <a:spcAft>
              <a:spcPct val="35000"/>
            </a:spcAft>
            <a:buNone/>
          </a:pPr>
          <a:r>
            <a:rPr lang="en-GB" sz="1600" kern="1200" noProof="0" dirty="0"/>
            <a:t>The theories surrounding rehabilitation.</a:t>
          </a:r>
        </a:p>
      </dsp:txBody>
      <dsp:txXfrm>
        <a:off x="1812905" y="4701297"/>
        <a:ext cx="5438716" cy="770968"/>
      </dsp:txXfrm>
    </dsp:sp>
    <dsp:sp modelId="{A5317AA8-7BB6-B346-BDAA-A2156C12D453}">
      <dsp:nvSpPr>
        <dsp:cNvPr id="0" name=""/>
        <dsp:cNvSpPr/>
      </dsp:nvSpPr>
      <dsp:spPr>
        <a:xfrm rot="10800000">
          <a:off x="0" y="3526759"/>
          <a:ext cx="1812905" cy="1186106"/>
        </a:xfrm>
        <a:prstGeom prst="upArrowCallout">
          <a:avLst>
            <a:gd name="adj1" fmla="val 5000"/>
            <a:gd name="adj2" fmla="val 10000"/>
            <a:gd name="adj3" fmla="val 15000"/>
            <a:gd name="adj4" fmla="val 64977"/>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934" tIns="170688" rIns="128934" bIns="170688" numCol="1" spcCol="1270" anchor="ctr" anchorCtr="0">
          <a:noAutofit/>
        </a:bodyPr>
        <a:lstStyle/>
        <a:p>
          <a:pPr marL="0" lvl="0" indent="0" algn="ctr" defTabSz="1066800">
            <a:lnSpc>
              <a:spcPct val="90000"/>
            </a:lnSpc>
            <a:spcBef>
              <a:spcPct val="0"/>
            </a:spcBef>
            <a:spcAft>
              <a:spcPct val="35000"/>
            </a:spcAft>
            <a:buNone/>
          </a:pPr>
          <a:r>
            <a:rPr lang="en-GB" sz="2400" kern="1200" noProof="0" dirty="0"/>
            <a:t>Consider</a:t>
          </a:r>
          <a:endParaRPr lang="en-GB" sz="2300" kern="1200" noProof="0" dirty="0"/>
        </a:p>
      </dsp:txBody>
      <dsp:txXfrm rot="-10800000">
        <a:off x="0" y="3526759"/>
        <a:ext cx="1812905" cy="770968"/>
      </dsp:txXfrm>
    </dsp:sp>
    <dsp:sp modelId="{0E3A0369-8EF0-5644-A21A-A45F55548676}">
      <dsp:nvSpPr>
        <dsp:cNvPr id="0" name=""/>
        <dsp:cNvSpPr/>
      </dsp:nvSpPr>
      <dsp:spPr>
        <a:xfrm>
          <a:off x="1812905" y="3526759"/>
          <a:ext cx="5438716" cy="770968"/>
        </a:xfrm>
        <a:prstGeom prst="rect">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323" tIns="203200" rIns="110323" bIns="203200" numCol="1" spcCol="1270" anchor="ctr" anchorCtr="0">
          <a:noAutofit/>
        </a:bodyPr>
        <a:lstStyle/>
        <a:p>
          <a:pPr marL="0" lvl="0" indent="0" algn="l" defTabSz="711200">
            <a:lnSpc>
              <a:spcPct val="90000"/>
            </a:lnSpc>
            <a:spcBef>
              <a:spcPct val="0"/>
            </a:spcBef>
            <a:spcAft>
              <a:spcPct val="35000"/>
            </a:spcAft>
            <a:buNone/>
          </a:pPr>
          <a:r>
            <a:rPr lang="en-GB" sz="1600" kern="1200" noProof="0" dirty="0"/>
            <a:t>Whether punishment or rehabilitation is better and identify the types of rehabilitation.</a:t>
          </a:r>
        </a:p>
      </dsp:txBody>
      <dsp:txXfrm>
        <a:off x="1812905" y="3526759"/>
        <a:ext cx="5438716" cy="770968"/>
      </dsp:txXfrm>
    </dsp:sp>
    <dsp:sp modelId="{49033D31-CCCE-8247-9ACA-C34D92D9EAD7}">
      <dsp:nvSpPr>
        <dsp:cNvPr id="0" name=""/>
        <dsp:cNvSpPr/>
      </dsp:nvSpPr>
      <dsp:spPr>
        <a:xfrm rot="10800000">
          <a:off x="0" y="2352221"/>
          <a:ext cx="1812905" cy="1186106"/>
        </a:xfrm>
        <a:prstGeom prst="upArrowCallout">
          <a:avLst>
            <a:gd name="adj1" fmla="val 5000"/>
            <a:gd name="adj2" fmla="val 10000"/>
            <a:gd name="adj3" fmla="val 15000"/>
            <a:gd name="adj4" fmla="val 64977"/>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934" tIns="170688" rIns="128934" bIns="170688" numCol="1" spcCol="1270" anchor="ctr" anchorCtr="0">
          <a:noAutofit/>
        </a:bodyPr>
        <a:lstStyle/>
        <a:p>
          <a:pPr marL="0" lvl="0" indent="0" algn="ctr" defTabSz="1066800">
            <a:lnSpc>
              <a:spcPct val="90000"/>
            </a:lnSpc>
            <a:spcBef>
              <a:spcPct val="0"/>
            </a:spcBef>
            <a:spcAft>
              <a:spcPct val="35000"/>
            </a:spcAft>
            <a:buNone/>
          </a:pPr>
          <a:r>
            <a:rPr lang="en-GB" sz="2400" kern="1200" noProof="0" dirty="0"/>
            <a:t>Establish</a:t>
          </a:r>
        </a:p>
      </dsp:txBody>
      <dsp:txXfrm rot="-10800000">
        <a:off x="0" y="2352221"/>
        <a:ext cx="1812905" cy="770968"/>
      </dsp:txXfrm>
    </dsp:sp>
    <dsp:sp modelId="{CFF3D92C-92A9-BD49-82D7-AE80D2F24F61}">
      <dsp:nvSpPr>
        <dsp:cNvPr id="0" name=""/>
        <dsp:cNvSpPr/>
      </dsp:nvSpPr>
      <dsp:spPr>
        <a:xfrm>
          <a:off x="1812905" y="2352221"/>
          <a:ext cx="5438716" cy="770968"/>
        </a:xfrm>
        <a:prstGeom prst="rect">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323" tIns="203200" rIns="110323" bIns="203200" numCol="1" spcCol="1270" anchor="ctr" anchorCtr="0">
          <a:noAutofit/>
        </a:bodyPr>
        <a:lstStyle/>
        <a:p>
          <a:pPr marL="0" lvl="0" indent="0" algn="l" defTabSz="711200">
            <a:lnSpc>
              <a:spcPct val="90000"/>
            </a:lnSpc>
            <a:spcBef>
              <a:spcPct val="0"/>
            </a:spcBef>
            <a:spcAft>
              <a:spcPct val="35000"/>
            </a:spcAft>
            <a:buNone/>
          </a:pPr>
          <a:r>
            <a:rPr lang="en-GB" sz="1600" kern="1200" noProof="0" dirty="0"/>
            <a:t>The factors associated with offenders and illustrate the imprisonment and reoffending rates in the UK.</a:t>
          </a:r>
        </a:p>
      </dsp:txBody>
      <dsp:txXfrm>
        <a:off x="1812905" y="2352221"/>
        <a:ext cx="5438716" cy="770968"/>
      </dsp:txXfrm>
    </dsp:sp>
    <dsp:sp modelId="{00819D96-B39A-8344-A17B-A510379E3DE4}">
      <dsp:nvSpPr>
        <dsp:cNvPr id="0" name=""/>
        <dsp:cNvSpPr/>
      </dsp:nvSpPr>
      <dsp:spPr>
        <a:xfrm rot="10800000">
          <a:off x="0" y="1177683"/>
          <a:ext cx="1812905" cy="1186106"/>
        </a:xfrm>
        <a:prstGeom prst="upArrowCallout">
          <a:avLst>
            <a:gd name="adj1" fmla="val 5000"/>
            <a:gd name="adj2" fmla="val 10000"/>
            <a:gd name="adj3" fmla="val 15000"/>
            <a:gd name="adj4" fmla="val 64977"/>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934" tIns="170688" rIns="128934" bIns="170688" numCol="1" spcCol="1270" anchor="ctr" anchorCtr="0">
          <a:noAutofit/>
        </a:bodyPr>
        <a:lstStyle/>
        <a:p>
          <a:pPr marL="0" lvl="0" indent="0" algn="ctr" defTabSz="1066800">
            <a:lnSpc>
              <a:spcPct val="90000"/>
            </a:lnSpc>
            <a:spcBef>
              <a:spcPct val="0"/>
            </a:spcBef>
            <a:spcAft>
              <a:spcPct val="35000"/>
            </a:spcAft>
            <a:buNone/>
          </a:pPr>
          <a:r>
            <a:rPr lang="en-GB" sz="2400" kern="1200" noProof="0" dirty="0"/>
            <a:t>Distinguish</a:t>
          </a:r>
        </a:p>
      </dsp:txBody>
      <dsp:txXfrm rot="-10800000">
        <a:off x="0" y="1177683"/>
        <a:ext cx="1812905" cy="770968"/>
      </dsp:txXfrm>
    </dsp:sp>
    <dsp:sp modelId="{2CED0484-DF5B-7942-8A63-2B9C6A1D97BA}">
      <dsp:nvSpPr>
        <dsp:cNvPr id="0" name=""/>
        <dsp:cNvSpPr/>
      </dsp:nvSpPr>
      <dsp:spPr>
        <a:xfrm>
          <a:off x="1812905" y="1177683"/>
          <a:ext cx="5438716" cy="770968"/>
        </a:xfrm>
        <a:prstGeom prst="rect">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323" tIns="203200" rIns="110323" bIns="203200" numCol="1" spcCol="1270" anchor="ctr" anchorCtr="0">
          <a:noAutofit/>
        </a:bodyPr>
        <a:lstStyle/>
        <a:p>
          <a:pPr marL="0" lvl="0" indent="0" algn="l" defTabSz="711200">
            <a:lnSpc>
              <a:spcPct val="90000"/>
            </a:lnSpc>
            <a:spcBef>
              <a:spcPct val="0"/>
            </a:spcBef>
            <a:spcAft>
              <a:spcPct val="35000"/>
            </a:spcAft>
            <a:buNone/>
          </a:pPr>
          <a:r>
            <a:rPr lang="en-GB" sz="1600" kern="1200" noProof="0" dirty="0"/>
            <a:t>How the UK aims to support rehabilitation of offenders through exploration </a:t>
          </a:r>
          <a:r>
            <a:rPr lang="en-GB" sz="1800" kern="1200" noProof="0" dirty="0"/>
            <a:t>of</a:t>
          </a:r>
          <a:r>
            <a:rPr lang="en-GB" sz="1600" kern="1200" noProof="0" dirty="0"/>
            <a:t> the ‘Rehabilitation of Offenders Act 1974’.</a:t>
          </a:r>
        </a:p>
      </dsp:txBody>
      <dsp:txXfrm>
        <a:off x="1812905" y="1177683"/>
        <a:ext cx="5438716" cy="770968"/>
      </dsp:txXfrm>
    </dsp:sp>
    <dsp:sp modelId="{941578B2-67A5-B347-A4AB-8EFC4EF7F704}">
      <dsp:nvSpPr>
        <dsp:cNvPr id="0" name=""/>
        <dsp:cNvSpPr/>
      </dsp:nvSpPr>
      <dsp:spPr>
        <a:xfrm rot="10800000">
          <a:off x="0" y="3145"/>
          <a:ext cx="1812905" cy="1186106"/>
        </a:xfrm>
        <a:prstGeom prst="upArrowCallout">
          <a:avLst>
            <a:gd name="adj1" fmla="val 5000"/>
            <a:gd name="adj2" fmla="val 10000"/>
            <a:gd name="adj3" fmla="val 15000"/>
            <a:gd name="adj4" fmla="val 64977"/>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934" tIns="170688" rIns="128934" bIns="170688" numCol="1" spcCol="1270" anchor="ctr" anchorCtr="0">
          <a:noAutofit/>
        </a:bodyPr>
        <a:lstStyle/>
        <a:p>
          <a:pPr marL="0" lvl="0" indent="0" algn="ctr" defTabSz="1066800">
            <a:lnSpc>
              <a:spcPct val="90000"/>
            </a:lnSpc>
            <a:spcBef>
              <a:spcPct val="0"/>
            </a:spcBef>
            <a:spcAft>
              <a:spcPct val="35000"/>
            </a:spcAft>
            <a:buNone/>
          </a:pPr>
          <a:r>
            <a:rPr lang="en-GB" sz="2400" kern="1200" noProof="0" dirty="0"/>
            <a:t>Define</a:t>
          </a:r>
        </a:p>
      </dsp:txBody>
      <dsp:txXfrm rot="-10800000">
        <a:off x="0" y="3145"/>
        <a:ext cx="1812905" cy="770968"/>
      </dsp:txXfrm>
    </dsp:sp>
    <dsp:sp modelId="{10EB23E2-5A95-B944-A538-3F7498158BFA}">
      <dsp:nvSpPr>
        <dsp:cNvPr id="0" name=""/>
        <dsp:cNvSpPr/>
      </dsp:nvSpPr>
      <dsp:spPr>
        <a:xfrm>
          <a:off x="1812905" y="3145"/>
          <a:ext cx="5438716" cy="770968"/>
        </a:xfrm>
        <a:prstGeom prst="rect">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323" tIns="203200" rIns="110323" bIns="203200" numCol="1" spcCol="1270" anchor="ctr" anchorCtr="0">
          <a:noAutofit/>
        </a:bodyPr>
        <a:lstStyle/>
        <a:p>
          <a:pPr marL="0" lvl="0" indent="0" algn="l" defTabSz="711200">
            <a:lnSpc>
              <a:spcPct val="90000"/>
            </a:lnSpc>
            <a:spcBef>
              <a:spcPct val="0"/>
            </a:spcBef>
            <a:spcAft>
              <a:spcPct val="35000"/>
            </a:spcAft>
            <a:buNone/>
          </a:pPr>
          <a:r>
            <a:rPr lang="en-GB" sz="1600" kern="1200" noProof="0" dirty="0"/>
            <a:t>Rehabilitation.</a:t>
          </a:r>
        </a:p>
      </dsp:txBody>
      <dsp:txXfrm>
        <a:off x="1812905" y="3145"/>
        <a:ext cx="5438716" cy="7709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E0C207-9FC2-6448-8BCA-884E5260E63D}">
      <dsp:nvSpPr>
        <dsp:cNvPr id="0" name=""/>
        <dsp:cNvSpPr/>
      </dsp:nvSpPr>
      <dsp:spPr>
        <a:xfrm>
          <a:off x="0" y="1175119"/>
          <a:ext cx="6814240" cy="208074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noProof="0" dirty="0">
              <a:solidFill>
                <a:schemeClr val="tx1"/>
              </a:solidFill>
            </a:rPr>
            <a:t>Read this </a:t>
          </a:r>
          <a:r>
            <a:rPr lang="en-GB" sz="1800" kern="1200" noProof="0" dirty="0">
              <a:hlinkClick xmlns:r="http://schemas.openxmlformats.org/officeDocument/2006/relationships" r:id="rId1"/>
            </a:rPr>
            <a:t>Glossary of Programmes</a:t>
          </a:r>
          <a:endParaRPr lang="en-GB" sz="1800" kern="1200" noProof="0" dirty="0">
            <a:solidFill>
              <a:schemeClr val="tx1"/>
            </a:solidFill>
          </a:endParaRPr>
        </a:p>
      </dsp:txBody>
      <dsp:txXfrm>
        <a:off x="101573" y="1276692"/>
        <a:ext cx="6611094" cy="1877594"/>
      </dsp:txXfrm>
    </dsp:sp>
    <dsp:sp modelId="{B5225325-CDAB-264F-A9B9-9474B68F7041}">
      <dsp:nvSpPr>
        <dsp:cNvPr id="0" name=""/>
        <dsp:cNvSpPr/>
      </dsp:nvSpPr>
      <dsp:spPr>
        <a:xfrm>
          <a:off x="0" y="3443059"/>
          <a:ext cx="6814240" cy="169427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noProof="0" dirty="0">
              <a:solidFill>
                <a:schemeClr val="tx1"/>
              </a:solidFill>
            </a:rPr>
            <a:t>What types of programmes are available to help rehabilitate offenders?</a:t>
          </a:r>
        </a:p>
        <a:p>
          <a:pPr marL="0" lvl="0" indent="0" algn="l" defTabSz="800100">
            <a:lnSpc>
              <a:spcPct val="90000"/>
            </a:lnSpc>
            <a:spcBef>
              <a:spcPct val="0"/>
            </a:spcBef>
            <a:spcAft>
              <a:spcPct val="35000"/>
            </a:spcAft>
            <a:buNone/>
          </a:pPr>
          <a:r>
            <a:rPr lang="en-GB" sz="1800" kern="1200" noProof="0" dirty="0">
              <a:solidFill>
                <a:schemeClr val="tx1"/>
              </a:solidFill>
            </a:rPr>
            <a:t>Within the community and prison settings.</a:t>
          </a:r>
        </a:p>
      </dsp:txBody>
      <dsp:txXfrm>
        <a:off x="82708" y="3525767"/>
        <a:ext cx="6648824" cy="15288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009523-2884-D74F-9468-F58043E7A62B}">
      <dsp:nvSpPr>
        <dsp:cNvPr id="0" name=""/>
        <dsp:cNvSpPr/>
      </dsp:nvSpPr>
      <dsp:spPr>
        <a:xfrm>
          <a:off x="1073449" y="1105"/>
          <a:ext cx="4921992" cy="295319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noProof="0" dirty="0">
              <a:solidFill>
                <a:schemeClr val="tx1"/>
              </a:solidFill>
            </a:rPr>
            <a:t>Kicks </a:t>
          </a:r>
          <a:r>
            <a:rPr lang="en-GB" sz="2700" kern="1200" noProof="0" dirty="0">
              <a:solidFill>
                <a:schemeClr val="tx1"/>
              </a:solidFill>
            </a:rPr>
            <a:t>– a community-based intervention in areas where offending between individuals aged 12-18 was prominent. Had a positive impact on reducing reoffending rates. </a:t>
          </a:r>
        </a:p>
      </dsp:txBody>
      <dsp:txXfrm>
        <a:off x="1073449" y="1105"/>
        <a:ext cx="4921992" cy="2953195"/>
      </dsp:txXfrm>
    </dsp:sp>
    <dsp:sp modelId="{38C8112A-3D36-864C-B581-E946B42AF165}">
      <dsp:nvSpPr>
        <dsp:cNvPr id="0" name=""/>
        <dsp:cNvSpPr/>
      </dsp:nvSpPr>
      <dsp:spPr>
        <a:xfrm>
          <a:off x="1073449" y="3446499"/>
          <a:ext cx="4921992" cy="295319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noProof="0" dirty="0">
              <a:solidFill>
                <a:schemeClr val="tx1"/>
              </a:solidFill>
            </a:rPr>
            <a:t>Boxing Academy </a:t>
          </a:r>
          <a:r>
            <a:rPr lang="en-GB" sz="2700" kern="1200" noProof="0" dirty="0">
              <a:solidFill>
                <a:schemeClr val="tx1"/>
              </a:solidFill>
            </a:rPr>
            <a:t>– ‘’functional alternative to violent and aggressive behaviour’’ to allow people to ‘’release aggression… in a socially acceptable way’’. </a:t>
          </a:r>
          <a:br>
            <a:rPr lang="en-GB" sz="2700" kern="1200" noProof="0" dirty="0">
              <a:solidFill>
                <a:schemeClr val="tx1"/>
              </a:solidFill>
            </a:rPr>
          </a:br>
          <a:r>
            <a:rPr lang="en-GB" sz="2700" kern="1200" noProof="0" dirty="0">
              <a:solidFill>
                <a:schemeClr val="tx1"/>
              </a:solidFill>
            </a:rPr>
            <a:t>			</a:t>
          </a:r>
          <a:br>
            <a:rPr lang="en-GB" sz="2700" kern="1200" noProof="0" dirty="0">
              <a:solidFill>
                <a:schemeClr val="tx1"/>
              </a:solidFill>
            </a:rPr>
          </a:br>
          <a:r>
            <a:rPr lang="en-GB" sz="2700" kern="1200" noProof="0" dirty="0">
              <a:solidFill>
                <a:schemeClr val="tx1"/>
              </a:solidFill>
            </a:rPr>
            <a:t>(Mutz and Baur, 2009. p. 308).</a:t>
          </a:r>
        </a:p>
      </dsp:txBody>
      <dsp:txXfrm>
        <a:off x="1073449" y="3446499"/>
        <a:ext cx="4921992" cy="295319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F8B7FA-BD2D-934A-B40E-E2414C50D6E9}">
      <dsp:nvSpPr>
        <dsp:cNvPr id="0" name=""/>
        <dsp:cNvSpPr/>
      </dsp:nvSpPr>
      <dsp:spPr>
        <a:xfrm>
          <a:off x="0" y="0"/>
          <a:ext cx="5734249" cy="173202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noProof="0" dirty="0">
              <a:solidFill>
                <a:schemeClr val="tx1"/>
              </a:solidFill>
            </a:rPr>
            <a:t>Do you think offenders should be imprisoned for their wrongdoings? </a:t>
          </a:r>
          <a:br>
            <a:rPr lang="en-GB" sz="2200" kern="1200" noProof="0" dirty="0">
              <a:solidFill>
                <a:schemeClr val="tx1"/>
              </a:solidFill>
            </a:rPr>
          </a:br>
          <a:endParaRPr lang="en-GB" sz="2200" kern="1200" noProof="0" dirty="0">
            <a:solidFill>
              <a:schemeClr val="tx1"/>
            </a:solidFill>
          </a:endParaRPr>
        </a:p>
      </dsp:txBody>
      <dsp:txXfrm>
        <a:off x="50729" y="50729"/>
        <a:ext cx="3865259" cy="1630568"/>
      </dsp:txXfrm>
    </dsp:sp>
    <dsp:sp modelId="{A0456E93-2091-2A47-86D2-219ECE4436BD}">
      <dsp:nvSpPr>
        <dsp:cNvPr id="0" name=""/>
        <dsp:cNvSpPr/>
      </dsp:nvSpPr>
      <dsp:spPr>
        <a:xfrm>
          <a:off x="505963" y="2020696"/>
          <a:ext cx="5734249" cy="173202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noProof="0" dirty="0">
              <a:solidFill>
                <a:schemeClr val="tx1"/>
              </a:solidFill>
            </a:rPr>
            <a:t>Do you think community rehabilitation is a more effective approach?</a:t>
          </a:r>
          <a:br>
            <a:rPr lang="en-GB" sz="2200" kern="1200" noProof="0" dirty="0">
              <a:solidFill>
                <a:schemeClr val="tx1"/>
              </a:solidFill>
            </a:rPr>
          </a:br>
          <a:endParaRPr lang="en-GB" sz="2200" kern="1200" noProof="0" dirty="0">
            <a:solidFill>
              <a:schemeClr val="tx1"/>
            </a:solidFill>
          </a:endParaRPr>
        </a:p>
      </dsp:txBody>
      <dsp:txXfrm>
        <a:off x="556692" y="2071425"/>
        <a:ext cx="4001011" cy="1630568"/>
      </dsp:txXfrm>
    </dsp:sp>
    <dsp:sp modelId="{A28A735E-0504-554D-BA1F-8238B9FE5786}">
      <dsp:nvSpPr>
        <dsp:cNvPr id="0" name=""/>
        <dsp:cNvSpPr/>
      </dsp:nvSpPr>
      <dsp:spPr>
        <a:xfrm>
          <a:off x="1011926" y="4041393"/>
          <a:ext cx="5734249" cy="173202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noProof="0" dirty="0">
              <a:solidFill>
                <a:schemeClr val="tx1"/>
              </a:solidFill>
            </a:rPr>
            <a:t>Why do you think rehabilitation may result in lower recidivism rates than just imprisoning the individual?</a:t>
          </a:r>
        </a:p>
      </dsp:txBody>
      <dsp:txXfrm>
        <a:off x="1062655" y="4092122"/>
        <a:ext cx="4001011" cy="1630568"/>
      </dsp:txXfrm>
    </dsp:sp>
    <dsp:sp modelId="{ED1D16E5-D7B1-A84C-A4DC-20ECB12C65F3}">
      <dsp:nvSpPr>
        <dsp:cNvPr id="0" name=""/>
        <dsp:cNvSpPr/>
      </dsp:nvSpPr>
      <dsp:spPr>
        <a:xfrm>
          <a:off x="4890033" y="1562100"/>
          <a:ext cx="562615" cy="730114"/>
        </a:xfrm>
        <a:prstGeom prst="downArrow">
          <a:avLst>
            <a:gd name="adj1" fmla="val 55000"/>
            <a:gd name="adj2" fmla="val 45000"/>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GB" sz="3500" kern="1200" noProof="0" dirty="0"/>
        </a:p>
      </dsp:txBody>
      <dsp:txXfrm>
        <a:off x="5016621" y="1562100"/>
        <a:ext cx="309439" cy="590867"/>
      </dsp:txXfrm>
    </dsp:sp>
    <dsp:sp modelId="{1E1BB324-B7C2-A540-A97A-A9D15BA3FD43}">
      <dsp:nvSpPr>
        <dsp:cNvPr id="0" name=""/>
        <dsp:cNvSpPr/>
      </dsp:nvSpPr>
      <dsp:spPr>
        <a:xfrm>
          <a:off x="5452647" y="3695704"/>
          <a:ext cx="566691" cy="633621"/>
        </a:xfrm>
        <a:prstGeom prst="downArrow">
          <a:avLst>
            <a:gd name="adj1" fmla="val 55000"/>
            <a:gd name="adj2" fmla="val 45000"/>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GB" sz="2900" kern="1200" noProof="0" dirty="0"/>
        </a:p>
      </dsp:txBody>
      <dsp:txXfrm>
        <a:off x="5580152" y="3695704"/>
        <a:ext cx="311681" cy="49336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2EB912-D2FF-8A4F-8C27-A02F35C28E46}">
      <dsp:nvSpPr>
        <dsp:cNvPr id="0" name=""/>
        <dsp:cNvSpPr/>
      </dsp:nvSpPr>
      <dsp:spPr>
        <a:xfrm>
          <a:off x="0" y="3039"/>
          <a:ext cx="7532976" cy="0"/>
        </a:xfrm>
        <a:prstGeom prst="lin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81B45F-11CD-5049-921A-B9044D155B0E}">
      <dsp:nvSpPr>
        <dsp:cNvPr id="0" name=""/>
        <dsp:cNvSpPr/>
      </dsp:nvSpPr>
      <dsp:spPr>
        <a:xfrm>
          <a:off x="0" y="3039"/>
          <a:ext cx="7532976" cy="1036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noProof="0" dirty="0">
              <a:solidFill>
                <a:schemeClr val="tx1"/>
              </a:solidFill>
            </a:rPr>
            <a:t>Inspectors found that in too many prisons work was mundane, repetitive and rarely linked to resettlement objectives.</a:t>
          </a:r>
        </a:p>
      </dsp:txBody>
      <dsp:txXfrm>
        <a:off x="0" y="3039"/>
        <a:ext cx="7532976" cy="1036429"/>
      </dsp:txXfrm>
    </dsp:sp>
    <dsp:sp modelId="{2D752402-F8E6-C14E-B4E4-8E7FE8BFF601}">
      <dsp:nvSpPr>
        <dsp:cNvPr id="0" name=""/>
        <dsp:cNvSpPr/>
      </dsp:nvSpPr>
      <dsp:spPr>
        <a:xfrm>
          <a:off x="0" y="1039468"/>
          <a:ext cx="7532976" cy="0"/>
        </a:xfrm>
        <a:prstGeom prst="lin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B171AC-9378-AA40-AA8A-F3B4A9780727}">
      <dsp:nvSpPr>
        <dsp:cNvPr id="0" name=""/>
        <dsp:cNvSpPr/>
      </dsp:nvSpPr>
      <dsp:spPr>
        <a:xfrm>
          <a:off x="0" y="1039468"/>
          <a:ext cx="7532976" cy="1036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noProof="0" dirty="0"/>
            <a:t>20% of people in training prisons said that they were still in their cell for more than 22 hours a day.</a:t>
          </a:r>
        </a:p>
      </dsp:txBody>
      <dsp:txXfrm>
        <a:off x="0" y="1039468"/>
        <a:ext cx="7532976" cy="1036429"/>
      </dsp:txXfrm>
    </dsp:sp>
    <dsp:sp modelId="{281930D8-EBFE-4A49-896C-A467790DA99C}">
      <dsp:nvSpPr>
        <dsp:cNvPr id="0" name=""/>
        <dsp:cNvSpPr/>
      </dsp:nvSpPr>
      <dsp:spPr>
        <a:xfrm>
          <a:off x="0" y="2075898"/>
          <a:ext cx="7532976" cy="0"/>
        </a:xfrm>
        <a:prstGeom prst="lin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5B318A-56EA-0146-9857-90CFB77B4AA2}">
      <dsp:nvSpPr>
        <dsp:cNvPr id="0" name=""/>
        <dsp:cNvSpPr/>
      </dsp:nvSpPr>
      <dsp:spPr>
        <a:xfrm>
          <a:off x="0" y="2075898"/>
          <a:ext cx="7532976" cy="1036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noProof="0" dirty="0"/>
            <a:t>There have been declines in the number of people participating in learning whilst in prison.</a:t>
          </a:r>
        </a:p>
      </dsp:txBody>
      <dsp:txXfrm>
        <a:off x="0" y="2075898"/>
        <a:ext cx="7532976" cy="1036429"/>
      </dsp:txXfrm>
    </dsp:sp>
    <dsp:sp modelId="{9DBCD86F-3D8F-7748-831D-19BCDAC1C8A0}">
      <dsp:nvSpPr>
        <dsp:cNvPr id="0" name=""/>
        <dsp:cNvSpPr/>
      </dsp:nvSpPr>
      <dsp:spPr>
        <a:xfrm>
          <a:off x="0" y="3112328"/>
          <a:ext cx="7532976" cy="0"/>
        </a:xfrm>
        <a:prstGeom prst="lin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7FC029-6568-084D-B682-7046918DE665}">
      <dsp:nvSpPr>
        <dsp:cNvPr id="0" name=""/>
        <dsp:cNvSpPr/>
      </dsp:nvSpPr>
      <dsp:spPr>
        <a:xfrm>
          <a:off x="0" y="3112328"/>
          <a:ext cx="7532976" cy="1036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noProof="0" dirty="0"/>
            <a:t>In 2018 69,622 people were released from prison – only 17% of people are in PAYE employment a year after leaving prison</a:t>
          </a:r>
        </a:p>
      </dsp:txBody>
      <dsp:txXfrm>
        <a:off x="0" y="3112328"/>
        <a:ext cx="7532976" cy="1036429"/>
      </dsp:txXfrm>
    </dsp:sp>
    <dsp:sp modelId="{A9CA3BBE-1DBA-3543-99EB-B6AFFCB73902}">
      <dsp:nvSpPr>
        <dsp:cNvPr id="0" name=""/>
        <dsp:cNvSpPr/>
      </dsp:nvSpPr>
      <dsp:spPr>
        <a:xfrm>
          <a:off x="0" y="4148757"/>
          <a:ext cx="7532976" cy="0"/>
        </a:xfrm>
        <a:prstGeom prst="lin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75FD3A-8D03-CC4E-AD70-D99FA2F9D016}">
      <dsp:nvSpPr>
        <dsp:cNvPr id="0" name=""/>
        <dsp:cNvSpPr/>
      </dsp:nvSpPr>
      <dsp:spPr>
        <a:xfrm>
          <a:off x="0" y="4148757"/>
          <a:ext cx="7532976" cy="1036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noProof="0" dirty="0"/>
            <a:t>Over half of the YouGov survey said they wouldn’t consider employing an ex-offender.</a:t>
          </a:r>
        </a:p>
      </dsp:txBody>
      <dsp:txXfrm>
        <a:off x="0" y="4148757"/>
        <a:ext cx="7532976" cy="1036429"/>
      </dsp:txXfrm>
    </dsp:sp>
    <dsp:sp modelId="{AD1EC7C9-9EA4-A947-BF63-88A657618D55}">
      <dsp:nvSpPr>
        <dsp:cNvPr id="0" name=""/>
        <dsp:cNvSpPr/>
      </dsp:nvSpPr>
      <dsp:spPr>
        <a:xfrm>
          <a:off x="0" y="5185187"/>
          <a:ext cx="7532976" cy="0"/>
        </a:xfrm>
        <a:prstGeom prst="lin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25AAF6-071A-9C43-9EF1-52192921B71F}">
      <dsp:nvSpPr>
        <dsp:cNvPr id="0" name=""/>
        <dsp:cNvSpPr/>
      </dsp:nvSpPr>
      <dsp:spPr>
        <a:xfrm>
          <a:off x="0" y="5185187"/>
          <a:ext cx="7532976" cy="1036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noProof="0" dirty="0"/>
            <a:t>1 in 7 people who left prison in the year March 2018 were homeless.</a:t>
          </a:r>
        </a:p>
      </dsp:txBody>
      <dsp:txXfrm>
        <a:off x="0" y="5185187"/>
        <a:ext cx="7532976" cy="103642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1319FC-1F45-2243-8107-94EB71C229B1}">
      <dsp:nvSpPr>
        <dsp:cNvPr id="0" name=""/>
        <dsp:cNvSpPr/>
      </dsp:nvSpPr>
      <dsp:spPr>
        <a:xfrm>
          <a:off x="0" y="748"/>
          <a:ext cx="6670951" cy="0"/>
        </a:xfrm>
        <a:prstGeom prst="lin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765354-F44F-1C41-B3FD-ECC2986E7F6D}">
      <dsp:nvSpPr>
        <dsp:cNvPr id="0" name=""/>
        <dsp:cNvSpPr/>
      </dsp:nvSpPr>
      <dsp:spPr>
        <a:xfrm>
          <a:off x="0" y="748"/>
          <a:ext cx="6670951" cy="1225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noProof="0" dirty="0"/>
            <a:t>Engagement with education significantly reduce reoffending.</a:t>
          </a:r>
        </a:p>
      </dsp:txBody>
      <dsp:txXfrm>
        <a:off x="0" y="748"/>
        <a:ext cx="6670951" cy="1225581"/>
      </dsp:txXfrm>
    </dsp:sp>
    <dsp:sp modelId="{24AB26E8-1119-7546-A068-47432B8638D8}">
      <dsp:nvSpPr>
        <dsp:cNvPr id="0" name=""/>
        <dsp:cNvSpPr/>
      </dsp:nvSpPr>
      <dsp:spPr>
        <a:xfrm>
          <a:off x="0" y="1226330"/>
          <a:ext cx="6670951" cy="0"/>
        </a:xfrm>
        <a:prstGeom prst="lin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E3D7A0-53E5-E446-BE96-60CB90A2B019}">
      <dsp:nvSpPr>
        <dsp:cNvPr id="0" name=""/>
        <dsp:cNvSpPr/>
      </dsp:nvSpPr>
      <dsp:spPr>
        <a:xfrm>
          <a:off x="0" y="1226330"/>
          <a:ext cx="6670951" cy="1225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noProof="0" dirty="0"/>
            <a:t>An average of 10,200 prisoners are working in the public prison estate, a further 2,100 are working in private prisons.</a:t>
          </a:r>
        </a:p>
      </dsp:txBody>
      <dsp:txXfrm>
        <a:off x="0" y="1226330"/>
        <a:ext cx="6670951" cy="1225581"/>
      </dsp:txXfrm>
    </dsp:sp>
    <dsp:sp modelId="{C280D939-C20F-114F-9CBB-66FFB7E8E0EB}">
      <dsp:nvSpPr>
        <dsp:cNvPr id="0" name=""/>
        <dsp:cNvSpPr/>
      </dsp:nvSpPr>
      <dsp:spPr>
        <a:xfrm>
          <a:off x="0" y="2451912"/>
          <a:ext cx="6670951" cy="0"/>
        </a:xfrm>
        <a:prstGeom prst="lin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B6E4E2-B843-8F4B-A4B1-EAB178631448}">
      <dsp:nvSpPr>
        <dsp:cNvPr id="0" name=""/>
        <dsp:cNvSpPr/>
      </dsp:nvSpPr>
      <dsp:spPr>
        <a:xfrm>
          <a:off x="0" y="2451912"/>
          <a:ext cx="6670951" cy="1225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noProof="0" dirty="0"/>
            <a:t>People who attend vocational training in prison – more likely to secure employment after release.</a:t>
          </a:r>
        </a:p>
      </dsp:txBody>
      <dsp:txXfrm>
        <a:off x="0" y="2451912"/>
        <a:ext cx="6670951" cy="1225581"/>
      </dsp:txXfrm>
    </dsp:sp>
    <dsp:sp modelId="{D27A17A2-0D94-594E-A11F-EBD6647FE130}">
      <dsp:nvSpPr>
        <dsp:cNvPr id="0" name=""/>
        <dsp:cNvSpPr/>
      </dsp:nvSpPr>
      <dsp:spPr>
        <a:xfrm>
          <a:off x="0" y="3677493"/>
          <a:ext cx="6670951" cy="0"/>
        </a:xfrm>
        <a:prstGeom prst="lin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173163-A8FF-814A-B22B-9C3DB7CF84EC}">
      <dsp:nvSpPr>
        <dsp:cNvPr id="0" name=""/>
        <dsp:cNvSpPr/>
      </dsp:nvSpPr>
      <dsp:spPr>
        <a:xfrm>
          <a:off x="0" y="3677493"/>
          <a:ext cx="6670951" cy="1225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noProof="0" dirty="0"/>
            <a:t>78,000 adults in the prison system participated in education during 2017-18.</a:t>
          </a:r>
        </a:p>
      </dsp:txBody>
      <dsp:txXfrm>
        <a:off x="0" y="3677493"/>
        <a:ext cx="6670951" cy="1225581"/>
      </dsp:txXfrm>
    </dsp:sp>
    <dsp:sp modelId="{DA212DBB-9609-144B-8D8F-203696E2DA21}">
      <dsp:nvSpPr>
        <dsp:cNvPr id="0" name=""/>
        <dsp:cNvSpPr/>
      </dsp:nvSpPr>
      <dsp:spPr>
        <a:xfrm>
          <a:off x="0" y="4903075"/>
          <a:ext cx="6670951" cy="0"/>
        </a:xfrm>
        <a:prstGeom prst="lin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283F81-D900-564F-92CE-3C5899371831}">
      <dsp:nvSpPr>
        <dsp:cNvPr id="0" name=""/>
        <dsp:cNvSpPr/>
      </dsp:nvSpPr>
      <dsp:spPr>
        <a:xfrm>
          <a:off x="0" y="4903075"/>
          <a:ext cx="6670951" cy="1225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noProof="0" dirty="0"/>
            <a:t>200 people achieved 3 A level qualifications via mainstream prison learning in the 2017-2018 academic year.</a:t>
          </a:r>
        </a:p>
      </dsp:txBody>
      <dsp:txXfrm>
        <a:off x="0" y="4903075"/>
        <a:ext cx="6670951" cy="122558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571E35-79C7-1D40-A1FB-A951C7D5DC1E}">
      <dsp:nvSpPr>
        <dsp:cNvPr id="0" name=""/>
        <dsp:cNvSpPr/>
      </dsp:nvSpPr>
      <dsp:spPr>
        <a:xfrm>
          <a:off x="0" y="1544"/>
          <a:ext cx="7200900" cy="96737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noProof="0" dirty="0"/>
            <a:t>Defined rehabilitation as a process of behavioural change and encouragement of stopping offending.</a:t>
          </a:r>
        </a:p>
      </dsp:txBody>
      <dsp:txXfrm>
        <a:off x="47223" y="48767"/>
        <a:ext cx="7106454" cy="872930"/>
      </dsp:txXfrm>
    </dsp:sp>
    <dsp:sp modelId="{4EB7E906-0EDE-D840-8A75-12390226DB98}">
      <dsp:nvSpPr>
        <dsp:cNvPr id="0" name=""/>
        <dsp:cNvSpPr/>
      </dsp:nvSpPr>
      <dsp:spPr>
        <a:xfrm>
          <a:off x="0" y="982799"/>
          <a:ext cx="7200900" cy="96737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noProof="0" dirty="0"/>
            <a:t>Established how the UK supports reformed offenders into education (Rehabilitation of Offenders Act 1974) and discussed how long it takes for a conviction to become spent.</a:t>
          </a:r>
        </a:p>
      </dsp:txBody>
      <dsp:txXfrm>
        <a:off x="47223" y="1030022"/>
        <a:ext cx="7106454" cy="872930"/>
      </dsp:txXfrm>
    </dsp:sp>
    <dsp:sp modelId="{8200FAAB-5E05-B84B-B210-971F632CCCB1}">
      <dsp:nvSpPr>
        <dsp:cNvPr id="0" name=""/>
        <dsp:cNvSpPr/>
      </dsp:nvSpPr>
      <dsp:spPr>
        <a:xfrm>
          <a:off x="0" y="1964055"/>
          <a:ext cx="7200900" cy="96737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noProof="0" dirty="0"/>
            <a:t>Enquired into the factors associated with offending, the imprisonment rate and reoffending rate in the UK</a:t>
          </a:r>
        </a:p>
      </dsp:txBody>
      <dsp:txXfrm>
        <a:off x="47223" y="2011278"/>
        <a:ext cx="7106454" cy="872930"/>
      </dsp:txXfrm>
    </dsp:sp>
    <dsp:sp modelId="{D022860F-E434-D545-8AEB-06AADF4214F8}">
      <dsp:nvSpPr>
        <dsp:cNvPr id="0" name=""/>
        <dsp:cNvSpPr/>
      </dsp:nvSpPr>
      <dsp:spPr>
        <a:xfrm>
          <a:off x="0" y="2945311"/>
          <a:ext cx="7200900" cy="96737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noProof="0" dirty="0"/>
            <a:t>Discussed the types of rehabilitation programmes there are in the UK.</a:t>
          </a:r>
        </a:p>
      </dsp:txBody>
      <dsp:txXfrm>
        <a:off x="47223" y="2992534"/>
        <a:ext cx="7106454" cy="872930"/>
      </dsp:txXfrm>
    </dsp:sp>
    <dsp:sp modelId="{C47FEFFB-284F-FA41-84AB-ED8D702CCCAF}">
      <dsp:nvSpPr>
        <dsp:cNvPr id="0" name=""/>
        <dsp:cNvSpPr/>
      </dsp:nvSpPr>
      <dsp:spPr>
        <a:xfrm>
          <a:off x="0" y="3926567"/>
          <a:ext cx="7200900" cy="96737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noProof="0" dirty="0"/>
            <a:t>Established the theories of rehabilitation and  the five concepts of criminal rehabilitation. </a:t>
          </a:r>
        </a:p>
      </dsp:txBody>
      <dsp:txXfrm>
        <a:off x="47223" y="3973790"/>
        <a:ext cx="7106454" cy="872930"/>
      </dsp:txXfrm>
    </dsp:sp>
    <dsp:sp modelId="{AEBEBEED-517F-1642-8074-43C00BEC143A}">
      <dsp:nvSpPr>
        <dsp:cNvPr id="0" name=""/>
        <dsp:cNvSpPr/>
      </dsp:nvSpPr>
      <dsp:spPr>
        <a:xfrm>
          <a:off x="0" y="4907823"/>
          <a:ext cx="7200900" cy="96737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noProof="0" dirty="0"/>
            <a:t>Considered the successes and problems with rehabilitation. </a:t>
          </a:r>
        </a:p>
      </dsp:txBody>
      <dsp:txXfrm>
        <a:off x="47223" y="4955046"/>
        <a:ext cx="7106454" cy="872930"/>
      </dsp:txXfrm>
    </dsp:sp>
    <dsp:sp modelId="{4308CA06-BBE8-B544-8237-2640A51D5413}">
      <dsp:nvSpPr>
        <dsp:cNvPr id="0" name=""/>
        <dsp:cNvSpPr/>
      </dsp:nvSpPr>
      <dsp:spPr>
        <a:xfrm>
          <a:off x="0" y="5889079"/>
          <a:ext cx="7200900" cy="96737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noProof="0" dirty="0"/>
            <a:t>Discussed whether there should be a punitive or rehabilitative approach to dealing with offenders and whether all offenders can be rehabilitated.</a:t>
          </a:r>
        </a:p>
      </dsp:txBody>
      <dsp:txXfrm>
        <a:off x="47223" y="5936302"/>
        <a:ext cx="7106454" cy="872930"/>
      </dsp:txXfrm>
    </dsp:sp>
  </dsp:spTree>
</dsp:drawing>
</file>

<file path=ppt/diagrams/layout1.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0656DE-F3A2-441A-A5DE-B27EB65F8F72}" type="datetimeFigureOut">
              <a:t>10/24/2025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FD19B3-5C92-4A80-B987-AA8124C5E79E}" type="slidenum">
              <a:t>‹#›</a:t>
            </a:fld>
            <a:endParaRPr lang="en-US"/>
          </a:p>
        </p:txBody>
      </p:sp>
    </p:spTree>
    <p:extLst>
      <p:ext uri="{BB962C8B-B14F-4D97-AF65-F5344CB8AC3E}">
        <p14:creationId xmlns:p14="http://schemas.microsoft.com/office/powerpoint/2010/main" val="628734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assets.publishing.service.gov.uk/media/680101e3da5bb2fc4a681fcb/Final_PDF_Reducing_Reoffending_-_Evidence_Synthesis.pdf"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smf.co.uk/wp-content/uploads/2025/01/Justice-without-bars-Jan-2025.pdf"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gov.uk/guidance/rehabilitation-periods"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assets.publishing.service.gov.uk/media/6807be61148a9969d2394e89/PRSQ_Bulletin_Apr_to_Jun_23.pdf"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gov.uk/government/statistics/offender-accommodation-outcomes-update-to-march-2025/offender-accommodation-outcomes-statistical-summary"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justiceinspectorates.gov.uk/hmiprobation/media/press-releases/2020/07/accommodationthematic/"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gov.uk/government/publications/homelessness-prevention-grant-allocations-2025-to-2026"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prisonreformtrust.org.uk/wp-content/uploads/2025/02/Justice-Committee-tackling-drugs-PRT-written-evidence-FINAL.pdf" TargetMode="External"/><Relationship Id="rId2" Type="http://schemas.openxmlformats.org/officeDocument/2006/relationships/slide" Target="../slides/slide27.xml"/><Relationship Id="rId1" Type="http://schemas.openxmlformats.org/officeDocument/2006/relationships/notesMaster" Target="../notesMasters/notesMaster1.xml"/><Relationship Id="rId4" Type="http://schemas.openxmlformats.org/officeDocument/2006/relationships/hyperlink" Target="https://hmiprisons.justiceinspectorates.gov.uk/news/chief-inspectors-blog-drugs-and-disorder-worrying-times-for-prisons/" TargetMode="Externa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data.justice.gov.uk/prisons/prison-reform#chart-tab-random-mandatory-drug-testing"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gov.uk/guidance/offending-behaviour-programmes-and-interventions"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1082220/prisons-strategy-white-paper-govt-response.pdf" TargetMode="External"/><Relationship Id="rId2" Type="http://schemas.openxmlformats.org/officeDocument/2006/relationships/slide" Target="../slides/slide33.xml"/><Relationship Id="rId1" Type="http://schemas.openxmlformats.org/officeDocument/2006/relationships/notesMaster" Target="../notesMasters/notesMaster1.xml"/><Relationship Id="rId4" Type="http://schemas.openxmlformats.org/officeDocument/2006/relationships/hyperlink" Target="https://blog.govnet.co.uk/justice/the-resettlement-passport-what-is-it-and-how-does-it-work" TargetMode="Externa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gov.uk/government/statistics/prison-education-and-accredited-programme-statistics-2022-to-2023/prison-education-and-accredited-programme-statistics-2022-2023"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www.theguardian.com/society/2019/oct/29/prisoner-rehabilitation-does-not-work-says-former-prisons-boss" TargetMode="External"/><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ww.bath.ac.uk/projects/the-rehabilitation-prison-an-oxymoron-or-an-opportunity-to-radically-reform-imprisonment/"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816CC3-5769-8A49-AAD7-67535F590CB6}" type="slidenum">
              <a:rPr lang="en-GB" smtClean="0"/>
              <a:t>3</a:t>
            </a:fld>
            <a:endParaRPr lang="en-GB"/>
          </a:p>
        </p:txBody>
      </p:sp>
    </p:spTree>
    <p:extLst>
      <p:ext uri="{BB962C8B-B14F-4D97-AF65-F5344CB8AC3E}">
        <p14:creationId xmlns:p14="http://schemas.microsoft.com/office/powerpoint/2010/main" val="6278838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concept of rehabilitation is surprisingly difficult to pin down, due to the fact theorists and legal practitioners refer to it in different ways. Often rehabilitation can be referred to as ‘reform’, ’redemption’, ‘reintegration’, ‘resettlement’ and ‘re-entry’. In the clear sense rehabilitation involves assisting individuals to get ‘back to normal’ through changing behaviour. </a:t>
            </a:r>
          </a:p>
          <a:p>
            <a:endParaRPr lang="en-GB" dirty="0"/>
          </a:p>
          <a:p>
            <a:r>
              <a:rPr lang="en-GB" dirty="0" err="1"/>
              <a:t>Coomber</a:t>
            </a:r>
            <a:r>
              <a:rPr lang="en-GB" dirty="0"/>
              <a:t> et al 2015 states that rehabilitation is one of the key objectives of criminal justice and aims to bring positive behaviour changes and stop further offending. They go further to suggest that rehabilitation is a symbiotic process where negative labels surrounding their offending are </a:t>
            </a:r>
            <a:r>
              <a:rPr lang="en-GB" dirty="0" err="1"/>
              <a:t>shedand</a:t>
            </a:r>
            <a:r>
              <a:rPr lang="en-GB" dirty="0"/>
              <a:t> they are then reintegrated with the law-abiding community.</a:t>
            </a:r>
          </a:p>
        </p:txBody>
      </p:sp>
      <p:sp>
        <p:nvSpPr>
          <p:cNvPr id="4" name="Slide Number Placeholder 3"/>
          <p:cNvSpPr>
            <a:spLocks noGrp="1"/>
          </p:cNvSpPr>
          <p:nvPr>
            <p:ph type="sldNum" sz="quarter" idx="5"/>
          </p:nvPr>
        </p:nvSpPr>
        <p:spPr/>
        <p:txBody>
          <a:bodyPr/>
          <a:lstStyle/>
          <a:p>
            <a:fld id="{8E816CC3-5769-8A49-AAD7-67535F590CB6}" type="slidenum">
              <a:rPr lang="en-GB" smtClean="0"/>
              <a:t>4</a:t>
            </a:fld>
            <a:endParaRPr lang="en-GB"/>
          </a:p>
        </p:txBody>
      </p:sp>
    </p:spTree>
    <p:extLst>
      <p:ext uri="{BB962C8B-B14F-4D97-AF65-F5344CB8AC3E}">
        <p14:creationId xmlns:p14="http://schemas.microsoft.com/office/powerpoint/2010/main" val="35085624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Reducing Reoffending - A Synthesis of Evidence on Effectiveness of Interventions</a:t>
            </a:r>
            <a:endParaRPr lang="en-US" dirty="0"/>
          </a:p>
        </p:txBody>
      </p:sp>
      <p:sp>
        <p:nvSpPr>
          <p:cNvPr id="4" name="Slide Number Placeholder 3"/>
          <p:cNvSpPr>
            <a:spLocks noGrp="1"/>
          </p:cNvSpPr>
          <p:nvPr>
            <p:ph type="sldNum" sz="quarter" idx="5"/>
          </p:nvPr>
        </p:nvSpPr>
        <p:spPr/>
        <p:txBody>
          <a:bodyPr/>
          <a:lstStyle/>
          <a:p>
            <a:fld id="{E4FD19B3-5C92-4A80-B987-AA8124C5E79E}" type="slidenum">
              <a:rPr lang="en-US" smtClean="0"/>
              <a:t>5</a:t>
            </a:fld>
            <a:endParaRPr lang="en-US"/>
          </a:p>
        </p:txBody>
      </p:sp>
    </p:spTree>
    <p:extLst>
      <p:ext uri="{BB962C8B-B14F-4D97-AF65-F5344CB8AC3E}">
        <p14:creationId xmlns:p14="http://schemas.microsoft.com/office/powerpoint/2010/main" val="27699986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Justice-without-bars-Jan-2025.pdf</a:t>
            </a:r>
            <a:endParaRPr lang="en-US" dirty="0"/>
          </a:p>
        </p:txBody>
      </p:sp>
      <p:sp>
        <p:nvSpPr>
          <p:cNvPr id="4" name="Slide Number Placeholder 3"/>
          <p:cNvSpPr>
            <a:spLocks noGrp="1"/>
          </p:cNvSpPr>
          <p:nvPr>
            <p:ph type="sldNum" sz="quarter" idx="5"/>
          </p:nvPr>
        </p:nvSpPr>
        <p:spPr/>
        <p:txBody>
          <a:bodyPr/>
          <a:lstStyle/>
          <a:p>
            <a:fld id="{E4FD19B3-5C92-4A80-B987-AA8124C5E79E}" type="slidenum">
              <a:rPr lang="en-US" smtClean="0"/>
              <a:t>6</a:t>
            </a:fld>
            <a:endParaRPr lang="en-US"/>
          </a:p>
        </p:txBody>
      </p:sp>
    </p:spTree>
    <p:extLst>
      <p:ext uri="{BB962C8B-B14F-4D97-AF65-F5344CB8AC3E}">
        <p14:creationId xmlns:p14="http://schemas.microsoft.com/office/powerpoint/2010/main" val="2605894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‘Rehabilitation of Offenders Act 1974) exists to support the rehabilitation into employment of reformed offenders who have continued to be lawful citizens. For the purpose of the 1974 Act, rehabilitated offenders are treated as they have never committed, or been charged with or prosecuted with an offence – meaning that they no longer need to declare their spent convictions. </a:t>
            </a:r>
          </a:p>
          <a:p>
            <a:endParaRPr lang="en-GB" dirty="0"/>
          </a:p>
          <a:p>
            <a:r>
              <a:rPr lang="en-GB" dirty="0"/>
              <a:t>All cautions and convictions may eventually become spent, with the exception of prison sentences, or sentences of detention for young offenders that consist of over four years. </a:t>
            </a:r>
          </a:p>
        </p:txBody>
      </p:sp>
      <p:sp>
        <p:nvSpPr>
          <p:cNvPr id="4" name="Slide Number Placeholder 3"/>
          <p:cNvSpPr>
            <a:spLocks noGrp="1"/>
          </p:cNvSpPr>
          <p:nvPr>
            <p:ph type="sldNum" sz="quarter" idx="5"/>
          </p:nvPr>
        </p:nvSpPr>
        <p:spPr/>
        <p:txBody>
          <a:bodyPr/>
          <a:lstStyle/>
          <a:p>
            <a:fld id="{8E816CC3-5769-8A49-AAD7-67535F590CB6}" type="slidenum">
              <a:rPr lang="en-GB" smtClean="0"/>
              <a:t>7</a:t>
            </a:fld>
            <a:endParaRPr lang="en-GB"/>
          </a:p>
        </p:txBody>
      </p:sp>
    </p:spTree>
    <p:extLst>
      <p:ext uri="{BB962C8B-B14F-4D97-AF65-F5344CB8AC3E}">
        <p14:creationId xmlns:p14="http://schemas.microsoft.com/office/powerpoint/2010/main" val="7736856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Rehabilitation Periods - GOV.UK</a:t>
            </a:r>
            <a:endParaRPr lang="en-GB" dirty="0"/>
          </a:p>
        </p:txBody>
      </p:sp>
      <p:sp>
        <p:nvSpPr>
          <p:cNvPr id="4" name="Slide Number Placeholder 3"/>
          <p:cNvSpPr>
            <a:spLocks noGrp="1"/>
          </p:cNvSpPr>
          <p:nvPr>
            <p:ph type="sldNum" sz="quarter" idx="5"/>
          </p:nvPr>
        </p:nvSpPr>
        <p:spPr/>
        <p:txBody>
          <a:bodyPr/>
          <a:lstStyle/>
          <a:p>
            <a:fld id="{8E816CC3-5769-8A49-AAD7-67535F590CB6}" type="slidenum">
              <a:rPr lang="en-GB" smtClean="0"/>
              <a:t>8</a:t>
            </a:fld>
            <a:endParaRPr lang="en-GB"/>
          </a:p>
        </p:txBody>
      </p:sp>
    </p:spTree>
    <p:extLst>
      <p:ext uri="{BB962C8B-B14F-4D97-AF65-F5344CB8AC3E}">
        <p14:creationId xmlns:p14="http://schemas.microsoft.com/office/powerpoint/2010/main" val="21510564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rehabilitation period (the length of time before a caution or conviction becomes spent) is determined by the type of disposal administered or the length of sentenced imposed. Rehabilitations periods that run beyond the sentence are made up of the total sentence length plus an additional period that runs from the end of the sentence which is called the buffer period.</a:t>
            </a:r>
          </a:p>
          <a:p>
            <a:endParaRPr lang="en-GB" dirty="0"/>
          </a:p>
          <a:p>
            <a:r>
              <a:rPr lang="en-GB" dirty="0"/>
              <a:t>It is illustrated on the table that if you have a custodial sentence of over 4 years or a public protection sentence then this means that your conviction, caution and sentence is never spent.</a:t>
            </a:r>
          </a:p>
          <a:p>
            <a:r>
              <a:rPr lang="en-GB" dirty="0"/>
              <a:t>However, if you are sentenced to 2&amp;1/2 – 4 years in prison then the rehabilitative period you sever before your conviction is spent is 7 years. </a:t>
            </a:r>
          </a:p>
          <a:p>
            <a:r>
              <a:rPr lang="en-GB" dirty="0"/>
              <a:t>4 years until your conviction is spent if your custodial sentence ranges between 6 months to 2&amp;1/2 years. </a:t>
            </a:r>
          </a:p>
          <a:p>
            <a:r>
              <a:rPr lang="en-GB" dirty="0"/>
              <a:t>These periods are halved for offenders under age of 18 at the time of conviction or the time the disposal is ordered.</a:t>
            </a:r>
          </a:p>
        </p:txBody>
      </p:sp>
      <p:sp>
        <p:nvSpPr>
          <p:cNvPr id="4" name="Slide Number Placeholder 3"/>
          <p:cNvSpPr>
            <a:spLocks noGrp="1"/>
          </p:cNvSpPr>
          <p:nvPr>
            <p:ph type="sldNum" sz="quarter" idx="5"/>
          </p:nvPr>
        </p:nvSpPr>
        <p:spPr/>
        <p:txBody>
          <a:bodyPr/>
          <a:lstStyle/>
          <a:p>
            <a:fld id="{8E816CC3-5769-8A49-AAD7-67535F590CB6}" type="slidenum">
              <a:rPr lang="en-GB" smtClean="0"/>
              <a:t>9</a:t>
            </a:fld>
            <a:endParaRPr lang="en-GB"/>
          </a:p>
        </p:txBody>
      </p:sp>
    </p:spTree>
    <p:extLst>
      <p:ext uri="{BB962C8B-B14F-4D97-AF65-F5344CB8AC3E}">
        <p14:creationId xmlns:p14="http://schemas.microsoft.com/office/powerpoint/2010/main" val="39149781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table illustrates the rehabilitative periods for sentences that do not have a buffer period. </a:t>
            </a:r>
          </a:p>
          <a:p>
            <a:endParaRPr lang="en-GB" dirty="0"/>
          </a:p>
          <a:p>
            <a:r>
              <a:rPr lang="en-GB" dirty="0"/>
              <a:t>If you are fined – the rehabilitative period is 1 year for adult offenders and 6 months for offenders under the ages of 18. A conditional discharge depends on the period of the other for both adult and youth offenders. A conditional caution has a rehabilitation period of 3 months or when the caution no longer holds effect.</a:t>
            </a:r>
          </a:p>
        </p:txBody>
      </p:sp>
      <p:sp>
        <p:nvSpPr>
          <p:cNvPr id="4" name="Slide Number Placeholder 3"/>
          <p:cNvSpPr>
            <a:spLocks noGrp="1"/>
          </p:cNvSpPr>
          <p:nvPr>
            <p:ph type="sldNum" sz="quarter" idx="5"/>
          </p:nvPr>
        </p:nvSpPr>
        <p:spPr/>
        <p:txBody>
          <a:bodyPr/>
          <a:lstStyle/>
          <a:p>
            <a:fld id="{8E816CC3-5769-8A49-AAD7-67535F590CB6}" type="slidenum">
              <a:rPr lang="en-GB" smtClean="0"/>
              <a:t>10</a:t>
            </a:fld>
            <a:endParaRPr lang="en-GB"/>
          </a:p>
        </p:txBody>
      </p:sp>
    </p:spTree>
    <p:extLst>
      <p:ext uri="{BB962C8B-B14F-4D97-AF65-F5344CB8AC3E}">
        <p14:creationId xmlns:p14="http://schemas.microsoft.com/office/powerpoint/2010/main" val="26491237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4 years rehabilitative period. Total of 6 years before conviction becomes spent.</a:t>
            </a:r>
          </a:p>
          <a:p>
            <a:pPr marL="228600" indent="-228600">
              <a:buAutoNum type="arabicPeriod"/>
            </a:pPr>
            <a:r>
              <a:rPr lang="en-GB" dirty="0"/>
              <a:t>6 months. Total of two years before it becomes spent.</a:t>
            </a:r>
          </a:p>
          <a:p>
            <a:pPr marL="228600" indent="-228600">
              <a:buAutoNum type="arabicPeriod"/>
            </a:pPr>
            <a:r>
              <a:rPr lang="en-GB" dirty="0"/>
              <a:t>7 years. Total of 10 and a ½ years before the conviction becomes spent.</a:t>
            </a:r>
          </a:p>
        </p:txBody>
      </p:sp>
      <p:sp>
        <p:nvSpPr>
          <p:cNvPr id="4" name="Slide Number Placeholder 3"/>
          <p:cNvSpPr>
            <a:spLocks noGrp="1"/>
          </p:cNvSpPr>
          <p:nvPr>
            <p:ph type="sldNum" sz="quarter" idx="5"/>
          </p:nvPr>
        </p:nvSpPr>
        <p:spPr/>
        <p:txBody>
          <a:bodyPr/>
          <a:lstStyle/>
          <a:p>
            <a:fld id="{8E816CC3-5769-8A49-AAD7-67535F590CB6}" type="slidenum">
              <a:rPr lang="en-GB" smtClean="0"/>
              <a:t>11</a:t>
            </a:fld>
            <a:endParaRPr lang="en-GB"/>
          </a:p>
        </p:txBody>
      </p:sp>
    </p:spTree>
    <p:extLst>
      <p:ext uri="{BB962C8B-B14F-4D97-AF65-F5344CB8AC3E}">
        <p14:creationId xmlns:p14="http://schemas.microsoft.com/office/powerpoint/2010/main" val="42754126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well established links between drug misuse and offending. Drug misuse is also associated with reoffending with higher reconviction rates being seen in offenders who misuse drugs compared to those who don’t. </a:t>
            </a:r>
            <a:r>
              <a:rPr lang="en-GB" b="1" dirty="0"/>
              <a:t>Why do you think this is? How can this be prevented?</a:t>
            </a:r>
          </a:p>
          <a:p>
            <a:endParaRPr lang="en-GB" b="1" dirty="0"/>
          </a:p>
          <a:p>
            <a:r>
              <a:rPr lang="en-GB" b="0" dirty="0"/>
              <a:t>Alcohol consumption is highly associated with crime and there is a link between alcohol misuse and reoffending – for example, prisoners who had drunk alcohol everyday prior to custody were more likely to be reconvicted within a year following their release than those who had not. </a:t>
            </a:r>
            <a:r>
              <a:rPr lang="en-GB" b="1" dirty="0"/>
              <a:t>What do you think can be done to prevent reoffending amongst those with alcohol issues?</a:t>
            </a:r>
            <a:br>
              <a:rPr lang="en-GB" b="1" dirty="0"/>
            </a:br>
            <a:endParaRPr lang="en-GB" b="0" dirty="0"/>
          </a:p>
        </p:txBody>
      </p:sp>
      <p:sp>
        <p:nvSpPr>
          <p:cNvPr id="4" name="Slide Number Placeholder 3"/>
          <p:cNvSpPr>
            <a:spLocks noGrp="1"/>
          </p:cNvSpPr>
          <p:nvPr>
            <p:ph type="sldNum" sz="quarter" idx="5"/>
          </p:nvPr>
        </p:nvSpPr>
        <p:spPr/>
        <p:txBody>
          <a:bodyPr/>
          <a:lstStyle/>
          <a:p>
            <a:fld id="{8E816CC3-5769-8A49-AAD7-67535F590CB6}" type="slidenum">
              <a:rPr lang="en-GB" smtClean="0"/>
              <a:t>12</a:t>
            </a:fld>
            <a:endParaRPr lang="en-GB"/>
          </a:p>
        </p:txBody>
      </p:sp>
    </p:spTree>
    <p:extLst>
      <p:ext uri="{BB962C8B-B14F-4D97-AF65-F5344CB8AC3E}">
        <p14:creationId xmlns:p14="http://schemas.microsoft.com/office/powerpoint/2010/main" val="27073904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There is a complex interplay between employment, offending and reoffending – evidence points to employment status affecting and influencing offending. Studies have shown that the extent and frequency of offending diminishes when offenders gain employment and have stable/quality employment significantly reduces the likelihood of reoffending. </a:t>
            </a:r>
            <a:r>
              <a:rPr lang="en-GB" b="1" dirty="0"/>
              <a:t>Why do you think this is?</a:t>
            </a:r>
            <a:endParaRPr lang="en-GB" b="0" dirty="0"/>
          </a:p>
          <a:p>
            <a:endParaRPr lang="en-GB" b="0" dirty="0"/>
          </a:p>
          <a:p>
            <a:r>
              <a:rPr lang="en-GB" b="0" dirty="0"/>
              <a:t>When offenders have accommodation issues there is increased likelihood of reoffending. Access to stable accommodation is important in enabling access to employment, training and support. Accommodation needs can also have an impact on family relationships. Also, placing ex-offenders in the same accommodation/area where offending occurred may increase recidivism rates. </a:t>
            </a:r>
            <a:r>
              <a:rPr lang="en-GB" b="1" dirty="0"/>
              <a:t>What do you think can be done to ensure that people don’t reoffend in this situation?</a:t>
            </a:r>
            <a:endParaRPr lang="en-GB" b="0" dirty="0"/>
          </a:p>
          <a:p>
            <a:endParaRPr lang="en-GB" dirty="0"/>
          </a:p>
        </p:txBody>
      </p:sp>
      <p:sp>
        <p:nvSpPr>
          <p:cNvPr id="4" name="Slide Number Placeholder 3"/>
          <p:cNvSpPr>
            <a:spLocks noGrp="1"/>
          </p:cNvSpPr>
          <p:nvPr>
            <p:ph type="sldNum" sz="quarter" idx="5"/>
          </p:nvPr>
        </p:nvSpPr>
        <p:spPr/>
        <p:txBody>
          <a:bodyPr/>
          <a:lstStyle/>
          <a:p>
            <a:fld id="{8E816CC3-5769-8A49-AAD7-67535F590CB6}" type="slidenum">
              <a:rPr lang="en-GB" smtClean="0"/>
              <a:t>13</a:t>
            </a:fld>
            <a:endParaRPr lang="en-GB"/>
          </a:p>
        </p:txBody>
      </p:sp>
    </p:spTree>
    <p:extLst>
      <p:ext uri="{BB962C8B-B14F-4D97-AF65-F5344CB8AC3E}">
        <p14:creationId xmlns:p14="http://schemas.microsoft.com/office/powerpoint/2010/main" val="39998418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PRSQ_Bulletin_Apr_to_Jun_23.pdf</a:t>
            </a:r>
            <a:endParaRPr lang="en-GB" dirty="0"/>
          </a:p>
        </p:txBody>
      </p:sp>
      <p:sp>
        <p:nvSpPr>
          <p:cNvPr id="4" name="Slide Number Placeholder 3"/>
          <p:cNvSpPr>
            <a:spLocks noGrp="1"/>
          </p:cNvSpPr>
          <p:nvPr>
            <p:ph type="sldNum" sz="quarter" idx="5"/>
          </p:nvPr>
        </p:nvSpPr>
        <p:spPr/>
        <p:txBody>
          <a:bodyPr/>
          <a:lstStyle/>
          <a:p>
            <a:fld id="{69FB85EA-931E-4273-B01D-8411C122F576}" type="slidenum">
              <a:rPr lang="en-GB" smtClean="0"/>
              <a:t>14</a:t>
            </a:fld>
            <a:endParaRPr lang="en-GB"/>
          </a:p>
        </p:txBody>
      </p:sp>
    </p:spTree>
    <p:extLst>
      <p:ext uri="{BB962C8B-B14F-4D97-AF65-F5344CB8AC3E}">
        <p14:creationId xmlns:p14="http://schemas.microsoft.com/office/powerpoint/2010/main" val="1873005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816CC3-5769-8A49-AAD7-67535F590CB6}" type="slidenum">
              <a:rPr lang="en-GB" smtClean="0"/>
              <a:t>16</a:t>
            </a:fld>
            <a:endParaRPr lang="en-GB"/>
          </a:p>
        </p:txBody>
      </p:sp>
    </p:spTree>
    <p:extLst>
      <p:ext uri="{BB962C8B-B14F-4D97-AF65-F5344CB8AC3E}">
        <p14:creationId xmlns:p14="http://schemas.microsoft.com/office/powerpoint/2010/main" val="36369633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a:t>Sport based interventions have been supported by various politicians as a way to deter young people from engaging in crime and help create social inclusion of youths within the community. </a:t>
            </a:r>
          </a:p>
          <a:p>
            <a:endParaRPr lang="en-GB" sz="1000" dirty="0"/>
          </a:p>
          <a:p>
            <a:r>
              <a:rPr lang="en-GB" sz="1000" dirty="0"/>
              <a:t>One example of sports based interventions is Kicks which was funded by the Premier League and Metropolitan Police which uses football as a tool to deter young people from offending in deprived areas. This scheme focuses on individuals aged 12-18 in community areas where offending is prominent. Individuals are mentored by police and support workers to support young individuals who engage in criminal activities to prevent further offending. Moreover the Kicks scheme uses football as a tool for young people to build positive relationships and has had proven success in decreasing crime levels. According to McMahon and </a:t>
            </a:r>
            <a:r>
              <a:rPr lang="en-GB" sz="1000" dirty="0" err="1"/>
              <a:t>Belur</a:t>
            </a:r>
            <a:r>
              <a:rPr lang="en-GB" sz="1000" dirty="0"/>
              <a:t> (2013) the Kicks scheme reduced youth crime ‘’23% for robbery, 13% for criminal damage, 8% for anti-social behaviour and 4% for violence’’ which illustrates how sports based interventions can have a positive impact on the prevention of crime and reoffending.</a:t>
            </a:r>
          </a:p>
          <a:p>
            <a:endParaRPr lang="en-GB" sz="1000" dirty="0"/>
          </a:p>
          <a:p>
            <a:r>
              <a:rPr lang="en-GB" sz="1000" dirty="0"/>
              <a:t>Moreover, Mutz and Baur (209, 308) state how sport-based interventions are beneficial as they can be seen as a ‘’functional alternative to violent and aggressive behaviour’’ and how suppressive behaviour in sports in controlled and supervised which means ’’release of aggression can be achieved in a socially acceptable way’’. The Boxing Academy has had positive outcomes, for example the Boxing Academy has had positive outcomes – the case of Nick expressed how ‘’boxes teaches you discipline’’ and ‘’to avoid fighting’’. This highlights how sports based interventions can be used as a positive outlet and alternative to criminal activity.</a:t>
            </a:r>
          </a:p>
        </p:txBody>
      </p:sp>
      <p:sp>
        <p:nvSpPr>
          <p:cNvPr id="4" name="Slide Number Placeholder 3"/>
          <p:cNvSpPr>
            <a:spLocks noGrp="1"/>
          </p:cNvSpPr>
          <p:nvPr>
            <p:ph type="sldNum" sz="quarter" idx="5"/>
          </p:nvPr>
        </p:nvSpPr>
        <p:spPr/>
        <p:txBody>
          <a:bodyPr/>
          <a:lstStyle/>
          <a:p>
            <a:fld id="{8E816CC3-5769-8A49-AAD7-67535F590CB6}" type="slidenum">
              <a:rPr lang="en-GB" smtClean="0"/>
              <a:t>17</a:t>
            </a:fld>
            <a:endParaRPr lang="en-GB"/>
          </a:p>
        </p:txBody>
      </p:sp>
    </p:spTree>
    <p:extLst>
      <p:ext uri="{BB962C8B-B14F-4D97-AF65-F5344CB8AC3E}">
        <p14:creationId xmlns:p14="http://schemas.microsoft.com/office/powerpoint/2010/main" val="11463076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816CC3-5769-8A49-AAD7-67535F590CB6}" type="slidenum">
              <a:rPr lang="en-GB" smtClean="0"/>
              <a:t>18</a:t>
            </a:fld>
            <a:endParaRPr lang="en-GB"/>
          </a:p>
        </p:txBody>
      </p:sp>
    </p:spTree>
    <p:extLst>
      <p:ext uri="{BB962C8B-B14F-4D97-AF65-F5344CB8AC3E}">
        <p14:creationId xmlns:p14="http://schemas.microsoft.com/office/powerpoint/2010/main" val="30223195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750" dirty="0"/>
              <a:t>Many academics speculate upon the question as to why individuals engage in criminal activity and reoffend. Most academic literature focuses on why someone may turn to crime in their lifetime, however, Hirschi’s social bond theory focuses primarily on why people do not engage in crime.</a:t>
            </a:r>
          </a:p>
          <a:p>
            <a:endParaRPr lang="en-GB" sz="750" dirty="0"/>
          </a:p>
          <a:p>
            <a:r>
              <a:rPr lang="en-GB" sz="750" dirty="0"/>
              <a:t>Hirschi identifies four elements of social bonds which explains why people conform to the norm and do not engage in criminal activity.</a:t>
            </a:r>
          </a:p>
          <a:p>
            <a:endParaRPr lang="en-GB" sz="750" dirty="0"/>
          </a:p>
          <a:p>
            <a:pPr marL="228600" indent="-228600">
              <a:buAutoNum type="arabicPeriod"/>
            </a:pPr>
            <a:r>
              <a:rPr lang="en-GB" sz="750" dirty="0">
                <a:solidFill>
                  <a:srgbClr val="404040"/>
                </a:solidFill>
              </a:rPr>
              <a:t>Attachment – how much we are concerned about what others think of us and how they react to us. Attachment is crucial because if a person does not care about the wishes and expectations of other people then he is not bound by the norms of society and is free to deviate. Thinking about the factors associated with offending ‘lack of family and intimate relationships’ is one of that has correlations with offending. Therefore, it is important in the rehabilitative process that strong relationships are built with support workers dealing with the offender and networks are put in place so that the offender has a sense of belonging and attachments that are preventative to offending.</a:t>
            </a:r>
          </a:p>
          <a:p>
            <a:pPr marL="228600" indent="-228600">
              <a:buAutoNum type="arabicPeriod"/>
            </a:pPr>
            <a:r>
              <a:rPr lang="en-GB" sz="750" dirty="0">
                <a:solidFill>
                  <a:srgbClr val="404040"/>
                </a:solidFill>
              </a:rPr>
              <a:t>Commitment – investment of time and energy that individuals put into particular activities. Often, people weigh up the investment that one is making and the consequences before one acts. Hirschi states that people are less likely to do things that go against conventional society if we have commitment to the social order. Another factor associated with offending is lack of employment – employment can give individuals a sense of commitment to conventional norms and goals of society. Therefore, ensuring that ex-offenders feel committed to upholding conventional norms and values of society is important in rehabilitative process. </a:t>
            </a:r>
          </a:p>
          <a:p>
            <a:pPr marL="228600" indent="-228600">
              <a:buAutoNum type="arabicPeriod"/>
            </a:pPr>
            <a:r>
              <a:rPr lang="en-GB" sz="750" dirty="0">
                <a:solidFill>
                  <a:srgbClr val="404040"/>
                </a:solidFill>
              </a:rPr>
              <a:t>Involvement – how much people are involved in conventional and non-deviant activities.  Hirschi suggests that people are so bound to conventional activities that they have no time or opportunity for delinquent activity. Therefore, much like the above point employment opportunities as part of a persons rehabilitative process is somewhat essential in ensuring that they are effectively rehabilitated into society.</a:t>
            </a:r>
          </a:p>
          <a:p>
            <a:pPr marL="228600" indent="-228600">
              <a:buAutoNum type="arabicPeriod"/>
            </a:pPr>
            <a:r>
              <a:rPr lang="en-GB" sz="750" dirty="0">
                <a:solidFill>
                  <a:srgbClr val="404040"/>
                </a:solidFill>
              </a:rPr>
              <a:t>Belief – the strength of our commitment to particular beliefs and cultural goals. To put it simply the stronger our belief in conventional values, the less likely will be to offend. Linking back again to the factors of offending ‘social networks’ is a mitigating factor into offending. Therefore, if a person who has been released from custody is released back into society and placed back into the same social networks that they had previously then they will be more likely to offend as deviant norms and values are being enforced. Therefore, as part of their rehabilitation it is essential that they are removed from those networks so they can change their norms and values.</a:t>
            </a:r>
          </a:p>
          <a:p>
            <a:endParaRPr lang="en-GB" dirty="0"/>
          </a:p>
        </p:txBody>
      </p:sp>
      <p:sp>
        <p:nvSpPr>
          <p:cNvPr id="4" name="Slide Number Placeholder 3"/>
          <p:cNvSpPr>
            <a:spLocks noGrp="1"/>
          </p:cNvSpPr>
          <p:nvPr>
            <p:ph type="sldNum" sz="quarter" idx="5"/>
          </p:nvPr>
        </p:nvSpPr>
        <p:spPr/>
        <p:txBody>
          <a:bodyPr/>
          <a:lstStyle/>
          <a:p>
            <a:fld id="{8E816CC3-5769-8A49-AAD7-67535F590CB6}" type="slidenum">
              <a:rPr lang="en-GB" smtClean="0"/>
              <a:t>19</a:t>
            </a:fld>
            <a:endParaRPr lang="en-GB"/>
          </a:p>
        </p:txBody>
      </p:sp>
    </p:spTree>
    <p:extLst>
      <p:ext uri="{BB962C8B-B14F-4D97-AF65-F5344CB8AC3E}">
        <p14:creationId xmlns:p14="http://schemas.microsoft.com/office/powerpoint/2010/main" val="25780598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816CC3-5769-8A49-AAD7-67535F590CB6}" type="slidenum">
              <a:rPr lang="en-GB" smtClean="0"/>
              <a:t>20</a:t>
            </a:fld>
            <a:endParaRPr lang="en-GB"/>
          </a:p>
        </p:txBody>
      </p:sp>
    </p:spTree>
    <p:extLst>
      <p:ext uri="{BB962C8B-B14F-4D97-AF65-F5344CB8AC3E}">
        <p14:creationId xmlns:p14="http://schemas.microsoft.com/office/powerpoint/2010/main" val="22292519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lack of institutional responsibility for helping them reintegrate into society the big part of it is that the rehabilitation programs like Offender Management programs or work placements come across as under resourced and a bit superficial. Prisoners don't feel they actually lead to real change plus the climate in the prisons like how staff interact with prisoners tends to be pretty impersonal sometimes even antagonistic which makes it even harder to foster real atmosphere rehabilitation.</a:t>
            </a:r>
            <a:endParaRPr lang="en-US" dirty="0"/>
          </a:p>
        </p:txBody>
      </p:sp>
      <p:sp>
        <p:nvSpPr>
          <p:cNvPr id="4" name="Slide Number Placeholder 3"/>
          <p:cNvSpPr>
            <a:spLocks noGrp="1"/>
          </p:cNvSpPr>
          <p:nvPr>
            <p:ph type="sldNum" sz="quarter" idx="5"/>
          </p:nvPr>
        </p:nvSpPr>
        <p:spPr/>
        <p:txBody>
          <a:bodyPr/>
          <a:lstStyle/>
          <a:p>
            <a:fld id="{E4FD19B3-5C92-4A80-B987-AA8124C5E79E}" type="slidenum">
              <a:rPr lang="en-US" smtClean="0"/>
              <a:t>21</a:t>
            </a:fld>
            <a:endParaRPr lang="en-US"/>
          </a:p>
        </p:txBody>
      </p:sp>
    </p:spTree>
    <p:extLst>
      <p:ext uri="{BB962C8B-B14F-4D97-AF65-F5344CB8AC3E}">
        <p14:creationId xmlns:p14="http://schemas.microsoft.com/office/powerpoint/2010/main" val="42216239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816CC3-5769-8A49-AAD7-67535F590CB6}" type="slidenum">
              <a:rPr lang="en-GB" smtClean="0"/>
              <a:t>22</a:t>
            </a:fld>
            <a:endParaRPr lang="en-GB"/>
          </a:p>
        </p:txBody>
      </p:sp>
    </p:spTree>
    <p:extLst>
      <p:ext uri="{BB962C8B-B14F-4D97-AF65-F5344CB8AC3E}">
        <p14:creationId xmlns:p14="http://schemas.microsoft.com/office/powerpoint/2010/main" val="27522827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Offender accommodation outcomes - statistical summary - GOV.UK</a:t>
            </a:r>
            <a:endParaRPr lang="en-US" dirty="0"/>
          </a:p>
        </p:txBody>
      </p:sp>
      <p:sp>
        <p:nvSpPr>
          <p:cNvPr id="4" name="Slide Number Placeholder 3"/>
          <p:cNvSpPr>
            <a:spLocks noGrp="1"/>
          </p:cNvSpPr>
          <p:nvPr>
            <p:ph type="sldNum" sz="quarter" idx="5"/>
          </p:nvPr>
        </p:nvSpPr>
        <p:spPr/>
        <p:txBody>
          <a:bodyPr/>
          <a:lstStyle/>
          <a:p>
            <a:fld id="{E4FD19B3-5C92-4A80-B987-AA8124C5E79E}" type="slidenum">
              <a:rPr lang="en-US" smtClean="0"/>
              <a:t>24</a:t>
            </a:fld>
            <a:endParaRPr lang="en-US"/>
          </a:p>
        </p:txBody>
      </p:sp>
    </p:spTree>
    <p:extLst>
      <p:ext uri="{BB962C8B-B14F-4D97-AF65-F5344CB8AC3E}">
        <p14:creationId xmlns:p14="http://schemas.microsoft.com/office/powerpoint/2010/main" val="18860666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Lack of housing jeopardising public protection and rehabilitation of offenders</a:t>
            </a:r>
            <a:endParaRPr lang="en-GB" dirty="0"/>
          </a:p>
          <a:p>
            <a:endParaRPr lang="en-GB" dirty="0"/>
          </a:p>
          <a:p>
            <a:r>
              <a:rPr lang="en-GB" dirty="0"/>
              <a:t>2025 84% housed on night or release </a:t>
            </a:r>
          </a:p>
        </p:txBody>
      </p:sp>
      <p:sp>
        <p:nvSpPr>
          <p:cNvPr id="4" name="Slide Number Placeholder 3"/>
          <p:cNvSpPr>
            <a:spLocks noGrp="1"/>
          </p:cNvSpPr>
          <p:nvPr>
            <p:ph type="sldNum" sz="quarter" idx="5"/>
          </p:nvPr>
        </p:nvSpPr>
        <p:spPr/>
        <p:txBody>
          <a:bodyPr/>
          <a:lstStyle/>
          <a:p>
            <a:fld id="{E4FD19B3-5C92-4A80-B987-AA8124C5E79E}" type="slidenum">
              <a:rPr lang="en-GB" smtClean="0"/>
              <a:t>25</a:t>
            </a:fld>
            <a:endParaRPr lang="en-GB"/>
          </a:p>
        </p:txBody>
      </p:sp>
    </p:spTree>
    <p:extLst>
      <p:ext uri="{BB962C8B-B14F-4D97-AF65-F5344CB8AC3E}">
        <p14:creationId xmlns:p14="http://schemas.microsoft.com/office/powerpoint/2010/main" val="37905990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Homelessness Prevention Grant allocations: 2025 to 2026 - GOV.UK</a:t>
            </a:r>
            <a:endParaRPr lang="en-US" dirty="0"/>
          </a:p>
        </p:txBody>
      </p:sp>
      <p:sp>
        <p:nvSpPr>
          <p:cNvPr id="4" name="Slide Number Placeholder 3"/>
          <p:cNvSpPr>
            <a:spLocks noGrp="1"/>
          </p:cNvSpPr>
          <p:nvPr>
            <p:ph type="sldNum" sz="quarter" idx="5"/>
          </p:nvPr>
        </p:nvSpPr>
        <p:spPr/>
        <p:txBody>
          <a:bodyPr/>
          <a:lstStyle/>
          <a:p>
            <a:fld id="{E4FD19B3-5C92-4A80-B987-AA8124C5E79E}" type="slidenum">
              <a:rPr lang="en-US" smtClean="0"/>
              <a:t>26</a:t>
            </a:fld>
            <a:endParaRPr lang="en-US"/>
          </a:p>
        </p:txBody>
      </p:sp>
    </p:spTree>
    <p:extLst>
      <p:ext uri="{BB962C8B-B14F-4D97-AF65-F5344CB8AC3E}">
        <p14:creationId xmlns:p14="http://schemas.microsoft.com/office/powerpoint/2010/main" val="5580414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Justice-Committee-tackling-drugs-PRT-written-evidence-FINAL.pdf</a:t>
            </a:r>
            <a:endParaRPr lang="en-US" dirty="0"/>
          </a:p>
          <a:p>
            <a:r>
              <a:rPr lang="en-US" dirty="0">
                <a:hlinkClick r:id="rId4"/>
              </a:rPr>
              <a:t>Drugs and disorder: worrying times for prisons – HM Inspectorate of Prisons</a:t>
            </a:r>
            <a:endParaRPr lang="en-US" dirty="0"/>
          </a:p>
        </p:txBody>
      </p:sp>
      <p:sp>
        <p:nvSpPr>
          <p:cNvPr id="4" name="Slide Number Placeholder 3"/>
          <p:cNvSpPr>
            <a:spLocks noGrp="1"/>
          </p:cNvSpPr>
          <p:nvPr>
            <p:ph type="sldNum" sz="quarter" idx="5"/>
          </p:nvPr>
        </p:nvSpPr>
        <p:spPr/>
        <p:txBody>
          <a:bodyPr/>
          <a:lstStyle/>
          <a:p>
            <a:fld id="{E4FD19B3-5C92-4A80-B987-AA8124C5E79E}" type="slidenum">
              <a:rPr lang="en-US" smtClean="0"/>
              <a:t>27</a:t>
            </a:fld>
            <a:endParaRPr lang="en-US"/>
          </a:p>
        </p:txBody>
      </p:sp>
    </p:spTree>
    <p:extLst>
      <p:ext uri="{BB962C8B-B14F-4D97-AF65-F5344CB8AC3E}">
        <p14:creationId xmlns:p14="http://schemas.microsoft.com/office/powerpoint/2010/main" val="157384661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Reform - Prisons data - Justice Data</a:t>
            </a:r>
            <a:endParaRPr lang="en-US" dirty="0"/>
          </a:p>
        </p:txBody>
      </p:sp>
      <p:sp>
        <p:nvSpPr>
          <p:cNvPr id="4" name="Slide Number Placeholder 3"/>
          <p:cNvSpPr>
            <a:spLocks noGrp="1"/>
          </p:cNvSpPr>
          <p:nvPr>
            <p:ph type="sldNum" sz="quarter" idx="5"/>
          </p:nvPr>
        </p:nvSpPr>
        <p:spPr/>
        <p:txBody>
          <a:bodyPr/>
          <a:lstStyle/>
          <a:p>
            <a:fld id="{E4FD19B3-5C92-4A80-B987-AA8124C5E79E}" type="slidenum">
              <a:rPr lang="en-US" smtClean="0"/>
              <a:t>28</a:t>
            </a:fld>
            <a:endParaRPr lang="en-US"/>
          </a:p>
        </p:txBody>
      </p:sp>
    </p:spTree>
    <p:extLst>
      <p:ext uri="{BB962C8B-B14F-4D97-AF65-F5344CB8AC3E}">
        <p14:creationId xmlns:p14="http://schemas.microsoft.com/office/powerpoint/2010/main" val="4727632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Offending behaviour programmes and interventions - GOV.UK</a:t>
            </a:r>
            <a:endParaRPr lang="en-US"/>
          </a:p>
        </p:txBody>
      </p:sp>
      <p:sp>
        <p:nvSpPr>
          <p:cNvPr id="4" name="Slide Number Placeholder 3"/>
          <p:cNvSpPr>
            <a:spLocks noGrp="1"/>
          </p:cNvSpPr>
          <p:nvPr>
            <p:ph type="sldNum" sz="quarter" idx="5"/>
          </p:nvPr>
        </p:nvSpPr>
        <p:spPr/>
        <p:txBody>
          <a:bodyPr/>
          <a:lstStyle/>
          <a:p>
            <a:fld id="{E4FD19B3-5C92-4A80-B987-AA8124C5E79E}" type="slidenum">
              <a:rPr lang="en-US"/>
              <a:t>31</a:t>
            </a:fld>
            <a:endParaRPr lang="en-US"/>
          </a:p>
        </p:txBody>
      </p:sp>
    </p:spTree>
    <p:extLst>
      <p:ext uri="{BB962C8B-B14F-4D97-AF65-F5344CB8AC3E}">
        <p14:creationId xmlns:p14="http://schemas.microsoft.com/office/powerpoint/2010/main" val="121420131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Prisons Strategy White Paper – Response to Consultation Questions</a:t>
            </a:r>
            <a:endParaRPr lang="en-GB" dirty="0"/>
          </a:p>
          <a:p>
            <a:r>
              <a:rPr lang="en-GB" dirty="0">
                <a:hlinkClick r:id="rId4"/>
              </a:rPr>
              <a:t>The Resettlement Passport: What Is It and How Does It Work?</a:t>
            </a:r>
            <a:endParaRPr lang="en-GB" dirty="0"/>
          </a:p>
        </p:txBody>
      </p:sp>
      <p:sp>
        <p:nvSpPr>
          <p:cNvPr id="4" name="Slide Number Placeholder 3"/>
          <p:cNvSpPr>
            <a:spLocks noGrp="1"/>
          </p:cNvSpPr>
          <p:nvPr>
            <p:ph type="sldNum" sz="quarter" idx="5"/>
          </p:nvPr>
        </p:nvSpPr>
        <p:spPr/>
        <p:txBody>
          <a:bodyPr/>
          <a:lstStyle/>
          <a:p>
            <a:fld id="{E4FD19B3-5C92-4A80-B987-AA8124C5E79E}" type="slidenum">
              <a:rPr lang="en-GB" smtClean="0"/>
              <a:t>33</a:t>
            </a:fld>
            <a:endParaRPr lang="en-GB"/>
          </a:p>
        </p:txBody>
      </p:sp>
    </p:spTree>
    <p:extLst>
      <p:ext uri="{BB962C8B-B14F-4D97-AF65-F5344CB8AC3E}">
        <p14:creationId xmlns:p14="http://schemas.microsoft.com/office/powerpoint/2010/main" val="40070834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Prison Education and Accredited Programme Statistics 2022 - 2023 - GOV.UK</a:t>
            </a:r>
            <a:endParaRPr lang="en-GB" dirty="0"/>
          </a:p>
        </p:txBody>
      </p:sp>
      <p:sp>
        <p:nvSpPr>
          <p:cNvPr id="4" name="Slide Number Placeholder 3"/>
          <p:cNvSpPr>
            <a:spLocks noGrp="1"/>
          </p:cNvSpPr>
          <p:nvPr>
            <p:ph type="sldNum" sz="quarter" idx="5"/>
          </p:nvPr>
        </p:nvSpPr>
        <p:spPr/>
        <p:txBody>
          <a:bodyPr/>
          <a:lstStyle/>
          <a:p>
            <a:fld id="{E4FD19B3-5C92-4A80-B987-AA8124C5E79E}" type="slidenum">
              <a:rPr lang="en-GB" smtClean="0"/>
              <a:t>34</a:t>
            </a:fld>
            <a:endParaRPr lang="en-GB"/>
          </a:p>
        </p:txBody>
      </p:sp>
    </p:spTree>
    <p:extLst>
      <p:ext uri="{BB962C8B-B14F-4D97-AF65-F5344CB8AC3E}">
        <p14:creationId xmlns:p14="http://schemas.microsoft.com/office/powerpoint/2010/main" val="46365666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Prisoner rehabilitation does not work, says former prisons boss | Prisons and probation | The Guardian</a:t>
            </a:r>
            <a:endParaRPr lang="en-GB" dirty="0"/>
          </a:p>
        </p:txBody>
      </p:sp>
      <p:sp>
        <p:nvSpPr>
          <p:cNvPr id="4" name="Slide Number Placeholder 3"/>
          <p:cNvSpPr>
            <a:spLocks noGrp="1"/>
          </p:cNvSpPr>
          <p:nvPr>
            <p:ph type="sldNum" sz="quarter" idx="5"/>
          </p:nvPr>
        </p:nvSpPr>
        <p:spPr/>
        <p:txBody>
          <a:bodyPr/>
          <a:lstStyle/>
          <a:p>
            <a:fld id="{E4FD19B3-5C92-4A80-B987-AA8124C5E79E}" type="slidenum">
              <a:rPr lang="en-GB" smtClean="0"/>
              <a:t>36</a:t>
            </a:fld>
            <a:endParaRPr lang="en-GB"/>
          </a:p>
        </p:txBody>
      </p:sp>
    </p:spTree>
    <p:extLst>
      <p:ext uri="{BB962C8B-B14F-4D97-AF65-F5344CB8AC3E}">
        <p14:creationId xmlns:p14="http://schemas.microsoft.com/office/powerpoint/2010/main" val="346389718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Despite the fact there were approximately 12,3000 individuals working in both public and private prisons, inspectors found that in too many prisons, work remains mundane, repetitive and is rarely linked to resettlement objectives. Even in training prisoners, where people serve most of their sentence and work to reduce the risk of reoffending, 20% of prisoners said that they were locked up for more than 22 hours a day. </a:t>
            </a:r>
            <a:r>
              <a:rPr lang="en-GB" b="1" dirty="0"/>
              <a:t>What is the problem here?</a:t>
            </a:r>
            <a:endParaRPr lang="en-GB" dirty="0"/>
          </a:p>
          <a:p>
            <a:endParaRPr lang="en-GB" dirty="0"/>
          </a:p>
          <a:p>
            <a:r>
              <a:rPr lang="en-GB" dirty="0"/>
              <a:t>In 2018, there were 69,622 people released from prison and statistics show that only 17% of people are in PAYE employment a year after leaving prison. This means that only 11,863 out of the 69,622 individuals were in PAYE employment a year following their release. </a:t>
            </a:r>
            <a:r>
              <a:rPr lang="en-GB" b="1" dirty="0"/>
              <a:t>How is this problematic?</a:t>
            </a:r>
          </a:p>
          <a:p>
            <a:endParaRPr lang="en-GB" b="1" dirty="0"/>
          </a:p>
          <a:p>
            <a:r>
              <a:rPr lang="en-GB" b="0" dirty="0"/>
              <a:t>Over half of the YouGov survey said that they would not consider employing an ex-offender. </a:t>
            </a:r>
            <a:r>
              <a:rPr lang="en-GB" b="1" dirty="0"/>
              <a:t>Thinking back to the factors associated with offending and the theory discussed how is this problematic and affect the rehabilitative process?</a:t>
            </a:r>
            <a:endParaRPr lang="en-GB" b="0" dirty="0"/>
          </a:p>
          <a:p>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There has also been a declines in the number of people in prison participating in learning whilst in prison. Moreover, 1 in 7 people who left prison in the year ending March 2018 where homeless.</a:t>
            </a:r>
            <a:r>
              <a:rPr lang="en-GB" b="1" dirty="0"/>
              <a:t> Thinking back to the factors associated with offending and the theory discussed how is this problematic and affect the rehabilitative process?</a:t>
            </a:r>
            <a:endParaRPr lang="en-GB" b="0" dirty="0"/>
          </a:p>
          <a:p>
            <a:endParaRPr lang="en-GB" b="0" dirty="0"/>
          </a:p>
        </p:txBody>
      </p:sp>
      <p:sp>
        <p:nvSpPr>
          <p:cNvPr id="4" name="Slide Number Placeholder 3"/>
          <p:cNvSpPr>
            <a:spLocks noGrp="1"/>
          </p:cNvSpPr>
          <p:nvPr>
            <p:ph type="sldNum" sz="quarter" idx="5"/>
          </p:nvPr>
        </p:nvSpPr>
        <p:spPr/>
        <p:txBody>
          <a:bodyPr/>
          <a:lstStyle/>
          <a:p>
            <a:fld id="{8E816CC3-5769-8A49-AAD7-67535F590CB6}" type="slidenum">
              <a:rPr lang="en-GB" smtClean="0"/>
              <a:t>37</a:t>
            </a:fld>
            <a:endParaRPr lang="en-GB"/>
          </a:p>
        </p:txBody>
      </p:sp>
    </p:spTree>
    <p:extLst>
      <p:ext uri="{BB962C8B-B14F-4D97-AF65-F5344CB8AC3E}">
        <p14:creationId xmlns:p14="http://schemas.microsoft.com/office/powerpoint/2010/main" val="140962036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Bromley Briefing of 2019 by the Prison Reform Trust states that engagement with education programmes can significantly reduce reoffending. In 2019 the proven one year re-offending rate was 34% for prisoner learners compared to a 43% recidivism rate for those who do not engage in learning activities.</a:t>
            </a:r>
          </a:p>
          <a:p>
            <a:endParaRPr lang="en-GB" dirty="0"/>
          </a:p>
          <a:p>
            <a:r>
              <a:rPr lang="en-GB" dirty="0"/>
              <a:t>An average of 10,200 prisoners are working in public prison estate and a further 2,100 were working in private prisons. Working a total of 17 million hours between 2017-2018. </a:t>
            </a:r>
            <a:r>
              <a:rPr lang="en-GB" b="1" dirty="0"/>
              <a:t>How does this help individuals upon release?</a:t>
            </a:r>
          </a:p>
          <a:p>
            <a:r>
              <a:rPr lang="en-GB" b="0" dirty="0"/>
              <a:t>People who attended vocational training in prisons are more likely to secure employment after release.</a:t>
            </a:r>
          </a:p>
          <a:p>
            <a:endParaRPr lang="en-GB" b="0" dirty="0"/>
          </a:p>
          <a:p>
            <a:r>
              <a:rPr lang="en-GB" b="0" dirty="0"/>
              <a:t>78,000 adults in the prison system participated in education in the 2017-2018 academic year, which was a 12% drop from the year 2016-2017. 200 people achieved 3 A Level Qualifications via mainstream prison learning in 2017-2018. </a:t>
            </a:r>
            <a:r>
              <a:rPr lang="en-GB" b="1" dirty="0"/>
              <a:t>How is this beneficial to individuals upon release of prison?</a:t>
            </a:r>
            <a:endParaRPr lang="en-GB" b="0" dirty="0"/>
          </a:p>
        </p:txBody>
      </p:sp>
      <p:sp>
        <p:nvSpPr>
          <p:cNvPr id="4" name="Slide Number Placeholder 3"/>
          <p:cNvSpPr>
            <a:spLocks noGrp="1"/>
          </p:cNvSpPr>
          <p:nvPr>
            <p:ph type="sldNum" sz="quarter" idx="5"/>
          </p:nvPr>
        </p:nvSpPr>
        <p:spPr/>
        <p:txBody>
          <a:bodyPr/>
          <a:lstStyle/>
          <a:p>
            <a:fld id="{8E816CC3-5769-8A49-AAD7-67535F590CB6}" type="slidenum">
              <a:rPr lang="en-GB" smtClean="0"/>
              <a:t>38</a:t>
            </a:fld>
            <a:endParaRPr lang="en-GB"/>
          </a:p>
        </p:txBody>
      </p:sp>
    </p:spTree>
    <p:extLst>
      <p:ext uri="{BB962C8B-B14F-4D97-AF65-F5344CB8AC3E}">
        <p14:creationId xmlns:p14="http://schemas.microsoft.com/office/powerpoint/2010/main" val="128017201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816CC3-5769-8A49-AAD7-67535F590CB6}" type="slidenum">
              <a:rPr lang="en-GB" smtClean="0"/>
              <a:t>40</a:t>
            </a:fld>
            <a:endParaRPr lang="en-GB"/>
          </a:p>
        </p:txBody>
      </p:sp>
    </p:spTree>
    <p:extLst>
      <p:ext uri="{BB962C8B-B14F-4D97-AF65-F5344CB8AC3E}">
        <p14:creationId xmlns:p14="http://schemas.microsoft.com/office/powerpoint/2010/main" val="423971524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The rehabilitation prison: An oxymoron or an opportunity to radically reform imprisonment?</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4FD19B3-5C92-4A80-B987-AA8124C5E79E}" type="slidenum">
              <a:t>41</a:t>
            </a:fld>
            <a:endParaRPr lang="en-US"/>
          </a:p>
        </p:txBody>
      </p:sp>
    </p:spTree>
    <p:extLst>
      <p:ext uri="{BB962C8B-B14F-4D97-AF65-F5344CB8AC3E}">
        <p14:creationId xmlns:p14="http://schemas.microsoft.com/office/powerpoint/2010/main" val="2091187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10/24/2025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link.springer.com/content/pdf/10.1007/s11572-020-09547-4.pdf"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journals.sagepub.com/doi/10.1177/1748895818800743"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justicereformfoundation.org/rehabilitation/the-transformative-power-of-rehabilitation-in-criminal-justice/"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9.xml.rels><?xml version="1.0" encoding="UTF-8" standalone="yes"?>
<Relationships xmlns="http://schemas.openxmlformats.org/package/2006/relationships"><Relationship Id="rId2" Type="http://schemas.openxmlformats.org/officeDocument/2006/relationships/hyperlink" Target="https://www.gov.scot/publications/works-reduce-reoffending-summary-evidence/"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1.xml.rels><?xml version="1.0" encoding="UTF-8" standalone="yes"?>
<Relationships xmlns="http://schemas.openxmlformats.org/package/2006/relationships"><Relationship Id="rId8" Type="http://schemas.openxmlformats.org/officeDocument/2006/relationships/hyperlink" Target="https://www.justiceinspectorates.gov.uk/hmiprobation/wp-content/uploads/sites/5/2020/07/FINAL-Accomodation-Thematic-inspection-report-v1.0.pdf" TargetMode="External"/><Relationship Id="rId3" Type="http://schemas.openxmlformats.org/officeDocument/2006/relationships/hyperlink" Target="https://www.gov.uk/government/statistics/criminal-justice-system-statistics-quarterly-december-2023/criminal-justice-statistics-quarterly-december-2023-html" TargetMode="External"/><Relationship Id="rId7" Type="http://schemas.openxmlformats.org/officeDocument/2006/relationships/hyperlink" Target="https://www.justiceinspectorates.gov.uk/hmiprobation/media/press-releases/2020/07/accommodationthematic/"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hyperlink" Target="https://www.gov.uk/government/publications/discharging-people-at-risk-of-or-experiencing-homelessness/discharging-people-at-risk-of-or-experiencing-homelessness" TargetMode="External"/><Relationship Id="rId5" Type="http://schemas.openxmlformats.org/officeDocument/2006/relationships/hyperlink" Target="https://www.crimeandjustice.org.uk/resources/against-rehabilitation-reparative-justice" TargetMode="External"/><Relationship Id="rId4" Type="http://schemas.openxmlformats.org/officeDocument/2006/relationships/hyperlink" Target="https://www.crimeandjustice.org.uk/publications/cjm/article/transforming-rehabilitation-end-probation-service" TargetMode="External"/><Relationship Id="rId9" Type="http://schemas.openxmlformats.org/officeDocument/2006/relationships/hyperlink" Target="https://www.gov.uk/government/statistics/offender-accommodation-outcomes-update-to-march-2024/offender-accommodation-outcomes-statistical-guida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5" name="Rectangle 24">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6" name="Rectangle 25">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7" name="Rectangle 26">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8" name="Rectangle 27">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9" name="Rectangle 28">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0" name="Oval 2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p:cNvSpPr>
            <a:spLocks noGrp="1"/>
          </p:cNvSpPr>
          <p:nvPr>
            <p:ph type="ctrTitle"/>
          </p:nvPr>
        </p:nvSpPr>
        <p:spPr>
          <a:xfrm>
            <a:off x="4162567" y="818984"/>
            <a:ext cx="6714699" cy="3178689"/>
          </a:xfrm>
        </p:spPr>
        <p:txBody>
          <a:bodyPr>
            <a:normAutofit/>
          </a:bodyPr>
          <a:lstStyle/>
          <a:p>
            <a:pPr algn="l"/>
            <a:r>
              <a:rPr lang="en-GB" sz="4800" noProof="0" dirty="0">
                <a:solidFill>
                  <a:srgbClr val="FFFFFF"/>
                </a:solidFill>
              </a:rPr>
              <a:t>Rehabilitation </a:t>
            </a:r>
          </a:p>
        </p:txBody>
      </p:sp>
      <p:sp>
        <p:nvSpPr>
          <p:cNvPr id="31" name="Rectangle 3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Subtitle 2"/>
          <p:cNvSpPr>
            <a:spLocks noGrp="1"/>
          </p:cNvSpPr>
          <p:nvPr>
            <p:ph type="subTitle" idx="1"/>
          </p:nvPr>
        </p:nvSpPr>
        <p:spPr>
          <a:xfrm>
            <a:off x="4285397" y="4960961"/>
            <a:ext cx="7055893" cy="1078054"/>
          </a:xfrm>
        </p:spPr>
        <p:txBody>
          <a:bodyPr vert="horz" lIns="91440" tIns="45720" rIns="91440" bIns="45720" rtlCol="0">
            <a:normAutofit/>
          </a:bodyPr>
          <a:lstStyle/>
          <a:p>
            <a:pPr algn="l"/>
            <a:r>
              <a:rPr lang="en-GB" noProof="0" dirty="0">
                <a:solidFill>
                  <a:srgbClr val="FFFFFF"/>
                </a:solidFill>
              </a:rPr>
              <a:t>Week 5</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BD359-50FA-DD64-589C-D56922EDD353}"/>
              </a:ext>
            </a:extLst>
          </p:cNvPr>
          <p:cNvSpPr>
            <a:spLocks noGrp="1"/>
          </p:cNvSpPr>
          <p:nvPr>
            <p:ph type="title"/>
          </p:nvPr>
        </p:nvSpPr>
        <p:spPr>
          <a:xfrm>
            <a:off x="5868557" y="1138036"/>
            <a:ext cx="5444382" cy="1402470"/>
          </a:xfrm>
        </p:spPr>
        <p:txBody>
          <a:bodyPr anchor="t">
            <a:normAutofit/>
          </a:bodyPr>
          <a:lstStyle/>
          <a:p>
            <a:r>
              <a:rPr lang="en-GB" sz="3200" noProof="0" dirty="0"/>
              <a:t>Aim</a:t>
            </a:r>
          </a:p>
        </p:txBody>
      </p:sp>
      <p:pic>
        <p:nvPicPr>
          <p:cNvPr id="5" name="Picture 4" descr="One in a crowd">
            <a:extLst>
              <a:ext uri="{FF2B5EF4-FFF2-40B4-BE49-F238E27FC236}">
                <a16:creationId xmlns:a16="http://schemas.microsoft.com/office/drawing/2014/main" id="{A3AC60CA-E743-567F-3F7B-B1EFBE9DCE58}"/>
              </a:ext>
            </a:extLst>
          </p:cNvPr>
          <p:cNvPicPr>
            <a:picLocks noChangeAspect="1"/>
          </p:cNvPicPr>
          <p:nvPr/>
        </p:nvPicPr>
        <p:blipFill>
          <a:blip r:embed="rId2"/>
          <a:srcRect l="25928" r="17738"/>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632D4CB-D99C-0004-AC07-1E167C647AB2}"/>
              </a:ext>
            </a:extLst>
          </p:cNvPr>
          <p:cNvSpPr>
            <a:spLocks noGrp="1"/>
          </p:cNvSpPr>
          <p:nvPr>
            <p:ph idx="1"/>
          </p:nvPr>
        </p:nvSpPr>
        <p:spPr>
          <a:xfrm>
            <a:off x="6027174" y="2792352"/>
            <a:ext cx="5444382" cy="3591207"/>
          </a:xfrm>
        </p:spPr>
        <p:txBody>
          <a:bodyPr vert="horz" lIns="91440" tIns="45720" rIns="91440" bIns="45720" rtlCol="0">
            <a:normAutofit/>
          </a:bodyPr>
          <a:lstStyle/>
          <a:p>
            <a:r>
              <a:rPr lang="en-GB" sz="4000" noProof="0" dirty="0">
                <a:latin typeface="Calibri" panose="020F0502020204030204" pitchFamily="34" charset="0"/>
                <a:cs typeface="Calibri" panose="020F0502020204030204" pitchFamily="34" charset="0"/>
              </a:rPr>
              <a:t>To establish what rehabilitation is and its effectiveness within the criminal justice system</a:t>
            </a:r>
          </a:p>
          <a:p>
            <a:endParaRPr lang="en-GB" sz="2000" noProof="0" dirty="0"/>
          </a:p>
        </p:txBody>
      </p:sp>
    </p:spTree>
    <p:extLst>
      <p:ext uri="{BB962C8B-B14F-4D97-AF65-F5344CB8AC3E}">
        <p14:creationId xmlns:p14="http://schemas.microsoft.com/office/powerpoint/2010/main" val="24123771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5" name="Content Placeholder 2">
            <a:extLst>
              <a:ext uri="{FF2B5EF4-FFF2-40B4-BE49-F238E27FC236}">
                <a16:creationId xmlns:a16="http://schemas.microsoft.com/office/drawing/2014/main" id="{AEA4BB13-315F-4251-A1F4-FF2836E3AE18}"/>
              </a:ext>
            </a:extLst>
          </p:cNvPr>
          <p:cNvGraphicFramePr>
            <a:graphicFrameLocks noGrp="1"/>
          </p:cNvGraphicFramePr>
          <p:nvPr>
            <p:ph idx="1"/>
            <p:extLst>
              <p:ext uri="{D42A27DB-BD31-4B8C-83A1-F6EECF244321}">
                <p14:modId xmlns:p14="http://schemas.microsoft.com/office/powerpoint/2010/main" val="3456088390"/>
              </p:ext>
            </p:extLst>
          </p:nvPr>
        </p:nvGraphicFramePr>
        <p:xfrm>
          <a:off x="180712" y="207519"/>
          <a:ext cx="7251622" cy="66501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noProof="0" dirty="0"/>
              <a:t>Objectives</a:t>
            </a:r>
          </a:p>
        </p:txBody>
      </p:sp>
    </p:spTree>
    <p:extLst>
      <p:ext uri="{BB962C8B-B14F-4D97-AF65-F5344CB8AC3E}">
        <p14:creationId xmlns:p14="http://schemas.microsoft.com/office/powerpoint/2010/main" val="26676849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192CC1-C257-C94D-BF04-065307B8DAAB}"/>
              </a:ext>
            </a:extLst>
          </p:cNvPr>
          <p:cNvSpPr>
            <a:spLocks noGrp="1"/>
          </p:cNvSpPr>
          <p:nvPr>
            <p:ph idx="1"/>
          </p:nvPr>
        </p:nvSpPr>
        <p:spPr>
          <a:xfrm>
            <a:off x="413658" y="640080"/>
            <a:ext cx="7163060" cy="5392824"/>
          </a:xfrm>
        </p:spPr>
        <p:txBody>
          <a:bodyPr anchor="ctr">
            <a:normAutofit/>
          </a:bodyPr>
          <a:lstStyle/>
          <a:p>
            <a:pPr marL="228600" lvl="1" indent="0">
              <a:buNone/>
            </a:pPr>
            <a:r>
              <a:rPr lang="en-GB" sz="2600" noProof="0" dirty="0"/>
              <a:t>Rehabilitation is one of the key objectives of criminal justice and aims to bring about positive behavioural changes within offenders, encouraging a cessation of offending. The individual is thus transformed in the public and/or private perception from having the identity or image of a criminal to that of a non-criminal or ‘normal’ citizen.</a:t>
            </a:r>
            <a:br>
              <a:rPr lang="en-GB" sz="2600" noProof="0" dirty="0"/>
            </a:br>
            <a:r>
              <a:rPr lang="en-GB" sz="2600" noProof="0" dirty="0"/>
              <a:t>			(Coomber et al, 2015, p.176).</a:t>
            </a:r>
          </a:p>
        </p:txBody>
      </p:sp>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1900" noProof="0" dirty="0"/>
              <a:t>Defining Rehabilitation</a:t>
            </a:r>
          </a:p>
        </p:txBody>
      </p:sp>
    </p:spTree>
    <p:extLst>
      <p:ext uri="{BB962C8B-B14F-4D97-AF65-F5344CB8AC3E}">
        <p14:creationId xmlns:p14="http://schemas.microsoft.com/office/powerpoint/2010/main" val="4556660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A1B88-D158-F06D-3CE8-09A08AE235F6}"/>
              </a:ext>
            </a:extLst>
          </p:cNvPr>
          <p:cNvSpPr>
            <a:spLocks noGrp="1"/>
          </p:cNvSpPr>
          <p:nvPr>
            <p:ph type="title"/>
          </p:nvPr>
        </p:nvSpPr>
        <p:spPr>
          <a:xfrm>
            <a:off x="838200" y="365126"/>
            <a:ext cx="10515600" cy="677612"/>
          </a:xfrm>
        </p:spPr>
        <p:txBody>
          <a:bodyPr>
            <a:normAutofit fontScale="90000"/>
          </a:bodyPr>
          <a:lstStyle/>
          <a:p>
            <a:r>
              <a:rPr lang="en-GB" noProof="0" dirty="0"/>
              <a:t>What works?</a:t>
            </a:r>
          </a:p>
        </p:txBody>
      </p:sp>
      <p:sp>
        <p:nvSpPr>
          <p:cNvPr id="3" name="Content Placeholder 2">
            <a:extLst>
              <a:ext uri="{FF2B5EF4-FFF2-40B4-BE49-F238E27FC236}">
                <a16:creationId xmlns:a16="http://schemas.microsoft.com/office/drawing/2014/main" id="{ACB1469C-10BF-FF0E-A6D2-D70630FF87F2}"/>
              </a:ext>
            </a:extLst>
          </p:cNvPr>
          <p:cNvSpPr>
            <a:spLocks noGrp="1"/>
          </p:cNvSpPr>
          <p:nvPr>
            <p:ph idx="1"/>
          </p:nvPr>
        </p:nvSpPr>
        <p:spPr>
          <a:xfrm>
            <a:off x="838200" y="1299411"/>
            <a:ext cx="10515600" cy="4877552"/>
          </a:xfrm>
        </p:spPr>
        <p:txBody>
          <a:bodyPr>
            <a:normAutofit fontScale="85000" lnSpcReduction="20000"/>
          </a:bodyPr>
          <a:lstStyle/>
          <a:p>
            <a:r>
              <a:rPr lang="en-GB" noProof="0" dirty="0"/>
              <a:t>Rehabilitation remains a central goal of CJS</a:t>
            </a:r>
          </a:p>
          <a:p>
            <a:r>
              <a:rPr lang="en-GB" noProof="0" dirty="0"/>
              <a:t>Shift toward more </a:t>
            </a:r>
            <a:r>
              <a:rPr lang="en-GB" b="1" noProof="0" dirty="0"/>
              <a:t>evidence-based, community-focused, and systemic approaches</a:t>
            </a:r>
            <a:r>
              <a:rPr lang="en-GB" noProof="0" dirty="0"/>
              <a:t>.</a:t>
            </a:r>
          </a:p>
          <a:p>
            <a:r>
              <a:rPr lang="en-GB" b="1" noProof="0" dirty="0"/>
              <a:t>Evidence-Based Interventions:</a:t>
            </a:r>
          </a:p>
          <a:p>
            <a:r>
              <a:rPr lang="en-GB" b="1" noProof="0" dirty="0"/>
              <a:t>Cognitive behavioural programmes</a:t>
            </a:r>
            <a:endParaRPr lang="en-GB" noProof="0" dirty="0"/>
          </a:p>
          <a:p>
            <a:r>
              <a:rPr lang="en-GB" b="1" noProof="0" dirty="0"/>
              <a:t>Employment and education support</a:t>
            </a:r>
            <a:endParaRPr lang="en-GB" noProof="0" dirty="0"/>
          </a:p>
          <a:p>
            <a:r>
              <a:rPr lang="en-GB" b="1" noProof="0" dirty="0"/>
              <a:t>Substance misuse treatment</a:t>
            </a:r>
            <a:endParaRPr lang="en-GB" noProof="0" dirty="0"/>
          </a:p>
          <a:p>
            <a:r>
              <a:rPr lang="en-GB" b="1" noProof="0" dirty="0"/>
              <a:t>Restorative justice</a:t>
            </a:r>
            <a:endParaRPr lang="en-GB" noProof="0" dirty="0"/>
          </a:p>
          <a:p>
            <a:r>
              <a:rPr lang="en-GB" b="1" noProof="0" dirty="0"/>
              <a:t>Mentoring and community ties</a:t>
            </a:r>
            <a:endParaRPr lang="en-GB" noProof="0" dirty="0"/>
          </a:p>
          <a:p>
            <a:r>
              <a:rPr lang="en-GB" b="1" noProof="0" dirty="0"/>
              <a:t>Mental health services</a:t>
            </a:r>
            <a:endParaRPr lang="en-GB" noProof="0" dirty="0"/>
          </a:p>
          <a:p>
            <a:r>
              <a:rPr lang="en-GB" noProof="0" dirty="0"/>
              <a:t>These interventions are most effective when tailored to individual criminogenic needs and supported by consistent supervision and resettlement planning. </a:t>
            </a:r>
            <a:endParaRPr lang="en-GB" b="1" noProof="0" dirty="0"/>
          </a:p>
          <a:p>
            <a:endParaRPr lang="en-GB" noProof="0" dirty="0"/>
          </a:p>
        </p:txBody>
      </p:sp>
    </p:spTree>
    <p:extLst>
      <p:ext uri="{BB962C8B-B14F-4D97-AF65-F5344CB8AC3E}">
        <p14:creationId xmlns:p14="http://schemas.microsoft.com/office/powerpoint/2010/main" val="33141060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F07F4-2DBA-EA70-12A9-098FF45685C3}"/>
              </a:ext>
            </a:extLst>
          </p:cNvPr>
          <p:cNvSpPr>
            <a:spLocks noGrp="1"/>
          </p:cNvSpPr>
          <p:nvPr>
            <p:ph type="title"/>
          </p:nvPr>
        </p:nvSpPr>
        <p:spPr/>
        <p:txBody>
          <a:bodyPr/>
          <a:lstStyle/>
          <a:p>
            <a:r>
              <a:rPr lang="en-GB" noProof="0" dirty="0"/>
              <a:t>What works </a:t>
            </a:r>
          </a:p>
        </p:txBody>
      </p:sp>
      <p:sp>
        <p:nvSpPr>
          <p:cNvPr id="3" name="Content Placeholder 2">
            <a:extLst>
              <a:ext uri="{FF2B5EF4-FFF2-40B4-BE49-F238E27FC236}">
                <a16:creationId xmlns:a16="http://schemas.microsoft.com/office/drawing/2014/main" id="{356EFA6E-66CB-7C11-64C9-210804151DC1}"/>
              </a:ext>
            </a:extLst>
          </p:cNvPr>
          <p:cNvSpPr>
            <a:spLocks noGrp="1"/>
          </p:cNvSpPr>
          <p:nvPr>
            <p:ph idx="1"/>
          </p:nvPr>
        </p:nvSpPr>
        <p:spPr/>
        <p:txBody>
          <a:bodyPr>
            <a:normAutofit fontScale="92500" lnSpcReduction="10000"/>
          </a:bodyPr>
          <a:lstStyle/>
          <a:p>
            <a:r>
              <a:rPr lang="en-GB" b="1" noProof="0" dirty="0"/>
              <a:t>Community Sentencing Expansion</a:t>
            </a:r>
          </a:p>
          <a:p>
            <a:r>
              <a:rPr lang="en-GB" noProof="0" dirty="0"/>
              <a:t>Is cost-effective and rehabilitative alternative to short custodial sentences. Examples include:</a:t>
            </a:r>
          </a:p>
          <a:p>
            <a:r>
              <a:rPr lang="en-GB" b="1" noProof="0" dirty="0"/>
              <a:t>Home detention</a:t>
            </a:r>
            <a:endParaRPr lang="en-GB" noProof="0" dirty="0"/>
          </a:p>
          <a:p>
            <a:r>
              <a:rPr lang="en-GB" b="1" noProof="0" dirty="0"/>
              <a:t>Community service</a:t>
            </a:r>
            <a:endParaRPr lang="en-GB" noProof="0" dirty="0"/>
          </a:p>
          <a:p>
            <a:r>
              <a:rPr lang="en-GB" b="1" noProof="0" dirty="0"/>
              <a:t>Restorative justice programmes</a:t>
            </a:r>
            <a:endParaRPr lang="en-GB" noProof="0" dirty="0"/>
          </a:p>
          <a:p>
            <a:r>
              <a:rPr lang="en-GB" b="1" noProof="0" dirty="0"/>
              <a:t>Electronic monitoring</a:t>
            </a:r>
            <a:endParaRPr lang="en-GB" noProof="0" dirty="0"/>
          </a:p>
          <a:p>
            <a:r>
              <a:rPr lang="en-GB" noProof="0" dirty="0"/>
              <a:t>International evidence Netherlands / New Zealand) shows that community-based sentences can reduce reoffending and improve rehabilitation outcomes</a:t>
            </a:r>
          </a:p>
          <a:p>
            <a:endParaRPr lang="en-GB" noProof="0" dirty="0"/>
          </a:p>
        </p:txBody>
      </p:sp>
    </p:spTree>
    <p:extLst>
      <p:ext uri="{BB962C8B-B14F-4D97-AF65-F5344CB8AC3E}">
        <p14:creationId xmlns:p14="http://schemas.microsoft.com/office/powerpoint/2010/main" val="38081195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192CC1-C257-C94D-BF04-065307B8DAAB}"/>
              </a:ext>
            </a:extLst>
          </p:cNvPr>
          <p:cNvSpPr>
            <a:spLocks noGrp="1"/>
          </p:cNvSpPr>
          <p:nvPr>
            <p:ph idx="1"/>
          </p:nvPr>
        </p:nvSpPr>
        <p:spPr>
          <a:xfrm>
            <a:off x="391886" y="326571"/>
            <a:ext cx="6641015" cy="5891349"/>
          </a:xfrm>
        </p:spPr>
        <p:txBody>
          <a:bodyPr anchor="ctr">
            <a:normAutofit/>
          </a:bodyPr>
          <a:lstStyle/>
          <a:p>
            <a:r>
              <a:rPr lang="en-GB" sz="2600" noProof="0" dirty="0"/>
              <a:t>Support the rehabilitation into employment of reformed offenders.</a:t>
            </a:r>
          </a:p>
          <a:p>
            <a:r>
              <a:rPr lang="en-GB" sz="2600" noProof="0" dirty="0"/>
              <a:t>Following a specific period of time – which varies accordingly – a conviction or caution may become spent.</a:t>
            </a:r>
          </a:p>
          <a:p>
            <a:r>
              <a:rPr lang="en-GB" sz="2600" noProof="0" dirty="0"/>
              <a:t>Meaning that the rehabilitated person is treated as if they never were charged or committed the offence - they are no longer required to declare their spent cautions or convictions.</a:t>
            </a:r>
          </a:p>
          <a:p>
            <a:r>
              <a:rPr lang="en-GB" sz="2600" noProof="0" dirty="0"/>
              <a:t>Applies to England and Wales</a:t>
            </a:r>
          </a:p>
        </p:txBody>
      </p:sp>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1900" noProof="0" dirty="0"/>
              <a:t>Rehabilitation of Offenders Act 1974</a:t>
            </a:r>
            <a:br>
              <a:rPr lang="en-GB" sz="1900" noProof="0" dirty="0"/>
            </a:br>
            <a:r>
              <a:rPr lang="en-GB" sz="1900" noProof="0" dirty="0"/>
              <a:t>EMPLOYMENT</a:t>
            </a:r>
          </a:p>
        </p:txBody>
      </p:sp>
    </p:spTree>
    <p:extLst>
      <p:ext uri="{BB962C8B-B14F-4D97-AF65-F5344CB8AC3E}">
        <p14:creationId xmlns:p14="http://schemas.microsoft.com/office/powerpoint/2010/main" val="36332783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464E9-3BE7-20EE-F9EA-1DE442D96179}"/>
              </a:ext>
            </a:extLst>
          </p:cNvPr>
          <p:cNvSpPr>
            <a:spLocks noGrp="1"/>
          </p:cNvSpPr>
          <p:nvPr>
            <p:ph type="title"/>
          </p:nvPr>
        </p:nvSpPr>
        <p:spPr/>
        <p:txBody>
          <a:bodyPr/>
          <a:lstStyle/>
          <a:p>
            <a:r>
              <a:rPr lang="en-GB" b="1" i="0" noProof="0" dirty="0">
                <a:solidFill>
                  <a:srgbClr val="111111"/>
                </a:solidFill>
                <a:effectLst/>
                <a:latin typeface="-apple-system"/>
              </a:rPr>
              <a:t>Rehabilitation of Offenders Act 1974</a:t>
            </a:r>
            <a:r>
              <a:rPr lang="en-GB" b="0" i="0" noProof="0" dirty="0">
                <a:solidFill>
                  <a:srgbClr val="111111"/>
                </a:solidFill>
                <a:effectLst/>
                <a:latin typeface="-apple-system"/>
              </a:rPr>
              <a:t> </a:t>
            </a:r>
            <a:endParaRPr lang="en-GB" noProof="0" dirty="0"/>
          </a:p>
        </p:txBody>
      </p:sp>
      <p:sp>
        <p:nvSpPr>
          <p:cNvPr id="3" name="Content Placeholder 2">
            <a:extLst>
              <a:ext uri="{FF2B5EF4-FFF2-40B4-BE49-F238E27FC236}">
                <a16:creationId xmlns:a16="http://schemas.microsoft.com/office/drawing/2014/main" id="{E9EFA1C3-58CB-D6FC-A845-0AC5E508E77A}"/>
              </a:ext>
            </a:extLst>
          </p:cNvPr>
          <p:cNvSpPr>
            <a:spLocks noGrp="1"/>
          </p:cNvSpPr>
          <p:nvPr>
            <p:ph idx="1"/>
          </p:nvPr>
        </p:nvSpPr>
        <p:spPr>
          <a:xfrm>
            <a:off x="853440" y="1843548"/>
            <a:ext cx="10515600" cy="4587732"/>
          </a:xfrm>
        </p:spPr>
        <p:txBody>
          <a:bodyPr vert="horz" lIns="91440" tIns="45720" rIns="91440" bIns="45720" rtlCol="0" anchor="t">
            <a:normAutofit/>
          </a:bodyPr>
          <a:lstStyle/>
          <a:p>
            <a:pPr algn="l"/>
            <a:r>
              <a:rPr lang="en-GB" sz="2000" b="0" i="0" noProof="0" dirty="0">
                <a:solidFill>
                  <a:srgbClr val="111111"/>
                </a:solidFill>
                <a:effectLst/>
                <a:latin typeface="-apple-system"/>
              </a:rPr>
              <a:t>UK law designed to help people with past criminal convictions move on with their lives. Key points:</a:t>
            </a:r>
          </a:p>
          <a:p>
            <a:pPr algn="l"/>
            <a:r>
              <a:rPr lang="en-GB" sz="2000" b="1" i="0" noProof="0" dirty="0">
                <a:solidFill>
                  <a:srgbClr val="111111"/>
                </a:solidFill>
                <a:effectLst/>
                <a:latin typeface="-apple-system"/>
              </a:rPr>
              <a:t>Spent Convictions </a:t>
            </a:r>
            <a:r>
              <a:rPr lang="en-GB" sz="2000" b="0" i="0" noProof="0" dirty="0">
                <a:solidFill>
                  <a:srgbClr val="111111"/>
                </a:solidFill>
                <a:effectLst/>
                <a:latin typeface="-apple-system"/>
              </a:rPr>
              <a:t>during rehabilitation period  - don’t need to be disclose when applying for certain jobs</a:t>
            </a:r>
          </a:p>
          <a:p>
            <a:r>
              <a:rPr lang="en-GB" sz="2000" b="1" i="0" noProof="0" dirty="0">
                <a:solidFill>
                  <a:srgbClr val="111111"/>
                </a:solidFill>
                <a:effectLst/>
                <a:latin typeface="-apple-system"/>
              </a:rPr>
              <a:t>Rehabilitation Periods</a:t>
            </a:r>
            <a:r>
              <a:rPr lang="en-GB" sz="2000" b="0" i="0" noProof="0" dirty="0">
                <a:solidFill>
                  <a:srgbClr val="111111"/>
                </a:solidFill>
                <a:effectLst/>
                <a:latin typeface="-apple-system"/>
              </a:rPr>
              <a:t>: </a:t>
            </a:r>
            <a:r>
              <a:rPr lang="en-GB" sz="2000" noProof="0" dirty="0">
                <a:solidFill>
                  <a:srgbClr val="111111"/>
                </a:solidFill>
                <a:latin typeface="-apple-system"/>
              </a:rPr>
              <a:t> </a:t>
            </a:r>
            <a:r>
              <a:rPr lang="en-GB" sz="2000" b="0" i="0" noProof="0" dirty="0">
                <a:solidFill>
                  <a:srgbClr val="111111"/>
                </a:solidFill>
                <a:effectLst/>
                <a:latin typeface="-apple-system"/>
              </a:rPr>
              <a:t>The length of the rehabilitation period depends on the sentence given. E.g. – custodial sentence of up to 6 months becomes spent after 2 years.</a:t>
            </a:r>
          </a:p>
          <a:p>
            <a:pPr algn="l"/>
            <a:r>
              <a:rPr lang="en-GB" sz="2000" b="1" noProof="0" dirty="0">
                <a:solidFill>
                  <a:srgbClr val="111111"/>
                </a:solidFill>
                <a:latin typeface="-apple-system"/>
              </a:rPr>
              <a:t>Exceptions</a:t>
            </a:r>
            <a:r>
              <a:rPr lang="en-GB" sz="2000" noProof="0" dirty="0">
                <a:solidFill>
                  <a:srgbClr val="111111"/>
                </a:solidFill>
                <a:latin typeface="-apple-system"/>
              </a:rPr>
              <a:t> – spent convictions must be disclosed when applying for certain jobs such as working with vulnerable people. DBS  3 levels</a:t>
            </a:r>
          </a:p>
          <a:p>
            <a:pPr algn="l"/>
            <a:r>
              <a:rPr lang="en-GB" sz="2000" b="1" i="0" noProof="0" dirty="0">
                <a:solidFill>
                  <a:srgbClr val="111111"/>
                </a:solidFill>
                <a:effectLst/>
                <a:latin typeface="-apple-system"/>
              </a:rPr>
              <a:t>Purpose</a:t>
            </a:r>
            <a:r>
              <a:rPr lang="en-GB" sz="2000" b="0" i="0" noProof="0" dirty="0">
                <a:solidFill>
                  <a:srgbClr val="111111"/>
                </a:solidFill>
                <a:effectLst/>
                <a:latin typeface="-apple-system"/>
              </a:rPr>
              <a:t> – to prevent people from being unfairly disa</a:t>
            </a:r>
            <a:r>
              <a:rPr lang="en-GB" sz="2000" noProof="0" dirty="0">
                <a:solidFill>
                  <a:srgbClr val="111111"/>
                </a:solidFill>
                <a:latin typeface="-apple-system"/>
              </a:rPr>
              <a:t>dvantaged by past minor offences, allowing them to reintegrate into society more easily.</a:t>
            </a:r>
          </a:p>
          <a:p>
            <a:pPr algn="l"/>
            <a:endParaRPr lang="en-GB" b="0" i="0" noProof="0" dirty="0">
              <a:solidFill>
                <a:srgbClr val="111111"/>
              </a:solidFill>
              <a:effectLst/>
              <a:latin typeface="-apple-system"/>
            </a:endParaRPr>
          </a:p>
          <a:p>
            <a:pPr marL="0" indent="0">
              <a:buNone/>
            </a:pPr>
            <a:endParaRPr lang="en-GB" noProof="0" dirty="0"/>
          </a:p>
        </p:txBody>
      </p:sp>
    </p:spTree>
    <p:extLst>
      <p:ext uri="{BB962C8B-B14F-4D97-AF65-F5344CB8AC3E}">
        <p14:creationId xmlns:p14="http://schemas.microsoft.com/office/powerpoint/2010/main" val="35865780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834511" y="2286000"/>
            <a:ext cx="2286000" cy="2286000"/>
          </a:xfrm>
          <a:prstGeom prst="flowChartDocument">
            <a:avLst/>
          </a:prstGeom>
          <a:solidFill>
            <a:schemeClr val="accent2"/>
          </a:solidFill>
          <a:ln>
            <a:noFill/>
          </a:ln>
        </p:spPr>
        <p:txBody>
          <a:bodyPr vert="horz" lIns="182880" tIns="182880" rIns="182880" bIns="182880" rtlCol="0" anchor="ctr">
            <a:normAutofit/>
          </a:bodyPr>
          <a:lstStyle/>
          <a:p>
            <a:r>
              <a:rPr lang="en-GB" sz="1600" noProof="0" dirty="0"/>
              <a:t>Rehabilitation of Offenders Act 1974</a:t>
            </a:r>
          </a:p>
        </p:txBody>
      </p:sp>
      <p:pic>
        <p:nvPicPr>
          <p:cNvPr id="5" name="Content Placeholder 4" descr="Table&#10;&#10;Description automatically generated">
            <a:extLst>
              <a:ext uri="{FF2B5EF4-FFF2-40B4-BE49-F238E27FC236}">
                <a16:creationId xmlns:a16="http://schemas.microsoft.com/office/drawing/2014/main" id="{987834B4-AA0A-EA41-BB14-3BBB9102EC20}"/>
              </a:ext>
            </a:extLst>
          </p:cNvPr>
          <p:cNvPicPr>
            <a:picLocks noGrp="1" noChangeAspect="1"/>
          </p:cNvPicPr>
          <p:nvPr>
            <p:ph idx="1"/>
          </p:nvPr>
        </p:nvPicPr>
        <p:blipFill>
          <a:blip r:embed="rId3"/>
          <a:stretch>
            <a:fillRect/>
          </a:stretch>
        </p:blipFill>
        <p:spPr>
          <a:xfrm>
            <a:off x="3859409" y="640080"/>
            <a:ext cx="7662672" cy="5263134"/>
          </a:xfrm>
          <a:prstGeom prst="rect">
            <a:avLst/>
          </a:prstGeom>
        </p:spPr>
      </p:pic>
    </p:spTree>
    <p:extLst>
      <p:ext uri="{BB962C8B-B14F-4D97-AF65-F5344CB8AC3E}">
        <p14:creationId xmlns:p14="http://schemas.microsoft.com/office/powerpoint/2010/main" val="22381230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193E7-EB46-F947-B2A5-2AE0395054FC}"/>
              </a:ext>
            </a:extLst>
          </p:cNvPr>
          <p:cNvSpPr>
            <a:spLocks noGrp="1"/>
          </p:cNvSpPr>
          <p:nvPr>
            <p:ph type="title"/>
          </p:nvPr>
        </p:nvSpPr>
        <p:spPr>
          <a:xfrm>
            <a:off x="834511" y="2286000"/>
            <a:ext cx="2286000" cy="2286000"/>
          </a:xfrm>
          <a:prstGeom prst="flowChartDocument">
            <a:avLst/>
          </a:prstGeom>
          <a:solidFill>
            <a:schemeClr val="accent2"/>
          </a:solidFill>
          <a:ln>
            <a:noFill/>
          </a:ln>
        </p:spPr>
        <p:txBody>
          <a:bodyPr vert="horz" lIns="182880" tIns="182880" rIns="182880" bIns="182880" rtlCol="0" anchor="ctr">
            <a:normAutofit/>
          </a:bodyPr>
          <a:lstStyle/>
          <a:p>
            <a:r>
              <a:rPr lang="en-GB" sz="1600" noProof="0" dirty="0"/>
              <a:t>Rehabilitation of Offenders Act 1974</a:t>
            </a:r>
          </a:p>
        </p:txBody>
      </p:sp>
      <p:pic>
        <p:nvPicPr>
          <p:cNvPr id="5" name="Content Placeholder 4" descr="Table&#10;&#10;Description automatically generated">
            <a:extLst>
              <a:ext uri="{FF2B5EF4-FFF2-40B4-BE49-F238E27FC236}">
                <a16:creationId xmlns:a16="http://schemas.microsoft.com/office/drawing/2014/main" id="{E47585A1-945E-EA49-9071-C8C7050464CE}"/>
              </a:ext>
            </a:extLst>
          </p:cNvPr>
          <p:cNvPicPr>
            <a:picLocks noGrp="1" noChangeAspect="1"/>
          </p:cNvPicPr>
          <p:nvPr>
            <p:ph idx="1"/>
          </p:nvPr>
        </p:nvPicPr>
        <p:blipFill>
          <a:blip r:embed="rId3"/>
          <a:stretch>
            <a:fillRect/>
          </a:stretch>
        </p:blipFill>
        <p:spPr>
          <a:xfrm>
            <a:off x="3878017" y="640080"/>
            <a:ext cx="7662672" cy="5263134"/>
          </a:xfrm>
          <a:prstGeom prst="rect">
            <a:avLst/>
          </a:prstGeom>
        </p:spPr>
      </p:pic>
    </p:spTree>
    <p:extLst>
      <p:ext uri="{BB962C8B-B14F-4D97-AF65-F5344CB8AC3E}">
        <p14:creationId xmlns:p14="http://schemas.microsoft.com/office/powerpoint/2010/main" val="37663172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EC219C-CD8B-C647-8205-A5CC2B056234}"/>
              </a:ext>
            </a:extLst>
          </p:cNvPr>
          <p:cNvSpPr>
            <a:spLocks noGrp="1"/>
          </p:cNvSpPr>
          <p:nvPr>
            <p:ph idx="1"/>
          </p:nvPr>
        </p:nvSpPr>
        <p:spPr>
          <a:xfrm>
            <a:off x="962526" y="825096"/>
            <a:ext cx="6470742" cy="4830965"/>
          </a:xfrm>
        </p:spPr>
        <p:txBody>
          <a:bodyPr anchor="ctr">
            <a:normAutofit fontScale="92500" lnSpcReduction="20000"/>
          </a:bodyPr>
          <a:lstStyle/>
          <a:p>
            <a:r>
              <a:rPr lang="en-GB" noProof="0" dirty="0">
                <a:solidFill>
                  <a:srgbClr val="404040"/>
                </a:solidFill>
              </a:rPr>
              <a:t>A adult offender is given a </a:t>
            </a:r>
            <a:r>
              <a:rPr lang="en-GB" u="sng" noProof="0" dirty="0">
                <a:solidFill>
                  <a:srgbClr val="404040"/>
                </a:solidFill>
              </a:rPr>
              <a:t>two year </a:t>
            </a:r>
            <a:r>
              <a:rPr lang="en-GB" noProof="0" dirty="0">
                <a:solidFill>
                  <a:srgbClr val="404040"/>
                </a:solidFill>
              </a:rPr>
              <a:t>custodial sentence:</a:t>
            </a:r>
            <a:br>
              <a:rPr lang="en-GB" noProof="0" dirty="0">
                <a:solidFill>
                  <a:srgbClr val="404040"/>
                </a:solidFill>
              </a:rPr>
            </a:br>
            <a:r>
              <a:rPr lang="en-GB" noProof="0" dirty="0">
                <a:solidFill>
                  <a:srgbClr val="404040"/>
                </a:solidFill>
              </a:rPr>
              <a:t>1. How long is their rehabilitative period?</a:t>
            </a:r>
            <a:br>
              <a:rPr lang="en-GB" noProof="0" dirty="0">
                <a:solidFill>
                  <a:srgbClr val="404040"/>
                </a:solidFill>
              </a:rPr>
            </a:br>
            <a:r>
              <a:rPr lang="en-GB" noProof="0" dirty="0">
                <a:solidFill>
                  <a:srgbClr val="404040"/>
                </a:solidFill>
              </a:rPr>
              <a:t>2. What is the total number of years before the conviction becomes spent?</a:t>
            </a:r>
          </a:p>
          <a:p>
            <a:r>
              <a:rPr lang="en-GB" noProof="0" dirty="0">
                <a:solidFill>
                  <a:srgbClr val="404040"/>
                </a:solidFill>
              </a:rPr>
              <a:t>A young offender is given </a:t>
            </a:r>
            <a:r>
              <a:rPr lang="en-GB" u="sng" noProof="0" dirty="0">
                <a:solidFill>
                  <a:srgbClr val="404040"/>
                </a:solidFill>
              </a:rPr>
              <a:t>18 month community </a:t>
            </a:r>
            <a:r>
              <a:rPr lang="en-GB" noProof="0" dirty="0">
                <a:solidFill>
                  <a:srgbClr val="404040"/>
                </a:solidFill>
              </a:rPr>
              <a:t>order:</a:t>
            </a:r>
            <a:br>
              <a:rPr lang="en-GB" noProof="0" dirty="0">
                <a:solidFill>
                  <a:srgbClr val="404040"/>
                </a:solidFill>
              </a:rPr>
            </a:br>
            <a:r>
              <a:rPr lang="en-GB" noProof="0" dirty="0">
                <a:solidFill>
                  <a:srgbClr val="404040"/>
                </a:solidFill>
              </a:rPr>
              <a:t>1. How long is the rehabilitative period?</a:t>
            </a:r>
            <a:br>
              <a:rPr lang="en-GB" noProof="0" dirty="0">
                <a:solidFill>
                  <a:srgbClr val="404040"/>
                </a:solidFill>
              </a:rPr>
            </a:br>
            <a:r>
              <a:rPr lang="en-GB" noProof="0" dirty="0">
                <a:solidFill>
                  <a:srgbClr val="404040"/>
                </a:solidFill>
              </a:rPr>
              <a:t>2. What is the total number of years before the conviction becomes spent?</a:t>
            </a:r>
          </a:p>
          <a:p>
            <a:r>
              <a:rPr lang="en-GB" noProof="0" dirty="0">
                <a:solidFill>
                  <a:srgbClr val="404040"/>
                </a:solidFill>
              </a:rPr>
              <a:t>An adult offender is given a </a:t>
            </a:r>
            <a:r>
              <a:rPr lang="en-GB" u="sng" noProof="0" dirty="0">
                <a:solidFill>
                  <a:srgbClr val="404040"/>
                </a:solidFill>
              </a:rPr>
              <a:t>3 and a half year </a:t>
            </a:r>
            <a:r>
              <a:rPr lang="en-GB" noProof="0" dirty="0">
                <a:solidFill>
                  <a:srgbClr val="404040"/>
                </a:solidFill>
              </a:rPr>
              <a:t>custodial sentence:</a:t>
            </a:r>
            <a:br>
              <a:rPr lang="en-GB" noProof="0" dirty="0">
                <a:solidFill>
                  <a:srgbClr val="404040"/>
                </a:solidFill>
              </a:rPr>
            </a:br>
            <a:r>
              <a:rPr lang="en-GB" noProof="0" dirty="0">
                <a:solidFill>
                  <a:srgbClr val="404040"/>
                </a:solidFill>
              </a:rPr>
              <a:t>1. How long is the rehabilitative period?</a:t>
            </a:r>
            <a:br>
              <a:rPr lang="en-GB" noProof="0" dirty="0">
                <a:solidFill>
                  <a:srgbClr val="404040"/>
                </a:solidFill>
              </a:rPr>
            </a:br>
            <a:r>
              <a:rPr lang="en-GB" noProof="0" dirty="0">
                <a:solidFill>
                  <a:srgbClr val="404040"/>
                </a:solidFill>
              </a:rPr>
              <a:t>2. What is the total number of years before the conviction becomes spent?</a:t>
            </a:r>
          </a:p>
        </p:txBody>
      </p:sp>
      <p:sp>
        <p:nvSpPr>
          <p:cNvPr id="2" name="Title 1">
            <a:extLst>
              <a:ext uri="{FF2B5EF4-FFF2-40B4-BE49-F238E27FC236}">
                <a16:creationId xmlns:a16="http://schemas.microsoft.com/office/drawing/2014/main" id="{24E685E5-B2CD-E041-AD2E-580B6FE96EAF}"/>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noProof="0" dirty="0"/>
              <a:t>Examples</a:t>
            </a:r>
          </a:p>
        </p:txBody>
      </p:sp>
    </p:spTree>
    <p:extLst>
      <p:ext uri="{BB962C8B-B14F-4D97-AF65-F5344CB8AC3E}">
        <p14:creationId xmlns:p14="http://schemas.microsoft.com/office/powerpoint/2010/main" val="27616670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C956B-9368-3049-B2AD-9526F5A5E3F6}"/>
              </a:ext>
            </a:extLst>
          </p:cNvPr>
          <p:cNvSpPr>
            <a:spLocks noGrp="1"/>
          </p:cNvSpPr>
          <p:nvPr>
            <p:ph type="title"/>
          </p:nvPr>
        </p:nvSpPr>
        <p:spPr>
          <a:xfrm>
            <a:off x="651311" y="1645920"/>
            <a:ext cx="2472889" cy="2926080"/>
          </a:xfrm>
          <a:prstGeom prst="flowChartDocument">
            <a:avLst/>
          </a:prstGeom>
          <a:solidFill>
            <a:schemeClr val="accent2"/>
          </a:solidFill>
          <a:ln>
            <a:noFill/>
          </a:ln>
        </p:spPr>
        <p:txBody>
          <a:bodyPr vert="horz" lIns="182880" tIns="182880" rIns="182880" bIns="182880" rtlCol="0" anchor="ctr">
            <a:normAutofit/>
          </a:bodyPr>
          <a:lstStyle/>
          <a:p>
            <a:r>
              <a:rPr lang="en-GB" sz="2000" noProof="0" dirty="0"/>
              <a:t>Factors Associated with Offending</a:t>
            </a:r>
          </a:p>
        </p:txBody>
      </p:sp>
      <p:pic>
        <p:nvPicPr>
          <p:cNvPr id="5" name="Content Placeholder 4" descr="Text&#10;&#10;Description automatically generated">
            <a:extLst>
              <a:ext uri="{FF2B5EF4-FFF2-40B4-BE49-F238E27FC236}">
                <a16:creationId xmlns:a16="http://schemas.microsoft.com/office/drawing/2014/main" id="{6F703E1E-8216-6441-B13F-4DE85F6BC880}"/>
              </a:ext>
            </a:extLst>
          </p:cNvPr>
          <p:cNvPicPr>
            <a:picLocks noGrp="1" noChangeAspect="1"/>
          </p:cNvPicPr>
          <p:nvPr>
            <p:ph idx="1"/>
          </p:nvPr>
        </p:nvPicPr>
        <p:blipFill>
          <a:blip r:embed="rId3"/>
          <a:stretch>
            <a:fillRect/>
          </a:stretch>
        </p:blipFill>
        <p:spPr>
          <a:xfrm>
            <a:off x="3878017" y="640080"/>
            <a:ext cx="7662672" cy="5263134"/>
          </a:xfrm>
          <a:prstGeom prst="rect">
            <a:avLst/>
          </a:prstGeom>
        </p:spPr>
      </p:pic>
    </p:spTree>
    <p:extLst>
      <p:ext uri="{BB962C8B-B14F-4D97-AF65-F5344CB8AC3E}">
        <p14:creationId xmlns:p14="http://schemas.microsoft.com/office/powerpoint/2010/main" val="4202915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27F32-37D9-7945-B491-BF8B77A0F29B}"/>
              </a:ext>
            </a:extLst>
          </p:cNvPr>
          <p:cNvSpPr>
            <a:spLocks noGrp="1"/>
          </p:cNvSpPr>
          <p:nvPr>
            <p:ph type="title"/>
          </p:nvPr>
        </p:nvSpPr>
        <p:spPr>
          <a:xfrm>
            <a:off x="834511" y="2286000"/>
            <a:ext cx="2286000" cy="2286000"/>
          </a:xfrm>
          <a:prstGeom prst="flowChartDocument">
            <a:avLst/>
          </a:prstGeom>
          <a:solidFill>
            <a:schemeClr val="accent2"/>
          </a:solidFill>
          <a:ln>
            <a:noFill/>
          </a:ln>
        </p:spPr>
        <p:txBody>
          <a:bodyPr vert="horz" lIns="182880" tIns="182880" rIns="182880" bIns="182880" rtlCol="0" anchor="ctr">
            <a:normAutofit/>
          </a:bodyPr>
          <a:lstStyle/>
          <a:p>
            <a:r>
              <a:rPr lang="en-GB" sz="2000" noProof="0" dirty="0"/>
              <a:t>Factors associated with offending</a:t>
            </a:r>
          </a:p>
        </p:txBody>
      </p:sp>
      <p:pic>
        <p:nvPicPr>
          <p:cNvPr id="5" name="Content Placeholder 4" descr="Text&#10;&#10;Description automatically generated">
            <a:extLst>
              <a:ext uri="{FF2B5EF4-FFF2-40B4-BE49-F238E27FC236}">
                <a16:creationId xmlns:a16="http://schemas.microsoft.com/office/drawing/2014/main" id="{2476F20D-2B7E-AA43-AF5A-55B41F07D683}"/>
              </a:ext>
            </a:extLst>
          </p:cNvPr>
          <p:cNvPicPr>
            <a:picLocks noGrp="1" noChangeAspect="1"/>
          </p:cNvPicPr>
          <p:nvPr>
            <p:ph idx="1"/>
          </p:nvPr>
        </p:nvPicPr>
        <p:blipFill>
          <a:blip r:embed="rId3"/>
          <a:stretch>
            <a:fillRect/>
          </a:stretch>
        </p:blipFill>
        <p:spPr>
          <a:xfrm>
            <a:off x="3449695" y="640080"/>
            <a:ext cx="8090994" cy="5263134"/>
          </a:xfrm>
          <a:prstGeom prst="rect">
            <a:avLst/>
          </a:prstGeom>
        </p:spPr>
      </p:pic>
    </p:spTree>
    <p:extLst>
      <p:ext uri="{BB962C8B-B14F-4D97-AF65-F5344CB8AC3E}">
        <p14:creationId xmlns:p14="http://schemas.microsoft.com/office/powerpoint/2010/main" val="22793838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561F6-E13A-D103-A2D7-3856314229A9}"/>
              </a:ext>
            </a:extLst>
          </p:cNvPr>
          <p:cNvSpPr>
            <a:spLocks noGrp="1"/>
          </p:cNvSpPr>
          <p:nvPr>
            <p:ph type="title"/>
          </p:nvPr>
        </p:nvSpPr>
        <p:spPr/>
        <p:txBody>
          <a:bodyPr/>
          <a:lstStyle/>
          <a:p>
            <a:r>
              <a:rPr lang="en-GB" noProof="0" dirty="0"/>
              <a:t>Reoffending rates </a:t>
            </a:r>
          </a:p>
        </p:txBody>
      </p:sp>
      <p:sp>
        <p:nvSpPr>
          <p:cNvPr id="3" name="Content Placeholder 2">
            <a:extLst>
              <a:ext uri="{FF2B5EF4-FFF2-40B4-BE49-F238E27FC236}">
                <a16:creationId xmlns:a16="http://schemas.microsoft.com/office/drawing/2014/main" id="{0D370793-3CFD-11A1-8CA9-CC16260DA88F}"/>
              </a:ext>
            </a:extLst>
          </p:cNvPr>
          <p:cNvSpPr>
            <a:spLocks noGrp="1"/>
          </p:cNvSpPr>
          <p:nvPr>
            <p:ph idx="1"/>
          </p:nvPr>
        </p:nvSpPr>
        <p:spPr/>
        <p:txBody>
          <a:bodyPr/>
          <a:lstStyle/>
          <a:p>
            <a:r>
              <a:rPr lang="en-GB" b="1" noProof="0" dirty="0"/>
              <a:t>April to June 2024 published April 2025</a:t>
            </a:r>
          </a:p>
          <a:p>
            <a:r>
              <a:rPr lang="en-GB" i="0" noProof="0" dirty="0">
                <a:solidFill>
                  <a:srgbClr val="0B0C0C"/>
                </a:solidFill>
                <a:effectLst/>
                <a:latin typeface="Calibri" panose="020F0502020204030204" pitchFamily="34" charset="0"/>
                <a:cs typeface="Calibri" panose="020F0502020204030204" pitchFamily="34" charset="0"/>
              </a:rPr>
              <a:t>Adult offenders had a proven reoffending rate of 27.3%.</a:t>
            </a:r>
          </a:p>
          <a:p>
            <a:r>
              <a:rPr lang="en-GB" i="0" noProof="0" dirty="0">
                <a:solidFill>
                  <a:srgbClr val="0B0C0C"/>
                </a:solidFill>
                <a:effectLst/>
                <a:latin typeface="Calibri" panose="020F0502020204030204" pitchFamily="34" charset="0"/>
                <a:cs typeface="Calibri" panose="020F0502020204030204" pitchFamily="34" charset="0"/>
              </a:rPr>
              <a:t>Juvenile offenders had a proven reoffending rate of 31.6%</a:t>
            </a:r>
          </a:p>
          <a:p>
            <a:r>
              <a:rPr lang="en-GB" i="0" noProof="0" dirty="0">
                <a:solidFill>
                  <a:srgbClr val="0B0C0C"/>
                </a:solidFill>
                <a:effectLst/>
                <a:latin typeface="Calibri" panose="020F0502020204030204" pitchFamily="34" charset="0"/>
                <a:cs typeface="Calibri" panose="020F0502020204030204" pitchFamily="34" charset="0"/>
              </a:rPr>
              <a:t>The overall proven reoffending rate was 27.5% for April to June 2023 Offender cohort</a:t>
            </a:r>
            <a:endParaRPr lang="en-GB" noProof="0" dirty="0">
              <a:solidFill>
                <a:srgbClr val="0B0C0C"/>
              </a:solidFill>
              <a:latin typeface="Calibri" panose="020F0502020204030204" pitchFamily="34" charset="0"/>
              <a:cs typeface="Calibri" panose="020F0502020204030204" pitchFamily="34" charset="0"/>
            </a:endParaRPr>
          </a:p>
          <a:p>
            <a:r>
              <a:rPr lang="en-GB" i="0" noProof="0" dirty="0">
                <a:solidFill>
                  <a:srgbClr val="0B0C0C"/>
                </a:solidFill>
                <a:effectLst/>
                <a:latin typeface="Calibri" panose="020F0502020204030204" pitchFamily="34" charset="0"/>
                <a:cs typeface="Calibri" panose="020F0502020204030204" pitchFamily="34" charset="0"/>
              </a:rPr>
              <a:t>Adults released from custodial sentences of less than 12 months had a proven reoffending rate of 35.2%</a:t>
            </a:r>
            <a:endParaRPr lang="en-GB" noProof="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290590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83ECB-F93E-0353-9351-C0D7847AD765}"/>
              </a:ext>
            </a:extLst>
          </p:cNvPr>
          <p:cNvSpPr>
            <a:spLocks noGrp="1"/>
          </p:cNvSpPr>
          <p:nvPr>
            <p:ph type="title"/>
          </p:nvPr>
        </p:nvSpPr>
        <p:spPr>
          <a:xfrm>
            <a:off x="838200" y="365125"/>
            <a:ext cx="10515600" cy="696759"/>
          </a:xfrm>
        </p:spPr>
        <p:txBody>
          <a:bodyPr>
            <a:normAutofit fontScale="90000"/>
          </a:bodyPr>
          <a:lstStyle/>
          <a:p>
            <a:r>
              <a:rPr lang="en-GB" sz="4400" b="1" noProof="0" dirty="0">
                <a:solidFill>
                  <a:srgbClr val="111111"/>
                </a:solidFill>
                <a:latin typeface="Calibri"/>
                <a:ea typeface="+mn-lt"/>
                <a:cs typeface="+mn-lt"/>
              </a:rPr>
              <a:t>Rehabilitation</a:t>
            </a:r>
            <a:endParaRPr lang="en-GB" noProof="0" dirty="0"/>
          </a:p>
        </p:txBody>
      </p:sp>
      <p:sp>
        <p:nvSpPr>
          <p:cNvPr id="3" name="Content Placeholder 2">
            <a:extLst>
              <a:ext uri="{FF2B5EF4-FFF2-40B4-BE49-F238E27FC236}">
                <a16:creationId xmlns:a16="http://schemas.microsoft.com/office/drawing/2014/main" id="{34858B3A-E9DB-FB03-CC0E-EB0FDAD5CE59}"/>
              </a:ext>
            </a:extLst>
          </p:cNvPr>
          <p:cNvSpPr>
            <a:spLocks noGrp="1"/>
          </p:cNvSpPr>
          <p:nvPr>
            <p:ph idx="1"/>
          </p:nvPr>
        </p:nvSpPr>
        <p:spPr>
          <a:xfrm>
            <a:off x="838200" y="1386348"/>
            <a:ext cx="10515600" cy="4790615"/>
          </a:xfrm>
        </p:spPr>
        <p:txBody>
          <a:bodyPr>
            <a:normAutofit/>
          </a:bodyPr>
          <a:lstStyle/>
          <a:p>
            <a:r>
              <a:rPr lang="en-GB" noProof="0" dirty="0"/>
              <a:t>Offender rates</a:t>
            </a:r>
          </a:p>
          <a:p>
            <a:r>
              <a:rPr lang="en-GB" b="0" i="0" noProof="0" dirty="0">
                <a:effectLst/>
                <a:latin typeface="Calibri" panose="020F0502020204030204" pitchFamily="34" charset="0"/>
                <a:cs typeface="Calibri" panose="020F0502020204030204" pitchFamily="34" charset="0"/>
              </a:rPr>
              <a:t>good quality supervision, case management and holistic, tailored approaches can support and enable rehabilitation and reintegration</a:t>
            </a:r>
          </a:p>
          <a:p>
            <a:pPr lvl="1"/>
            <a:r>
              <a:rPr lang="en-GB" noProof="0" dirty="0">
                <a:latin typeface="Calibri" panose="020F0502020204030204" pitchFamily="34" charset="0"/>
                <a:cs typeface="Calibri" panose="020F0502020204030204" pitchFamily="34" charset="0"/>
              </a:rPr>
              <a:t>Does this happen?</a:t>
            </a:r>
          </a:p>
          <a:p>
            <a:pPr algn="l"/>
            <a:r>
              <a:rPr lang="en-GB" noProof="0" dirty="0">
                <a:latin typeface="Calibri" panose="020F0502020204030204" pitchFamily="34" charset="0"/>
                <a:cs typeface="Calibri" panose="020F0502020204030204" pitchFamily="34" charset="0"/>
              </a:rPr>
              <a:t>V</a:t>
            </a:r>
            <a:r>
              <a:rPr lang="en-GB" b="0" i="0" noProof="0" dirty="0">
                <a:effectLst/>
                <a:latin typeface="Calibri" panose="020F0502020204030204" pitchFamily="34" charset="0"/>
                <a:cs typeface="Calibri" panose="020F0502020204030204" pitchFamily="34" charset="0"/>
              </a:rPr>
              <a:t>arious types of targeted rehabilitation, include:</a:t>
            </a:r>
          </a:p>
          <a:p>
            <a:pPr lvl="1"/>
            <a:r>
              <a:rPr lang="en-GB" b="0" i="0" noProof="0" dirty="0">
                <a:effectLst/>
                <a:latin typeface="Calibri" panose="020F0502020204030204" pitchFamily="34" charset="0"/>
                <a:cs typeface="Calibri" panose="020F0502020204030204" pitchFamily="34" charset="0"/>
              </a:rPr>
              <a:t>addressing drug, alcohol and mental health issues</a:t>
            </a:r>
          </a:p>
          <a:p>
            <a:pPr lvl="1"/>
            <a:r>
              <a:rPr lang="en-GB" b="0" i="0" noProof="0" dirty="0">
                <a:effectLst/>
                <a:latin typeface="Calibri" panose="020F0502020204030204" pitchFamily="34" charset="0"/>
                <a:cs typeface="Calibri" panose="020F0502020204030204" pitchFamily="34" charset="0"/>
              </a:rPr>
              <a:t>addressing accommodation issues</a:t>
            </a:r>
          </a:p>
          <a:p>
            <a:pPr lvl="1"/>
            <a:r>
              <a:rPr lang="en-GB" b="0" i="0" noProof="0" dirty="0">
                <a:effectLst/>
                <a:latin typeface="Calibri" panose="020F0502020204030204" pitchFamily="34" charset="0"/>
                <a:cs typeface="Calibri" panose="020F0502020204030204" pitchFamily="34" charset="0"/>
              </a:rPr>
              <a:t>helping with employment needs</a:t>
            </a:r>
          </a:p>
          <a:p>
            <a:pPr lvl="1"/>
            <a:r>
              <a:rPr lang="en-GB" b="0" i="0" noProof="0" dirty="0">
                <a:effectLst/>
                <a:latin typeface="Calibri" panose="020F0502020204030204" pitchFamily="34" charset="0"/>
                <a:cs typeface="Calibri" panose="020F0502020204030204" pitchFamily="34" charset="0"/>
              </a:rPr>
              <a:t>Offender behaviour programmes (programmes that try to change an offender’s attitude, behaviour and way of thinking)</a:t>
            </a:r>
          </a:p>
          <a:p>
            <a:pPr lvl="1"/>
            <a:r>
              <a:rPr lang="en-GB" b="0" i="0" noProof="0" dirty="0">
                <a:effectLst/>
                <a:latin typeface="Calibri" panose="020F0502020204030204" pitchFamily="34" charset="0"/>
                <a:cs typeface="Calibri" panose="020F0502020204030204" pitchFamily="34" charset="0"/>
              </a:rPr>
              <a:t>improving offenders’ relationships with family and peers</a:t>
            </a:r>
          </a:p>
          <a:p>
            <a:endParaRPr lang="en-GB" noProof="0" dirty="0"/>
          </a:p>
        </p:txBody>
      </p:sp>
    </p:spTree>
    <p:extLst>
      <p:ext uri="{BB962C8B-B14F-4D97-AF65-F5344CB8AC3E}">
        <p14:creationId xmlns:p14="http://schemas.microsoft.com/office/powerpoint/2010/main" val="26018330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3" name="Content Placeholder 2">
            <a:extLst>
              <a:ext uri="{FF2B5EF4-FFF2-40B4-BE49-F238E27FC236}">
                <a16:creationId xmlns:a16="http://schemas.microsoft.com/office/drawing/2014/main" id="{AE1DE94F-9325-4FE8-8438-821561AA9F41}"/>
              </a:ext>
            </a:extLst>
          </p:cNvPr>
          <p:cNvGraphicFramePr>
            <a:graphicFrameLocks noGrp="1"/>
          </p:cNvGraphicFramePr>
          <p:nvPr>
            <p:ph idx="1"/>
            <p:extLst>
              <p:ext uri="{D42A27DB-BD31-4B8C-83A1-F6EECF244321}">
                <p14:modId xmlns:p14="http://schemas.microsoft.com/office/powerpoint/2010/main" val="114838576"/>
              </p:ext>
            </p:extLst>
          </p:nvPr>
        </p:nvGraphicFramePr>
        <p:xfrm>
          <a:off x="218662" y="366644"/>
          <a:ext cx="6814240" cy="63124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1900" noProof="0" dirty="0"/>
              <a:t>Types of Rehabilitation – 15 Minutes.</a:t>
            </a:r>
          </a:p>
        </p:txBody>
      </p:sp>
    </p:spTree>
    <p:extLst>
      <p:ext uri="{BB962C8B-B14F-4D97-AF65-F5344CB8AC3E}">
        <p14:creationId xmlns:p14="http://schemas.microsoft.com/office/powerpoint/2010/main" val="28105195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3" name="Content Placeholder 2">
            <a:extLst>
              <a:ext uri="{FF2B5EF4-FFF2-40B4-BE49-F238E27FC236}">
                <a16:creationId xmlns:a16="http://schemas.microsoft.com/office/drawing/2014/main" id="{E0C531A3-55DE-445F-A5D1-7D9088FF081E}"/>
              </a:ext>
            </a:extLst>
          </p:cNvPr>
          <p:cNvGraphicFramePr>
            <a:graphicFrameLocks noGrp="1"/>
          </p:cNvGraphicFramePr>
          <p:nvPr>
            <p:ph idx="1"/>
            <p:extLst>
              <p:ext uri="{D42A27DB-BD31-4B8C-83A1-F6EECF244321}">
                <p14:modId xmlns:p14="http://schemas.microsoft.com/office/powerpoint/2010/main" val="2691625295"/>
              </p:ext>
            </p:extLst>
          </p:nvPr>
        </p:nvGraphicFramePr>
        <p:xfrm>
          <a:off x="320634" y="249382"/>
          <a:ext cx="7068892" cy="6400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303F3360-C21F-2A4E-B4E6-A19FFE9C8474}"/>
              </a:ext>
            </a:extLst>
          </p:cNvPr>
          <p:cNvSpPr>
            <a:spLocks noGrp="1"/>
          </p:cNvSpPr>
          <p:nvPr>
            <p:ph type="title"/>
          </p:nvPr>
        </p:nvSpPr>
        <p:spPr>
          <a:xfrm>
            <a:off x="7720168" y="1586484"/>
            <a:ext cx="3685032" cy="3685032"/>
          </a:xfrm>
          <a:prstGeom prst="ellipse">
            <a:avLst/>
          </a:prstGeom>
          <a:solidFill>
            <a:schemeClr val="accent2"/>
          </a:solidFill>
          <a:ln>
            <a:noFill/>
          </a:ln>
        </p:spPr>
        <p:txBody>
          <a:bodyPr>
            <a:noAutofit/>
          </a:bodyPr>
          <a:lstStyle/>
          <a:p>
            <a:r>
              <a:rPr lang="en-GB" sz="2000" noProof="0" dirty="0"/>
              <a:t>Sport based interventions to prevent youth crime</a:t>
            </a:r>
          </a:p>
        </p:txBody>
      </p:sp>
    </p:spTree>
    <p:extLst>
      <p:ext uri="{BB962C8B-B14F-4D97-AF65-F5344CB8AC3E}">
        <p14:creationId xmlns:p14="http://schemas.microsoft.com/office/powerpoint/2010/main" val="38028225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3" name="Content Placeholder 2">
            <a:extLst>
              <a:ext uri="{FF2B5EF4-FFF2-40B4-BE49-F238E27FC236}">
                <a16:creationId xmlns:a16="http://schemas.microsoft.com/office/drawing/2014/main" id="{ACDFA27D-038A-4DB1-A98F-31887B5F26C2}"/>
              </a:ext>
            </a:extLst>
          </p:cNvPr>
          <p:cNvGraphicFramePr>
            <a:graphicFrameLocks noGrp="1"/>
          </p:cNvGraphicFramePr>
          <p:nvPr>
            <p:ph idx="1"/>
            <p:extLst>
              <p:ext uri="{D42A27DB-BD31-4B8C-83A1-F6EECF244321}">
                <p14:modId xmlns:p14="http://schemas.microsoft.com/office/powerpoint/2010/main" val="2209649008"/>
              </p:ext>
            </p:extLst>
          </p:nvPr>
        </p:nvGraphicFramePr>
        <p:xfrm>
          <a:off x="643350" y="444500"/>
          <a:ext cx="6746176" cy="57734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1700" noProof="0" dirty="0"/>
              <a:t>Punishment or Rehabilitation?</a:t>
            </a:r>
          </a:p>
        </p:txBody>
      </p:sp>
    </p:spTree>
    <p:extLst>
      <p:ext uri="{BB962C8B-B14F-4D97-AF65-F5344CB8AC3E}">
        <p14:creationId xmlns:p14="http://schemas.microsoft.com/office/powerpoint/2010/main" val="6741516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192CC1-C257-C94D-BF04-065307B8DAAB}"/>
              </a:ext>
            </a:extLst>
          </p:cNvPr>
          <p:cNvSpPr>
            <a:spLocks noGrp="1"/>
          </p:cNvSpPr>
          <p:nvPr>
            <p:ph idx="1"/>
          </p:nvPr>
        </p:nvSpPr>
        <p:spPr>
          <a:xfrm>
            <a:off x="285750" y="640080"/>
            <a:ext cx="7247226" cy="5844462"/>
          </a:xfrm>
        </p:spPr>
        <p:txBody>
          <a:bodyPr anchor="ctr">
            <a:normAutofit lnSpcReduction="10000"/>
          </a:bodyPr>
          <a:lstStyle/>
          <a:p>
            <a:pPr marL="0" indent="0">
              <a:buNone/>
            </a:pPr>
            <a:r>
              <a:rPr lang="en-GB" sz="2800" i="1" noProof="0" dirty="0">
                <a:solidFill>
                  <a:srgbClr val="404040"/>
                </a:solidFill>
              </a:rPr>
              <a:t>Four elements to social bonds – why we don</a:t>
            </a:r>
            <a:r>
              <a:rPr lang="en-GB" i="1" dirty="0">
                <a:solidFill>
                  <a:srgbClr val="404040"/>
                </a:solidFill>
              </a:rPr>
              <a:t>’t offend</a:t>
            </a:r>
            <a:r>
              <a:rPr lang="en-GB" sz="2800" i="1" noProof="0" dirty="0">
                <a:solidFill>
                  <a:srgbClr val="404040"/>
                </a:solidFill>
              </a:rPr>
              <a:t>:</a:t>
            </a:r>
            <a:br>
              <a:rPr lang="en-GB" sz="2800" i="1" noProof="0" dirty="0">
                <a:solidFill>
                  <a:srgbClr val="404040"/>
                </a:solidFill>
              </a:rPr>
            </a:br>
            <a:br>
              <a:rPr lang="en-GB" sz="2800" i="1" noProof="0" dirty="0">
                <a:solidFill>
                  <a:srgbClr val="404040"/>
                </a:solidFill>
              </a:rPr>
            </a:br>
            <a:r>
              <a:rPr lang="en-GB" sz="2800" noProof="0" dirty="0">
                <a:solidFill>
                  <a:srgbClr val="404040"/>
                </a:solidFill>
              </a:rPr>
              <a:t>1. </a:t>
            </a:r>
            <a:r>
              <a:rPr lang="en-GB" sz="2800" u="sng" noProof="0" dirty="0">
                <a:solidFill>
                  <a:srgbClr val="404040"/>
                </a:solidFill>
              </a:rPr>
              <a:t>Attachment </a:t>
            </a:r>
            <a:r>
              <a:rPr lang="en-GB" sz="2800" noProof="0" dirty="0">
                <a:solidFill>
                  <a:srgbClr val="404040"/>
                </a:solidFill>
              </a:rPr>
              <a:t>– how much we are concerned about what others think of us and how they react to us.</a:t>
            </a:r>
          </a:p>
          <a:p>
            <a:pPr marL="0" indent="0">
              <a:buNone/>
            </a:pPr>
            <a:r>
              <a:rPr lang="en-GB" sz="2800" noProof="0" dirty="0">
                <a:solidFill>
                  <a:srgbClr val="404040"/>
                </a:solidFill>
              </a:rPr>
              <a:t>2. </a:t>
            </a:r>
            <a:r>
              <a:rPr lang="en-GB" sz="2800" u="sng" noProof="0" dirty="0">
                <a:solidFill>
                  <a:srgbClr val="404040"/>
                </a:solidFill>
              </a:rPr>
              <a:t>Commitment</a:t>
            </a:r>
            <a:r>
              <a:rPr lang="en-GB" sz="2800" noProof="0" dirty="0">
                <a:solidFill>
                  <a:srgbClr val="404040"/>
                </a:solidFill>
              </a:rPr>
              <a:t> – investment of time and energy that individuals put into particular activities.</a:t>
            </a:r>
          </a:p>
          <a:p>
            <a:pPr marL="0" indent="0">
              <a:buNone/>
            </a:pPr>
            <a:r>
              <a:rPr lang="en-GB" sz="2800" noProof="0" dirty="0">
                <a:solidFill>
                  <a:srgbClr val="404040"/>
                </a:solidFill>
              </a:rPr>
              <a:t>3. </a:t>
            </a:r>
            <a:r>
              <a:rPr lang="en-GB" sz="2800" u="sng" noProof="0" dirty="0">
                <a:solidFill>
                  <a:srgbClr val="404040"/>
                </a:solidFill>
              </a:rPr>
              <a:t>Involvement</a:t>
            </a:r>
            <a:r>
              <a:rPr lang="en-GB" sz="2800" noProof="0" dirty="0">
                <a:solidFill>
                  <a:srgbClr val="404040"/>
                </a:solidFill>
              </a:rPr>
              <a:t> – how much people are involved in conventional and non-deviant activities. </a:t>
            </a:r>
          </a:p>
          <a:p>
            <a:pPr marL="0" indent="0">
              <a:buNone/>
            </a:pPr>
            <a:r>
              <a:rPr lang="en-GB" sz="2800" noProof="0" dirty="0">
                <a:solidFill>
                  <a:srgbClr val="404040"/>
                </a:solidFill>
              </a:rPr>
              <a:t>4. </a:t>
            </a:r>
            <a:r>
              <a:rPr lang="en-GB" sz="2800" u="sng" noProof="0" dirty="0">
                <a:solidFill>
                  <a:srgbClr val="404040"/>
                </a:solidFill>
              </a:rPr>
              <a:t>Belief </a:t>
            </a:r>
            <a:r>
              <a:rPr lang="en-GB" sz="2800" noProof="0" dirty="0">
                <a:solidFill>
                  <a:srgbClr val="404040"/>
                </a:solidFill>
              </a:rPr>
              <a:t>– the strength of out commitment to particular beliefs and cultural goals. </a:t>
            </a:r>
          </a:p>
        </p:txBody>
      </p:sp>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1900" noProof="0" dirty="0">
                <a:solidFill>
                  <a:srgbClr val="FFFFFF"/>
                </a:solidFill>
              </a:rPr>
              <a:t>Hirschi (1969) Social bond Theory</a:t>
            </a:r>
          </a:p>
        </p:txBody>
      </p:sp>
    </p:spTree>
    <p:extLst>
      <p:ext uri="{BB962C8B-B14F-4D97-AF65-F5344CB8AC3E}">
        <p14:creationId xmlns:p14="http://schemas.microsoft.com/office/powerpoint/2010/main" val="30508630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B911B7-529A-FB45-AF96-7D15614D9770}"/>
              </a:ext>
            </a:extLst>
          </p:cNvPr>
          <p:cNvSpPr>
            <a:spLocks noGrp="1"/>
          </p:cNvSpPr>
          <p:nvPr>
            <p:ph idx="1"/>
          </p:nvPr>
        </p:nvSpPr>
        <p:spPr>
          <a:xfrm>
            <a:off x="971550" y="825096"/>
            <a:ext cx="6561426" cy="4830965"/>
          </a:xfrm>
        </p:spPr>
        <p:txBody>
          <a:bodyPr anchor="ctr">
            <a:normAutofit/>
          </a:bodyPr>
          <a:lstStyle/>
          <a:p>
            <a:r>
              <a:rPr lang="en-GB" sz="2400" b="1" noProof="0" dirty="0">
                <a:solidFill>
                  <a:srgbClr val="404040"/>
                </a:solidFill>
              </a:rPr>
              <a:t>What are the five concepts of Criminal Rehabilitation?</a:t>
            </a:r>
          </a:p>
          <a:p>
            <a:pPr marL="0" indent="0">
              <a:buNone/>
            </a:pPr>
            <a:r>
              <a:rPr lang="en-GB" sz="2400" noProof="0" dirty="0">
                <a:solidFill>
                  <a:srgbClr val="404040"/>
                </a:solidFill>
                <a:hlinkClick r:id="rId3"/>
              </a:rPr>
              <a:t>https://link.springer.com/content/pdf/10.1007/s11572-020-09547-4.pdf</a:t>
            </a:r>
            <a:endParaRPr lang="en-GB" sz="2400" noProof="0" dirty="0">
              <a:solidFill>
                <a:srgbClr val="404040"/>
              </a:solidFill>
            </a:endParaRPr>
          </a:p>
          <a:p>
            <a:pPr marL="0" indent="0">
              <a:buNone/>
            </a:pPr>
            <a:r>
              <a:rPr lang="en-GB" sz="2400" u="sng" noProof="0" dirty="0">
                <a:solidFill>
                  <a:srgbClr val="404040"/>
                </a:solidFill>
              </a:rPr>
              <a:t>Group 1:  </a:t>
            </a:r>
            <a:r>
              <a:rPr lang="en-GB" sz="2400" noProof="0" dirty="0">
                <a:solidFill>
                  <a:srgbClr val="404040"/>
                </a:solidFill>
              </a:rPr>
              <a:t>Anti Recidivism</a:t>
            </a:r>
          </a:p>
          <a:p>
            <a:pPr marL="0" indent="0">
              <a:buNone/>
            </a:pPr>
            <a:r>
              <a:rPr lang="en-GB" sz="2400" u="sng" noProof="0" dirty="0">
                <a:solidFill>
                  <a:srgbClr val="404040"/>
                </a:solidFill>
              </a:rPr>
              <a:t>Group 2: </a:t>
            </a:r>
            <a:r>
              <a:rPr lang="en-GB" sz="2400" noProof="0" dirty="0">
                <a:solidFill>
                  <a:srgbClr val="404040"/>
                </a:solidFill>
              </a:rPr>
              <a:t>Harm Reduction</a:t>
            </a:r>
          </a:p>
          <a:p>
            <a:pPr marL="0" indent="0">
              <a:buNone/>
            </a:pPr>
            <a:r>
              <a:rPr lang="en-GB" sz="2400" u="sng" noProof="0" dirty="0">
                <a:solidFill>
                  <a:srgbClr val="404040"/>
                </a:solidFill>
              </a:rPr>
              <a:t>Group 3:  </a:t>
            </a:r>
            <a:r>
              <a:rPr lang="en-GB" sz="2400" noProof="0" dirty="0">
                <a:solidFill>
                  <a:srgbClr val="404040"/>
                </a:solidFill>
              </a:rPr>
              <a:t>Therapy</a:t>
            </a:r>
          </a:p>
          <a:p>
            <a:pPr marL="0" indent="0">
              <a:buNone/>
            </a:pPr>
            <a:r>
              <a:rPr lang="en-GB" sz="2400" u="sng" noProof="0" dirty="0">
                <a:solidFill>
                  <a:srgbClr val="404040"/>
                </a:solidFill>
              </a:rPr>
              <a:t>Group 4: </a:t>
            </a:r>
            <a:r>
              <a:rPr lang="en-GB" sz="2400" noProof="0" dirty="0">
                <a:solidFill>
                  <a:srgbClr val="404040"/>
                </a:solidFill>
              </a:rPr>
              <a:t>Moral Improvement </a:t>
            </a:r>
          </a:p>
          <a:p>
            <a:pPr marL="0" indent="0">
              <a:buNone/>
            </a:pPr>
            <a:r>
              <a:rPr lang="en-GB" sz="2400" u="sng" noProof="0" dirty="0">
                <a:solidFill>
                  <a:srgbClr val="404040"/>
                </a:solidFill>
              </a:rPr>
              <a:t>Group 5: </a:t>
            </a:r>
            <a:r>
              <a:rPr lang="en-GB" sz="2400" noProof="0" dirty="0">
                <a:solidFill>
                  <a:srgbClr val="404040"/>
                </a:solidFill>
              </a:rPr>
              <a:t>Restoration</a:t>
            </a:r>
          </a:p>
        </p:txBody>
      </p:sp>
      <p:sp>
        <p:nvSpPr>
          <p:cNvPr id="2" name="Title 1">
            <a:extLst>
              <a:ext uri="{FF2B5EF4-FFF2-40B4-BE49-F238E27FC236}">
                <a16:creationId xmlns:a16="http://schemas.microsoft.com/office/drawing/2014/main" id="{C2749C4A-80AB-B347-9CE5-4DC4CABD9707}"/>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noProof="0" dirty="0">
                <a:solidFill>
                  <a:srgbClr val="FFFFFF"/>
                </a:solidFill>
              </a:rPr>
              <a:t>Task – 30 Minutes</a:t>
            </a:r>
          </a:p>
        </p:txBody>
      </p:sp>
    </p:spTree>
    <p:extLst>
      <p:ext uri="{BB962C8B-B14F-4D97-AF65-F5344CB8AC3E}">
        <p14:creationId xmlns:p14="http://schemas.microsoft.com/office/powerpoint/2010/main" val="32582976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C36C6-1B3E-34F5-4F9B-C35B91B6D8D2}"/>
              </a:ext>
            </a:extLst>
          </p:cNvPr>
          <p:cNvSpPr>
            <a:spLocks noGrp="1"/>
          </p:cNvSpPr>
          <p:nvPr>
            <p:ph type="title"/>
          </p:nvPr>
        </p:nvSpPr>
        <p:spPr/>
        <p:txBody>
          <a:bodyPr/>
          <a:lstStyle/>
          <a:p>
            <a:r>
              <a:rPr lang="en-GB" noProof="0" dirty="0"/>
              <a:t>Prisons don’t talk about getting out…….</a:t>
            </a:r>
          </a:p>
        </p:txBody>
      </p:sp>
      <p:sp>
        <p:nvSpPr>
          <p:cNvPr id="3" name="Content Placeholder 2">
            <a:extLst>
              <a:ext uri="{FF2B5EF4-FFF2-40B4-BE49-F238E27FC236}">
                <a16:creationId xmlns:a16="http://schemas.microsoft.com/office/drawing/2014/main" id="{F4892316-BCD0-CD3B-26CA-361CE48EA70D}"/>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GB" noProof="0" dirty="0">
                <a:hlinkClick r:id="rId3"/>
              </a:rPr>
              <a:t>The prison don’t talk to you about getting out of prison’: On why prisons in England and Wales fail to rehabilitate prisoners - Karen Bullock, Annie Bunce, 2020</a:t>
            </a:r>
            <a:endParaRPr lang="en-GB" noProof="0" dirty="0"/>
          </a:p>
          <a:p>
            <a:pPr algn="l">
              <a:buFont typeface="+mj-lt"/>
              <a:buAutoNum type="arabicPeriod"/>
            </a:pPr>
            <a:r>
              <a:rPr lang="en-GB" b="1" i="0" noProof="0" dirty="0">
                <a:solidFill>
                  <a:srgbClr val="111111"/>
                </a:solidFill>
                <a:effectLst/>
                <a:latin typeface="Calibri"/>
                <a:cs typeface="Calibri"/>
              </a:rPr>
              <a:t>Lack of Institutional Support</a:t>
            </a:r>
            <a:r>
              <a:rPr lang="en-GB" b="0" i="0" noProof="0" dirty="0">
                <a:solidFill>
                  <a:srgbClr val="111111"/>
                </a:solidFill>
                <a:effectLst/>
                <a:latin typeface="Calibri"/>
                <a:cs typeface="Calibri"/>
              </a:rPr>
              <a:t>: Prisons often fail to provide adequate support for rehabilitation / resources / poorly designed programmes / not preparing life after release</a:t>
            </a:r>
          </a:p>
          <a:p>
            <a:pPr algn="l">
              <a:buFont typeface="+mj-lt"/>
              <a:buAutoNum type="arabicPeriod"/>
            </a:pPr>
            <a:r>
              <a:rPr lang="en-GB" b="1" i="0" noProof="0" dirty="0">
                <a:solidFill>
                  <a:srgbClr val="111111"/>
                </a:solidFill>
                <a:effectLst/>
                <a:latin typeface="Calibri"/>
                <a:cs typeface="Calibri"/>
              </a:rPr>
              <a:t>Self-Serving Programmes</a:t>
            </a:r>
            <a:r>
              <a:rPr lang="en-GB" b="0" i="0" noProof="0" dirty="0">
                <a:solidFill>
                  <a:srgbClr val="111111"/>
                </a:solidFill>
                <a:effectLst/>
                <a:latin typeface="Calibri"/>
                <a:cs typeface="Calibri"/>
              </a:rPr>
              <a:t>: Many rehabilitative programs are perceived by prisoners as being more about fulfilling institutional requirements than genuinely helping them = no change.</a:t>
            </a:r>
          </a:p>
          <a:p>
            <a:pPr algn="l">
              <a:buFont typeface="+mj-lt"/>
              <a:buAutoNum type="arabicPeriod"/>
            </a:pPr>
            <a:r>
              <a:rPr lang="en-GB" b="1" i="0" noProof="0" dirty="0">
                <a:solidFill>
                  <a:srgbClr val="111111"/>
                </a:solidFill>
                <a:effectLst/>
                <a:latin typeface="Calibri" panose="020F0502020204030204" pitchFamily="34" charset="0"/>
                <a:cs typeface="Calibri" panose="020F0502020204030204" pitchFamily="34" charset="0"/>
              </a:rPr>
              <a:t>Prison Climate</a:t>
            </a:r>
            <a:r>
              <a:rPr lang="en-GB" b="0" i="0" noProof="0" dirty="0">
                <a:solidFill>
                  <a:srgbClr val="111111"/>
                </a:solidFill>
                <a:effectLst/>
                <a:latin typeface="Calibri" panose="020F0502020204030204" pitchFamily="34" charset="0"/>
                <a:cs typeface="Calibri" panose="020F0502020204030204" pitchFamily="34" charset="0"/>
              </a:rPr>
              <a:t>: The overall environment in prisons, characterised by a lack of empathy and support from correctional staff, further undermines rehabilitation efforts = no positive role models, positive ethos</a:t>
            </a:r>
          </a:p>
          <a:p>
            <a:pPr marL="0" indent="0" algn="l">
              <a:buNone/>
            </a:pPr>
            <a:endParaRPr lang="en-GB" noProof="0" dirty="0"/>
          </a:p>
        </p:txBody>
      </p:sp>
    </p:spTree>
    <p:extLst>
      <p:ext uri="{BB962C8B-B14F-4D97-AF65-F5344CB8AC3E}">
        <p14:creationId xmlns:p14="http://schemas.microsoft.com/office/powerpoint/2010/main" val="25895768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1262729" y="1289303"/>
            <a:ext cx="9638443" cy="3339303"/>
          </a:xfrm>
          <a:prstGeom prst="ellipse">
            <a:avLst/>
          </a:prstGeom>
          <a:ln>
            <a:noFill/>
          </a:ln>
        </p:spPr>
        <p:txBody>
          <a:bodyPr vert="horz" lIns="274320" tIns="182880" rIns="274320" bIns="182880" rtlCol="0" anchor="ctr" anchorCtr="1">
            <a:normAutofit/>
          </a:bodyPr>
          <a:lstStyle/>
          <a:p>
            <a:r>
              <a:rPr lang="en-GB" sz="4600" kern="1200" cap="all" spc="200" baseline="0" noProof="0" dirty="0">
                <a:solidFill>
                  <a:srgbClr val="262626"/>
                </a:solidFill>
                <a:latin typeface="+mj-lt"/>
                <a:ea typeface="+mj-ea"/>
                <a:cs typeface="+mj-cs"/>
              </a:rPr>
              <a:t>Can all offenders be rehabilitated?</a:t>
            </a:r>
          </a:p>
        </p:txBody>
      </p:sp>
    </p:spTree>
    <p:extLst>
      <p:ext uri="{BB962C8B-B14F-4D97-AF65-F5344CB8AC3E}">
        <p14:creationId xmlns:p14="http://schemas.microsoft.com/office/powerpoint/2010/main" val="12414816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226BA5C6-0079-2363-1AEB-A929018C7669}"/>
              </a:ext>
            </a:extLst>
          </p:cNvPr>
          <p:cNvSpPr>
            <a:spLocks noGrp="1"/>
          </p:cNvSpPr>
          <p:nvPr>
            <p:ph type="title"/>
          </p:nvPr>
        </p:nvSpPr>
        <p:spPr>
          <a:xfrm>
            <a:off x="838200" y="365125"/>
            <a:ext cx="10515600" cy="1325563"/>
          </a:xfrm>
        </p:spPr>
        <p:txBody>
          <a:bodyPr>
            <a:normAutofit/>
          </a:bodyPr>
          <a:lstStyle/>
          <a:p>
            <a:r>
              <a:rPr lang="en-GB" sz="5400" noProof="0" dirty="0"/>
              <a:t>Housing</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1E3EB73E-BEA3-4A30-E474-D596AF0501E9}"/>
              </a:ext>
            </a:extLst>
          </p:cNvPr>
          <p:cNvSpPr>
            <a:spLocks noGrp="1"/>
          </p:cNvSpPr>
          <p:nvPr>
            <p:ph idx="1"/>
          </p:nvPr>
        </p:nvSpPr>
        <p:spPr>
          <a:xfrm>
            <a:off x="838200" y="1929384"/>
            <a:ext cx="10515600" cy="4251960"/>
          </a:xfrm>
        </p:spPr>
        <p:txBody>
          <a:bodyPr>
            <a:normAutofit/>
          </a:bodyPr>
          <a:lstStyle/>
          <a:p>
            <a:pPr>
              <a:buClr>
                <a:srgbClr val="7030A0"/>
              </a:buClr>
              <a:buFont typeface="Wingdings" panose="05000000000000000000" pitchFamily="2" charset="2"/>
              <a:buChar char="Ø"/>
            </a:pPr>
            <a:r>
              <a:rPr lang="en-GB" sz="2200" noProof="0" dirty="0">
                <a:latin typeface="Calibri" panose="020F0502020204030204" pitchFamily="34" charset="0"/>
                <a:cs typeface="Calibri" panose="020F0502020204030204" pitchFamily="34" charset="0"/>
              </a:rPr>
              <a:t>At the beginning of 2020 there was no national, cross-government approach to addressing the huge and growing accommodation needs of people on probation. </a:t>
            </a:r>
          </a:p>
          <a:p>
            <a:pPr>
              <a:buClr>
                <a:srgbClr val="7030A0"/>
              </a:buClr>
              <a:buFont typeface="Wingdings" panose="05000000000000000000" pitchFamily="2" charset="2"/>
              <a:buChar char="Ø"/>
            </a:pPr>
            <a:r>
              <a:rPr lang="en-GB" sz="2200" noProof="0" dirty="0">
                <a:latin typeface="Calibri" panose="020F0502020204030204" pitchFamily="34" charset="0"/>
                <a:cs typeface="Calibri" panose="020F0502020204030204" pitchFamily="34" charset="0"/>
              </a:rPr>
              <a:t>Many barriers to ex-offenders obtaining settled accommodation – up front costs, benefit restrictions, lack of local connection or low priority on the register, stigma and exclusions for past behaviour or past offences. </a:t>
            </a:r>
          </a:p>
          <a:p>
            <a:pPr>
              <a:buClr>
                <a:srgbClr val="7030A0"/>
              </a:buClr>
              <a:buFont typeface="Wingdings" panose="05000000000000000000" pitchFamily="2" charset="2"/>
              <a:buChar char="Ø"/>
            </a:pPr>
            <a:r>
              <a:rPr lang="en-GB" sz="2200" noProof="0" dirty="0">
                <a:latin typeface="Calibri" panose="020F0502020204030204" pitchFamily="34" charset="0"/>
                <a:cs typeface="Calibri" panose="020F0502020204030204" pitchFamily="34" charset="0"/>
              </a:rPr>
              <a:t>For some people on probation a tenancy by itself is not enough – they need additional support - ring-fenced investment in supported housing for ex-offenders had significantly reduced. (Funding of supported housing fell 59% in real terms from 2010 to 2016).</a:t>
            </a:r>
          </a:p>
          <a:p>
            <a:pPr>
              <a:buClr>
                <a:srgbClr val="7030A0"/>
              </a:buClr>
              <a:buFont typeface="Wingdings" panose="05000000000000000000" pitchFamily="2" charset="2"/>
              <a:buChar char="Ø"/>
            </a:pPr>
            <a:r>
              <a:rPr lang="en-GB" sz="2200" noProof="0" dirty="0">
                <a:latin typeface="Calibri" panose="020F0502020204030204" pitchFamily="34" charset="0"/>
                <a:cs typeface="Calibri" panose="020F0502020204030204" pitchFamily="34" charset="0"/>
              </a:rPr>
              <a:t>Probation practitioners knowledge of housing legislation and guidance is limited – embedded experts can make a real difference. ‘Duty to Refer’ referrals not being tracked or followed up - </a:t>
            </a:r>
            <a:r>
              <a:rPr lang="en-GB" sz="2200" b="0" i="0" noProof="0" dirty="0">
                <a:effectLst/>
                <a:latin typeface="Calibri" panose="020F0502020204030204" pitchFamily="34" charset="0"/>
                <a:cs typeface="Calibri" panose="020F0502020204030204" pitchFamily="34" charset="0"/>
              </a:rPr>
              <a:t>Prisons and probation services must refer a person in prison or on probation to a local authority if they are homeless or threatened with homelessness. </a:t>
            </a:r>
            <a:endParaRPr lang="en-GB" sz="2200" noProof="0" dirty="0">
              <a:latin typeface="Calibri" panose="020F0502020204030204" pitchFamily="34" charset="0"/>
              <a:cs typeface="Calibri" panose="020F0502020204030204" pitchFamily="34" charset="0"/>
            </a:endParaRPr>
          </a:p>
          <a:p>
            <a:endParaRPr lang="en-GB" sz="2200" noProof="0" dirty="0"/>
          </a:p>
        </p:txBody>
      </p:sp>
    </p:spTree>
    <p:extLst>
      <p:ext uri="{BB962C8B-B14F-4D97-AF65-F5344CB8AC3E}">
        <p14:creationId xmlns:p14="http://schemas.microsoft.com/office/powerpoint/2010/main" val="23341303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0BD35-0A79-6D76-4C43-F0CD318746B1}"/>
              </a:ext>
            </a:extLst>
          </p:cNvPr>
          <p:cNvSpPr>
            <a:spLocks noGrp="1"/>
          </p:cNvSpPr>
          <p:nvPr>
            <p:ph type="title"/>
          </p:nvPr>
        </p:nvSpPr>
        <p:spPr/>
        <p:txBody>
          <a:bodyPr/>
          <a:lstStyle/>
          <a:p>
            <a:r>
              <a:rPr lang="en-GB" dirty="0"/>
              <a:t>Accommodation </a:t>
            </a:r>
            <a:endParaRPr lang="en-US" dirty="0"/>
          </a:p>
        </p:txBody>
      </p:sp>
      <p:sp>
        <p:nvSpPr>
          <p:cNvPr id="3" name="Content Placeholder 2">
            <a:extLst>
              <a:ext uri="{FF2B5EF4-FFF2-40B4-BE49-F238E27FC236}">
                <a16:creationId xmlns:a16="http://schemas.microsoft.com/office/drawing/2014/main" id="{37246D63-94C4-DC01-B206-105F14B76793}"/>
              </a:ext>
            </a:extLst>
          </p:cNvPr>
          <p:cNvSpPr>
            <a:spLocks noGrp="1"/>
          </p:cNvSpPr>
          <p:nvPr>
            <p:ph idx="1"/>
          </p:nvPr>
        </p:nvSpPr>
        <p:spPr/>
        <p:txBody>
          <a:bodyPr/>
          <a:lstStyle/>
          <a:p>
            <a:r>
              <a:rPr lang="en-US" dirty="0"/>
              <a:t>March 2025, 84.0% of offenders were housed on the night following release from custody</a:t>
            </a:r>
          </a:p>
          <a:p>
            <a:r>
              <a:rPr lang="en-US" dirty="0"/>
              <a:t>This is a decrease of 1.7 percentage points from 85.7% in the previous performance year.</a:t>
            </a:r>
          </a:p>
          <a:p>
            <a:r>
              <a:rPr lang="en-US" dirty="0"/>
              <a:t>The Wales probation region saw the largest increase in performance with 89.6% of offenders housed on the night following release</a:t>
            </a:r>
          </a:p>
          <a:p>
            <a:r>
              <a:rPr lang="en-US" dirty="0"/>
              <a:t>From May 2024 to March 2025, 80.6% of offenders were in </a:t>
            </a:r>
            <a:r>
              <a:rPr lang="en-US" b="1" dirty="0"/>
              <a:t>settled accommodation</a:t>
            </a:r>
            <a:r>
              <a:rPr lang="en-US" dirty="0"/>
              <a:t> at 3 months post release from custody </a:t>
            </a:r>
          </a:p>
        </p:txBody>
      </p:sp>
    </p:spTree>
    <p:extLst>
      <p:ext uri="{BB962C8B-B14F-4D97-AF65-F5344CB8AC3E}">
        <p14:creationId xmlns:p14="http://schemas.microsoft.com/office/powerpoint/2010/main" val="25892151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FA69E-98BA-0A8F-87AB-48E7A85E4EFF}"/>
              </a:ext>
            </a:extLst>
          </p:cNvPr>
          <p:cNvSpPr>
            <a:spLocks noGrp="1"/>
          </p:cNvSpPr>
          <p:nvPr>
            <p:ph type="title"/>
          </p:nvPr>
        </p:nvSpPr>
        <p:spPr>
          <a:xfrm>
            <a:off x="838200" y="365126"/>
            <a:ext cx="10515600" cy="490280"/>
          </a:xfrm>
        </p:spPr>
        <p:txBody>
          <a:bodyPr>
            <a:normAutofit fontScale="90000"/>
          </a:bodyPr>
          <a:lstStyle/>
          <a:p>
            <a:r>
              <a:rPr lang="en-GB" noProof="0" dirty="0"/>
              <a:t>Accommodation </a:t>
            </a:r>
          </a:p>
        </p:txBody>
      </p:sp>
      <p:sp>
        <p:nvSpPr>
          <p:cNvPr id="3" name="Content Placeholder 2">
            <a:extLst>
              <a:ext uri="{FF2B5EF4-FFF2-40B4-BE49-F238E27FC236}">
                <a16:creationId xmlns:a16="http://schemas.microsoft.com/office/drawing/2014/main" id="{19C6E388-7C03-6170-CB6E-B94FBB7CCAD2}"/>
              </a:ext>
            </a:extLst>
          </p:cNvPr>
          <p:cNvSpPr>
            <a:spLocks noGrp="1"/>
          </p:cNvSpPr>
          <p:nvPr>
            <p:ph idx="1"/>
          </p:nvPr>
        </p:nvSpPr>
        <p:spPr>
          <a:xfrm>
            <a:off x="838200" y="1342103"/>
            <a:ext cx="10515600" cy="4834860"/>
          </a:xfrm>
        </p:spPr>
        <p:txBody>
          <a:bodyPr>
            <a:normAutofit/>
          </a:bodyPr>
          <a:lstStyle/>
          <a:p>
            <a:pPr marL="0" indent="0">
              <a:buClr>
                <a:schemeClr val="accent2"/>
              </a:buClr>
              <a:buNone/>
            </a:pPr>
            <a:r>
              <a:rPr lang="en-GB" sz="2800" noProof="0" dirty="0"/>
              <a:t> Recall rate for prisoners released without stable accommodation was 63% vs 35% for those with secure housing (2018/19)</a:t>
            </a:r>
          </a:p>
          <a:p>
            <a:r>
              <a:rPr lang="en-GB" b="1" i="1" noProof="0" dirty="0">
                <a:latin typeface="Arial" panose="020B0604020202020204" pitchFamily="34" charset="0"/>
                <a:cs typeface="Arial" panose="020B0604020202020204" pitchFamily="34" charset="0"/>
              </a:rPr>
              <a:t>I</a:t>
            </a:r>
            <a:r>
              <a:rPr lang="en-GB" b="1" i="1" noProof="0" dirty="0">
                <a:solidFill>
                  <a:schemeClr val="tx1"/>
                </a:solidFill>
                <a:latin typeface="Arial" panose="020B0604020202020204" pitchFamily="34" charset="0"/>
                <a:cs typeface="Arial" panose="020B0604020202020204" pitchFamily="34" charset="0"/>
              </a:rPr>
              <a:t>t’s easier inside than outside… I was begging them not to put me back out on the street, but they said if I didn’t leave the cell I would be forcefully removed.</a:t>
            </a:r>
            <a:endParaRPr lang="en-GB" b="1" i="1" noProof="0" dirty="0">
              <a:latin typeface="Arial" panose="020B0604020202020204" pitchFamily="34" charset="0"/>
              <a:cs typeface="Arial" panose="020B0604020202020204" pitchFamily="34" charset="0"/>
            </a:endParaRPr>
          </a:p>
          <a:p>
            <a:r>
              <a:rPr lang="en-GB" b="1" i="1" noProof="0" dirty="0">
                <a:solidFill>
                  <a:schemeClr val="tx1"/>
                </a:solidFill>
                <a:latin typeface="Arial" panose="020B0604020202020204" pitchFamily="34" charset="0"/>
                <a:cs typeface="Arial" panose="020B0604020202020204" pitchFamily="34" charset="0"/>
              </a:rPr>
              <a:t>They kept recalling me for seven years because I kept reoffending to get put back inside as I couldn’t get accommodation</a:t>
            </a:r>
            <a:endParaRPr lang="en-GB" noProof="0" dirty="0"/>
          </a:p>
        </p:txBody>
      </p:sp>
    </p:spTree>
    <p:extLst>
      <p:ext uri="{BB962C8B-B14F-4D97-AF65-F5344CB8AC3E}">
        <p14:creationId xmlns:p14="http://schemas.microsoft.com/office/powerpoint/2010/main" val="39194428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757E7-85E9-C51E-CBC3-82CE111B1EB3}"/>
              </a:ext>
            </a:extLst>
          </p:cNvPr>
          <p:cNvSpPr>
            <a:spLocks noGrp="1"/>
          </p:cNvSpPr>
          <p:nvPr>
            <p:ph type="title"/>
          </p:nvPr>
        </p:nvSpPr>
        <p:spPr>
          <a:xfrm>
            <a:off x="838200" y="365126"/>
            <a:ext cx="10515600" cy="976978"/>
          </a:xfrm>
        </p:spPr>
        <p:txBody>
          <a:bodyPr/>
          <a:lstStyle/>
          <a:p>
            <a:r>
              <a:rPr lang="en-GB" noProof="0" dirty="0"/>
              <a:t>Prevention</a:t>
            </a:r>
          </a:p>
        </p:txBody>
      </p:sp>
      <p:sp>
        <p:nvSpPr>
          <p:cNvPr id="3" name="Content Placeholder 2">
            <a:extLst>
              <a:ext uri="{FF2B5EF4-FFF2-40B4-BE49-F238E27FC236}">
                <a16:creationId xmlns:a16="http://schemas.microsoft.com/office/drawing/2014/main" id="{79EB2F7F-BBF0-490C-09DA-13D2219A0CF7}"/>
              </a:ext>
            </a:extLst>
          </p:cNvPr>
          <p:cNvSpPr>
            <a:spLocks noGrp="1"/>
          </p:cNvSpPr>
          <p:nvPr>
            <p:ph idx="1"/>
          </p:nvPr>
        </p:nvSpPr>
        <p:spPr>
          <a:xfrm>
            <a:off x="838200" y="1681316"/>
            <a:ext cx="10515600" cy="4495647"/>
          </a:xfrm>
        </p:spPr>
        <p:txBody>
          <a:bodyPr>
            <a:normAutofit/>
          </a:bodyPr>
          <a:lstStyle/>
          <a:p>
            <a:pPr marL="0" indent="0"/>
            <a:r>
              <a:rPr lang="en-GB" sz="2800" noProof="0" dirty="0"/>
              <a:t>Homelessness Prevention Teams established in every probation region in April 2020 during the first Covid lockdown and extended into 2021 showed what could be achieved given the right impetus. </a:t>
            </a:r>
          </a:p>
          <a:p>
            <a:pPr marL="0" indent="0"/>
            <a:r>
              <a:rPr lang="en-US" dirty="0"/>
              <a:t>£644.17 million will be provided to councils in England in the financial year 2025 to 2026 through the Homelessness Prevention Grant</a:t>
            </a:r>
          </a:p>
          <a:p>
            <a:pPr marL="0" indent="0"/>
            <a:endParaRPr lang="en-GB" sz="2800" noProof="0" dirty="0"/>
          </a:p>
          <a:p>
            <a:pPr marL="0" indent="0">
              <a:buNone/>
            </a:pPr>
            <a:r>
              <a:rPr lang="en-GB" sz="2800" noProof="0" dirty="0"/>
              <a:t>Homelessness code for people with offending history. </a:t>
            </a:r>
          </a:p>
          <a:p>
            <a:pPr marL="0" indent="0">
              <a:buNone/>
            </a:pPr>
            <a:r>
              <a:rPr lang="en-GB" dirty="0"/>
              <a:t>Housing authorities provide advice and information for their needs – funding, grants, benefits, tenancy support, arrears, housing </a:t>
            </a:r>
            <a:r>
              <a:rPr lang="en-GB" dirty="0" err="1"/>
              <a:t>opions</a:t>
            </a:r>
            <a:r>
              <a:rPr lang="en-GB" dirty="0"/>
              <a:t>. </a:t>
            </a:r>
            <a:endParaRPr lang="en-GB" sz="2800" noProof="0" dirty="0"/>
          </a:p>
          <a:p>
            <a:pPr marL="0" indent="0"/>
            <a:endParaRPr lang="en-GB" noProof="0" dirty="0"/>
          </a:p>
        </p:txBody>
      </p:sp>
    </p:spTree>
    <p:extLst>
      <p:ext uri="{BB962C8B-B14F-4D97-AF65-F5344CB8AC3E}">
        <p14:creationId xmlns:p14="http://schemas.microsoft.com/office/powerpoint/2010/main" val="31981068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935E6-AEEC-ADDE-0AFB-7958284F5F55}"/>
              </a:ext>
            </a:extLst>
          </p:cNvPr>
          <p:cNvSpPr>
            <a:spLocks noGrp="1"/>
          </p:cNvSpPr>
          <p:nvPr>
            <p:ph type="title"/>
          </p:nvPr>
        </p:nvSpPr>
        <p:spPr/>
        <p:txBody>
          <a:bodyPr/>
          <a:lstStyle/>
          <a:p>
            <a:r>
              <a:rPr lang="en-GB" b="1" noProof="0" dirty="0"/>
              <a:t>Drug use, crime and Rehabilitation</a:t>
            </a:r>
            <a:endParaRPr lang="en-GB" noProof="0" dirty="0"/>
          </a:p>
        </p:txBody>
      </p:sp>
      <p:sp>
        <p:nvSpPr>
          <p:cNvPr id="3" name="Content Placeholder 2">
            <a:extLst>
              <a:ext uri="{FF2B5EF4-FFF2-40B4-BE49-F238E27FC236}">
                <a16:creationId xmlns:a16="http://schemas.microsoft.com/office/drawing/2014/main" id="{8E954A8D-DC58-D9E2-5A2B-A23A5D3720F2}"/>
              </a:ext>
            </a:extLst>
          </p:cNvPr>
          <p:cNvSpPr>
            <a:spLocks noGrp="1"/>
          </p:cNvSpPr>
          <p:nvPr>
            <p:ph idx="1"/>
          </p:nvPr>
        </p:nvSpPr>
        <p:spPr/>
        <p:txBody>
          <a:bodyPr vert="horz" lIns="91440" tIns="45720" rIns="91440" bIns="45720" rtlCol="0" anchor="t">
            <a:normAutofit fontScale="92500"/>
          </a:bodyPr>
          <a:lstStyle/>
          <a:p>
            <a:r>
              <a:rPr lang="en-GB" dirty="0"/>
              <a:t>Prison Reform Trust – in 2024 </a:t>
            </a:r>
            <a:r>
              <a:rPr lang="en-US" dirty="0"/>
              <a:t>one in six men (17%) and one in seven women (15%) were there for drug offences</a:t>
            </a:r>
          </a:p>
          <a:p>
            <a:r>
              <a:rPr lang="en-US" dirty="0"/>
              <a:t>one in 20 (6%) surveyed women and almost one in 10 (9%) surveyed men said they had developed a drug problem since coming to prison</a:t>
            </a:r>
          </a:p>
          <a:p>
            <a:r>
              <a:rPr lang="en-US" dirty="0"/>
              <a:t>2024 MHP Lowdham Grange positive drug tests were at 40% MHIP</a:t>
            </a:r>
          </a:p>
          <a:p>
            <a:r>
              <a:rPr lang="en-US" dirty="0"/>
              <a:t>Wood Hill it was 42%. </a:t>
            </a:r>
          </a:p>
          <a:p>
            <a:r>
              <a:rPr lang="en-US" dirty="0"/>
              <a:t>Lindholme category C prison, 21% of prisoners had developed a problem with drugs after arriving at the jail.</a:t>
            </a:r>
          </a:p>
          <a:p>
            <a:r>
              <a:rPr lang="en-US" dirty="0"/>
              <a:t>Bedford due to staff shortages staff had given up testing for drugs. But their presence and effects were obvious.</a:t>
            </a:r>
            <a:endParaRPr lang="en-GB" noProof="0" dirty="0"/>
          </a:p>
        </p:txBody>
      </p:sp>
    </p:spTree>
    <p:extLst>
      <p:ext uri="{BB962C8B-B14F-4D97-AF65-F5344CB8AC3E}">
        <p14:creationId xmlns:p14="http://schemas.microsoft.com/office/powerpoint/2010/main" val="17781916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45E78-650C-23E1-A94E-57F6EAEBA3B2}"/>
              </a:ext>
            </a:extLst>
          </p:cNvPr>
          <p:cNvSpPr>
            <a:spLocks noGrp="1"/>
          </p:cNvSpPr>
          <p:nvPr>
            <p:ph type="title"/>
          </p:nvPr>
        </p:nvSpPr>
        <p:spPr/>
        <p:txBody>
          <a:bodyPr/>
          <a:lstStyle/>
          <a:p>
            <a:r>
              <a:rPr lang="en-GB" dirty="0"/>
              <a:t>Drug testing</a:t>
            </a:r>
            <a:endParaRPr lang="en-US" dirty="0"/>
          </a:p>
        </p:txBody>
      </p:sp>
      <p:pic>
        <p:nvPicPr>
          <p:cNvPr id="5" name="Content Placeholder 4">
            <a:extLst>
              <a:ext uri="{FF2B5EF4-FFF2-40B4-BE49-F238E27FC236}">
                <a16:creationId xmlns:a16="http://schemas.microsoft.com/office/drawing/2014/main" id="{FE4E0E43-3B0B-7FC9-C548-3BF8691F1606}"/>
              </a:ext>
            </a:extLst>
          </p:cNvPr>
          <p:cNvPicPr>
            <a:picLocks noGrp="1" noChangeAspect="1"/>
          </p:cNvPicPr>
          <p:nvPr>
            <p:ph idx="1"/>
          </p:nvPr>
        </p:nvPicPr>
        <p:blipFill>
          <a:blip r:embed="rId3"/>
          <a:stretch>
            <a:fillRect/>
          </a:stretch>
        </p:blipFill>
        <p:spPr>
          <a:xfrm>
            <a:off x="838200" y="1690688"/>
            <a:ext cx="10728158" cy="4802187"/>
          </a:xfrm>
          <a:prstGeom prst="rect">
            <a:avLst/>
          </a:prstGeom>
        </p:spPr>
      </p:pic>
    </p:spTree>
    <p:extLst>
      <p:ext uri="{BB962C8B-B14F-4D97-AF65-F5344CB8AC3E}">
        <p14:creationId xmlns:p14="http://schemas.microsoft.com/office/powerpoint/2010/main" val="21346996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64972-705C-D2CB-4047-F022317DAE60}"/>
              </a:ext>
            </a:extLst>
          </p:cNvPr>
          <p:cNvSpPr>
            <a:spLocks noGrp="1"/>
          </p:cNvSpPr>
          <p:nvPr>
            <p:ph type="title"/>
          </p:nvPr>
        </p:nvSpPr>
        <p:spPr>
          <a:xfrm>
            <a:off x="838200" y="365125"/>
            <a:ext cx="10515600" cy="682010"/>
          </a:xfrm>
        </p:spPr>
        <p:txBody>
          <a:bodyPr>
            <a:normAutofit fontScale="90000"/>
          </a:bodyPr>
          <a:lstStyle/>
          <a:p>
            <a:br>
              <a:rPr lang="en-GB" noProof="0" dirty="0"/>
            </a:br>
            <a:r>
              <a:rPr lang="en-GB" sz="3100" noProof="0" dirty="0"/>
              <a:t>Referrals - </a:t>
            </a:r>
            <a:r>
              <a:rPr lang="en-GB" sz="3100" noProof="0" dirty="0">
                <a:latin typeface="Calibri" panose="020F0502020204030204" pitchFamily="34" charset="0"/>
                <a:ea typeface="Tahoma" panose="020B0604030504040204" pitchFamily="34" charset="0"/>
                <a:cs typeface="Calibri" panose="020F0502020204030204" pitchFamily="34" charset="0"/>
              </a:rPr>
              <a:t>Drug rehabilitation requirements (DRRs)</a:t>
            </a:r>
            <a:br>
              <a:rPr lang="en-GB" sz="3100" noProof="0" dirty="0">
                <a:latin typeface="Calibri" panose="020F0502020204030204" pitchFamily="34" charset="0"/>
                <a:ea typeface="Tahoma" panose="020B0604030504040204" pitchFamily="34" charset="0"/>
                <a:cs typeface="Calibri" panose="020F0502020204030204" pitchFamily="34" charset="0"/>
              </a:rPr>
            </a:br>
            <a:endParaRPr lang="en-GB" sz="3100" noProof="0" dirty="0"/>
          </a:p>
        </p:txBody>
      </p:sp>
      <p:sp>
        <p:nvSpPr>
          <p:cNvPr id="3" name="Content Placeholder 2">
            <a:extLst>
              <a:ext uri="{FF2B5EF4-FFF2-40B4-BE49-F238E27FC236}">
                <a16:creationId xmlns:a16="http://schemas.microsoft.com/office/drawing/2014/main" id="{07634719-4978-6926-45EA-6B7A7E959668}"/>
              </a:ext>
            </a:extLst>
          </p:cNvPr>
          <p:cNvSpPr>
            <a:spLocks noGrp="1"/>
          </p:cNvSpPr>
          <p:nvPr>
            <p:ph idx="1"/>
          </p:nvPr>
        </p:nvSpPr>
        <p:spPr>
          <a:xfrm>
            <a:off x="838200" y="1179871"/>
            <a:ext cx="10515600" cy="4997092"/>
          </a:xfrm>
        </p:spPr>
        <p:txBody>
          <a:bodyPr>
            <a:normAutofit fontScale="92500" lnSpcReduction="10000"/>
          </a:bodyPr>
          <a:lstStyle/>
          <a:p>
            <a:pPr marL="0" indent="0"/>
            <a:r>
              <a:rPr lang="en-GB" sz="2800" noProof="0" dirty="0">
                <a:latin typeface="Calibri" panose="020F0502020204030204" pitchFamily="34" charset="0"/>
                <a:ea typeface="Tahoma" panose="020B0604030504040204" pitchFamily="34" charset="0"/>
                <a:cs typeface="Calibri" panose="020F0502020204030204" pitchFamily="34" charset="0"/>
              </a:rPr>
              <a:t>Not enough people are getting referred into treatment </a:t>
            </a:r>
          </a:p>
          <a:p>
            <a:pPr marL="285750" indent="-285750">
              <a:spcAft>
                <a:spcPts val="200"/>
              </a:spcAft>
              <a:buClr>
                <a:srgbClr val="007770"/>
              </a:buClr>
              <a:buSzPct val="125000"/>
              <a:buFont typeface="Arial" panose="020B0604020202020204" pitchFamily="34" charset="0"/>
              <a:buChar char="•"/>
            </a:pPr>
            <a:r>
              <a:rPr lang="en-GB" sz="2800" noProof="0" dirty="0">
                <a:latin typeface="Calibri" panose="020F0502020204030204" pitchFamily="34" charset="0"/>
                <a:cs typeface="Calibri" panose="020F0502020204030204" pitchFamily="34" charset="0"/>
              </a:rPr>
              <a:t>Very few specialist assessments are being undertaken at court. </a:t>
            </a:r>
          </a:p>
          <a:p>
            <a:pPr marL="285750" indent="-285750">
              <a:spcAft>
                <a:spcPts val="200"/>
              </a:spcAft>
              <a:buClr>
                <a:srgbClr val="007770"/>
              </a:buClr>
              <a:buSzPct val="125000"/>
              <a:buFont typeface="Arial" panose="020B0604020202020204" pitchFamily="34" charset="0"/>
              <a:buChar char="•"/>
            </a:pPr>
            <a:r>
              <a:rPr lang="en-GB" sz="2800" noProof="0" dirty="0">
                <a:latin typeface="Calibri" panose="020F0502020204030204" pitchFamily="34" charset="0"/>
                <a:cs typeface="Calibri" panose="020F0502020204030204" pitchFamily="34" charset="0"/>
              </a:rPr>
              <a:t>DRR volumes are down 75% since 2008 and probation made less than 3,000 referrals to drugs services in 2020.</a:t>
            </a:r>
          </a:p>
          <a:p>
            <a:pPr marL="285750" indent="-285750">
              <a:spcAft>
                <a:spcPts val="200"/>
              </a:spcAft>
              <a:buClr>
                <a:srgbClr val="007770"/>
              </a:buClr>
              <a:buSzPct val="125000"/>
              <a:buFont typeface="Arial" panose="020B0604020202020204" pitchFamily="34" charset="0"/>
              <a:buChar char="•"/>
            </a:pPr>
            <a:r>
              <a:rPr lang="en-GB" sz="2800" noProof="0" dirty="0">
                <a:latin typeface="Calibri" panose="020F0502020204030204" pitchFamily="34" charset="0"/>
                <a:ea typeface="Tahoma" panose="020B0604030504040204" pitchFamily="34" charset="0"/>
                <a:cs typeface="Calibri" panose="020F0502020204030204" pitchFamily="34" charset="0"/>
              </a:rPr>
              <a:t>Budget cuts and loss of ring-fencing since the Drug Intervention Programme shut in 2013 over reliance on voluntary groups or GP’s</a:t>
            </a:r>
          </a:p>
          <a:p>
            <a:pPr marL="0" indent="0"/>
            <a:r>
              <a:rPr lang="en-GB" sz="2800" noProof="0" dirty="0">
                <a:latin typeface="Calibri" panose="020F0502020204030204" pitchFamily="34" charset="0"/>
                <a:ea typeface="Tahoma" panose="020B0604030504040204" pitchFamily="34" charset="0"/>
                <a:cs typeface="Calibri" panose="020F0502020204030204" pitchFamily="34" charset="0"/>
              </a:rPr>
              <a:t>Drug rehabilitation requirements (DRRs)</a:t>
            </a:r>
          </a:p>
          <a:p>
            <a:pPr marL="285750" indent="-285750">
              <a:spcAft>
                <a:spcPts val="200"/>
              </a:spcAft>
              <a:buClr>
                <a:srgbClr val="007770"/>
              </a:buClr>
              <a:buSzPct val="125000"/>
              <a:buFont typeface="Arial" panose="020B0604020202020204" pitchFamily="34" charset="0"/>
              <a:buChar char="•"/>
            </a:pPr>
            <a:r>
              <a:rPr lang="en-GB" sz="2800" noProof="0" dirty="0">
                <a:latin typeface="Calibri" panose="020F0502020204030204" pitchFamily="34" charset="0"/>
                <a:cs typeface="Calibri" panose="020F0502020204030204" pitchFamily="34" charset="0"/>
              </a:rPr>
              <a:t>Sentencers are positive about DRRs and see the benefits of drug testing and formal court review but DRR delivery is poor. Very little testing or court reviews </a:t>
            </a:r>
          </a:p>
          <a:p>
            <a:pPr marL="285750" indent="-285750">
              <a:spcAft>
                <a:spcPts val="200"/>
              </a:spcAft>
              <a:buClr>
                <a:srgbClr val="007770"/>
              </a:buClr>
              <a:buSzPct val="125000"/>
              <a:buFont typeface="Arial" panose="020B0604020202020204" pitchFamily="34" charset="0"/>
              <a:buChar char="•"/>
            </a:pPr>
            <a:r>
              <a:rPr lang="en-GB" sz="2800" noProof="0" dirty="0">
                <a:latin typeface="Calibri" panose="020F0502020204030204" pitchFamily="34" charset="0"/>
                <a:cs typeface="Calibri" panose="020F0502020204030204" pitchFamily="34" charset="0"/>
              </a:rPr>
              <a:t>Those with were not set jointly with drug services and little exchange of assessments, plans or progress between probation and drug services</a:t>
            </a:r>
          </a:p>
          <a:p>
            <a:endParaRPr lang="en-GB" noProof="0" dirty="0"/>
          </a:p>
        </p:txBody>
      </p:sp>
    </p:spTree>
    <p:extLst>
      <p:ext uri="{BB962C8B-B14F-4D97-AF65-F5344CB8AC3E}">
        <p14:creationId xmlns:p14="http://schemas.microsoft.com/office/powerpoint/2010/main" val="10982294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FFC5F-1395-C89B-80E1-BED6DAAA0D99}"/>
              </a:ext>
            </a:extLst>
          </p:cNvPr>
          <p:cNvSpPr>
            <a:spLocks noGrp="1"/>
          </p:cNvSpPr>
          <p:nvPr>
            <p:ph type="title"/>
          </p:nvPr>
        </p:nvSpPr>
        <p:spPr>
          <a:xfrm>
            <a:off x="838200" y="365125"/>
            <a:ext cx="10515600" cy="932733"/>
          </a:xfrm>
        </p:spPr>
        <p:txBody>
          <a:bodyPr/>
          <a:lstStyle/>
          <a:p>
            <a:r>
              <a:rPr lang="en-GB" b="1" noProof="0" dirty="0"/>
              <a:t>Resettlement – key findings</a:t>
            </a:r>
            <a:endParaRPr lang="en-GB" noProof="0" dirty="0"/>
          </a:p>
        </p:txBody>
      </p:sp>
      <p:sp>
        <p:nvSpPr>
          <p:cNvPr id="3" name="Content Placeholder 2">
            <a:extLst>
              <a:ext uri="{FF2B5EF4-FFF2-40B4-BE49-F238E27FC236}">
                <a16:creationId xmlns:a16="http://schemas.microsoft.com/office/drawing/2014/main" id="{01E4F451-B791-EC69-40D0-130D9B90E512}"/>
              </a:ext>
            </a:extLst>
          </p:cNvPr>
          <p:cNvSpPr>
            <a:spLocks noGrp="1"/>
          </p:cNvSpPr>
          <p:nvPr>
            <p:ph idx="1"/>
          </p:nvPr>
        </p:nvSpPr>
        <p:spPr>
          <a:xfrm>
            <a:off x="838200" y="1302500"/>
            <a:ext cx="10515600" cy="4874463"/>
          </a:xfrm>
        </p:spPr>
        <p:txBody>
          <a:bodyPr>
            <a:normAutofit fontScale="92500" lnSpcReduction="20000"/>
          </a:bodyPr>
          <a:lstStyle/>
          <a:p>
            <a:pPr>
              <a:buClr>
                <a:srgbClr val="7030A0"/>
              </a:buClr>
              <a:buFont typeface="Wingdings" panose="05000000000000000000" pitchFamily="2" charset="2"/>
              <a:buChar char="Ø"/>
            </a:pPr>
            <a:r>
              <a:rPr lang="en-GB" sz="2800" noProof="0" dirty="0">
                <a:latin typeface="Calibri" panose="020F0502020204030204" pitchFamily="34" charset="0"/>
                <a:cs typeface="Calibri" panose="020F0502020204030204" pitchFamily="34" charset="0"/>
              </a:rPr>
              <a:t>2020 -  25,000 people released with a treatment need in the 12 months yet only a third were picked up by community treatment after release and only a third of these were retained in this treatment for 12 weeks or more. 	</a:t>
            </a:r>
          </a:p>
          <a:p>
            <a:pPr>
              <a:buClr>
                <a:srgbClr val="7030A0"/>
              </a:buClr>
              <a:buFont typeface="Wingdings" panose="05000000000000000000" pitchFamily="2" charset="2"/>
              <a:buChar char="Ø"/>
            </a:pPr>
            <a:r>
              <a:rPr lang="en-GB" sz="2800" noProof="0" dirty="0">
                <a:latin typeface="Calibri" panose="020F0502020204030204" pitchFamily="34" charset="0"/>
                <a:cs typeface="Calibri" panose="020F0502020204030204" pitchFamily="34" charset="0"/>
              </a:rPr>
              <a:t>Some people had no prescription for opiate-substitution medication arranged on their release from custody.</a:t>
            </a:r>
          </a:p>
          <a:p>
            <a:pPr>
              <a:buClr>
                <a:srgbClr val="7030A0"/>
              </a:buClr>
              <a:buFont typeface="Wingdings" panose="05000000000000000000" pitchFamily="2" charset="2"/>
              <a:buChar char="Ø"/>
            </a:pPr>
            <a:r>
              <a:rPr lang="en-GB" sz="2800" noProof="0" dirty="0">
                <a:latin typeface="Calibri" panose="020F0502020204030204" pitchFamily="34" charset="0"/>
                <a:cs typeface="Calibri" panose="020F0502020204030204" pitchFamily="34" charset="0"/>
              </a:rPr>
              <a:t>Health and justice services tend to work in isolation and do not share enough information to ensure continuity of care. </a:t>
            </a:r>
          </a:p>
          <a:p>
            <a:pPr lvl="1">
              <a:buClr>
                <a:srgbClr val="7030A0"/>
              </a:buClr>
              <a:buFont typeface="Wingdings" panose="05000000000000000000" pitchFamily="2" charset="2"/>
              <a:buChar char="Ø"/>
            </a:pPr>
            <a:r>
              <a:rPr lang="en-GB" noProof="0" dirty="0">
                <a:latin typeface="Calibri" panose="020F0502020204030204" pitchFamily="34" charset="0"/>
                <a:cs typeface="Calibri" panose="020F0502020204030204" pitchFamily="34" charset="0"/>
              </a:rPr>
              <a:t>Though in South Wales, the same treatment provider serves both prisons and those released into the community, significantly improving join up.</a:t>
            </a:r>
          </a:p>
          <a:p>
            <a:pPr>
              <a:buClr>
                <a:srgbClr val="7030A0"/>
              </a:buClr>
              <a:buFont typeface="Wingdings" panose="05000000000000000000" pitchFamily="2" charset="2"/>
              <a:buChar char="Ø"/>
            </a:pPr>
            <a:r>
              <a:rPr lang="en-GB" sz="2800" noProof="0" dirty="0">
                <a:latin typeface="Calibri" panose="020F0502020204030204" pitchFamily="34" charset="0"/>
                <a:cs typeface="Calibri" panose="020F0502020204030204" pitchFamily="34" charset="0"/>
              </a:rPr>
              <a:t>More could also be done to build on recovery work in prisons - e.g. by linking people to peer-led, mutual aid such as Alcoholics or Narcotics Anonymous after release.</a:t>
            </a:r>
          </a:p>
          <a:p>
            <a:pPr>
              <a:buClr>
                <a:srgbClr val="7030A0"/>
              </a:buClr>
              <a:buFont typeface="Wingdings" panose="05000000000000000000" pitchFamily="2" charset="2"/>
              <a:buChar char="Ø"/>
            </a:pPr>
            <a:r>
              <a:rPr lang="en-GB" sz="2800" noProof="0" dirty="0">
                <a:latin typeface="Calibri" panose="020F0502020204030204" pitchFamily="34" charset="0"/>
                <a:cs typeface="Calibri" panose="020F0502020204030204" pitchFamily="34" charset="0"/>
              </a:rPr>
              <a:t>Consistence in </a:t>
            </a:r>
            <a:r>
              <a:rPr lang="en-GB" noProof="0" dirty="0">
                <a:latin typeface="Calibri" panose="020F0502020204030204" pitchFamily="34" charset="0"/>
                <a:cs typeface="Calibri" panose="020F0502020204030204" pitchFamily="34" charset="0"/>
              </a:rPr>
              <a:t>l</a:t>
            </a:r>
            <a:r>
              <a:rPr lang="en-GB" sz="2800" noProof="0" dirty="0">
                <a:latin typeface="Calibri" panose="020F0502020204030204" pitchFamily="34" charset="0"/>
                <a:cs typeface="Calibri" panose="020F0502020204030204" pitchFamily="34" charset="0"/>
              </a:rPr>
              <a:t>icence conditions to manage people after their release were not applied</a:t>
            </a:r>
            <a:endParaRPr lang="en-GB" noProof="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529352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1FB80-B650-9341-0E65-F4BFDF697B33}"/>
              </a:ext>
            </a:extLst>
          </p:cNvPr>
          <p:cNvSpPr>
            <a:spLocks noGrp="1"/>
          </p:cNvSpPr>
          <p:nvPr>
            <p:ph type="title"/>
          </p:nvPr>
        </p:nvSpPr>
        <p:spPr>
          <a:xfrm>
            <a:off x="838200" y="365125"/>
            <a:ext cx="10515600" cy="696759"/>
          </a:xfrm>
        </p:spPr>
        <p:txBody>
          <a:bodyPr>
            <a:normAutofit fontScale="90000"/>
          </a:bodyPr>
          <a:lstStyle/>
          <a:p>
            <a:r>
              <a:rPr lang="en-GB" noProof="0" dirty="0"/>
              <a:t>Education </a:t>
            </a:r>
          </a:p>
        </p:txBody>
      </p:sp>
      <p:sp>
        <p:nvSpPr>
          <p:cNvPr id="3" name="Content Placeholder 2">
            <a:extLst>
              <a:ext uri="{FF2B5EF4-FFF2-40B4-BE49-F238E27FC236}">
                <a16:creationId xmlns:a16="http://schemas.microsoft.com/office/drawing/2014/main" id="{6F5BAF5D-8AB7-3E32-A564-1A57FEE7C72C}"/>
              </a:ext>
            </a:extLst>
          </p:cNvPr>
          <p:cNvSpPr>
            <a:spLocks noGrp="1"/>
          </p:cNvSpPr>
          <p:nvPr>
            <p:ph idx="1"/>
          </p:nvPr>
        </p:nvSpPr>
        <p:spPr>
          <a:xfrm>
            <a:off x="838200" y="1082198"/>
            <a:ext cx="10515600" cy="5094765"/>
          </a:xfrm>
        </p:spPr>
        <p:txBody>
          <a:bodyPr vert="horz" lIns="91440" tIns="45720" rIns="91440" bIns="45720" rtlCol="0" anchor="t">
            <a:normAutofit fontScale="92500" lnSpcReduction="10000"/>
          </a:bodyPr>
          <a:lstStyle/>
          <a:p>
            <a:r>
              <a:rPr lang="en-GB" b="1" i="0" noProof="0" dirty="0">
                <a:solidFill>
                  <a:srgbClr val="0B0C0C"/>
                </a:solidFill>
                <a:effectLst/>
                <a:latin typeface="Calibri"/>
                <a:cs typeface="Calibri"/>
              </a:rPr>
              <a:t>59,480 prisoners completed an initial Maths or English assessment</a:t>
            </a:r>
          </a:p>
          <a:p>
            <a:r>
              <a:rPr lang="en-GB" b="1" i="0" noProof="0" dirty="0">
                <a:solidFill>
                  <a:srgbClr val="0B0C0C"/>
                </a:solidFill>
                <a:effectLst/>
                <a:latin typeface="Calibri"/>
                <a:cs typeface="Calibri"/>
              </a:rPr>
              <a:t>Overall, 28% of prisoners who took an initial assessment had a learning difficulty/disability </a:t>
            </a:r>
            <a:endParaRPr lang="en-GB" b="1" noProof="0" dirty="0">
              <a:solidFill>
                <a:srgbClr val="0B0C0C"/>
              </a:solidFill>
              <a:latin typeface="Calibri"/>
              <a:cs typeface="Calibri"/>
            </a:endParaRPr>
          </a:p>
          <a:p>
            <a:r>
              <a:rPr lang="en-GB" b="1" i="0" noProof="0" dirty="0">
                <a:solidFill>
                  <a:srgbClr val="0B0C0C"/>
                </a:solidFill>
                <a:effectLst/>
                <a:latin typeface="Calibri"/>
                <a:cs typeface="Calibri"/>
              </a:rPr>
              <a:t>63,744 prisoners participated in courses</a:t>
            </a:r>
          </a:p>
          <a:p>
            <a:pPr lvl="1"/>
            <a:r>
              <a:rPr lang="en-GB" b="0" i="0" noProof="0" dirty="0">
                <a:solidFill>
                  <a:srgbClr val="0B0C0C"/>
                </a:solidFill>
                <a:effectLst/>
                <a:latin typeface="Calibri"/>
                <a:cs typeface="Calibri"/>
              </a:rPr>
              <a:t>This was a 28% </a:t>
            </a:r>
            <a:r>
              <a:rPr lang="en-GB" b="1" i="0" noProof="0" dirty="0">
                <a:solidFill>
                  <a:srgbClr val="0B0C0C"/>
                </a:solidFill>
                <a:effectLst/>
                <a:latin typeface="Calibri"/>
                <a:cs typeface="Calibri"/>
              </a:rPr>
              <a:t>increase</a:t>
            </a:r>
            <a:r>
              <a:rPr lang="en-GB" b="0" i="0" noProof="0" dirty="0">
                <a:solidFill>
                  <a:srgbClr val="0B0C0C"/>
                </a:solidFill>
                <a:effectLst/>
                <a:latin typeface="Calibri"/>
                <a:cs typeface="Calibri"/>
              </a:rPr>
              <a:t> on the 49,855 prisoners participating in courses </a:t>
            </a:r>
            <a:r>
              <a:rPr lang="en-GB" noProof="0" dirty="0">
                <a:solidFill>
                  <a:srgbClr val="0B0C0C"/>
                </a:solidFill>
                <a:latin typeface="Calibri"/>
                <a:cs typeface="Calibri"/>
              </a:rPr>
              <a:t>in last</a:t>
            </a:r>
            <a:r>
              <a:rPr lang="en-GB" b="0" i="0" noProof="0" dirty="0">
                <a:solidFill>
                  <a:srgbClr val="0B0C0C"/>
                </a:solidFill>
                <a:effectLst/>
                <a:latin typeface="Calibri"/>
                <a:cs typeface="Calibri"/>
              </a:rPr>
              <a:t> year.</a:t>
            </a:r>
            <a:endParaRPr lang="en-GB" b="1" i="0" noProof="0" dirty="0">
              <a:solidFill>
                <a:srgbClr val="0B0C0C"/>
              </a:solidFill>
              <a:effectLst/>
              <a:latin typeface="Calibri"/>
              <a:cs typeface="Calibri"/>
            </a:endParaRPr>
          </a:p>
          <a:p>
            <a:r>
              <a:rPr lang="en-GB" b="1" i="0" noProof="0" dirty="0">
                <a:solidFill>
                  <a:srgbClr val="0B0C0C"/>
                </a:solidFill>
                <a:effectLst/>
                <a:latin typeface="Calibri"/>
                <a:cs typeface="Calibri"/>
              </a:rPr>
              <a:t>28,832 prisoners participated in functional skills courses from 1 April 2022 to 31 March 2023</a:t>
            </a:r>
          </a:p>
          <a:p>
            <a:pPr lvl="1"/>
            <a:r>
              <a:rPr lang="en-GB" b="0" i="0" noProof="0" dirty="0">
                <a:solidFill>
                  <a:srgbClr val="0B0C0C"/>
                </a:solidFill>
                <a:effectLst/>
                <a:latin typeface="Calibri"/>
                <a:cs typeface="Calibri"/>
              </a:rPr>
              <a:t>From 1 April 2022 to 31 March 2023, the number of prison learners participating in a functional skills course </a:t>
            </a:r>
            <a:r>
              <a:rPr lang="en-GB" b="1" i="0" noProof="0" dirty="0">
                <a:solidFill>
                  <a:srgbClr val="0B0C0C"/>
                </a:solidFill>
                <a:effectLst/>
                <a:latin typeface="Calibri"/>
                <a:cs typeface="Calibri"/>
              </a:rPr>
              <a:t>increased</a:t>
            </a:r>
            <a:r>
              <a:rPr lang="en-GB" b="0" i="0" noProof="0" dirty="0">
                <a:solidFill>
                  <a:srgbClr val="0B0C0C"/>
                </a:solidFill>
                <a:effectLst/>
                <a:latin typeface="Calibri"/>
                <a:cs typeface="Calibri"/>
              </a:rPr>
              <a:t> by 71%, from 16,866 to 28,832. Prisoners achieving a full or partial grade </a:t>
            </a:r>
            <a:r>
              <a:rPr lang="en-GB" b="1" i="0" noProof="0" dirty="0">
                <a:solidFill>
                  <a:srgbClr val="0B0C0C"/>
                </a:solidFill>
                <a:effectLst/>
                <a:latin typeface="Calibri"/>
                <a:cs typeface="Calibri"/>
              </a:rPr>
              <a:t>increased</a:t>
            </a:r>
            <a:r>
              <a:rPr lang="en-GB" b="0" i="0" noProof="0" dirty="0">
                <a:solidFill>
                  <a:srgbClr val="0B0C0C"/>
                </a:solidFill>
                <a:effectLst/>
                <a:latin typeface="Calibri"/>
                <a:cs typeface="Calibri"/>
              </a:rPr>
              <a:t> by 80% from 10,755 to 19,329.</a:t>
            </a:r>
            <a:endParaRPr lang="en-GB" b="1" i="0" noProof="0" dirty="0">
              <a:solidFill>
                <a:srgbClr val="0B0C0C"/>
              </a:solidFill>
              <a:effectLst/>
              <a:latin typeface="Calibri"/>
              <a:cs typeface="Calibri"/>
            </a:endParaRPr>
          </a:p>
          <a:p>
            <a:r>
              <a:rPr lang="en-GB" b="1" i="0" noProof="0" dirty="0">
                <a:solidFill>
                  <a:srgbClr val="0B0C0C"/>
                </a:solidFill>
                <a:effectLst/>
                <a:latin typeface="Calibri"/>
                <a:cs typeface="Calibri"/>
              </a:rPr>
              <a:t>The number of starts for Accredited Programmes in custody increased</a:t>
            </a:r>
          </a:p>
          <a:p>
            <a:pPr lvl="1"/>
            <a:r>
              <a:rPr lang="en-GB" b="0" i="0" noProof="0" dirty="0">
                <a:solidFill>
                  <a:srgbClr val="0B0C0C"/>
                </a:solidFill>
                <a:effectLst/>
                <a:latin typeface="Calibri"/>
                <a:cs typeface="Calibri"/>
              </a:rPr>
              <a:t>4,820 Accredited Programme starts, a 110% </a:t>
            </a:r>
            <a:r>
              <a:rPr lang="en-GB" b="1" i="0" noProof="0" dirty="0">
                <a:solidFill>
                  <a:srgbClr val="0B0C0C"/>
                </a:solidFill>
                <a:effectLst/>
                <a:latin typeface="Calibri"/>
                <a:cs typeface="Calibri"/>
              </a:rPr>
              <a:t>increase</a:t>
            </a:r>
            <a:r>
              <a:rPr lang="en-GB" b="0" i="0" noProof="0" dirty="0">
                <a:solidFill>
                  <a:srgbClr val="0B0C0C"/>
                </a:solidFill>
                <a:effectLst/>
                <a:latin typeface="Calibri"/>
                <a:cs typeface="Calibri"/>
              </a:rPr>
              <a:t> when compared with the previous 12-month period.</a:t>
            </a:r>
            <a:endParaRPr lang="en-GB" noProof="0" dirty="0">
              <a:latin typeface="Calibri"/>
              <a:cs typeface="Calibri"/>
            </a:endParaRPr>
          </a:p>
        </p:txBody>
      </p:sp>
    </p:spTree>
    <p:extLst>
      <p:ext uri="{BB962C8B-B14F-4D97-AF65-F5344CB8AC3E}">
        <p14:creationId xmlns:p14="http://schemas.microsoft.com/office/powerpoint/2010/main" val="34421153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A35D8DC2-E665-DC38-DFB3-95CA6AA67FB9}"/>
              </a:ext>
            </a:extLst>
          </p:cNvPr>
          <p:cNvSpPr>
            <a:spLocks noGrp="1"/>
          </p:cNvSpPr>
          <p:nvPr>
            <p:ph type="title"/>
          </p:nvPr>
        </p:nvSpPr>
        <p:spPr>
          <a:xfrm>
            <a:off x="761800" y="762001"/>
            <a:ext cx="5334197" cy="816076"/>
          </a:xfrm>
        </p:spPr>
        <p:txBody>
          <a:bodyPr anchor="ctr">
            <a:normAutofit/>
          </a:bodyPr>
          <a:lstStyle/>
          <a:p>
            <a:r>
              <a:rPr lang="en-GB" sz="4000" b="0" i="0" noProof="0" dirty="0">
                <a:effectLst/>
                <a:latin typeface="GDS Transport"/>
              </a:rPr>
              <a:t>Prison education:</a:t>
            </a:r>
            <a:endParaRPr lang="en-GB" sz="4000" noProof="0" dirty="0"/>
          </a:p>
        </p:txBody>
      </p:sp>
      <p:sp>
        <p:nvSpPr>
          <p:cNvPr id="3" name="Content Placeholder 2">
            <a:extLst>
              <a:ext uri="{FF2B5EF4-FFF2-40B4-BE49-F238E27FC236}">
                <a16:creationId xmlns:a16="http://schemas.microsoft.com/office/drawing/2014/main" id="{80C23B52-5F83-DBC2-A304-52C58947651D}"/>
              </a:ext>
            </a:extLst>
          </p:cNvPr>
          <p:cNvSpPr>
            <a:spLocks noGrp="1"/>
          </p:cNvSpPr>
          <p:nvPr>
            <p:ph idx="1"/>
          </p:nvPr>
        </p:nvSpPr>
        <p:spPr>
          <a:xfrm>
            <a:off x="761800" y="1710814"/>
            <a:ext cx="5771735" cy="4529266"/>
          </a:xfrm>
        </p:spPr>
        <p:txBody>
          <a:bodyPr vert="horz" lIns="91440" tIns="45720" rIns="91440" bIns="45720" rtlCol="0" anchor="ctr">
            <a:noAutofit/>
          </a:bodyPr>
          <a:lstStyle/>
          <a:p>
            <a:r>
              <a:rPr lang="en-GB" sz="2000" noProof="0" dirty="0">
                <a:latin typeface="Calibri"/>
                <a:cs typeface="Calibri"/>
              </a:rPr>
              <a:t>I</a:t>
            </a:r>
            <a:r>
              <a:rPr lang="en-GB" sz="2000" b="0" i="0" noProof="0" dirty="0">
                <a:effectLst/>
                <a:latin typeface="Calibri"/>
                <a:cs typeface="Calibri"/>
              </a:rPr>
              <a:t>s an important part of any prison’s regime. </a:t>
            </a:r>
          </a:p>
          <a:p>
            <a:r>
              <a:rPr lang="en-GB" sz="2000" b="0" i="0" noProof="0" dirty="0">
                <a:effectLst/>
                <a:latin typeface="Calibri"/>
                <a:cs typeface="Calibri"/>
              </a:rPr>
              <a:t>Improving prisoner literacy and numeracy, providing vocational training, and other opportunities for personal development can give prisoners the knowledge and skills they need to get jobs on release and turn away from crime. </a:t>
            </a:r>
          </a:p>
          <a:p>
            <a:r>
              <a:rPr lang="en-GB" sz="2000" b="0" i="0" noProof="0" dirty="0">
                <a:effectLst/>
                <a:latin typeface="Calibri"/>
                <a:cs typeface="Calibri"/>
              </a:rPr>
              <a:t>Prison education is proven to have a positive impact; prisoners who engage with prison education are less likely to reoffend.</a:t>
            </a:r>
          </a:p>
          <a:p>
            <a:r>
              <a:rPr lang="en-GB" sz="2000" noProof="0" dirty="0">
                <a:latin typeface="Calibri"/>
                <a:cs typeface="Calibri"/>
              </a:rPr>
              <a:t>Education is also </a:t>
            </a:r>
            <a:r>
              <a:rPr lang="en-GB" sz="2000" b="0" i="0" noProof="0" dirty="0">
                <a:effectLst/>
                <a:latin typeface="Calibri"/>
                <a:cs typeface="Calibri"/>
              </a:rPr>
              <a:t>system for ensuring that behavioural intervention and other similar types of programmes offered to offenders, which aim to reduce reoffending</a:t>
            </a:r>
            <a:endParaRPr lang="en-GB" sz="2000" noProof="0" dirty="0">
              <a:latin typeface="Calibri"/>
              <a:cs typeface="Calibri"/>
            </a:endParaRPr>
          </a:p>
        </p:txBody>
      </p:sp>
      <p:pic>
        <p:nvPicPr>
          <p:cNvPr id="5" name="Picture 4" descr="Chicken wire close-up">
            <a:extLst>
              <a:ext uri="{FF2B5EF4-FFF2-40B4-BE49-F238E27FC236}">
                <a16:creationId xmlns:a16="http://schemas.microsoft.com/office/drawing/2014/main" id="{FCC98132-0EC5-D828-6E4F-4B7AD216EF30}"/>
              </a:ext>
            </a:extLst>
          </p:cNvPr>
          <p:cNvPicPr>
            <a:picLocks noChangeAspect="1"/>
          </p:cNvPicPr>
          <p:nvPr/>
        </p:nvPicPr>
        <p:blipFill>
          <a:blip r:embed="rId2"/>
          <a:srcRect l="22246" r="25917"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5525871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1A7FB-D1C3-2C91-E31B-5878C3DBBFA3}"/>
              </a:ext>
            </a:extLst>
          </p:cNvPr>
          <p:cNvSpPr>
            <a:spLocks noGrp="1"/>
          </p:cNvSpPr>
          <p:nvPr>
            <p:ph type="title"/>
          </p:nvPr>
        </p:nvSpPr>
        <p:spPr>
          <a:xfrm>
            <a:off x="838200" y="365126"/>
            <a:ext cx="10515600" cy="578771"/>
          </a:xfrm>
        </p:spPr>
        <p:txBody>
          <a:bodyPr>
            <a:normAutofit/>
          </a:bodyPr>
          <a:lstStyle/>
          <a:p>
            <a:r>
              <a:rPr lang="en-GB" sz="3200" noProof="0" dirty="0"/>
              <a:t>Employment Support</a:t>
            </a:r>
          </a:p>
        </p:txBody>
      </p:sp>
      <p:sp>
        <p:nvSpPr>
          <p:cNvPr id="3" name="Content Placeholder 2">
            <a:extLst>
              <a:ext uri="{FF2B5EF4-FFF2-40B4-BE49-F238E27FC236}">
                <a16:creationId xmlns:a16="http://schemas.microsoft.com/office/drawing/2014/main" id="{F6330FD5-F411-122A-70D4-A11B5109DFA6}"/>
              </a:ext>
            </a:extLst>
          </p:cNvPr>
          <p:cNvSpPr>
            <a:spLocks noGrp="1"/>
          </p:cNvSpPr>
          <p:nvPr>
            <p:ph idx="1"/>
          </p:nvPr>
        </p:nvSpPr>
        <p:spPr>
          <a:xfrm>
            <a:off x="838200" y="1150374"/>
            <a:ext cx="10515600" cy="5026589"/>
          </a:xfrm>
        </p:spPr>
        <p:txBody>
          <a:bodyPr>
            <a:normAutofit lnSpcReduction="10000"/>
          </a:bodyPr>
          <a:lstStyle/>
          <a:p>
            <a:r>
              <a:rPr lang="en-GB" b="0" i="0" noProof="0" dirty="0">
                <a:effectLst/>
                <a:latin typeface="Calibri" panose="020F0502020204030204" pitchFamily="34" charset="0"/>
                <a:cs typeface="Calibri" panose="020F0502020204030204" pitchFamily="34" charset="0"/>
              </a:rPr>
              <a:t>Initiatives like job-matching services and employment advisors in prisons help offenders find work upon release. </a:t>
            </a:r>
          </a:p>
          <a:p>
            <a:r>
              <a:rPr lang="en-GB" noProof="0" dirty="0">
                <a:latin typeface="Calibri" panose="020F0502020204030204" pitchFamily="34" charset="0"/>
                <a:cs typeface="Calibri" panose="020F0502020204030204" pitchFamily="34" charset="0"/>
              </a:rPr>
              <a:t>Employment Hubs, with 36 due to be set up by the end of June 2023</a:t>
            </a:r>
          </a:p>
          <a:p>
            <a:r>
              <a:rPr lang="en-GB" noProof="0" dirty="0">
                <a:latin typeface="Calibri" panose="020F0502020204030204" pitchFamily="34" charset="0"/>
                <a:cs typeface="Calibri" panose="020F0502020204030204" pitchFamily="34" charset="0"/>
              </a:rPr>
              <a:t>Recruitment of 91 employment advisers to be in place in prisons by April 2023 </a:t>
            </a:r>
          </a:p>
          <a:p>
            <a:r>
              <a:rPr lang="en-GB" noProof="0" dirty="0">
                <a:latin typeface="Calibri" panose="020F0502020204030204" pitchFamily="34" charset="0"/>
                <a:cs typeface="Calibri" panose="020F0502020204030204" pitchFamily="34" charset="0"/>
              </a:rPr>
              <a:t>Reduced the time on criminal records disclosure for some offences</a:t>
            </a:r>
          </a:p>
          <a:p>
            <a:r>
              <a:rPr lang="en-GB" noProof="0" dirty="0">
                <a:latin typeface="Calibri" panose="020F0502020204030204" pitchFamily="34" charset="0"/>
                <a:cs typeface="Calibri" panose="020F0502020204030204" pitchFamily="34" charset="0"/>
              </a:rPr>
              <a:t>Legislate to enable prisoner apprenticeships in collaboration with the Department for Education (DfE) </a:t>
            </a:r>
          </a:p>
          <a:p>
            <a:r>
              <a:rPr lang="en-GB" noProof="0" dirty="0">
                <a:latin typeface="Calibri" panose="020F0502020204030204" pitchFamily="34" charset="0"/>
                <a:cs typeface="Calibri" panose="020F0502020204030204" pitchFamily="34" charset="0"/>
              </a:rPr>
              <a:t>Engage stakeholders on the design and implementation of Resettlement Passports - </a:t>
            </a:r>
            <a:r>
              <a:rPr lang="en-GB" b="0" i="0" noProof="0" dirty="0">
                <a:effectLst/>
                <a:latin typeface="Calibri" panose="020F0502020204030204" pitchFamily="34" charset="0"/>
                <a:cs typeface="Calibri" panose="020F0502020204030204" pitchFamily="34" charset="0"/>
              </a:rPr>
              <a:t>designed to support prisoners when they're released from prison by gathering the critical information and services needed to successfully reintegrate into society.</a:t>
            </a:r>
            <a:endParaRPr lang="en-GB" noProof="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24864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0B3C4-269A-FE20-CDE0-9B0713350722}"/>
              </a:ext>
            </a:extLst>
          </p:cNvPr>
          <p:cNvSpPr>
            <a:spLocks noGrp="1"/>
          </p:cNvSpPr>
          <p:nvPr>
            <p:ph type="title"/>
          </p:nvPr>
        </p:nvSpPr>
        <p:spPr>
          <a:xfrm>
            <a:off x="838200" y="365125"/>
            <a:ext cx="10515600" cy="741004"/>
          </a:xfrm>
        </p:spPr>
        <p:txBody>
          <a:bodyPr/>
          <a:lstStyle/>
          <a:p>
            <a:r>
              <a:rPr lang="en-GB" b="0" i="0" noProof="0" dirty="0">
                <a:solidFill>
                  <a:srgbClr val="2E2E2E"/>
                </a:solidFill>
                <a:effectLst/>
                <a:latin typeface="Calibri" panose="020F0502020204030204" pitchFamily="34" charset="0"/>
                <a:cs typeface="Calibri" panose="020F0502020204030204" pitchFamily="34" charset="0"/>
              </a:rPr>
              <a:t>Resettlement Passport</a:t>
            </a:r>
            <a:endParaRPr lang="en-GB" noProof="0"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394C966F-EEDB-9BD4-F5AD-F81AA355C384}"/>
              </a:ext>
            </a:extLst>
          </p:cNvPr>
          <p:cNvSpPr>
            <a:spLocks noGrp="1"/>
          </p:cNvSpPr>
          <p:nvPr>
            <p:ph idx="1"/>
          </p:nvPr>
        </p:nvSpPr>
        <p:spPr>
          <a:xfrm>
            <a:off x="838200" y="1115776"/>
            <a:ext cx="10515600" cy="5061187"/>
          </a:xfrm>
        </p:spPr>
        <p:txBody>
          <a:bodyPr vert="horz" lIns="91440" tIns="45720" rIns="91440" bIns="45720" rtlCol="0" anchor="t">
            <a:normAutofit fontScale="85000" lnSpcReduction="20000"/>
          </a:bodyPr>
          <a:lstStyle/>
          <a:p>
            <a:pPr algn="l"/>
            <a:r>
              <a:rPr lang="en-GB" noProof="0" dirty="0">
                <a:latin typeface="Calibri"/>
                <a:cs typeface="Calibri"/>
              </a:rPr>
              <a:t>F</a:t>
            </a:r>
            <a:r>
              <a:rPr lang="en-GB" b="0" i="0" noProof="0" dirty="0">
                <a:effectLst/>
                <a:latin typeface="Calibri"/>
                <a:cs typeface="Calibri"/>
              </a:rPr>
              <a:t>orm of identification that helps prisoners access essential services such as housing, employment and healthcare. </a:t>
            </a:r>
          </a:p>
          <a:p>
            <a:pPr algn="l"/>
            <a:r>
              <a:rPr lang="en-GB" noProof="0" dirty="0">
                <a:latin typeface="Calibri"/>
                <a:cs typeface="Calibri"/>
              </a:rPr>
              <a:t>C</a:t>
            </a:r>
            <a:r>
              <a:rPr lang="en-GB" b="0" i="0" noProof="0" dirty="0">
                <a:effectLst/>
                <a:latin typeface="Calibri"/>
                <a:cs typeface="Calibri"/>
              </a:rPr>
              <a:t>ontains basic information about the prisoner, such as their name, date of birth, National Insurance number and release date.</a:t>
            </a:r>
            <a:br>
              <a:rPr lang="en-GB" b="0" i="0" noProof="0" dirty="0">
                <a:effectLst/>
                <a:latin typeface="Calibri"/>
              </a:rPr>
            </a:br>
            <a:br>
              <a:rPr lang="en-GB" b="0" i="0" noProof="0" dirty="0">
                <a:effectLst/>
                <a:latin typeface="Calibri"/>
              </a:rPr>
            </a:br>
            <a:r>
              <a:rPr lang="en-GB" b="0" i="0" noProof="0" dirty="0">
                <a:effectLst/>
                <a:latin typeface="Calibri"/>
                <a:cs typeface="Calibri"/>
              </a:rPr>
              <a:t>For support workers - The Passport provides them with the information they need to work with prisoner leavers on an individual basis.</a:t>
            </a:r>
          </a:p>
          <a:p>
            <a:pPr algn="l"/>
            <a:r>
              <a:rPr lang="en-GB" b="0" i="0" noProof="0" dirty="0">
                <a:effectLst/>
                <a:latin typeface="Calibri"/>
                <a:cs typeface="Calibri"/>
              </a:rPr>
              <a:t>For example, they can learn about the prison leaver's particular requirements and skills they want to focus on to find employment. They can then take the right steps to ensure each individual has the opportunities needed to see progress.</a:t>
            </a:r>
          </a:p>
          <a:p>
            <a:pPr algn="l"/>
            <a:r>
              <a:rPr lang="en-GB" b="0" i="0" noProof="0" dirty="0">
                <a:effectLst/>
                <a:latin typeface="Calibri"/>
                <a:cs typeface="Calibri"/>
              </a:rPr>
              <a:t>For the prisoner, the passport provides access to support services, such as a resettlement worker, advice on finding employment and housing, and information about drug and alcohol services.</a:t>
            </a:r>
            <a:br>
              <a:rPr lang="en-GB" b="0" i="0" noProof="0" dirty="0">
                <a:effectLst/>
                <a:latin typeface="Calibri"/>
              </a:rPr>
            </a:br>
            <a:br>
              <a:rPr lang="en-GB" b="0" i="0" noProof="0" dirty="0">
                <a:effectLst/>
                <a:latin typeface="Calibri"/>
              </a:rPr>
            </a:br>
            <a:r>
              <a:rPr lang="en-GB" b="0" i="0" noProof="0" dirty="0">
                <a:effectLst/>
                <a:latin typeface="Calibri"/>
                <a:cs typeface="Calibri"/>
              </a:rPr>
              <a:t>It's also a way for released prisoners to prove their identity to potential employers and landlords, helping reduce the stigma associated with having a criminal record.</a:t>
            </a:r>
          </a:p>
          <a:p>
            <a:endParaRPr lang="en-GB" noProof="0" dirty="0"/>
          </a:p>
        </p:txBody>
      </p:sp>
    </p:spTree>
    <p:extLst>
      <p:ext uri="{BB962C8B-B14F-4D97-AF65-F5344CB8AC3E}">
        <p14:creationId xmlns:p14="http://schemas.microsoft.com/office/powerpoint/2010/main" val="35095868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CAFCB-58D9-56CF-0ADB-2C6FF03641CD}"/>
              </a:ext>
            </a:extLst>
          </p:cNvPr>
          <p:cNvSpPr>
            <a:spLocks noGrp="1"/>
          </p:cNvSpPr>
          <p:nvPr>
            <p:ph type="title"/>
          </p:nvPr>
        </p:nvSpPr>
        <p:spPr>
          <a:xfrm>
            <a:off x="838200" y="365125"/>
            <a:ext cx="10515600" cy="770501"/>
          </a:xfrm>
        </p:spPr>
        <p:txBody>
          <a:bodyPr/>
          <a:lstStyle/>
          <a:p>
            <a:r>
              <a:rPr lang="en-GB" noProof="0" dirty="0"/>
              <a:t>Health Support</a:t>
            </a:r>
          </a:p>
        </p:txBody>
      </p:sp>
      <p:sp>
        <p:nvSpPr>
          <p:cNvPr id="3" name="Content Placeholder 2">
            <a:extLst>
              <a:ext uri="{FF2B5EF4-FFF2-40B4-BE49-F238E27FC236}">
                <a16:creationId xmlns:a16="http://schemas.microsoft.com/office/drawing/2014/main" id="{A4AAB040-563D-C640-96EA-4DCFBBACFF01}"/>
              </a:ext>
            </a:extLst>
          </p:cNvPr>
          <p:cNvSpPr>
            <a:spLocks noGrp="1"/>
          </p:cNvSpPr>
          <p:nvPr>
            <p:ph idx="1"/>
          </p:nvPr>
        </p:nvSpPr>
        <p:spPr>
          <a:xfrm>
            <a:off x="838200" y="1710607"/>
            <a:ext cx="10515600" cy="4466356"/>
          </a:xfrm>
        </p:spPr>
        <p:txBody>
          <a:bodyPr vert="horz" lIns="91440" tIns="45720" rIns="91440" bIns="45720" rtlCol="0" anchor="t">
            <a:normAutofit/>
          </a:bodyPr>
          <a:lstStyle/>
          <a:p>
            <a:r>
              <a:rPr lang="en-GB" b="0" i="0" noProof="0" dirty="0">
                <a:solidFill>
                  <a:srgbClr val="111111"/>
                </a:solidFill>
                <a:effectLst/>
                <a:latin typeface="Calibri"/>
                <a:cs typeface="Calibri"/>
              </a:rPr>
              <a:t>Addressing mental health issues through therapy and counselling is essential </a:t>
            </a:r>
            <a:r>
              <a:rPr lang="en-GB" b="0" i="0" noProof="0" dirty="0">
                <a:solidFill>
                  <a:srgbClr val="111111"/>
                </a:solidFill>
                <a:effectLst/>
                <a:latin typeface="Calibri"/>
                <a:cs typeface="Calibri"/>
                <a:hlinkClick r:id="rId2"/>
              </a:rPr>
              <a:t>–</a:t>
            </a:r>
            <a:r>
              <a:rPr lang="en-GB" b="0" i="0" noProof="0" dirty="0">
                <a:solidFill>
                  <a:srgbClr val="111111"/>
                </a:solidFill>
                <a:effectLst/>
                <a:latin typeface="Calibri"/>
                <a:cs typeface="Calibri"/>
              </a:rPr>
              <a:t> Programmes that offer support or psychological support can help offenders manage their conditions and reduce the likelihood of reoffending. </a:t>
            </a:r>
          </a:p>
          <a:p>
            <a:pPr lvl="1"/>
            <a:r>
              <a:rPr lang="en-GB" noProof="0" dirty="0">
                <a:solidFill>
                  <a:srgbClr val="111111"/>
                </a:solidFill>
                <a:latin typeface="Calibri"/>
                <a:cs typeface="Calibri"/>
              </a:rPr>
              <a:t>Programmes / medicine</a:t>
            </a:r>
            <a:endParaRPr lang="en-GB" b="0" i="0" noProof="0" dirty="0">
              <a:solidFill>
                <a:srgbClr val="111111"/>
              </a:solidFill>
              <a:effectLst/>
              <a:latin typeface="Calibri"/>
              <a:cs typeface="Calibri"/>
            </a:endParaRPr>
          </a:p>
          <a:p>
            <a:r>
              <a:rPr lang="en-GB" b="1" i="0" noProof="0" dirty="0">
                <a:solidFill>
                  <a:srgbClr val="111111"/>
                </a:solidFill>
                <a:effectLst/>
                <a:latin typeface="Calibri"/>
                <a:cs typeface="Calibri"/>
              </a:rPr>
              <a:t>Cognitive-Behavioural Therapy (CBT)</a:t>
            </a:r>
            <a:r>
              <a:rPr lang="en-GB" b="0" i="0" noProof="0" dirty="0">
                <a:solidFill>
                  <a:srgbClr val="111111"/>
                </a:solidFill>
                <a:effectLst/>
                <a:latin typeface="Calibri"/>
                <a:cs typeface="Calibri"/>
              </a:rPr>
              <a:t>: CBT helps offenders change their thinking patterns and behaviours. CBT focuses on developing problem-solving skills, self-control and social skills which help with reintegration back into society. </a:t>
            </a:r>
          </a:p>
          <a:p>
            <a:pPr marL="0" indent="0">
              <a:buNone/>
            </a:pPr>
            <a:endParaRPr lang="en-GB" b="0" i="0" noProof="0" dirty="0">
              <a:solidFill>
                <a:srgbClr val="111111"/>
              </a:solidFill>
              <a:effectLst/>
              <a:latin typeface="-apple-system"/>
            </a:endParaRPr>
          </a:p>
          <a:p>
            <a:endParaRPr lang="en-GB" b="0" i="0" noProof="0" dirty="0">
              <a:solidFill>
                <a:srgbClr val="111111"/>
              </a:solidFill>
              <a:effectLst/>
              <a:latin typeface="-apple-system"/>
            </a:endParaRPr>
          </a:p>
          <a:p>
            <a:endParaRPr lang="en-GB" noProof="0" dirty="0"/>
          </a:p>
        </p:txBody>
      </p:sp>
    </p:spTree>
    <p:extLst>
      <p:ext uri="{BB962C8B-B14F-4D97-AF65-F5344CB8AC3E}">
        <p14:creationId xmlns:p14="http://schemas.microsoft.com/office/powerpoint/2010/main" val="3202790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84428-CAA8-07A8-FDB1-A7CEA8801708}"/>
              </a:ext>
            </a:extLst>
          </p:cNvPr>
          <p:cNvSpPr>
            <a:spLocks noGrp="1"/>
          </p:cNvSpPr>
          <p:nvPr>
            <p:ph type="title"/>
          </p:nvPr>
        </p:nvSpPr>
        <p:spPr/>
        <p:txBody>
          <a:bodyPr/>
          <a:lstStyle/>
          <a:p>
            <a:r>
              <a:rPr lang="en-GB" b="0" i="0" noProof="0" dirty="0">
                <a:solidFill>
                  <a:srgbClr val="000000"/>
                </a:solidFill>
                <a:effectLst/>
                <a:latin typeface="GH Guardian Headline"/>
              </a:rPr>
              <a:t>Sir Martin Narey 2019</a:t>
            </a:r>
            <a:endParaRPr lang="en-GB" noProof="0" dirty="0"/>
          </a:p>
        </p:txBody>
      </p:sp>
      <p:sp>
        <p:nvSpPr>
          <p:cNvPr id="3" name="Content Placeholder 2">
            <a:extLst>
              <a:ext uri="{FF2B5EF4-FFF2-40B4-BE49-F238E27FC236}">
                <a16:creationId xmlns:a16="http://schemas.microsoft.com/office/drawing/2014/main" id="{1A8B38F0-4C9B-D3F6-7D2B-CA1453DD6F01}"/>
              </a:ext>
            </a:extLst>
          </p:cNvPr>
          <p:cNvSpPr>
            <a:spLocks noGrp="1"/>
          </p:cNvSpPr>
          <p:nvPr>
            <p:ph idx="1"/>
          </p:nvPr>
        </p:nvSpPr>
        <p:spPr/>
        <p:txBody>
          <a:bodyPr vert="horz" lIns="91440" tIns="45720" rIns="91440" bIns="45720" rtlCol="0" anchor="t">
            <a:normAutofit lnSpcReduction="10000"/>
          </a:bodyPr>
          <a:lstStyle/>
          <a:p>
            <a:r>
              <a:rPr lang="en-GB" noProof="0" dirty="0">
                <a:solidFill>
                  <a:srgbClr val="121212"/>
                </a:solidFill>
                <a:latin typeface="Calibri"/>
                <a:cs typeface="Calibri"/>
              </a:rPr>
              <a:t>F</a:t>
            </a:r>
            <a:r>
              <a:rPr lang="en-GB" b="0" i="0" noProof="0" dirty="0">
                <a:solidFill>
                  <a:srgbClr val="121212"/>
                </a:solidFill>
                <a:effectLst/>
                <a:latin typeface="Calibri"/>
                <a:cs typeface="Calibri"/>
              </a:rPr>
              <a:t>ormer director general of the Prison Service stated:</a:t>
            </a:r>
          </a:p>
          <a:p>
            <a:r>
              <a:rPr lang="en-GB" b="0" i="0" noProof="0" dirty="0">
                <a:solidFill>
                  <a:srgbClr val="121212"/>
                </a:solidFill>
                <a:effectLst/>
                <a:latin typeface="Calibri"/>
                <a:cs typeface="Calibri"/>
              </a:rPr>
              <a:t>The courses that prisoners do make little or no difference.</a:t>
            </a:r>
            <a:endParaRPr lang="en-GB" noProof="0" dirty="0">
              <a:solidFill>
                <a:srgbClr val="121212"/>
              </a:solidFill>
              <a:latin typeface="Calibri"/>
              <a:cs typeface="Calibri"/>
            </a:endParaRPr>
          </a:p>
          <a:p>
            <a:r>
              <a:rPr lang="en-GB" b="0" i="0" noProof="0" dirty="0">
                <a:solidFill>
                  <a:srgbClr val="121212"/>
                </a:solidFill>
                <a:effectLst/>
                <a:latin typeface="Calibri"/>
                <a:cs typeface="Calibri"/>
              </a:rPr>
              <a:t>environment where they are treated with “decency and dignity” work!</a:t>
            </a:r>
          </a:p>
          <a:p>
            <a:r>
              <a:rPr lang="en-GB" b="0" i="0" noProof="0" dirty="0">
                <a:solidFill>
                  <a:srgbClr val="121212"/>
                </a:solidFill>
                <a:effectLst/>
                <a:latin typeface="Calibri"/>
                <a:cs typeface="Calibri"/>
              </a:rPr>
              <a:t>Decent prisons in which prisoners are respected seem to provide a foundation for prisoner self-growth. </a:t>
            </a:r>
          </a:p>
          <a:p>
            <a:r>
              <a:rPr lang="en-GB" b="0" i="0" noProof="0" dirty="0">
                <a:solidFill>
                  <a:srgbClr val="121212"/>
                </a:solidFill>
                <a:effectLst/>
                <a:latin typeface="Calibri"/>
                <a:cs typeface="Calibri"/>
              </a:rPr>
              <a:t>Indecent, unsafe prisons allow no such growth and further damage those who have to survive there.</a:t>
            </a:r>
            <a:endParaRPr lang="en-GB" noProof="0" dirty="0">
              <a:solidFill>
                <a:srgbClr val="121212"/>
              </a:solidFill>
              <a:latin typeface="Calibri"/>
              <a:cs typeface="Calibri"/>
            </a:endParaRPr>
          </a:p>
          <a:p>
            <a:r>
              <a:rPr lang="en-GB" b="0" i="0" noProof="0" dirty="0">
                <a:solidFill>
                  <a:srgbClr val="121212"/>
                </a:solidFill>
                <a:effectLst/>
                <a:latin typeface="Calibri"/>
                <a:cs typeface="Calibri"/>
              </a:rPr>
              <a:t>six-week to six-month course which can’t undo the damage of a lifetime </a:t>
            </a:r>
            <a:endParaRPr lang="en-GB" noProof="0" dirty="0">
              <a:latin typeface="Calibri"/>
              <a:cs typeface="Calibri"/>
            </a:endParaRPr>
          </a:p>
        </p:txBody>
      </p:sp>
    </p:spTree>
    <p:extLst>
      <p:ext uri="{BB962C8B-B14F-4D97-AF65-F5344CB8AC3E}">
        <p14:creationId xmlns:p14="http://schemas.microsoft.com/office/powerpoint/2010/main" val="145566981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3" name="Content Placeholder 2">
            <a:extLst>
              <a:ext uri="{FF2B5EF4-FFF2-40B4-BE49-F238E27FC236}">
                <a16:creationId xmlns:a16="http://schemas.microsoft.com/office/drawing/2014/main" id="{727482F4-CC6F-42A3-96F9-4C4B410684B7}"/>
              </a:ext>
            </a:extLst>
          </p:cNvPr>
          <p:cNvGraphicFramePr>
            <a:graphicFrameLocks noGrp="1"/>
          </p:cNvGraphicFramePr>
          <p:nvPr>
            <p:ph idx="1"/>
            <p:extLst>
              <p:ext uri="{D42A27DB-BD31-4B8C-83A1-F6EECF244321}">
                <p14:modId xmlns:p14="http://schemas.microsoft.com/office/powerpoint/2010/main" val="2823453601"/>
              </p:ext>
            </p:extLst>
          </p:nvPr>
        </p:nvGraphicFramePr>
        <p:xfrm>
          <a:off x="345057" y="136606"/>
          <a:ext cx="7532976" cy="62246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1900" noProof="0" dirty="0">
                <a:solidFill>
                  <a:srgbClr val="FFFFFF"/>
                </a:solidFill>
              </a:rPr>
              <a:t>Problems in Rehabilitation</a:t>
            </a:r>
          </a:p>
        </p:txBody>
      </p:sp>
    </p:spTree>
    <p:extLst>
      <p:ext uri="{BB962C8B-B14F-4D97-AF65-F5344CB8AC3E}">
        <p14:creationId xmlns:p14="http://schemas.microsoft.com/office/powerpoint/2010/main" val="8094648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5" name="Content Placeholder 2">
            <a:extLst>
              <a:ext uri="{FF2B5EF4-FFF2-40B4-BE49-F238E27FC236}">
                <a16:creationId xmlns:a16="http://schemas.microsoft.com/office/drawing/2014/main" id="{DF9D2E95-96B0-4BB9-ACEF-9C06C18BF189}"/>
              </a:ext>
            </a:extLst>
          </p:cNvPr>
          <p:cNvGraphicFramePr>
            <a:graphicFrameLocks noGrp="1"/>
          </p:cNvGraphicFramePr>
          <p:nvPr>
            <p:ph idx="1"/>
            <p:extLst>
              <p:ext uri="{D42A27DB-BD31-4B8C-83A1-F6EECF244321}">
                <p14:modId xmlns:p14="http://schemas.microsoft.com/office/powerpoint/2010/main" val="2937033928"/>
              </p:ext>
            </p:extLst>
          </p:nvPr>
        </p:nvGraphicFramePr>
        <p:xfrm>
          <a:off x="361950" y="366644"/>
          <a:ext cx="6670951" cy="61294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F65F17E5-F558-284F-9BA2-A11B238FB228}"/>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1800" noProof="0" dirty="0">
                <a:solidFill>
                  <a:srgbClr val="FFFFFF"/>
                </a:solidFill>
              </a:rPr>
              <a:t>Successes in rehabilitation</a:t>
            </a:r>
          </a:p>
        </p:txBody>
      </p:sp>
    </p:spTree>
    <p:extLst>
      <p:ext uri="{BB962C8B-B14F-4D97-AF65-F5344CB8AC3E}">
        <p14:creationId xmlns:p14="http://schemas.microsoft.com/office/powerpoint/2010/main" val="1847170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F41EC-D267-8DA3-F124-36C546667B32}"/>
              </a:ext>
            </a:extLst>
          </p:cNvPr>
          <p:cNvSpPr>
            <a:spLocks noGrp="1"/>
          </p:cNvSpPr>
          <p:nvPr>
            <p:ph type="title"/>
          </p:nvPr>
        </p:nvSpPr>
        <p:spPr/>
        <p:txBody>
          <a:bodyPr/>
          <a:lstStyle/>
          <a:p>
            <a:r>
              <a:rPr lang="en-GB" noProof="0" dirty="0"/>
              <a:t>Activity</a:t>
            </a:r>
          </a:p>
        </p:txBody>
      </p:sp>
      <p:sp>
        <p:nvSpPr>
          <p:cNvPr id="3" name="Content Placeholder 2">
            <a:extLst>
              <a:ext uri="{FF2B5EF4-FFF2-40B4-BE49-F238E27FC236}">
                <a16:creationId xmlns:a16="http://schemas.microsoft.com/office/drawing/2014/main" id="{90DF6183-C7EB-7FAC-4165-C08FA3E79C7C}"/>
              </a:ext>
            </a:extLst>
          </p:cNvPr>
          <p:cNvSpPr>
            <a:spLocks noGrp="1"/>
          </p:cNvSpPr>
          <p:nvPr>
            <p:ph idx="1"/>
          </p:nvPr>
        </p:nvSpPr>
        <p:spPr/>
        <p:txBody>
          <a:bodyPr/>
          <a:lstStyle/>
          <a:p>
            <a:r>
              <a:rPr lang="en-GB" noProof="0" dirty="0">
                <a:hlinkClick r:id="rId2"/>
              </a:rPr>
              <a:t>What Works to Reduce Reoffending: A Summary of the Evidence - </a:t>
            </a:r>
            <a:r>
              <a:rPr lang="en-GB" noProof="0" dirty="0" err="1">
                <a:hlinkClick r:id="rId2"/>
              </a:rPr>
              <a:t>gov.scot</a:t>
            </a:r>
            <a:endParaRPr lang="en-GB" noProof="0" dirty="0"/>
          </a:p>
        </p:txBody>
      </p:sp>
    </p:spTree>
    <p:extLst>
      <p:ext uri="{BB962C8B-B14F-4D97-AF65-F5344CB8AC3E}">
        <p14:creationId xmlns:p14="http://schemas.microsoft.com/office/powerpoint/2010/main" val="317632053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3" name="Content Placeholder 2">
            <a:extLst>
              <a:ext uri="{FF2B5EF4-FFF2-40B4-BE49-F238E27FC236}">
                <a16:creationId xmlns:a16="http://schemas.microsoft.com/office/drawing/2014/main" id="{CFB53533-B030-4073-8F2F-5EB402491532}"/>
              </a:ext>
            </a:extLst>
          </p:cNvPr>
          <p:cNvGraphicFramePr>
            <a:graphicFrameLocks noGrp="1"/>
          </p:cNvGraphicFramePr>
          <p:nvPr>
            <p:ph idx="1"/>
            <p:extLst>
              <p:ext uri="{D42A27DB-BD31-4B8C-83A1-F6EECF244321}">
                <p14:modId xmlns:p14="http://schemas.microsoft.com/office/powerpoint/2010/main" val="4132135010"/>
              </p:ext>
            </p:extLst>
          </p:nvPr>
        </p:nvGraphicFramePr>
        <p:xfrm>
          <a:off x="100013" y="0"/>
          <a:ext cx="7200900"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2300" noProof="0" dirty="0">
                <a:solidFill>
                  <a:srgbClr val="FFFFFF"/>
                </a:solidFill>
              </a:rPr>
              <a:t>Conclusion</a:t>
            </a:r>
          </a:p>
        </p:txBody>
      </p:sp>
    </p:spTree>
    <p:extLst>
      <p:ext uri="{BB962C8B-B14F-4D97-AF65-F5344CB8AC3E}">
        <p14:creationId xmlns:p14="http://schemas.microsoft.com/office/powerpoint/2010/main" val="23715947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A1F0F-5025-C027-27AE-F720BA696D7C}"/>
              </a:ext>
            </a:extLst>
          </p:cNvPr>
          <p:cNvSpPr>
            <a:spLocks noGrp="1"/>
          </p:cNvSpPr>
          <p:nvPr>
            <p:ph type="title"/>
          </p:nvPr>
        </p:nvSpPr>
        <p:spPr/>
        <p:txBody>
          <a:bodyPr/>
          <a:lstStyle/>
          <a:p>
            <a:r>
              <a:rPr lang="en-GB" noProof="0" dirty="0"/>
              <a:t>Reference </a:t>
            </a:r>
          </a:p>
        </p:txBody>
      </p:sp>
      <p:sp>
        <p:nvSpPr>
          <p:cNvPr id="3" name="Content Placeholder 2">
            <a:extLst>
              <a:ext uri="{FF2B5EF4-FFF2-40B4-BE49-F238E27FC236}">
                <a16:creationId xmlns:a16="http://schemas.microsoft.com/office/drawing/2014/main" id="{38FEB141-E2AC-DFCA-BD86-ECB52C5764DA}"/>
              </a:ext>
            </a:extLst>
          </p:cNvPr>
          <p:cNvSpPr>
            <a:spLocks noGrp="1"/>
          </p:cNvSpPr>
          <p:nvPr>
            <p:ph idx="1"/>
          </p:nvPr>
        </p:nvSpPr>
        <p:spPr/>
        <p:txBody>
          <a:bodyPr vert="horz" lIns="91440" tIns="45720" rIns="91440" bIns="45720" rtlCol="0" anchor="t">
            <a:normAutofit fontScale="85000" lnSpcReduction="20000"/>
          </a:bodyPr>
          <a:lstStyle/>
          <a:p>
            <a:r>
              <a:rPr lang="en-GB" noProof="0" dirty="0">
                <a:hlinkClick r:id="rId3"/>
              </a:rPr>
              <a:t>Criminal Justice Statistics quarterly: December 2023 (HTML) - GOV.UK</a:t>
            </a:r>
            <a:endParaRPr lang="en-GB" noProof="0" dirty="0"/>
          </a:p>
          <a:p>
            <a:r>
              <a:rPr lang="en-GB" noProof="0" dirty="0">
                <a:hlinkClick r:id="rId4"/>
              </a:rPr>
              <a:t>Transforming Rehabilitation: the end of the Probation Service? | Centre for Crime and Justice Studies</a:t>
            </a:r>
            <a:endParaRPr lang="en-GB" noProof="0" dirty="0"/>
          </a:p>
          <a:p>
            <a:r>
              <a:rPr lang="en-GB" noProof="0" dirty="0">
                <a:hlinkClick r:id="rId5"/>
              </a:rPr>
              <a:t>Against Rehabilitation: For Reparative Justice | Centre for Crime and Justice Studies</a:t>
            </a:r>
            <a:endParaRPr lang="en-GB" noProof="0" dirty="0"/>
          </a:p>
          <a:p>
            <a:r>
              <a:rPr lang="en-GB" noProof="0" dirty="0">
                <a:hlinkClick r:id="rId6"/>
              </a:rPr>
              <a:t>Discharging people at risk of or experiencing homelessness - GOV.UK</a:t>
            </a:r>
            <a:endParaRPr lang="en-GB" noProof="0" dirty="0"/>
          </a:p>
          <a:p>
            <a:r>
              <a:rPr lang="en-GB" noProof="0" dirty="0">
                <a:hlinkClick r:id="rId7"/>
              </a:rPr>
              <a:t>Lack of housing jeopardising public protection and rehabilitation of offenders</a:t>
            </a:r>
            <a:endParaRPr lang="en-GB" noProof="0" dirty="0"/>
          </a:p>
          <a:p>
            <a:r>
              <a:rPr lang="en-GB" noProof="0" dirty="0">
                <a:hlinkClick r:id="rId8"/>
              </a:rPr>
              <a:t>Accommodation and support for adult offenders in the community and on release from prison in England</a:t>
            </a:r>
            <a:endParaRPr lang="en-GB" noProof="0" dirty="0"/>
          </a:p>
          <a:p>
            <a:r>
              <a:rPr lang="en-GB" noProof="0" dirty="0">
                <a:hlinkClick r:id="rId9"/>
              </a:rPr>
              <a:t>Offender Accommodation Outcomes - Statistical Guidance - GOV.UK</a:t>
            </a:r>
            <a:endParaRPr lang="en-GB" noProof="0" dirty="0"/>
          </a:p>
          <a:p>
            <a:r>
              <a:rPr lang="en-GB" noProof="0" dirty="0"/>
              <a:t>The Clink Charity</a:t>
            </a:r>
          </a:p>
          <a:p>
            <a:r>
              <a:rPr lang="en-GB" noProof="0" dirty="0"/>
              <a:t>NACRO</a:t>
            </a:r>
          </a:p>
          <a:p>
            <a:endParaRPr lang="en-GB" noProof="0" dirty="0"/>
          </a:p>
        </p:txBody>
      </p:sp>
    </p:spTree>
    <p:extLst>
      <p:ext uri="{BB962C8B-B14F-4D97-AF65-F5344CB8AC3E}">
        <p14:creationId xmlns:p14="http://schemas.microsoft.com/office/powerpoint/2010/main" val="204858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8" ma:contentTypeDescription="Create a new document." ma:contentTypeScope="" ma:versionID="233fd28bbcfbcda6efac40ab7fae915f">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6d558735737a23afa87cba9ad9e55358"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ed25a739-d205-4a8f-b117-2566f909cb60" xsi:nil="true"/>
  </documentManagement>
</p:properties>
</file>

<file path=customXml/itemProps1.xml><?xml version="1.0" encoding="utf-8"?>
<ds:datastoreItem xmlns:ds="http://schemas.openxmlformats.org/officeDocument/2006/customXml" ds:itemID="{A488C895-5EEE-41CC-A2C8-4D0E88CE22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58f7e881-cc1d-4294-8008-c54da3573a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4A271B8-93C6-437D-94C4-20874150CBCE}">
  <ds:schemaRefs>
    <ds:schemaRef ds:uri="http://schemas.microsoft.com/sharepoint/v3/contenttype/forms"/>
  </ds:schemaRefs>
</ds:datastoreItem>
</file>

<file path=customXml/itemProps3.xml><?xml version="1.0" encoding="utf-8"?>
<ds:datastoreItem xmlns:ds="http://schemas.openxmlformats.org/officeDocument/2006/customXml" ds:itemID="{5A6C7F08-8016-4216-8F76-51206A5C34D3}">
  <ds:schemaRefs>
    <ds:schemaRef ds:uri="ed25a739-d205-4a8f-b117-2566f909cb60"/>
    <ds:schemaRef ds:uri="http://purl.org/dc/elements/1.1/"/>
    <ds:schemaRef ds:uri="http://schemas.microsoft.com/office/2006/metadata/properties"/>
    <ds:schemaRef ds:uri="58f7e881-cc1d-4294-8008-c54da3573a5f"/>
    <ds:schemaRef ds:uri="http://purl.org/dc/terms/"/>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184</TotalTime>
  <Words>5252</Words>
  <Application>Microsoft Office PowerPoint</Application>
  <PresentationFormat>Widescreen</PresentationFormat>
  <Paragraphs>318</Paragraphs>
  <Slides>41</Slides>
  <Notes>32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41</vt:i4>
      </vt:variant>
    </vt:vector>
  </HeadingPairs>
  <TitlesOfParts>
    <vt:vector size="50" baseType="lpstr">
      <vt:lpstr>-apple-system</vt:lpstr>
      <vt:lpstr>GDS Transport</vt:lpstr>
      <vt:lpstr>GH Guardian Headline</vt:lpstr>
      <vt:lpstr>Aptos</vt:lpstr>
      <vt:lpstr>Aptos Display</vt:lpstr>
      <vt:lpstr>Arial</vt:lpstr>
      <vt:lpstr>Calibri</vt:lpstr>
      <vt:lpstr>Wingdings</vt:lpstr>
      <vt:lpstr>office theme</vt:lpstr>
      <vt:lpstr>Rehabilitation </vt:lpstr>
      <vt:lpstr>Aim</vt:lpstr>
      <vt:lpstr>Objectives</vt:lpstr>
      <vt:lpstr>Defining Rehabilitation</vt:lpstr>
      <vt:lpstr>What works?</vt:lpstr>
      <vt:lpstr>What works </vt:lpstr>
      <vt:lpstr>Rehabilitation of Offenders Act 1974 EMPLOYMENT</vt:lpstr>
      <vt:lpstr>Rehabilitation of Offenders Act 1974 </vt:lpstr>
      <vt:lpstr>Rehabilitation of Offenders Act 1974</vt:lpstr>
      <vt:lpstr>Rehabilitation of Offenders Act 1974</vt:lpstr>
      <vt:lpstr>Examples</vt:lpstr>
      <vt:lpstr>Factors Associated with Offending</vt:lpstr>
      <vt:lpstr>Factors associated with offending</vt:lpstr>
      <vt:lpstr>Reoffending rates </vt:lpstr>
      <vt:lpstr>Rehabilitation</vt:lpstr>
      <vt:lpstr>Types of Rehabilitation – 15 Minutes.</vt:lpstr>
      <vt:lpstr>Sport based interventions to prevent youth crime</vt:lpstr>
      <vt:lpstr>Punishment or Rehabilitation?</vt:lpstr>
      <vt:lpstr>Hirschi (1969) Social bond Theory</vt:lpstr>
      <vt:lpstr>Task – 30 Minutes</vt:lpstr>
      <vt:lpstr>Prisons don’t talk about getting out…….</vt:lpstr>
      <vt:lpstr>Can all offenders be rehabilitated?</vt:lpstr>
      <vt:lpstr>Housing</vt:lpstr>
      <vt:lpstr>Accommodation </vt:lpstr>
      <vt:lpstr>Accommodation </vt:lpstr>
      <vt:lpstr>Prevention</vt:lpstr>
      <vt:lpstr>Drug use, crime and Rehabilitation</vt:lpstr>
      <vt:lpstr>Drug testing</vt:lpstr>
      <vt:lpstr> Referrals - Drug rehabilitation requirements (DRRs) </vt:lpstr>
      <vt:lpstr>Resettlement – key findings</vt:lpstr>
      <vt:lpstr>Education </vt:lpstr>
      <vt:lpstr>Prison education:</vt:lpstr>
      <vt:lpstr>Employment Support</vt:lpstr>
      <vt:lpstr>Resettlement Passport</vt:lpstr>
      <vt:lpstr>Health Support</vt:lpstr>
      <vt:lpstr>Sir Martin Narey 2019</vt:lpstr>
      <vt:lpstr>Problems in Rehabilitation</vt:lpstr>
      <vt:lpstr>Successes in rehabilitation</vt:lpstr>
      <vt:lpstr>Activity</vt:lpstr>
      <vt:lpstr>Conclusion</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Jane Davies</cp:lastModifiedBy>
  <cp:revision>51</cp:revision>
  <dcterms:created xsi:type="dcterms:W3CDTF">2024-10-31T18:49:06Z</dcterms:created>
  <dcterms:modified xsi:type="dcterms:W3CDTF">2025-10-24T07:27:29Z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