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3" r:id="rId1"/>
  </p:sldMasterIdLst>
  <p:notesMasterIdLst>
    <p:notesMasterId r:id="rId15"/>
  </p:notesMasterIdLst>
  <p:sldIdLst>
    <p:sldId id="256" r:id="rId2"/>
    <p:sldId id="259" r:id="rId3"/>
    <p:sldId id="257" r:id="rId4"/>
    <p:sldId id="258" r:id="rId5"/>
    <p:sldId id="260" r:id="rId6"/>
    <p:sldId id="261" r:id="rId7"/>
    <p:sldId id="266" r:id="rId8"/>
    <p:sldId id="262" r:id="rId9"/>
    <p:sldId id="263" r:id="rId10"/>
    <p:sldId id="264" r:id="rId11"/>
    <p:sldId id="265"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3193"/>
    <a:srgbClr val="6472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0" autoAdjust="0"/>
    <p:restoredTop sz="94660"/>
  </p:normalViewPr>
  <p:slideViewPr>
    <p:cSldViewPr snapToGrid="0">
      <p:cViewPr varScale="1">
        <p:scale>
          <a:sx n="78" d="100"/>
          <a:sy n="78" d="100"/>
        </p:scale>
        <p:origin x="9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0D06A2-D8DC-48A2-B5B7-99ADDDF3815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FACBBA0-14FF-4A66-B9C1-234996CE128C}">
      <dgm:prSet custT="1"/>
      <dgm:spPr>
        <a:solidFill>
          <a:schemeClr val="accent2">
            <a:lumMod val="75000"/>
          </a:schemeClr>
        </a:solidFill>
      </dgm:spPr>
      <dgm:t>
        <a:bodyPr/>
        <a:lstStyle/>
        <a:p>
          <a:r>
            <a:rPr lang="en-GB" sz="1600" b="1" dirty="0">
              <a:solidFill>
                <a:srgbClr val="FFFF00"/>
              </a:solidFill>
              <a:latin typeface="Arial" panose="020B0604020202020204" pitchFamily="34" charset="0"/>
              <a:cs typeface="Arial" panose="020B0604020202020204" pitchFamily="34" charset="0"/>
            </a:rPr>
            <a:t>Play-Based Learning</a:t>
          </a:r>
          <a:r>
            <a:rPr lang="en-GB" sz="1600" dirty="0">
              <a:latin typeface="Arial" panose="020B0604020202020204" pitchFamily="34" charset="0"/>
              <a:cs typeface="Arial" panose="020B0604020202020204" pitchFamily="34" charset="0"/>
            </a:rPr>
            <a:t>
Small-group play activities.
Cooperative play opportunities.
Adult-guided social interaction.</a:t>
          </a:r>
        </a:p>
      </dgm:t>
    </dgm:pt>
    <dgm:pt modelId="{4D72D759-404B-43C1-8219-9E0B5927D727}" type="parTrans" cxnId="{17B112C9-8E65-45F6-B555-5311DEC0237E}">
      <dgm:prSet/>
      <dgm:spPr/>
      <dgm:t>
        <a:bodyPr/>
        <a:lstStyle/>
        <a:p>
          <a:endParaRPr lang="en-GB"/>
        </a:p>
      </dgm:t>
    </dgm:pt>
    <dgm:pt modelId="{BE15EA05-266F-48F7-9B5C-710EFF8FFAE1}" type="sibTrans" cxnId="{17B112C9-8E65-45F6-B555-5311DEC0237E}">
      <dgm:prSet/>
      <dgm:spPr/>
      <dgm:t>
        <a:bodyPr/>
        <a:lstStyle/>
        <a:p>
          <a:endParaRPr lang="en-GB"/>
        </a:p>
      </dgm:t>
    </dgm:pt>
    <dgm:pt modelId="{DF01C5B5-D6A5-46A0-87C7-003DAA3D96D4}">
      <dgm:prSet custT="1"/>
      <dgm:spPr>
        <a:solidFill>
          <a:schemeClr val="bg2">
            <a:lumMod val="75000"/>
          </a:schemeClr>
        </a:solidFill>
      </dgm:spPr>
      <dgm:t>
        <a:bodyPr/>
        <a:lstStyle/>
        <a:p>
          <a:r>
            <a:rPr lang="en-GB" sz="1600" b="1" dirty="0">
              <a:solidFill>
                <a:srgbClr val="FFFF00"/>
              </a:solidFill>
              <a:latin typeface="Arial" panose="020B0604020202020204" pitchFamily="34" charset="0"/>
              <a:cs typeface="Arial" panose="020B0604020202020204" pitchFamily="34" charset="0"/>
            </a:rPr>
            <a:t>Language-Rich Environment</a:t>
          </a:r>
          <a:r>
            <a:rPr lang="en-GB" sz="1600" dirty="0">
              <a:latin typeface="Arial" panose="020B0604020202020204" pitchFamily="34" charset="0"/>
              <a:cs typeface="Arial" panose="020B0604020202020204" pitchFamily="34" charset="0"/>
            </a:rPr>
            <a:t>
Daily storytelling sessions.
Conversations during play.
Songs and rhymes activities.</a:t>
          </a:r>
        </a:p>
      </dgm:t>
    </dgm:pt>
    <dgm:pt modelId="{52DDDC5C-4E7D-490E-AA37-1076A9E92C84}" type="parTrans" cxnId="{F7F75934-E992-46AE-B9F0-84BB6827D667}">
      <dgm:prSet/>
      <dgm:spPr/>
      <dgm:t>
        <a:bodyPr/>
        <a:lstStyle/>
        <a:p>
          <a:endParaRPr lang="en-GB"/>
        </a:p>
      </dgm:t>
    </dgm:pt>
    <dgm:pt modelId="{86D5747D-24E0-426C-93BE-6405775C5E19}" type="sibTrans" cxnId="{F7F75934-E992-46AE-B9F0-84BB6827D667}">
      <dgm:prSet/>
      <dgm:spPr/>
      <dgm:t>
        <a:bodyPr/>
        <a:lstStyle/>
        <a:p>
          <a:endParaRPr lang="en-GB"/>
        </a:p>
      </dgm:t>
    </dgm:pt>
    <dgm:pt modelId="{42861DD0-AA83-4B09-8C28-3A68479A8622}">
      <dgm:prSet custT="1"/>
      <dgm:spPr>
        <a:solidFill>
          <a:schemeClr val="accent2">
            <a:lumMod val="60000"/>
            <a:lumOff val="40000"/>
          </a:schemeClr>
        </a:solidFill>
      </dgm:spPr>
      <dgm:t>
        <a:bodyPr/>
        <a:lstStyle/>
        <a:p>
          <a:r>
            <a:rPr lang="en-GB" sz="1600" b="1" dirty="0">
              <a:solidFill>
                <a:schemeClr val="accent6">
                  <a:lumMod val="50000"/>
                </a:schemeClr>
              </a:solidFill>
              <a:latin typeface="Arial" panose="020B0604020202020204" pitchFamily="34" charset="0"/>
              <a:cs typeface="Arial" panose="020B0604020202020204" pitchFamily="34" charset="0"/>
            </a:rPr>
            <a:t>Parental Support and Modelling</a:t>
          </a:r>
          <a:r>
            <a:rPr lang="en-GB" sz="1600" dirty="0">
              <a:latin typeface="Arial" panose="020B0604020202020204" pitchFamily="34" charset="0"/>
              <a:cs typeface="Arial" panose="020B0604020202020204" pitchFamily="34" charset="0"/>
            </a:rPr>
            <a:t>
Positive parenting guidance.
Responsive communication strategies.
Support maternal wellbeing.</a:t>
          </a:r>
        </a:p>
      </dgm:t>
    </dgm:pt>
    <dgm:pt modelId="{482C1E82-2D18-47E7-A4C1-2DFBCEA6C6A7}" type="parTrans" cxnId="{D38FBD9B-B03C-4D28-A722-8F3924F33F6A}">
      <dgm:prSet/>
      <dgm:spPr/>
      <dgm:t>
        <a:bodyPr/>
        <a:lstStyle/>
        <a:p>
          <a:endParaRPr lang="en-GB"/>
        </a:p>
      </dgm:t>
    </dgm:pt>
    <dgm:pt modelId="{3E628860-99D7-48E8-8073-912A07E31A30}" type="sibTrans" cxnId="{D38FBD9B-B03C-4D28-A722-8F3924F33F6A}">
      <dgm:prSet/>
      <dgm:spPr/>
      <dgm:t>
        <a:bodyPr/>
        <a:lstStyle/>
        <a:p>
          <a:endParaRPr lang="en-GB"/>
        </a:p>
      </dgm:t>
    </dgm:pt>
    <dgm:pt modelId="{17B7A6B4-90AD-487B-9512-BFBB54034A31}">
      <dgm:prSet custT="1"/>
      <dgm:spPr>
        <a:solidFill>
          <a:schemeClr val="accent4">
            <a:lumMod val="75000"/>
          </a:schemeClr>
        </a:solidFill>
      </dgm:spPr>
      <dgm:t>
        <a:bodyPr/>
        <a:lstStyle/>
        <a:p>
          <a:r>
            <a:rPr lang="en-GB" sz="1600" b="1" dirty="0">
              <a:solidFill>
                <a:srgbClr val="FFFF00"/>
              </a:solidFill>
              <a:latin typeface="Arial" panose="020B0604020202020204" pitchFamily="34" charset="0"/>
              <a:cs typeface="Arial" panose="020B0604020202020204" pitchFamily="34" charset="0"/>
            </a:rPr>
            <a:t>Multi-Agency Collaboration</a:t>
          </a:r>
          <a:r>
            <a:rPr lang="en-GB" sz="1600" dirty="0">
              <a:latin typeface="Arial" panose="020B0604020202020204" pitchFamily="34" charset="0"/>
              <a:cs typeface="Arial" panose="020B0604020202020204" pitchFamily="34" charset="0"/>
            </a:rPr>
            <a:t>
Speech and language therapist.
Health visitor involvement.
Family support services.</a:t>
          </a:r>
        </a:p>
      </dgm:t>
    </dgm:pt>
    <dgm:pt modelId="{40C97C3A-9F1C-4C1C-8640-D595557B4014}" type="parTrans" cxnId="{001EFC77-71BE-4E07-9EDC-00824E587D07}">
      <dgm:prSet/>
      <dgm:spPr/>
      <dgm:t>
        <a:bodyPr/>
        <a:lstStyle/>
        <a:p>
          <a:endParaRPr lang="en-GB"/>
        </a:p>
      </dgm:t>
    </dgm:pt>
    <dgm:pt modelId="{4BCABD52-C40B-4D3B-9DFA-66E9E1BAAD75}" type="sibTrans" cxnId="{001EFC77-71BE-4E07-9EDC-00824E587D07}">
      <dgm:prSet/>
      <dgm:spPr/>
      <dgm:t>
        <a:bodyPr/>
        <a:lstStyle/>
        <a:p>
          <a:endParaRPr lang="en-GB"/>
        </a:p>
      </dgm:t>
    </dgm:pt>
    <dgm:pt modelId="{027911D1-332C-4A04-A1CC-B27662A1D871}" type="pres">
      <dgm:prSet presAssocID="{3A0D06A2-D8DC-48A2-B5B7-99ADDDF3815E}" presName="diagram" presStyleCnt="0">
        <dgm:presLayoutVars>
          <dgm:dir/>
          <dgm:resizeHandles val="exact"/>
        </dgm:presLayoutVars>
      </dgm:prSet>
      <dgm:spPr/>
    </dgm:pt>
    <dgm:pt modelId="{15CA0174-68C9-4CCE-B58D-868D31E73A38}" type="pres">
      <dgm:prSet presAssocID="{42861DD0-AA83-4B09-8C28-3A68479A8622}" presName="node" presStyleLbl="node1" presStyleIdx="0" presStyleCnt="4">
        <dgm:presLayoutVars>
          <dgm:bulletEnabled val="1"/>
        </dgm:presLayoutVars>
      </dgm:prSet>
      <dgm:spPr/>
    </dgm:pt>
    <dgm:pt modelId="{F8DF89CB-E554-4569-BE6F-A7F85553EBED}" type="pres">
      <dgm:prSet presAssocID="{3E628860-99D7-48E8-8073-912A07E31A30}" presName="sibTrans" presStyleCnt="0"/>
      <dgm:spPr/>
    </dgm:pt>
    <dgm:pt modelId="{9919898F-200D-4A78-AED9-34618D4078D7}" type="pres">
      <dgm:prSet presAssocID="{DF01C5B5-D6A5-46A0-87C7-003DAA3D96D4}" presName="node" presStyleLbl="node1" presStyleIdx="1" presStyleCnt="4">
        <dgm:presLayoutVars>
          <dgm:bulletEnabled val="1"/>
        </dgm:presLayoutVars>
      </dgm:prSet>
      <dgm:spPr/>
    </dgm:pt>
    <dgm:pt modelId="{5B2B4105-0121-4EA1-A151-2A2C009FCD93}" type="pres">
      <dgm:prSet presAssocID="{86D5747D-24E0-426C-93BE-6405775C5E19}" presName="sibTrans" presStyleCnt="0"/>
      <dgm:spPr/>
    </dgm:pt>
    <dgm:pt modelId="{45081BB5-EE62-4034-81A0-E1A1EB75F571}" type="pres">
      <dgm:prSet presAssocID="{17B7A6B4-90AD-487B-9512-BFBB54034A31}" presName="node" presStyleLbl="node1" presStyleIdx="2" presStyleCnt="4">
        <dgm:presLayoutVars>
          <dgm:bulletEnabled val="1"/>
        </dgm:presLayoutVars>
      </dgm:prSet>
      <dgm:spPr/>
    </dgm:pt>
    <dgm:pt modelId="{2C176D6C-C5BB-4457-95B7-617714B8363E}" type="pres">
      <dgm:prSet presAssocID="{4BCABD52-C40B-4D3B-9DFA-66E9E1BAAD75}" presName="sibTrans" presStyleCnt="0"/>
      <dgm:spPr/>
    </dgm:pt>
    <dgm:pt modelId="{09056B93-47E5-406D-AE4B-ACE7C8E50AA1}" type="pres">
      <dgm:prSet presAssocID="{5FACBBA0-14FF-4A66-B9C1-234996CE128C}" presName="node" presStyleLbl="node1" presStyleIdx="3" presStyleCnt="4">
        <dgm:presLayoutVars>
          <dgm:bulletEnabled val="1"/>
        </dgm:presLayoutVars>
      </dgm:prSet>
      <dgm:spPr/>
    </dgm:pt>
  </dgm:ptLst>
  <dgm:cxnLst>
    <dgm:cxn modelId="{F7F75934-E992-46AE-B9F0-84BB6827D667}" srcId="{3A0D06A2-D8DC-48A2-B5B7-99ADDDF3815E}" destId="{DF01C5B5-D6A5-46A0-87C7-003DAA3D96D4}" srcOrd="1" destOrd="0" parTransId="{52DDDC5C-4E7D-490E-AA37-1076A9E92C84}" sibTransId="{86D5747D-24E0-426C-93BE-6405775C5E19}"/>
    <dgm:cxn modelId="{8D3B9E67-C330-4519-BA49-3503709FA52C}" type="presOf" srcId="{DF01C5B5-D6A5-46A0-87C7-003DAA3D96D4}" destId="{9919898F-200D-4A78-AED9-34618D4078D7}" srcOrd="0" destOrd="0" presId="urn:microsoft.com/office/officeart/2005/8/layout/default"/>
    <dgm:cxn modelId="{9B5E2C4B-89BD-4221-8061-BFEDCFB45018}" type="presOf" srcId="{5FACBBA0-14FF-4A66-B9C1-234996CE128C}" destId="{09056B93-47E5-406D-AE4B-ACE7C8E50AA1}" srcOrd="0" destOrd="0" presId="urn:microsoft.com/office/officeart/2005/8/layout/default"/>
    <dgm:cxn modelId="{40A5D371-5628-48DB-9351-06AFEC776EA9}" type="presOf" srcId="{17B7A6B4-90AD-487B-9512-BFBB54034A31}" destId="{45081BB5-EE62-4034-81A0-E1A1EB75F571}" srcOrd="0" destOrd="0" presId="urn:microsoft.com/office/officeart/2005/8/layout/default"/>
    <dgm:cxn modelId="{001EFC77-71BE-4E07-9EDC-00824E587D07}" srcId="{3A0D06A2-D8DC-48A2-B5B7-99ADDDF3815E}" destId="{17B7A6B4-90AD-487B-9512-BFBB54034A31}" srcOrd="2" destOrd="0" parTransId="{40C97C3A-9F1C-4C1C-8640-D595557B4014}" sibTransId="{4BCABD52-C40B-4D3B-9DFA-66E9E1BAAD75}"/>
    <dgm:cxn modelId="{D38FBD9B-B03C-4D28-A722-8F3924F33F6A}" srcId="{3A0D06A2-D8DC-48A2-B5B7-99ADDDF3815E}" destId="{42861DD0-AA83-4B09-8C28-3A68479A8622}" srcOrd="0" destOrd="0" parTransId="{482C1E82-2D18-47E7-A4C1-2DFBCEA6C6A7}" sibTransId="{3E628860-99D7-48E8-8073-912A07E31A30}"/>
    <dgm:cxn modelId="{17B112C9-8E65-45F6-B555-5311DEC0237E}" srcId="{3A0D06A2-D8DC-48A2-B5B7-99ADDDF3815E}" destId="{5FACBBA0-14FF-4A66-B9C1-234996CE128C}" srcOrd="3" destOrd="0" parTransId="{4D72D759-404B-43C1-8219-9E0B5927D727}" sibTransId="{BE15EA05-266F-48F7-9B5C-710EFF8FFAE1}"/>
    <dgm:cxn modelId="{17A9C7D5-F913-4D7D-BCD8-2EB92A35409D}" type="presOf" srcId="{3A0D06A2-D8DC-48A2-B5B7-99ADDDF3815E}" destId="{027911D1-332C-4A04-A1CC-B27662A1D871}" srcOrd="0" destOrd="0" presId="urn:microsoft.com/office/officeart/2005/8/layout/default"/>
    <dgm:cxn modelId="{08429AF5-2140-467D-AA34-34305F9FE29A}" type="presOf" srcId="{42861DD0-AA83-4B09-8C28-3A68479A8622}" destId="{15CA0174-68C9-4CCE-B58D-868D31E73A38}" srcOrd="0" destOrd="0" presId="urn:microsoft.com/office/officeart/2005/8/layout/default"/>
    <dgm:cxn modelId="{A5EB1D2D-3519-4B3F-ABE6-06353E0B21E2}" type="presParOf" srcId="{027911D1-332C-4A04-A1CC-B27662A1D871}" destId="{15CA0174-68C9-4CCE-B58D-868D31E73A38}" srcOrd="0" destOrd="0" presId="urn:microsoft.com/office/officeart/2005/8/layout/default"/>
    <dgm:cxn modelId="{4168842F-377C-4AF5-BAB5-27C4310D27F1}" type="presParOf" srcId="{027911D1-332C-4A04-A1CC-B27662A1D871}" destId="{F8DF89CB-E554-4569-BE6F-A7F85553EBED}" srcOrd="1" destOrd="0" presId="urn:microsoft.com/office/officeart/2005/8/layout/default"/>
    <dgm:cxn modelId="{D80573A5-DC61-4F5D-A52E-35A215DCDC2C}" type="presParOf" srcId="{027911D1-332C-4A04-A1CC-B27662A1D871}" destId="{9919898F-200D-4A78-AED9-34618D4078D7}" srcOrd="2" destOrd="0" presId="urn:microsoft.com/office/officeart/2005/8/layout/default"/>
    <dgm:cxn modelId="{4F47A282-FFE8-4391-8183-556F930D14DE}" type="presParOf" srcId="{027911D1-332C-4A04-A1CC-B27662A1D871}" destId="{5B2B4105-0121-4EA1-A151-2A2C009FCD93}" srcOrd="3" destOrd="0" presId="urn:microsoft.com/office/officeart/2005/8/layout/default"/>
    <dgm:cxn modelId="{E4D95F0B-D6C3-4174-8CB5-95DE5827EEDF}" type="presParOf" srcId="{027911D1-332C-4A04-A1CC-B27662A1D871}" destId="{45081BB5-EE62-4034-81A0-E1A1EB75F571}" srcOrd="4" destOrd="0" presId="urn:microsoft.com/office/officeart/2005/8/layout/default"/>
    <dgm:cxn modelId="{0A75083B-2165-405B-A445-C5224CE29E42}" type="presParOf" srcId="{027911D1-332C-4A04-A1CC-B27662A1D871}" destId="{2C176D6C-C5BB-4457-95B7-617714B8363E}" srcOrd="5" destOrd="0" presId="urn:microsoft.com/office/officeart/2005/8/layout/default"/>
    <dgm:cxn modelId="{0F7F961A-B0AD-4EE6-A16D-BF0BC286CBBE}" type="presParOf" srcId="{027911D1-332C-4A04-A1CC-B27662A1D871}" destId="{09056B93-47E5-406D-AE4B-ACE7C8E50AA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B11B22-E80D-4512-BF1B-8C8DBD8A5D1A}"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BA23CA4-C880-49B6-AA21-5E9BD4DED05E}">
      <dgm:prSet phldrT="[Text]" phldr="0"/>
      <dgm:spPr>
        <a:solidFill>
          <a:srgbClr val="FFC000"/>
        </a:solidFill>
      </dgm:spPr>
      <dgm:t>
        <a:bodyPr/>
        <a:lstStyle/>
        <a:p>
          <a:r>
            <a:rPr lang="en-GB" b="1" dirty="0">
              <a:latin typeface="Arial" panose="020B0604020202020204" pitchFamily="34" charset="0"/>
              <a:cs typeface="Arial" panose="020B0604020202020204" pitchFamily="34" charset="0"/>
            </a:rPr>
            <a:t>Conclusion</a:t>
          </a:r>
          <a:r>
            <a:rPr lang="en-GB" dirty="0"/>
            <a:t> </a:t>
          </a:r>
        </a:p>
      </dgm:t>
    </dgm:pt>
    <dgm:pt modelId="{AAD0EBD9-3314-46B6-B414-98A0354AA4A6}" type="parTrans" cxnId="{2AF83817-2BFF-46E9-9ADE-1FC97EAD99D1}">
      <dgm:prSet/>
      <dgm:spPr/>
      <dgm:t>
        <a:bodyPr/>
        <a:lstStyle/>
        <a:p>
          <a:endParaRPr lang="en-GB"/>
        </a:p>
      </dgm:t>
    </dgm:pt>
    <dgm:pt modelId="{A7D1610A-CC6D-42BF-8F03-CC851556B753}" type="sibTrans" cxnId="{2AF83817-2BFF-46E9-9ADE-1FC97EAD99D1}">
      <dgm:prSet/>
      <dgm:spPr/>
      <dgm:t>
        <a:bodyPr/>
        <a:lstStyle/>
        <a:p>
          <a:endParaRPr lang="en-GB"/>
        </a:p>
      </dgm:t>
    </dgm:pt>
    <dgm:pt modelId="{CABABA58-53AF-4726-B3D7-3812F459DE4D}">
      <dgm:prSet phldrT="[Text]"/>
      <dgm:spPr>
        <a:solidFill>
          <a:schemeClr val="accent4">
            <a:lumMod val="60000"/>
            <a:lumOff val="40000"/>
          </a:schemeClr>
        </a:solidFill>
      </dgm:spPr>
      <dgm:t>
        <a:bodyPr/>
        <a:lstStyle/>
        <a:p>
          <a:r>
            <a:rPr lang="en-GB" dirty="0"/>
            <a:t>A helpful framework for analysing Isaac's development is provided by Bowlby's Attachment Theory.</a:t>
          </a:r>
        </a:p>
      </dgm:t>
    </dgm:pt>
    <dgm:pt modelId="{DD62546F-B459-499A-B020-ADA6736EAC17}" type="parTrans" cxnId="{2667C88B-3300-4D7B-9CCA-CC163648E2F2}">
      <dgm:prSet/>
      <dgm:spPr/>
      <dgm:t>
        <a:bodyPr/>
        <a:lstStyle/>
        <a:p>
          <a:endParaRPr lang="en-GB"/>
        </a:p>
      </dgm:t>
    </dgm:pt>
    <dgm:pt modelId="{2B07811F-C851-47D0-9E85-44964CACA6A2}" type="sibTrans" cxnId="{2667C88B-3300-4D7B-9CCA-CC163648E2F2}">
      <dgm:prSet/>
      <dgm:spPr/>
      <dgm:t>
        <a:bodyPr/>
        <a:lstStyle/>
        <a:p>
          <a:endParaRPr lang="en-GB"/>
        </a:p>
      </dgm:t>
    </dgm:pt>
    <dgm:pt modelId="{855FF4D4-76FC-486D-A074-5B5341B9739F}">
      <dgm:prSet phldrT="[Text]"/>
      <dgm:spPr>
        <a:solidFill>
          <a:schemeClr val="accent2">
            <a:lumMod val="40000"/>
            <a:lumOff val="60000"/>
          </a:schemeClr>
        </a:solidFill>
      </dgm:spPr>
      <dgm:t>
        <a:bodyPr/>
        <a:lstStyle/>
        <a:p>
          <a:r>
            <a:rPr lang="en-GB" dirty="0"/>
            <a:t>Language, social, and psychological difficulties may be affected by early life experiences.</a:t>
          </a:r>
        </a:p>
      </dgm:t>
    </dgm:pt>
    <dgm:pt modelId="{F20405C7-5430-41CF-83C5-5A793A187FA8}" type="parTrans" cxnId="{2ADFE129-03D5-4284-B9B0-3ACCEBB8000F}">
      <dgm:prSet/>
      <dgm:spPr/>
      <dgm:t>
        <a:bodyPr/>
        <a:lstStyle/>
        <a:p>
          <a:endParaRPr lang="en-GB"/>
        </a:p>
      </dgm:t>
    </dgm:pt>
    <dgm:pt modelId="{E649122D-E3F8-43EA-950D-DE69F9DDDE07}" type="sibTrans" cxnId="{2ADFE129-03D5-4284-B9B0-3ACCEBB8000F}">
      <dgm:prSet/>
      <dgm:spPr/>
      <dgm:t>
        <a:bodyPr/>
        <a:lstStyle/>
        <a:p>
          <a:endParaRPr lang="en-GB"/>
        </a:p>
      </dgm:t>
    </dgm:pt>
    <dgm:pt modelId="{56B73842-E46D-4476-86C9-D3B9EAFE1C9D}">
      <dgm:prSet phldrT="[Text]"/>
      <dgm:spPr>
        <a:solidFill>
          <a:schemeClr val="accent6">
            <a:lumMod val="60000"/>
            <a:lumOff val="40000"/>
          </a:schemeClr>
        </a:solidFill>
      </dgm:spPr>
      <dgm:t>
        <a:bodyPr/>
        <a:lstStyle/>
        <a:p>
          <a:r>
            <a:rPr lang="en-GB" dirty="0"/>
            <a:t>Positive outcomes and resiliency can be developed via attachment-based therapies.</a:t>
          </a:r>
        </a:p>
      </dgm:t>
    </dgm:pt>
    <dgm:pt modelId="{692AFD46-1AD5-406F-8FEA-813D2E0409B6}" type="parTrans" cxnId="{533E396B-A673-4434-AB56-0DC7C264DA3A}">
      <dgm:prSet/>
      <dgm:spPr/>
      <dgm:t>
        <a:bodyPr/>
        <a:lstStyle/>
        <a:p>
          <a:endParaRPr lang="en-GB"/>
        </a:p>
      </dgm:t>
    </dgm:pt>
    <dgm:pt modelId="{3D31D559-9DD9-4D4E-A89D-586D8933BEF4}" type="sibTrans" cxnId="{533E396B-A673-4434-AB56-0DC7C264DA3A}">
      <dgm:prSet/>
      <dgm:spPr/>
      <dgm:t>
        <a:bodyPr/>
        <a:lstStyle/>
        <a:p>
          <a:endParaRPr lang="en-GB"/>
        </a:p>
      </dgm:t>
    </dgm:pt>
    <dgm:pt modelId="{F13F140C-1A4F-4792-8D7A-328B99BDCA35}">
      <dgm:prSet phldrT="[Text]"/>
      <dgm:spPr>
        <a:solidFill>
          <a:srgbClr val="92D050"/>
        </a:solidFill>
      </dgm:spPr>
      <dgm:t>
        <a:bodyPr/>
        <a:lstStyle/>
        <a:p>
          <a:r>
            <a:rPr lang="en-GB" dirty="0"/>
            <a:t>For Isaac's criteria to be met, multi-agency support is necessary.</a:t>
          </a:r>
        </a:p>
      </dgm:t>
    </dgm:pt>
    <dgm:pt modelId="{E4412763-BF0C-4AE6-9EE2-C227F71EE974}" type="parTrans" cxnId="{9EE4AD29-08F3-4ED5-B511-08B242797EA8}">
      <dgm:prSet/>
      <dgm:spPr/>
      <dgm:t>
        <a:bodyPr/>
        <a:lstStyle/>
        <a:p>
          <a:endParaRPr lang="en-GB"/>
        </a:p>
      </dgm:t>
    </dgm:pt>
    <dgm:pt modelId="{71D46F70-DD92-4979-9037-ED958E5CEDCC}" type="sibTrans" cxnId="{9EE4AD29-08F3-4ED5-B511-08B242797EA8}">
      <dgm:prSet/>
      <dgm:spPr/>
      <dgm:t>
        <a:bodyPr/>
        <a:lstStyle/>
        <a:p>
          <a:endParaRPr lang="en-GB"/>
        </a:p>
      </dgm:t>
    </dgm:pt>
    <dgm:pt modelId="{87E9A784-3A10-49B2-B429-DDA957BE044E}" type="pres">
      <dgm:prSet presAssocID="{B5B11B22-E80D-4512-BF1B-8C8DBD8A5D1A}" presName="diagram" presStyleCnt="0">
        <dgm:presLayoutVars>
          <dgm:chMax val="1"/>
          <dgm:dir/>
          <dgm:animLvl val="ctr"/>
          <dgm:resizeHandles val="exact"/>
        </dgm:presLayoutVars>
      </dgm:prSet>
      <dgm:spPr/>
    </dgm:pt>
    <dgm:pt modelId="{8B34888E-A911-4CD2-BEEC-A9CB8203F7BB}" type="pres">
      <dgm:prSet presAssocID="{B5B11B22-E80D-4512-BF1B-8C8DBD8A5D1A}" presName="matrix" presStyleCnt="0"/>
      <dgm:spPr/>
    </dgm:pt>
    <dgm:pt modelId="{DAD6C426-14DE-47EE-9074-096C36BF4604}" type="pres">
      <dgm:prSet presAssocID="{B5B11B22-E80D-4512-BF1B-8C8DBD8A5D1A}" presName="tile1" presStyleLbl="node1" presStyleIdx="0" presStyleCnt="4"/>
      <dgm:spPr/>
    </dgm:pt>
    <dgm:pt modelId="{DFA7FF6B-324D-4253-94DC-773E36DA5C66}" type="pres">
      <dgm:prSet presAssocID="{B5B11B22-E80D-4512-BF1B-8C8DBD8A5D1A}" presName="tile1text" presStyleLbl="node1" presStyleIdx="0" presStyleCnt="4">
        <dgm:presLayoutVars>
          <dgm:chMax val="0"/>
          <dgm:chPref val="0"/>
          <dgm:bulletEnabled val="1"/>
        </dgm:presLayoutVars>
      </dgm:prSet>
      <dgm:spPr/>
    </dgm:pt>
    <dgm:pt modelId="{87107147-65F6-4603-9EAD-906890857EE7}" type="pres">
      <dgm:prSet presAssocID="{B5B11B22-E80D-4512-BF1B-8C8DBD8A5D1A}" presName="tile2" presStyleLbl="node1" presStyleIdx="1" presStyleCnt="4"/>
      <dgm:spPr/>
    </dgm:pt>
    <dgm:pt modelId="{1B59222C-5563-494B-9B6C-57D9E05F2EB3}" type="pres">
      <dgm:prSet presAssocID="{B5B11B22-E80D-4512-BF1B-8C8DBD8A5D1A}" presName="tile2text" presStyleLbl="node1" presStyleIdx="1" presStyleCnt="4">
        <dgm:presLayoutVars>
          <dgm:chMax val="0"/>
          <dgm:chPref val="0"/>
          <dgm:bulletEnabled val="1"/>
        </dgm:presLayoutVars>
      </dgm:prSet>
      <dgm:spPr/>
    </dgm:pt>
    <dgm:pt modelId="{36D3DEC6-F949-44F4-9023-B60C85D1B075}" type="pres">
      <dgm:prSet presAssocID="{B5B11B22-E80D-4512-BF1B-8C8DBD8A5D1A}" presName="tile3" presStyleLbl="node1" presStyleIdx="2" presStyleCnt="4"/>
      <dgm:spPr/>
    </dgm:pt>
    <dgm:pt modelId="{801C8FB5-2B62-4529-B7DA-5F49431CE215}" type="pres">
      <dgm:prSet presAssocID="{B5B11B22-E80D-4512-BF1B-8C8DBD8A5D1A}" presName="tile3text" presStyleLbl="node1" presStyleIdx="2" presStyleCnt="4">
        <dgm:presLayoutVars>
          <dgm:chMax val="0"/>
          <dgm:chPref val="0"/>
          <dgm:bulletEnabled val="1"/>
        </dgm:presLayoutVars>
      </dgm:prSet>
      <dgm:spPr/>
    </dgm:pt>
    <dgm:pt modelId="{29C11195-4064-4884-8DA2-77F988647135}" type="pres">
      <dgm:prSet presAssocID="{B5B11B22-E80D-4512-BF1B-8C8DBD8A5D1A}" presName="tile4" presStyleLbl="node1" presStyleIdx="3" presStyleCnt="4"/>
      <dgm:spPr/>
    </dgm:pt>
    <dgm:pt modelId="{F5A09BD6-336A-47C8-B6E2-3EB0EC396D06}" type="pres">
      <dgm:prSet presAssocID="{B5B11B22-E80D-4512-BF1B-8C8DBD8A5D1A}" presName="tile4text" presStyleLbl="node1" presStyleIdx="3" presStyleCnt="4">
        <dgm:presLayoutVars>
          <dgm:chMax val="0"/>
          <dgm:chPref val="0"/>
          <dgm:bulletEnabled val="1"/>
        </dgm:presLayoutVars>
      </dgm:prSet>
      <dgm:spPr/>
    </dgm:pt>
    <dgm:pt modelId="{E93BA20D-0807-46D7-9574-1715E938A1B0}" type="pres">
      <dgm:prSet presAssocID="{B5B11B22-E80D-4512-BF1B-8C8DBD8A5D1A}" presName="centerTile" presStyleLbl="fgShp" presStyleIdx="0" presStyleCnt="1">
        <dgm:presLayoutVars>
          <dgm:chMax val="0"/>
          <dgm:chPref val="0"/>
        </dgm:presLayoutVars>
      </dgm:prSet>
      <dgm:spPr/>
    </dgm:pt>
  </dgm:ptLst>
  <dgm:cxnLst>
    <dgm:cxn modelId="{2AF83817-2BFF-46E9-9ADE-1FC97EAD99D1}" srcId="{B5B11B22-E80D-4512-BF1B-8C8DBD8A5D1A}" destId="{5BA23CA4-C880-49B6-AA21-5E9BD4DED05E}" srcOrd="0" destOrd="0" parTransId="{AAD0EBD9-3314-46B6-B414-98A0354AA4A6}" sibTransId="{A7D1610A-CC6D-42BF-8F03-CC851556B753}"/>
    <dgm:cxn modelId="{32070422-C76A-490E-9B94-A09761024E2E}" type="presOf" srcId="{56B73842-E46D-4476-86C9-D3B9EAFE1C9D}" destId="{801C8FB5-2B62-4529-B7DA-5F49431CE215}" srcOrd="1" destOrd="0" presId="urn:microsoft.com/office/officeart/2005/8/layout/matrix1"/>
    <dgm:cxn modelId="{A6D5DF27-9C67-4E8B-B677-A6C74FA88687}" type="presOf" srcId="{B5B11B22-E80D-4512-BF1B-8C8DBD8A5D1A}" destId="{87E9A784-3A10-49B2-B429-DDA957BE044E}" srcOrd="0" destOrd="0" presId="urn:microsoft.com/office/officeart/2005/8/layout/matrix1"/>
    <dgm:cxn modelId="{9EE4AD29-08F3-4ED5-B511-08B242797EA8}" srcId="{5BA23CA4-C880-49B6-AA21-5E9BD4DED05E}" destId="{F13F140C-1A4F-4792-8D7A-328B99BDCA35}" srcOrd="3" destOrd="0" parTransId="{E4412763-BF0C-4AE6-9EE2-C227F71EE974}" sibTransId="{71D46F70-DD92-4979-9037-ED958E5CEDCC}"/>
    <dgm:cxn modelId="{2ADFE129-03D5-4284-B9B0-3ACCEBB8000F}" srcId="{5BA23CA4-C880-49B6-AA21-5E9BD4DED05E}" destId="{855FF4D4-76FC-486D-A074-5B5341B9739F}" srcOrd="1" destOrd="0" parTransId="{F20405C7-5430-41CF-83C5-5A793A187FA8}" sibTransId="{E649122D-E3F8-43EA-950D-DE69F9DDDE07}"/>
    <dgm:cxn modelId="{98A34435-836C-4D46-BE0F-281105B51466}" type="presOf" srcId="{855FF4D4-76FC-486D-A074-5B5341B9739F}" destId="{1B59222C-5563-494B-9B6C-57D9E05F2EB3}" srcOrd="1" destOrd="0" presId="urn:microsoft.com/office/officeart/2005/8/layout/matrix1"/>
    <dgm:cxn modelId="{533E396B-A673-4434-AB56-0DC7C264DA3A}" srcId="{5BA23CA4-C880-49B6-AA21-5E9BD4DED05E}" destId="{56B73842-E46D-4476-86C9-D3B9EAFE1C9D}" srcOrd="2" destOrd="0" parTransId="{692AFD46-1AD5-406F-8FEA-813D2E0409B6}" sibTransId="{3D31D559-9DD9-4D4E-A89D-586D8933BEF4}"/>
    <dgm:cxn modelId="{67E2826C-79AD-4775-A613-B2A0BC2EF8F7}" type="presOf" srcId="{CABABA58-53AF-4726-B3D7-3812F459DE4D}" destId="{DAD6C426-14DE-47EE-9074-096C36BF4604}" srcOrd="0" destOrd="0" presId="urn:microsoft.com/office/officeart/2005/8/layout/matrix1"/>
    <dgm:cxn modelId="{B6AAAE6F-7C2A-41C4-9FE5-2000EA3463BC}" type="presOf" srcId="{CABABA58-53AF-4726-B3D7-3812F459DE4D}" destId="{DFA7FF6B-324D-4253-94DC-773E36DA5C66}" srcOrd="1" destOrd="0" presId="urn:microsoft.com/office/officeart/2005/8/layout/matrix1"/>
    <dgm:cxn modelId="{96C07550-CAAC-4404-9F34-E990F2CD4435}" type="presOf" srcId="{F13F140C-1A4F-4792-8D7A-328B99BDCA35}" destId="{F5A09BD6-336A-47C8-B6E2-3EB0EC396D06}" srcOrd="1" destOrd="0" presId="urn:microsoft.com/office/officeart/2005/8/layout/matrix1"/>
    <dgm:cxn modelId="{414B6551-C01E-440C-BE85-0C6379768006}" type="presOf" srcId="{5BA23CA4-C880-49B6-AA21-5E9BD4DED05E}" destId="{E93BA20D-0807-46D7-9574-1715E938A1B0}" srcOrd="0" destOrd="0" presId="urn:microsoft.com/office/officeart/2005/8/layout/matrix1"/>
    <dgm:cxn modelId="{2C13EF5A-7C28-4FD3-8A96-32B2E91A3DB7}" type="presOf" srcId="{56B73842-E46D-4476-86C9-D3B9EAFE1C9D}" destId="{36D3DEC6-F949-44F4-9023-B60C85D1B075}" srcOrd="0" destOrd="0" presId="urn:microsoft.com/office/officeart/2005/8/layout/matrix1"/>
    <dgm:cxn modelId="{2667C88B-3300-4D7B-9CCA-CC163648E2F2}" srcId="{5BA23CA4-C880-49B6-AA21-5E9BD4DED05E}" destId="{CABABA58-53AF-4726-B3D7-3812F459DE4D}" srcOrd="0" destOrd="0" parTransId="{DD62546F-B459-499A-B020-ADA6736EAC17}" sibTransId="{2B07811F-C851-47D0-9E85-44964CACA6A2}"/>
    <dgm:cxn modelId="{A1410792-00CD-42D5-8DF4-8B8C5E5F1B13}" type="presOf" srcId="{F13F140C-1A4F-4792-8D7A-328B99BDCA35}" destId="{29C11195-4064-4884-8DA2-77F988647135}" srcOrd="0" destOrd="0" presId="urn:microsoft.com/office/officeart/2005/8/layout/matrix1"/>
    <dgm:cxn modelId="{45352EBD-E436-4826-8FC9-3B93787EF7AC}" type="presOf" srcId="{855FF4D4-76FC-486D-A074-5B5341B9739F}" destId="{87107147-65F6-4603-9EAD-906890857EE7}" srcOrd="0" destOrd="0" presId="urn:microsoft.com/office/officeart/2005/8/layout/matrix1"/>
    <dgm:cxn modelId="{94ECDEE0-8F16-4C2E-9BC1-F50A70D21952}" type="presParOf" srcId="{87E9A784-3A10-49B2-B429-DDA957BE044E}" destId="{8B34888E-A911-4CD2-BEEC-A9CB8203F7BB}" srcOrd="0" destOrd="0" presId="urn:microsoft.com/office/officeart/2005/8/layout/matrix1"/>
    <dgm:cxn modelId="{2EE43C7C-DAB3-445F-879A-38D815F3C73A}" type="presParOf" srcId="{8B34888E-A911-4CD2-BEEC-A9CB8203F7BB}" destId="{DAD6C426-14DE-47EE-9074-096C36BF4604}" srcOrd="0" destOrd="0" presId="urn:microsoft.com/office/officeart/2005/8/layout/matrix1"/>
    <dgm:cxn modelId="{129E36DC-E064-4237-9346-847C815582AA}" type="presParOf" srcId="{8B34888E-A911-4CD2-BEEC-A9CB8203F7BB}" destId="{DFA7FF6B-324D-4253-94DC-773E36DA5C66}" srcOrd="1" destOrd="0" presId="urn:microsoft.com/office/officeart/2005/8/layout/matrix1"/>
    <dgm:cxn modelId="{2C66A5A1-B7D7-4693-9BB8-45E3272AF80D}" type="presParOf" srcId="{8B34888E-A911-4CD2-BEEC-A9CB8203F7BB}" destId="{87107147-65F6-4603-9EAD-906890857EE7}" srcOrd="2" destOrd="0" presId="urn:microsoft.com/office/officeart/2005/8/layout/matrix1"/>
    <dgm:cxn modelId="{88DFA3E5-E164-41F7-93A7-E8C318C92923}" type="presParOf" srcId="{8B34888E-A911-4CD2-BEEC-A9CB8203F7BB}" destId="{1B59222C-5563-494B-9B6C-57D9E05F2EB3}" srcOrd="3" destOrd="0" presId="urn:microsoft.com/office/officeart/2005/8/layout/matrix1"/>
    <dgm:cxn modelId="{0EFF0058-ACC4-4079-B93F-B9480BB72BFA}" type="presParOf" srcId="{8B34888E-A911-4CD2-BEEC-A9CB8203F7BB}" destId="{36D3DEC6-F949-44F4-9023-B60C85D1B075}" srcOrd="4" destOrd="0" presId="urn:microsoft.com/office/officeart/2005/8/layout/matrix1"/>
    <dgm:cxn modelId="{439989B6-59FE-4C2B-B9D2-356A8EE926B0}" type="presParOf" srcId="{8B34888E-A911-4CD2-BEEC-A9CB8203F7BB}" destId="{801C8FB5-2B62-4529-B7DA-5F49431CE215}" srcOrd="5" destOrd="0" presId="urn:microsoft.com/office/officeart/2005/8/layout/matrix1"/>
    <dgm:cxn modelId="{E8C00E23-6B2F-41EB-8D82-A0E9732E0EA3}" type="presParOf" srcId="{8B34888E-A911-4CD2-BEEC-A9CB8203F7BB}" destId="{29C11195-4064-4884-8DA2-77F988647135}" srcOrd="6" destOrd="0" presId="urn:microsoft.com/office/officeart/2005/8/layout/matrix1"/>
    <dgm:cxn modelId="{AE50FAF8-294E-4FEA-AEFE-1CE47DD46DC2}" type="presParOf" srcId="{8B34888E-A911-4CD2-BEEC-A9CB8203F7BB}" destId="{F5A09BD6-336A-47C8-B6E2-3EB0EC396D06}" srcOrd="7" destOrd="0" presId="urn:microsoft.com/office/officeart/2005/8/layout/matrix1"/>
    <dgm:cxn modelId="{563F2F1E-5A34-45DE-B10D-0B391DD51691}" type="presParOf" srcId="{87E9A784-3A10-49B2-B429-DDA957BE044E}" destId="{E93BA20D-0807-46D7-9574-1715E938A1B0}"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A0174-68C9-4CCE-B58D-868D31E73A38}">
      <dsp:nvSpPr>
        <dsp:cNvPr id="0" name=""/>
        <dsp:cNvSpPr/>
      </dsp:nvSpPr>
      <dsp:spPr>
        <a:xfrm>
          <a:off x="992" y="194138"/>
          <a:ext cx="3869531" cy="2321718"/>
        </a:xfrm>
        <a:prstGeom prst="rect">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accent6">
                  <a:lumMod val="50000"/>
                </a:schemeClr>
              </a:solidFill>
              <a:latin typeface="Arial" panose="020B0604020202020204" pitchFamily="34" charset="0"/>
              <a:cs typeface="Arial" panose="020B0604020202020204" pitchFamily="34" charset="0"/>
            </a:rPr>
            <a:t>Parental Support and Modelling</a:t>
          </a:r>
          <a:r>
            <a:rPr lang="en-GB" sz="1600" kern="1200" dirty="0">
              <a:latin typeface="Arial" panose="020B0604020202020204" pitchFamily="34" charset="0"/>
              <a:cs typeface="Arial" panose="020B0604020202020204" pitchFamily="34" charset="0"/>
            </a:rPr>
            <a:t>
Positive parenting guidance.
Responsive communication strategies.
Support maternal wellbeing.</a:t>
          </a:r>
        </a:p>
      </dsp:txBody>
      <dsp:txXfrm>
        <a:off x="992" y="194138"/>
        <a:ext cx="3869531" cy="2321718"/>
      </dsp:txXfrm>
    </dsp:sp>
    <dsp:sp modelId="{9919898F-200D-4A78-AED9-34618D4078D7}">
      <dsp:nvSpPr>
        <dsp:cNvPr id="0" name=""/>
        <dsp:cNvSpPr/>
      </dsp:nvSpPr>
      <dsp:spPr>
        <a:xfrm>
          <a:off x="4257476" y="194138"/>
          <a:ext cx="3869531" cy="2321718"/>
        </a:xfrm>
        <a:prstGeom prst="rect">
          <a:avLst/>
        </a:prstGeom>
        <a:solidFill>
          <a:schemeClr val="bg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Language-Rich Environment</a:t>
          </a:r>
          <a:r>
            <a:rPr lang="en-GB" sz="1600" kern="1200" dirty="0">
              <a:latin typeface="Arial" panose="020B0604020202020204" pitchFamily="34" charset="0"/>
              <a:cs typeface="Arial" panose="020B0604020202020204" pitchFamily="34" charset="0"/>
            </a:rPr>
            <a:t>
Daily storytelling sessions.
Conversations during play.
Songs and rhymes activities.</a:t>
          </a:r>
        </a:p>
      </dsp:txBody>
      <dsp:txXfrm>
        <a:off x="4257476" y="194138"/>
        <a:ext cx="3869531" cy="2321718"/>
      </dsp:txXfrm>
    </dsp:sp>
    <dsp:sp modelId="{45081BB5-EE62-4034-81A0-E1A1EB75F571}">
      <dsp:nvSpPr>
        <dsp:cNvPr id="0" name=""/>
        <dsp:cNvSpPr/>
      </dsp:nvSpPr>
      <dsp:spPr>
        <a:xfrm>
          <a:off x="992" y="2902810"/>
          <a:ext cx="3869531" cy="2321718"/>
        </a:xfrm>
        <a:prstGeom prst="rect">
          <a:avLst/>
        </a:prstGeom>
        <a:solidFill>
          <a:schemeClr val="accent4">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Multi-Agency Collaboration</a:t>
          </a:r>
          <a:r>
            <a:rPr lang="en-GB" sz="1600" kern="1200" dirty="0">
              <a:latin typeface="Arial" panose="020B0604020202020204" pitchFamily="34" charset="0"/>
              <a:cs typeface="Arial" panose="020B0604020202020204" pitchFamily="34" charset="0"/>
            </a:rPr>
            <a:t>
Speech and language therapist.
Health visitor involvement.
Family support services.</a:t>
          </a:r>
        </a:p>
      </dsp:txBody>
      <dsp:txXfrm>
        <a:off x="992" y="2902810"/>
        <a:ext cx="3869531" cy="2321718"/>
      </dsp:txXfrm>
    </dsp:sp>
    <dsp:sp modelId="{09056B93-47E5-406D-AE4B-ACE7C8E50AA1}">
      <dsp:nvSpPr>
        <dsp:cNvPr id="0" name=""/>
        <dsp:cNvSpPr/>
      </dsp:nvSpPr>
      <dsp:spPr>
        <a:xfrm>
          <a:off x="4257476" y="2902810"/>
          <a:ext cx="3869531" cy="2321718"/>
        </a:xfrm>
        <a:prstGeom prst="rect">
          <a:avLst/>
        </a:prstGeom>
        <a:solidFill>
          <a:schemeClr val="accent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Play-Based Learning</a:t>
          </a:r>
          <a:r>
            <a:rPr lang="en-GB" sz="1600" kern="1200" dirty="0">
              <a:latin typeface="Arial" panose="020B0604020202020204" pitchFamily="34" charset="0"/>
              <a:cs typeface="Arial" panose="020B0604020202020204" pitchFamily="34" charset="0"/>
            </a:rPr>
            <a:t>
Small-group play activities.
Cooperative play opportunities.
Adult-guided social interaction.</a:t>
          </a:r>
        </a:p>
      </dsp:txBody>
      <dsp:txXfrm>
        <a:off x="4257476" y="2902810"/>
        <a:ext cx="3869531" cy="2321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6C426-14DE-47EE-9074-096C36BF4604}">
      <dsp:nvSpPr>
        <dsp:cNvPr id="0" name=""/>
        <dsp:cNvSpPr/>
      </dsp:nvSpPr>
      <dsp:spPr>
        <a:xfrm rot="16200000">
          <a:off x="677333" y="-677333"/>
          <a:ext cx="2709333" cy="4064000"/>
        </a:xfrm>
        <a:prstGeom prst="round1Rect">
          <a:avLst/>
        </a:prstGeom>
        <a:solidFill>
          <a:schemeClr val="accent4">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A helpful framework for analysing Isaac's development is provided by Bowlby's Attachment Theory.</a:t>
          </a:r>
        </a:p>
      </dsp:txBody>
      <dsp:txXfrm rot="5400000">
        <a:off x="-1" y="1"/>
        <a:ext cx="4064000" cy="2032000"/>
      </dsp:txXfrm>
    </dsp:sp>
    <dsp:sp modelId="{87107147-65F6-4603-9EAD-906890857EE7}">
      <dsp:nvSpPr>
        <dsp:cNvPr id="0" name=""/>
        <dsp:cNvSpPr/>
      </dsp:nvSpPr>
      <dsp:spPr>
        <a:xfrm>
          <a:off x="4064000" y="0"/>
          <a:ext cx="4064000" cy="2709333"/>
        </a:xfrm>
        <a:prstGeom prst="round1Rect">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Language, social, and psychological difficulties may be affected by early life experiences.</a:t>
          </a:r>
        </a:p>
      </dsp:txBody>
      <dsp:txXfrm>
        <a:off x="4064000" y="0"/>
        <a:ext cx="4064000" cy="2032000"/>
      </dsp:txXfrm>
    </dsp:sp>
    <dsp:sp modelId="{36D3DEC6-F949-44F4-9023-B60C85D1B075}">
      <dsp:nvSpPr>
        <dsp:cNvPr id="0" name=""/>
        <dsp:cNvSpPr/>
      </dsp:nvSpPr>
      <dsp:spPr>
        <a:xfrm rot="10800000">
          <a:off x="0" y="2709333"/>
          <a:ext cx="4064000" cy="2709333"/>
        </a:xfrm>
        <a:prstGeom prst="round1Rect">
          <a:avLst/>
        </a:prstGeom>
        <a:solidFill>
          <a:schemeClr val="accent6">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Positive outcomes and resiliency can be developed via attachment-based therapies.</a:t>
          </a:r>
        </a:p>
      </dsp:txBody>
      <dsp:txXfrm rot="10800000">
        <a:off x="0" y="3386666"/>
        <a:ext cx="4064000" cy="2032000"/>
      </dsp:txXfrm>
    </dsp:sp>
    <dsp:sp modelId="{29C11195-4064-4884-8DA2-77F988647135}">
      <dsp:nvSpPr>
        <dsp:cNvPr id="0" name=""/>
        <dsp:cNvSpPr/>
      </dsp:nvSpPr>
      <dsp:spPr>
        <a:xfrm rot="5400000">
          <a:off x="4741333" y="2032000"/>
          <a:ext cx="2709333" cy="4064000"/>
        </a:xfrm>
        <a:prstGeom prst="round1Rect">
          <a:avLst/>
        </a:prstGeom>
        <a:solidFill>
          <a:srgbClr val="92D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For Isaac's criteria to be met, multi-agency support is necessary.</a:t>
          </a:r>
        </a:p>
      </dsp:txBody>
      <dsp:txXfrm rot="-5400000">
        <a:off x="4063999" y="3386666"/>
        <a:ext cx="4064000" cy="2032000"/>
      </dsp:txXfrm>
    </dsp:sp>
    <dsp:sp modelId="{E93BA20D-0807-46D7-9574-1715E938A1B0}">
      <dsp:nvSpPr>
        <dsp:cNvPr id="0" name=""/>
        <dsp:cNvSpPr/>
      </dsp:nvSpPr>
      <dsp:spPr>
        <a:xfrm>
          <a:off x="2844799" y="2032000"/>
          <a:ext cx="2438400" cy="1354666"/>
        </a:xfrm>
        <a:prstGeom prst="roundRect">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latin typeface="Arial" panose="020B0604020202020204" pitchFamily="34" charset="0"/>
              <a:cs typeface="Arial" panose="020B0604020202020204" pitchFamily="34" charset="0"/>
            </a:rPr>
            <a:t>Conclusion</a:t>
          </a:r>
          <a:r>
            <a:rPr lang="en-GB" sz="2600" kern="1200" dirty="0"/>
            <a:t> </a:t>
          </a:r>
        </a:p>
      </dsp:txBody>
      <dsp:txXfrm>
        <a:off x="2910928" y="2098129"/>
        <a:ext cx="2306142" cy="12224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6A5610-D13B-4CCB-B345-DD0D60203351}" type="datetimeFigureOut">
              <a:rPr lang="en-GB" smtClean="0"/>
              <a:t>05/06/2026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505298-FBA7-4A06-851C-5238106B4E28}" type="slidenum">
              <a:rPr lang="en-GB" smtClean="0"/>
              <a:t>‹#›</a:t>
            </a:fld>
            <a:endParaRPr lang="en-GB"/>
          </a:p>
        </p:txBody>
      </p:sp>
    </p:spTree>
    <p:extLst>
      <p:ext uri="{BB962C8B-B14F-4D97-AF65-F5344CB8AC3E}">
        <p14:creationId xmlns:p14="http://schemas.microsoft.com/office/powerpoint/2010/main" val="2430899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505298-FBA7-4A06-851C-5238106B4E28}" type="slidenum">
              <a:rPr lang="en-GB" smtClean="0"/>
              <a:t>9</a:t>
            </a:fld>
            <a:endParaRPr lang="en-GB"/>
          </a:p>
        </p:txBody>
      </p:sp>
    </p:spTree>
    <p:extLst>
      <p:ext uri="{BB962C8B-B14F-4D97-AF65-F5344CB8AC3E}">
        <p14:creationId xmlns:p14="http://schemas.microsoft.com/office/powerpoint/2010/main" val="16413263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101566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3562117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90132E-8DB1-491A-9D7F-36C450FB0061}"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445649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690132E-8DB1-491A-9D7F-36C450FB0061}"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732472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690132E-8DB1-491A-9D7F-36C450FB0061}" type="datetimeFigureOut">
              <a:rPr lang="en-GB" smtClean="0"/>
              <a:t>05/06/2026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453342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690132E-8DB1-491A-9D7F-36C450FB0061}"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1655471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690132E-8DB1-491A-9D7F-36C450FB0061}" type="datetimeFigureOut">
              <a:rPr lang="en-GB" smtClean="0"/>
              <a:t>05/06/2026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3381487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1539531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958601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47354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969059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60371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1728496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690132E-8DB1-491A-9D7F-36C450FB0061}"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9300125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690132E-8DB1-491A-9D7F-36C450FB0061}"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0133884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301329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725653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690132E-8DB1-491A-9D7F-36C450FB0061}" type="datetimeFigureOut">
              <a:rPr lang="en-GB" smtClean="0"/>
              <a:t>05/06/2026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DF08BFC-A5BB-442C-8589-6225712D2940}" type="slidenum">
              <a:rPr lang="en-GB" smtClean="0"/>
              <a:t>‹#›</a:t>
            </a:fld>
            <a:endParaRPr lang="en-GB"/>
          </a:p>
        </p:txBody>
      </p:sp>
    </p:spTree>
    <p:extLst>
      <p:ext uri="{BB962C8B-B14F-4D97-AF65-F5344CB8AC3E}">
        <p14:creationId xmlns:p14="http://schemas.microsoft.com/office/powerpoint/2010/main" val="495568575"/>
      </p:ext>
    </p:extLst>
  </p:cSld>
  <p:clrMap bg1="dk1" tx1="lt1" bg2="dk2" tx2="lt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 id="2147483995" r:id="rId12"/>
    <p:sldLayoutId id="2147483996" r:id="rId13"/>
    <p:sldLayoutId id="2147483997" r:id="rId14"/>
    <p:sldLayoutId id="2147483998" r:id="rId15"/>
    <p:sldLayoutId id="2147483999" r:id="rId16"/>
    <p:sldLayoutId id="2147484000"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lideshare.net/slideshow/bowlbys-theory-17671428/1767142" TargetMode="External"/><Relationship Id="rId2" Type="http://schemas.openxmlformats.org/officeDocument/2006/relationships/hyperlink" Target="https://www.alamy.com/depressed-single-mother-with-child-at-home-color-toned-image556426772.htm" TargetMode="External"/><Relationship Id="rId1" Type="http://schemas.openxmlformats.org/officeDocument/2006/relationships/slideLayout" Target="../slideLayouts/slideLayout7.xml"/><Relationship Id="rId6" Type="http://schemas.openxmlformats.org/officeDocument/2006/relationships/hyperlink" Target="https://www.vecteezy.com/png/53239135-strengths-and-weaknesses-balancing-on-a-scale-evaluating-opportunities-and-challenges" TargetMode="External"/><Relationship Id="rId5" Type="http://schemas.openxmlformats.org/officeDocument/2006/relationships/hyperlink" Target="https://www.gov.uk/government/publications/early-years-foundation-stage-framework--2" TargetMode="External"/><Relationship Id="rId4" Type="http://schemas.openxmlformats.org/officeDocument/2006/relationships/hyperlink" Target="https://developingchild.harvard.edu/resources/inbrief-the-science-of-early-childhood-development/"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enotalone.com/article/mental-health/nature-vs-nurture-surprising-realities-that-mold-our-lives-r21638/" TargetMode="External"/><Relationship Id="rId2" Type="http://schemas.openxmlformats.org/officeDocument/2006/relationships/hyperlink" Target="https://diseasesdic.com/separation-anxiety-disorder-causes-symptoms-and-treatment/" TargetMode="External"/><Relationship Id="rId1" Type="http://schemas.openxmlformats.org/officeDocument/2006/relationships/slideLayout" Target="../slideLayouts/slideLayout7.xml"/><Relationship Id="rId6" Type="http://schemas.openxmlformats.org/officeDocument/2006/relationships/hyperlink" Target="https://www.nhs.uk/mental-health/conditions/post-nat" TargetMode="External"/><Relationship Id="rId5" Type="http://schemas.openxmlformats.org/officeDocument/2006/relationships/hyperlink" Target="https://www.simplypsychology.org/attachment.html" TargetMode="External"/><Relationship Id="rId4" Type="http://schemas.openxmlformats.org/officeDocument/2006/relationships/hyperlink" Target="https://www.mayoclinic.org/diseases-conditions/separation-anxiety-disorder/symptoms-causes/syc-2037745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tellarkids.com/posts/my-child-keeps-getting-teased-about-their-teeth-what-can-i-do/" TargetMode="External"/><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AC1C-E7E4-24A3-84F3-17AECD8F23EB}"/>
              </a:ext>
            </a:extLst>
          </p:cNvPr>
          <p:cNvSpPr>
            <a:spLocks noGrp="1"/>
          </p:cNvSpPr>
          <p:nvPr>
            <p:ph type="ctrTitle"/>
          </p:nvPr>
        </p:nvSpPr>
        <p:spPr>
          <a:xfrm>
            <a:off x="1369174" y="215563"/>
            <a:ext cx="8689976" cy="2509213"/>
          </a:xfrm>
        </p:spPr>
        <p:txBody>
          <a:bodyPr>
            <a:noAutofit/>
          </a:bodyPr>
          <a:lstStyle/>
          <a:p>
            <a:r>
              <a:rPr lang="en-GB" sz="2400" dirty="0">
                <a:solidFill>
                  <a:schemeClr val="bg2"/>
                </a:solidFill>
                <a:latin typeface="Arial" panose="020B0604020202020204" pitchFamily="34" charset="0"/>
                <a:cs typeface="Arial" panose="020B0604020202020204" pitchFamily="34" charset="0"/>
              </a:rPr>
              <a:t>Name: Javaria Irfan Hafiza</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Student number: 2504716</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Module code: LCHS4010</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Module: Psychology in Health and Social Care</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Lecturer: Alice Clayton</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Title: A Case Study of Isaac (Age 4)</a:t>
            </a:r>
          </a:p>
        </p:txBody>
      </p:sp>
      <p:pic>
        <p:nvPicPr>
          <p:cNvPr id="7" name="Picture 6">
            <a:extLst>
              <a:ext uri="{FF2B5EF4-FFF2-40B4-BE49-F238E27FC236}">
                <a16:creationId xmlns:a16="http://schemas.microsoft.com/office/drawing/2014/main" id="{BA3A13CC-740D-9C50-92AE-0841E3DD63E5}"/>
              </a:ext>
            </a:extLst>
          </p:cNvPr>
          <p:cNvPicPr>
            <a:picLocks noChangeAspect="1"/>
          </p:cNvPicPr>
          <p:nvPr/>
        </p:nvPicPr>
        <p:blipFill>
          <a:blip r:embed="rId2"/>
          <a:stretch>
            <a:fillRect/>
          </a:stretch>
        </p:blipFill>
        <p:spPr>
          <a:xfrm>
            <a:off x="10207866" y="94799"/>
            <a:ext cx="1883827" cy="1889924"/>
          </a:xfrm>
          <a:prstGeom prst="rect">
            <a:avLst/>
          </a:prstGeom>
        </p:spPr>
      </p:pic>
      <p:pic>
        <p:nvPicPr>
          <p:cNvPr id="11" name="Picture 10">
            <a:extLst>
              <a:ext uri="{FF2B5EF4-FFF2-40B4-BE49-F238E27FC236}">
                <a16:creationId xmlns:a16="http://schemas.microsoft.com/office/drawing/2014/main" id="{4FB8B367-6E4C-1000-E972-17EA0DD53327}"/>
              </a:ext>
            </a:extLst>
          </p:cNvPr>
          <p:cNvPicPr>
            <a:picLocks noChangeAspect="1"/>
          </p:cNvPicPr>
          <p:nvPr/>
        </p:nvPicPr>
        <p:blipFill>
          <a:blip r:embed="rId3"/>
          <a:stretch>
            <a:fillRect/>
          </a:stretch>
        </p:blipFill>
        <p:spPr>
          <a:xfrm>
            <a:off x="1892548" y="2724776"/>
            <a:ext cx="8008536" cy="4133224"/>
          </a:xfrm>
          <a:prstGeom prst="rect">
            <a:avLst/>
          </a:prstGeom>
        </p:spPr>
      </p:pic>
      <p:sp>
        <p:nvSpPr>
          <p:cNvPr id="4" name="TextBox 3">
            <a:extLst>
              <a:ext uri="{FF2B5EF4-FFF2-40B4-BE49-F238E27FC236}">
                <a16:creationId xmlns:a16="http://schemas.microsoft.com/office/drawing/2014/main" id="{E93AF99E-DB38-F397-CC0D-6472EE900B5A}"/>
              </a:ext>
            </a:extLst>
          </p:cNvPr>
          <p:cNvSpPr txBox="1"/>
          <p:nvPr/>
        </p:nvSpPr>
        <p:spPr>
          <a:xfrm>
            <a:off x="10149052" y="6025692"/>
            <a:ext cx="1996164" cy="646331"/>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Preethi Balan (2013)</a:t>
            </a:r>
          </a:p>
        </p:txBody>
      </p:sp>
    </p:spTree>
    <p:extLst>
      <p:ext uri="{BB962C8B-B14F-4D97-AF65-F5344CB8AC3E}">
        <p14:creationId xmlns:p14="http://schemas.microsoft.com/office/powerpoint/2010/main" val="193557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2C8CC55-A41A-37B3-5D90-1E5EDECE8758}"/>
              </a:ext>
            </a:extLst>
          </p:cNvPr>
          <p:cNvSpPr txBox="1"/>
          <p:nvPr/>
        </p:nvSpPr>
        <p:spPr>
          <a:xfrm>
            <a:off x="580103" y="924232"/>
            <a:ext cx="8467625" cy="4093428"/>
          </a:xfrm>
          <a:prstGeom prst="rect">
            <a:avLst/>
          </a:prstGeom>
          <a:noFill/>
        </p:spPr>
        <p:txBody>
          <a:bodyPr wrap="square" rtlCol="0">
            <a:spAutoFit/>
          </a:bodyPr>
          <a:lstStyle/>
          <a:p>
            <a:r>
              <a:rPr lang="en-GB" sz="2000" dirty="0">
                <a:solidFill>
                  <a:schemeClr val="bg2"/>
                </a:solidFill>
                <a:latin typeface="Arial" panose="020B0604020202020204" pitchFamily="34" charset="0"/>
                <a:cs typeface="Arial" panose="020B0604020202020204" pitchFamily="34" charset="0"/>
              </a:rPr>
              <a:t>  </a:t>
            </a:r>
          </a:p>
          <a:p>
            <a:endParaRPr lang="en-GB" sz="2000" dirty="0">
              <a:solidFill>
                <a:schemeClr val="bg2"/>
              </a:solidFill>
              <a:latin typeface="Arial" panose="020B0604020202020204" pitchFamily="34" charset="0"/>
              <a:cs typeface="Arial" panose="020B0604020202020204" pitchFamily="34" charset="0"/>
            </a:endParaRPr>
          </a:p>
          <a:p>
            <a:endParaRPr lang="en-GB" sz="2000" dirty="0">
              <a:solidFill>
                <a:schemeClr val="bg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bg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bg2"/>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Anxiety related to separation </a:t>
            </a: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Delay in language</a:t>
            </a: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Having trouble getting involved with group activities </a:t>
            </a: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Separation distress.</a:t>
            </a:r>
          </a:p>
          <a:p>
            <a:pPr marL="342900" indent="-342900">
              <a:buFont typeface="Arial" panose="020B0604020202020204" pitchFamily="34" charset="0"/>
              <a:buChar char="•"/>
            </a:pPr>
            <a:endParaRPr lang="en-GB" sz="2000" dirty="0">
              <a:solidFill>
                <a:schemeClr val="bg2"/>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These early experiences may affect his emotional security, social development, and language skills, which can be understood through Bowlby's Attachment Theory (Prior and Glaser, 2020).</a:t>
            </a:r>
          </a:p>
        </p:txBody>
      </p:sp>
      <p:sp>
        <p:nvSpPr>
          <p:cNvPr id="9" name="Flowchart: Alternative Process 8">
            <a:extLst>
              <a:ext uri="{FF2B5EF4-FFF2-40B4-BE49-F238E27FC236}">
                <a16:creationId xmlns:a16="http://schemas.microsoft.com/office/drawing/2014/main" id="{A2D5B085-5E7B-B06B-58F9-05321A4D7D90}"/>
              </a:ext>
            </a:extLst>
          </p:cNvPr>
          <p:cNvSpPr/>
          <p:nvPr/>
        </p:nvSpPr>
        <p:spPr>
          <a:xfrm>
            <a:off x="1347020" y="629265"/>
            <a:ext cx="4896464" cy="668593"/>
          </a:xfrm>
          <a:prstGeom prst="flowChartAlternate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Introduction &amp; Background</a:t>
            </a:r>
          </a:p>
        </p:txBody>
      </p:sp>
      <p:pic>
        <p:nvPicPr>
          <p:cNvPr id="3" name="Graphic 2" descr="Butterfly with solid fill">
            <a:extLst>
              <a:ext uri="{FF2B5EF4-FFF2-40B4-BE49-F238E27FC236}">
                <a16:creationId xmlns:a16="http://schemas.microsoft.com/office/drawing/2014/main" id="{00E725C8-8936-C443-3353-5A62B871FFA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347020" y="467032"/>
            <a:ext cx="914400" cy="914400"/>
          </a:xfrm>
          <a:prstGeom prst="rect">
            <a:avLst/>
          </a:prstGeom>
        </p:spPr>
      </p:pic>
      <p:pic>
        <p:nvPicPr>
          <p:cNvPr id="4" name="Picture 3">
            <a:extLst>
              <a:ext uri="{FF2B5EF4-FFF2-40B4-BE49-F238E27FC236}">
                <a16:creationId xmlns:a16="http://schemas.microsoft.com/office/drawing/2014/main" id="{77F796CE-C574-47E3-DA13-3F0F56053490}"/>
              </a:ext>
            </a:extLst>
          </p:cNvPr>
          <p:cNvPicPr>
            <a:picLocks noChangeAspect="1"/>
          </p:cNvPicPr>
          <p:nvPr/>
        </p:nvPicPr>
        <p:blipFill>
          <a:blip r:embed="rId3"/>
          <a:stretch>
            <a:fillRect/>
          </a:stretch>
        </p:blipFill>
        <p:spPr>
          <a:xfrm>
            <a:off x="9252155" y="0"/>
            <a:ext cx="2939845" cy="2141564"/>
          </a:xfrm>
          <a:prstGeom prst="rect">
            <a:avLst/>
          </a:prstGeom>
        </p:spPr>
      </p:pic>
      <p:sp>
        <p:nvSpPr>
          <p:cNvPr id="8" name="TextBox 7">
            <a:extLst>
              <a:ext uri="{FF2B5EF4-FFF2-40B4-BE49-F238E27FC236}">
                <a16:creationId xmlns:a16="http://schemas.microsoft.com/office/drawing/2014/main" id="{B07BAC93-F185-F412-AEE5-00A987FDE98D}"/>
              </a:ext>
            </a:extLst>
          </p:cNvPr>
          <p:cNvSpPr txBox="1"/>
          <p:nvPr/>
        </p:nvSpPr>
        <p:spPr>
          <a:xfrm>
            <a:off x="10520517" y="1876093"/>
            <a:ext cx="1671483" cy="369332"/>
          </a:xfrm>
          <a:prstGeom prst="rect">
            <a:avLst/>
          </a:prstGeom>
          <a:noFill/>
        </p:spPr>
        <p:txBody>
          <a:bodyPr wrap="square">
            <a:spAutoFit/>
          </a:bodyPr>
          <a:lstStyle/>
          <a:p>
            <a:r>
              <a:rPr lang="en-GB" dirty="0"/>
              <a:t>(Alamy, n.d.)</a:t>
            </a:r>
          </a:p>
        </p:txBody>
      </p:sp>
      <p:pic>
        <p:nvPicPr>
          <p:cNvPr id="11" name="Picture 10">
            <a:extLst>
              <a:ext uri="{FF2B5EF4-FFF2-40B4-BE49-F238E27FC236}">
                <a16:creationId xmlns:a16="http://schemas.microsoft.com/office/drawing/2014/main" id="{7D599E44-0BCC-6AB3-A98F-B27937E898FF}"/>
              </a:ext>
            </a:extLst>
          </p:cNvPr>
          <p:cNvPicPr>
            <a:picLocks noChangeAspect="1"/>
          </p:cNvPicPr>
          <p:nvPr/>
        </p:nvPicPr>
        <p:blipFill>
          <a:blip r:embed="rId4"/>
          <a:stretch>
            <a:fillRect/>
          </a:stretch>
        </p:blipFill>
        <p:spPr>
          <a:xfrm>
            <a:off x="9252154" y="2245425"/>
            <a:ext cx="2939845" cy="2512142"/>
          </a:xfrm>
          <a:prstGeom prst="rect">
            <a:avLst/>
          </a:prstGeom>
        </p:spPr>
      </p:pic>
      <p:sp>
        <p:nvSpPr>
          <p:cNvPr id="13" name="TextBox 12">
            <a:extLst>
              <a:ext uri="{FF2B5EF4-FFF2-40B4-BE49-F238E27FC236}">
                <a16:creationId xmlns:a16="http://schemas.microsoft.com/office/drawing/2014/main" id="{DFB02D23-3E08-19E6-622B-5F00E26A6F8D}"/>
              </a:ext>
            </a:extLst>
          </p:cNvPr>
          <p:cNvSpPr txBox="1"/>
          <p:nvPr/>
        </p:nvSpPr>
        <p:spPr>
          <a:xfrm>
            <a:off x="9320981" y="4492096"/>
            <a:ext cx="2109019" cy="369332"/>
          </a:xfrm>
          <a:prstGeom prst="rect">
            <a:avLst/>
          </a:prstGeom>
          <a:noFill/>
        </p:spPr>
        <p:txBody>
          <a:bodyPr wrap="square">
            <a:spAutoFit/>
          </a:bodyPr>
          <a:lstStyle/>
          <a:p>
            <a:r>
              <a:rPr lang="en-GB" dirty="0">
                <a:solidFill>
                  <a:schemeClr val="bg1"/>
                </a:solidFill>
              </a:rPr>
              <a:t>(</a:t>
            </a:r>
            <a:r>
              <a:rPr lang="en-GB" b="1" dirty="0" err="1">
                <a:solidFill>
                  <a:schemeClr val="bg1"/>
                </a:solidFill>
              </a:rPr>
              <a:t>DiseasesDic</a:t>
            </a:r>
            <a:r>
              <a:rPr lang="en-GB" b="1" dirty="0">
                <a:solidFill>
                  <a:schemeClr val="bg1"/>
                </a:solidFill>
              </a:rPr>
              <a:t>, n.d.)</a:t>
            </a:r>
          </a:p>
        </p:txBody>
      </p:sp>
      <p:sp>
        <p:nvSpPr>
          <p:cNvPr id="14" name="Rectangle: Rounded Corners 13">
            <a:extLst>
              <a:ext uri="{FF2B5EF4-FFF2-40B4-BE49-F238E27FC236}">
                <a16:creationId xmlns:a16="http://schemas.microsoft.com/office/drawing/2014/main" id="{889724D7-340C-3ACB-9ADE-11FEF937B9E4}"/>
              </a:ext>
            </a:extLst>
          </p:cNvPr>
          <p:cNvSpPr/>
          <p:nvPr/>
        </p:nvSpPr>
        <p:spPr>
          <a:xfrm>
            <a:off x="306850" y="1381432"/>
            <a:ext cx="8237382" cy="10471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latin typeface="Arial" panose="020B0604020202020204" pitchFamily="34" charset="0"/>
                <a:cs typeface="Arial" panose="020B0604020202020204" pitchFamily="34" charset="0"/>
              </a:rPr>
              <a:t>  Four-year-old Isaac attends a children's centre, lives with a postpartum depressed single mother. They just moved, which caused daycare to be disturbed. Among the worries are:</a:t>
            </a:r>
          </a:p>
        </p:txBody>
      </p:sp>
      <p:pic>
        <p:nvPicPr>
          <p:cNvPr id="16" name="Picture 15">
            <a:extLst>
              <a:ext uri="{FF2B5EF4-FFF2-40B4-BE49-F238E27FC236}">
                <a16:creationId xmlns:a16="http://schemas.microsoft.com/office/drawing/2014/main" id="{EF00F5B5-12C7-2426-705B-20E3D3EF413A}"/>
              </a:ext>
            </a:extLst>
          </p:cNvPr>
          <p:cNvPicPr>
            <a:picLocks noChangeAspect="1"/>
          </p:cNvPicPr>
          <p:nvPr/>
        </p:nvPicPr>
        <p:blipFill>
          <a:blip r:embed="rId5"/>
          <a:stretch>
            <a:fillRect/>
          </a:stretch>
        </p:blipFill>
        <p:spPr>
          <a:xfrm>
            <a:off x="9047729" y="4791241"/>
            <a:ext cx="3144272" cy="2066759"/>
          </a:xfrm>
          <a:prstGeom prst="rect">
            <a:avLst/>
          </a:prstGeom>
        </p:spPr>
      </p:pic>
      <p:sp>
        <p:nvSpPr>
          <p:cNvPr id="18" name="TextBox 17">
            <a:extLst>
              <a:ext uri="{FF2B5EF4-FFF2-40B4-BE49-F238E27FC236}">
                <a16:creationId xmlns:a16="http://schemas.microsoft.com/office/drawing/2014/main" id="{5D315FFB-93E1-DDE2-F7E4-A00D60B8B11D}"/>
              </a:ext>
            </a:extLst>
          </p:cNvPr>
          <p:cNvSpPr txBox="1"/>
          <p:nvPr/>
        </p:nvSpPr>
        <p:spPr>
          <a:xfrm>
            <a:off x="8731045" y="6488668"/>
            <a:ext cx="3451124" cy="369332"/>
          </a:xfrm>
          <a:prstGeom prst="rect">
            <a:avLst/>
          </a:prstGeom>
          <a:no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Stellar Kids Dentistry, 2021)</a:t>
            </a:r>
          </a:p>
        </p:txBody>
      </p:sp>
    </p:spTree>
    <p:extLst>
      <p:ext uri="{BB962C8B-B14F-4D97-AF65-F5344CB8AC3E}">
        <p14:creationId xmlns:p14="http://schemas.microsoft.com/office/powerpoint/2010/main" val="3561107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8949480F-C970-7C9D-9E64-B820DA24DA8F}"/>
              </a:ext>
            </a:extLst>
          </p:cNvPr>
          <p:cNvSpPr/>
          <p:nvPr/>
        </p:nvSpPr>
        <p:spPr>
          <a:xfrm>
            <a:off x="580102" y="0"/>
            <a:ext cx="8023123" cy="859359"/>
          </a:xfrm>
          <a:prstGeom prst="pentagon">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b="1" dirty="0">
              <a:latin typeface="Arial" panose="020B0604020202020204" pitchFamily="34" charset="0"/>
              <a:cs typeface="Arial" panose="020B0604020202020204" pitchFamily="34" charset="0"/>
            </a:endParaRPr>
          </a:p>
          <a:p>
            <a:pPr algn="ctr"/>
            <a:r>
              <a:rPr lang="en-GB" sz="2000" b="1" dirty="0">
                <a:solidFill>
                  <a:srgbClr val="FF0000"/>
                </a:solidFill>
                <a:latin typeface="Arial" panose="020B0604020202020204" pitchFamily="34" charset="0"/>
                <a:cs typeface="Arial" panose="020B0604020202020204" pitchFamily="34" charset="0"/>
              </a:rPr>
              <a:t>Bowlby’s Attachment Theory: </a:t>
            </a:r>
          </a:p>
          <a:p>
            <a:pPr algn="ctr"/>
            <a:r>
              <a:rPr lang="en-GB" sz="2000" b="1" dirty="0">
                <a:solidFill>
                  <a:srgbClr val="FF0000"/>
                </a:solidFill>
                <a:latin typeface="Arial" panose="020B0604020202020204" pitchFamily="34" charset="0"/>
                <a:cs typeface="Arial" panose="020B0604020202020204" pitchFamily="34" charset="0"/>
              </a:rPr>
              <a:t>Key Concepts</a:t>
            </a:r>
          </a:p>
          <a:p>
            <a:pPr algn="ctr"/>
            <a:endParaRPr lang="en-GB" sz="20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DA3505C-ED9D-ECEE-CC31-BE52C74AB336}"/>
              </a:ext>
            </a:extLst>
          </p:cNvPr>
          <p:cNvPicPr>
            <a:picLocks noChangeAspect="1"/>
          </p:cNvPicPr>
          <p:nvPr/>
        </p:nvPicPr>
        <p:blipFill>
          <a:blip r:embed="rId2"/>
          <a:stretch>
            <a:fillRect/>
          </a:stretch>
        </p:blipFill>
        <p:spPr>
          <a:xfrm>
            <a:off x="9409470" y="0"/>
            <a:ext cx="2782529" cy="2656885"/>
          </a:xfrm>
          <a:prstGeom prst="rect">
            <a:avLst/>
          </a:prstGeom>
        </p:spPr>
      </p:pic>
      <p:sp>
        <p:nvSpPr>
          <p:cNvPr id="4" name="Rectangle 3">
            <a:extLst>
              <a:ext uri="{FF2B5EF4-FFF2-40B4-BE49-F238E27FC236}">
                <a16:creationId xmlns:a16="http://schemas.microsoft.com/office/drawing/2014/main" id="{9CA6B187-AB6E-B30E-7A16-C1A7A18D056B}"/>
              </a:ext>
            </a:extLst>
          </p:cNvPr>
          <p:cNvSpPr/>
          <p:nvPr/>
        </p:nvSpPr>
        <p:spPr>
          <a:xfrm>
            <a:off x="688257" y="1406013"/>
            <a:ext cx="2871019" cy="4188541"/>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latin typeface="Arial" panose="020B0604020202020204" pitchFamily="34" charset="0"/>
                <a:cs typeface="Arial" panose="020B0604020202020204" pitchFamily="34" charset="0"/>
              </a:rPr>
              <a:t>Key concepts</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Attachment to the carer.</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Attachment that is secure and unreliable.</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Internal model of operation.</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The main attachment figure is monotropy.</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Important moment for Attachment.</a:t>
            </a:r>
          </a:p>
        </p:txBody>
      </p:sp>
      <p:sp>
        <p:nvSpPr>
          <p:cNvPr id="5" name="Rectangle 4">
            <a:extLst>
              <a:ext uri="{FF2B5EF4-FFF2-40B4-BE49-F238E27FC236}">
                <a16:creationId xmlns:a16="http://schemas.microsoft.com/office/drawing/2014/main" id="{F784F9B7-9650-1239-663B-13B598CED2AC}"/>
              </a:ext>
            </a:extLst>
          </p:cNvPr>
          <p:cNvSpPr/>
          <p:nvPr/>
        </p:nvSpPr>
        <p:spPr>
          <a:xfrm>
            <a:off x="3687096" y="1406013"/>
            <a:ext cx="2871019" cy="4188542"/>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latin typeface="Arial" panose="020B0604020202020204" pitchFamily="34" charset="0"/>
                <a:cs typeface="Arial" panose="020B0604020202020204" pitchFamily="34" charset="0"/>
              </a:rPr>
              <a:t>Developmental Assumptions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Attachment is influenced by biology.</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Children want to be close to their caretakers.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Development is shaped by early connections.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Wellbeing is encouraged by secure attachments.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Attachments in later life are affected by early experiences.</a:t>
            </a:r>
          </a:p>
        </p:txBody>
      </p:sp>
      <p:sp>
        <p:nvSpPr>
          <p:cNvPr id="7" name="Rectangle 6">
            <a:extLst>
              <a:ext uri="{FF2B5EF4-FFF2-40B4-BE49-F238E27FC236}">
                <a16:creationId xmlns:a16="http://schemas.microsoft.com/office/drawing/2014/main" id="{A51A3B06-B5F5-9534-25FC-F8058D958C28}"/>
              </a:ext>
            </a:extLst>
          </p:cNvPr>
          <p:cNvSpPr/>
          <p:nvPr/>
        </p:nvSpPr>
        <p:spPr>
          <a:xfrm>
            <a:off x="6685936" y="1406012"/>
            <a:ext cx="2723535" cy="418854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Relevance to Early Childhood</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Supports emotional stability</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Encourages the growth of society</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Encourages discovery and learning</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Enhances resilience and self-confidence</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Impacts relationships in the future.</a:t>
            </a:r>
          </a:p>
        </p:txBody>
      </p:sp>
      <p:sp>
        <p:nvSpPr>
          <p:cNvPr id="9" name="TextBox 8">
            <a:extLst>
              <a:ext uri="{FF2B5EF4-FFF2-40B4-BE49-F238E27FC236}">
                <a16:creationId xmlns:a16="http://schemas.microsoft.com/office/drawing/2014/main" id="{AB7A59C4-F88D-C36B-205D-30CC547C8A6F}"/>
              </a:ext>
            </a:extLst>
          </p:cNvPr>
          <p:cNvSpPr txBox="1"/>
          <p:nvPr/>
        </p:nvSpPr>
        <p:spPr>
          <a:xfrm>
            <a:off x="688257" y="5594554"/>
            <a:ext cx="9319901" cy="646331"/>
          </a:xfrm>
          <a:prstGeom prst="rect">
            <a:avLst/>
          </a:prstGeom>
          <a:noFill/>
        </p:spPr>
        <p:txBody>
          <a:bodyPr wrap="square">
            <a:spAutoFit/>
          </a:bodyPr>
          <a:lstStyle/>
          <a:p>
            <a:r>
              <a:rPr lang="en-GB" dirty="0"/>
              <a:t>Bowlby's Attachment Theory explains that children form strong emotional bonds with their primary caregivers, which influence their sense of security and future relationships (Howe and Betts, 2023).</a:t>
            </a:r>
          </a:p>
        </p:txBody>
      </p:sp>
      <p:pic>
        <p:nvPicPr>
          <p:cNvPr id="15" name="Picture 14">
            <a:extLst>
              <a:ext uri="{FF2B5EF4-FFF2-40B4-BE49-F238E27FC236}">
                <a16:creationId xmlns:a16="http://schemas.microsoft.com/office/drawing/2014/main" id="{07018E2D-731D-B5BA-E918-23C53EF644A2}"/>
              </a:ext>
            </a:extLst>
          </p:cNvPr>
          <p:cNvPicPr>
            <a:picLocks noChangeAspect="1"/>
          </p:cNvPicPr>
          <p:nvPr/>
        </p:nvPicPr>
        <p:blipFill>
          <a:blip r:embed="rId3"/>
          <a:stretch>
            <a:fillRect/>
          </a:stretch>
        </p:blipFill>
        <p:spPr>
          <a:xfrm>
            <a:off x="9409469" y="2656885"/>
            <a:ext cx="2782530" cy="3001757"/>
          </a:xfrm>
          <a:prstGeom prst="rect">
            <a:avLst/>
          </a:prstGeom>
        </p:spPr>
      </p:pic>
      <p:sp>
        <p:nvSpPr>
          <p:cNvPr id="17" name="TextBox 16">
            <a:extLst>
              <a:ext uri="{FF2B5EF4-FFF2-40B4-BE49-F238E27FC236}">
                <a16:creationId xmlns:a16="http://schemas.microsoft.com/office/drawing/2014/main" id="{7D1D36F9-2EFF-1427-2474-9DDCF498DD3F}"/>
              </a:ext>
            </a:extLst>
          </p:cNvPr>
          <p:cNvSpPr txBox="1"/>
          <p:nvPr/>
        </p:nvSpPr>
        <p:spPr>
          <a:xfrm>
            <a:off x="10008158" y="5409887"/>
            <a:ext cx="1959429" cy="369332"/>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a:t>
            </a:r>
            <a:r>
              <a:rPr lang="en-GB" sz="1400" b="1" dirty="0">
                <a:solidFill>
                  <a:schemeClr val="bg1"/>
                </a:solidFill>
                <a:latin typeface="Arial" panose="020B0604020202020204" pitchFamily="34" charset="0"/>
                <a:cs typeface="Arial" panose="020B0604020202020204" pitchFamily="34" charset="0"/>
              </a:rPr>
              <a:t>Ask The Man (n.d.)</a:t>
            </a:r>
          </a:p>
        </p:txBody>
      </p:sp>
      <p:sp>
        <p:nvSpPr>
          <p:cNvPr id="19" name="TextBox 18">
            <a:extLst>
              <a:ext uri="{FF2B5EF4-FFF2-40B4-BE49-F238E27FC236}">
                <a16:creationId xmlns:a16="http://schemas.microsoft.com/office/drawing/2014/main" id="{A17618F5-89DD-9EB3-AFA8-9EAC2985F576}"/>
              </a:ext>
            </a:extLst>
          </p:cNvPr>
          <p:cNvSpPr txBox="1"/>
          <p:nvPr/>
        </p:nvSpPr>
        <p:spPr>
          <a:xfrm>
            <a:off x="9910916" y="1978510"/>
            <a:ext cx="1366683" cy="646331"/>
          </a:xfrm>
          <a:prstGeom prst="rect">
            <a:avLst/>
          </a:prstGeom>
          <a:noFill/>
        </p:spPr>
        <p:txBody>
          <a:bodyPr wrap="square">
            <a:spAutoFit/>
          </a:bodyPr>
          <a:lstStyle/>
          <a:p>
            <a:r>
              <a:rPr lang="en-GB" dirty="0"/>
              <a:t>(McLeod, 2024)</a:t>
            </a:r>
          </a:p>
        </p:txBody>
      </p:sp>
    </p:spTree>
    <p:extLst>
      <p:ext uri="{BB962C8B-B14F-4D97-AF65-F5344CB8AC3E}">
        <p14:creationId xmlns:p14="http://schemas.microsoft.com/office/powerpoint/2010/main" val="4036958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BE99F9-10C0-4F1D-7898-87B13FA47EDF}"/>
              </a:ext>
            </a:extLst>
          </p:cNvPr>
          <p:cNvPicPr>
            <a:picLocks noChangeAspect="1"/>
          </p:cNvPicPr>
          <p:nvPr/>
        </p:nvPicPr>
        <p:blipFill>
          <a:blip r:embed="rId2"/>
          <a:stretch>
            <a:fillRect/>
          </a:stretch>
        </p:blipFill>
        <p:spPr>
          <a:xfrm>
            <a:off x="7728155" y="243348"/>
            <a:ext cx="4341795" cy="6177117"/>
          </a:xfrm>
          <a:prstGeom prst="rect">
            <a:avLst/>
          </a:prstGeom>
        </p:spPr>
      </p:pic>
      <p:sp>
        <p:nvSpPr>
          <p:cNvPr id="4" name="TextBox 3">
            <a:extLst>
              <a:ext uri="{FF2B5EF4-FFF2-40B4-BE49-F238E27FC236}">
                <a16:creationId xmlns:a16="http://schemas.microsoft.com/office/drawing/2014/main" id="{46345392-C81F-7CE0-AB1D-D1181F0336AA}"/>
              </a:ext>
            </a:extLst>
          </p:cNvPr>
          <p:cNvSpPr txBox="1"/>
          <p:nvPr/>
        </p:nvSpPr>
        <p:spPr>
          <a:xfrm>
            <a:off x="633046" y="522514"/>
            <a:ext cx="5305530" cy="1261884"/>
          </a:xfrm>
          <a:prstGeom prst="rect">
            <a:avLst/>
          </a:prstGeom>
          <a:noFill/>
        </p:spPr>
        <p:txBody>
          <a:bodyPr wrap="square" rtlCol="0">
            <a:spAutoFit/>
          </a:bodyPr>
          <a:lstStyle/>
          <a:p>
            <a:endParaRPr lang="en-GB" b="1" dirty="0">
              <a:solidFill>
                <a:schemeClr val="bg2"/>
              </a:solidFill>
            </a:endParaRPr>
          </a:p>
          <a:p>
            <a:endParaRPr lang="en-GB" b="1" dirty="0">
              <a:solidFill>
                <a:schemeClr val="bg2"/>
              </a:solidFill>
            </a:endParaRPr>
          </a:p>
          <a:p>
            <a:endParaRPr lang="en-GB" sz="2000" b="1" dirty="0">
              <a:solidFill>
                <a:schemeClr val="bg1"/>
              </a:solidFill>
              <a:latin typeface="Arial" panose="020B0604020202020204" pitchFamily="34"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p:txBody>
      </p:sp>
      <p:sp>
        <p:nvSpPr>
          <p:cNvPr id="7" name="Flowchart: Punched Tape 6">
            <a:extLst>
              <a:ext uri="{FF2B5EF4-FFF2-40B4-BE49-F238E27FC236}">
                <a16:creationId xmlns:a16="http://schemas.microsoft.com/office/drawing/2014/main" id="{A0FD87D2-59ED-DB2D-D883-F9D507E547F8}"/>
              </a:ext>
            </a:extLst>
          </p:cNvPr>
          <p:cNvSpPr/>
          <p:nvPr/>
        </p:nvSpPr>
        <p:spPr>
          <a:xfrm>
            <a:off x="235974" y="78658"/>
            <a:ext cx="6715432" cy="1386348"/>
          </a:xfrm>
          <a:prstGeom prst="flowChartPunchedTap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Applying the Theory to Isaac’s Experiences: I</a:t>
            </a:r>
          </a:p>
          <a:p>
            <a:pPr algn="ctr"/>
            <a:r>
              <a:rPr lang="en-GB" b="1" dirty="0" err="1">
                <a:latin typeface="Arial" panose="020B0604020202020204" pitchFamily="34" charset="0"/>
                <a:cs typeface="Arial" panose="020B0604020202020204" pitchFamily="34" charset="0"/>
              </a:rPr>
              <a:t>mpact</a:t>
            </a:r>
            <a:r>
              <a:rPr lang="en-GB" b="1" dirty="0">
                <a:latin typeface="Arial" panose="020B0604020202020204" pitchFamily="34" charset="0"/>
                <a:cs typeface="Arial" panose="020B0604020202020204" pitchFamily="34" charset="0"/>
              </a:rPr>
              <a:t> on Development and Well-being </a:t>
            </a:r>
          </a:p>
        </p:txBody>
      </p:sp>
      <p:sp>
        <p:nvSpPr>
          <p:cNvPr id="9" name="TextBox 8">
            <a:extLst>
              <a:ext uri="{FF2B5EF4-FFF2-40B4-BE49-F238E27FC236}">
                <a16:creationId xmlns:a16="http://schemas.microsoft.com/office/drawing/2014/main" id="{30B5FF62-AA22-EFA9-B130-65E9DFE712A4}"/>
              </a:ext>
            </a:extLst>
          </p:cNvPr>
          <p:cNvSpPr txBox="1"/>
          <p:nvPr/>
        </p:nvSpPr>
        <p:spPr>
          <a:xfrm>
            <a:off x="545689" y="1784398"/>
            <a:ext cx="7182466" cy="5016758"/>
          </a:xfrm>
          <a:prstGeom prst="rect">
            <a:avLst/>
          </a:prstGeom>
          <a:noFill/>
        </p:spPr>
        <p:txBody>
          <a:bodyPr wrap="square">
            <a:spAutoFit/>
          </a:bodyPr>
          <a:lstStyle/>
          <a:p>
            <a:r>
              <a:rPr lang="en-GB" sz="2000" b="1" dirty="0">
                <a:solidFill>
                  <a:srgbClr val="C00000"/>
                </a:solidFill>
                <a:latin typeface="Arial" panose="020B0604020202020204" pitchFamily="34" charset="0"/>
                <a:cs typeface="Arial" panose="020B0604020202020204" pitchFamily="34" charset="0"/>
              </a:rPr>
              <a:t>Experience</a:t>
            </a:r>
            <a:r>
              <a:rPr lang="en-GB" sz="2000" dirty="0">
                <a:solidFill>
                  <a:srgbClr val="C00000"/>
                </a:solidFill>
              </a:rPr>
              <a:t>	                                       </a:t>
            </a:r>
            <a:r>
              <a:rPr lang="en-GB" sz="2000" b="1" dirty="0">
                <a:solidFill>
                  <a:srgbClr val="C00000"/>
                </a:solidFill>
                <a:latin typeface="Arial" panose="020B0604020202020204" pitchFamily="34" charset="0"/>
                <a:cs typeface="Arial" panose="020B0604020202020204" pitchFamily="34" charset="0"/>
              </a:rPr>
              <a:t>Possible Impact </a:t>
            </a:r>
          </a:p>
          <a:p>
            <a:pPr marL="285750" indent="-285750">
              <a:buFont typeface="Wingdings" panose="05000000000000000000" pitchFamily="2" charset="2"/>
              <a:buChar char="v"/>
            </a:pPr>
            <a:r>
              <a:rPr lang="en-GB" sz="2000" dirty="0">
                <a:solidFill>
                  <a:srgbClr val="C00000"/>
                </a:solidFill>
              </a:rPr>
              <a:t>Disrupted childcare	                             reduced sense of security</a:t>
            </a:r>
          </a:p>
          <a:p>
            <a:pPr marL="285750" indent="-285750">
              <a:buFont typeface="Wingdings" panose="05000000000000000000" pitchFamily="2" charset="2"/>
              <a:buChar char="v"/>
            </a:pPr>
            <a:r>
              <a:rPr lang="en-GB" sz="2000" dirty="0">
                <a:solidFill>
                  <a:srgbClr val="C00000"/>
                </a:solidFill>
              </a:rPr>
              <a:t>Maternal depression                       Limited emotional availability</a:t>
            </a:r>
          </a:p>
          <a:p>
            <a:r>
              <a:rPr lang="en-GB" sz="2000" dirty="0">
                <a:solidFill>
                  <a:schemeClr val="accent1">
                    <a:lumMod val="50000"/>
                  </a:schemeClr>
                </a:solidFill>
              </a:rPr>
              <a:t>Isaac's mother's postnatal depression may reduce her emotional responsiveness and sensitivity, making it more difficult for Isaac to develop a secure attachment. This can affect his emotional regulation, confidence, and social development during early childhood (NHS, 2023; Stein et al., 2018).</a:t>
            </a:r>
          </a:p>
          <a:p>
            <a:pPr marL="285750" indent="-285750">
              <a:buFont typeface="Wingdings" panose="05000000000000000000" pitchFamily="2" charset="2"/>
              <a:buChar char="v"/>
            </a:pPr>
            <a:r>
              <a:rPr lang="en-GB" sz="2000" dirty="0">
                <a:solidFill>
                  <a:srgbClr val="C00000"/>
                </a:solidFill>
              </a:rPr>
              <a:t>Limited social interaction	                 Poor social confidence</a:t>
            </a:r>
          </a:p>
          <a:p>
            <a:pPr marL="285750" indent="-285750">
              <a:buFont typeface="Wingdings" panose="05000000000000000000" pitchFamily="2" charset="2"/>
              <a:buChar char="v"/>
            </a:pPr>
            <a:r>
              <a:rPr lang="en-GB" sz="2000" dirty="0">
                <a:solidFill>
                  <a:srgbClr val="C00000"/>
                </a:solidFill>
              </a:rPr>
              <a:t>Separation distress                         	Attachment insecurity</a:t>
            </a:r>
          </a:p>
          <a:p>
            <a:pPr marL="285750" indent="-285750">
              <a:buFont typeface="Wingdings" panose="05000000000000000000" pitchFamily="2" charset="2"/>
              <a:buChar char="v"/>
            </a:pPr>
            <a:r>
              <a:rPr lang="en-GB" sz="2000" dirty="0">
                <a:solidFill>
                  <a:srgbClr val="C00000"/>
                </a:solidFill>
              </a:rPr>
              <a:t>Language delay	                             Communication difficulties</a:t>
            </a:r>
          </a:p>
          <a:p>
            <a:r>
              <a:rPr lang="en-GB" sz="2000" dirty="0">
                <a:solidFill>
                  <a:srgbClr val="C00000"/>
                </a:solidFill>
              </a:rPr>
              <a:t> </a:t>
            </a:r>
          </a:p>
          <a:p>
            <a:endParaRPr lang="en-GB" sz="2000" dirty="0">
              <a:solidFill>
                <a:srgbClr val="C00000"/>
              </a:solidFill>
            </a:endParaRPr>
          </a:p>
          <a:p>
            <a:endParaRPr lang="en-GB" sz="2000" dirty="0">
              <a:solidFill>
                <a:srgbClr val="C00000"/>
              </a:solidFill>
            </a:endParaRPr>
          </a:p>
          <a:p>
            <a:endParaRPr lang="en-GB" sz="2000" dirty="0">
              <a:solidFill>
                <a:srgbClr val="C00000"/>
              </a:solidFill>
            </a:endParaRPr>
          </a:p>
          <a:p>
            <a:endParaRPr lang="en-GB" sz="2000" dirty="0">
              <a:solidFill>
                <a:srgbClr val="C00000"/>
              </a:solidFill>
            </a:endParaRPr>
          </a:p>
        </p:txBody>
      </p:sp>
      <p:sp>
        <p:nvSpPr>
          <p:cNvPr id="13" name="Arrow: Right 12">
            <a:extLst>
              <a:ext uri="{FF2B5EF4-FFF2-40B4-BE49-F238E27FC236}">
                <a16:creationId xmlns:a16="http://schemas.microsoft.com/office/drawing/2014/main" id="{4690CF55-21F0-2A53-7FB7-26301DC3EACE}"/>
              </a:ext>
            </a:extLst>
          </p:cNvPr>
          <p:cNvSpPr/>
          <p:nvPr/>
        </p:nvSpPr>
        <p:spPr>
          <a:xfrm>
            <a:off x="3205316" y="1908862"/>
            <a:ext cx="1179871" cy="255639"/>
          </a:xfrm>
          <a:prstGeom prst="righ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Right 13">
            <a:extLst>
              <a:ext uri="{FF2B5EF4-FFF2-40B4-BE49-F238E27FC236}">
                <a16:creationId xmlns:a16="http://schemas.microsoft.com/office/drawing/2014/main" id="{229B6640-EB36-9A94-1795-9A8312CFD5FE}"/>
              </a:ext>
            </a:extLst>
          </p:cNvPr>
          <p:cNvSpPr/>
          <p:nvPr/>
        </p:nvSpPr>
        <p:spPr>
          <a:xfrm>
            <a:off x="3285811" y="2315726"/>
            <a:ext cx="1099376" cy="255639"/>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47B11B8D-705E-8240-6203-3491A00A250F}"/>
              </a:ext>
            </a:extLst>
          </p:cNvPr>
          <p:cNvSpPr/>
          <p:nvPr/>
        </p:nvSpPr>
        <p:spPr>
          <a:xfrm>
            <a:off x="3386360" y="4645898"/>
            <a:ext cx="1179871" cy="255639"/>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8556247-78CD-E3F4-7E3C-8B2958862AAB}"/>
              </a:ext>
            </a:extLst>
          </p:cNvPr>
          <p:cNvSpPr/>
          <p:nvPr/>
        </p:nvSpPr>
        <p:spPr>
          <a:xfrm>
            <a:off x="3157991" y="4965290"/>
            <a:ext cx="1355015" cy="28552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rrow: Right 1">
            <a:extLst>
              <a:ext uri="{FF2B5EF4-FFF2-40B4-BE49-F238E27FC236}">
                <a16:creationId xmlns:a16="http://schemas.microsoft.com/office/drawing/2014/main" id="{0D0E54EA-3CDD-31ED-D857-629CCF05FFAD}"/>
              </a:ext>
            </a:extLst>
          </p:cNvPr>
          <p:cNvSpPr/>
          <p:nvPr/>
        </p:nvSpPr>
        <p:spPr>
          <a:xfrm>
            <a:off x="3593690" y="4360763"/>
            <a:ext cx="1179871" cy="2213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0E531DA-5708-87E7-E691-F5D942570335}"/>
              </a:ext>
            </a:extLst>
          </p:cNvPr>
          <p:cNvSpPr txBox="1"/>
          <p:nvPr/>
        </p:nvSpPr>
        <p:spPr>
          <a:xfrm>
            <a:off x="7787149" y="6523238"/>
            <a:ext cx="2300748" cy="369332"/>
          </a:xfrm>
          <a:prstGeom prst="rect">
            <a:avLst/>
          </a:prstGeom>
          <a:noFill/>
        </p:spPr>
        <p:txBody>
          <a:bodyPr wrap="square">
            <a:spAutoFit/>
          </a:bodyPr>
          <a:lstStyle/>
          <a:p>
            <a:r>
              <a:rPr lang="en-GB" dirty="0"/>
              <a:t>(McLeod, 2024)</a:t>
            </a:r>
          </a:p>
        </p:txBody>
      </p:sp>
    </p:spTree>
    <p:extLst>
      <p:ext uri="{BB962C8B-B14F-4D97-AF65-F5344CB8AC3E}">
        <p14:creationId xmlns:p14="http://schemas.microsoft.com/office/powerpoint/2010/main" val="3648318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Alternative Process 2">
            <a:extLst>
              <a:ext uri="{FF2B5EF4-FFF2-40B4-BE49-F238E27FC236}">
                <a16:creationId xmlns:a16="http://schemas.microsoft.com/office/drawing/2014/main" id="{3DBEB007-2FFF-AFFA-F830-6C629D8C818A}"/>
              </a:ext>
            </a:extLst>
          </p:cNvPr>
          <p:cNvSpPr/>
          <p:nvPr/>
        </p:nvSpPr>
        <p:spPr>
          <a:xfrm>
            <a:off x="14747" y="1847842"/>
            <a:ext cx="3824749" cy="4198373"/>
          </a:xfrm>
          <a:prstGeom prst="flowChartAlternateProcess">
            <a:avLst/>
          </a:prstGeom>
          <a:solidFill>
            <a:srgbClr val="693193"/>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Temperament</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Early stages of brain development</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Individual variations</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impact language processing</a:t>
            </a:r>
          </a:p>
        </p:txBody>
      </p:sp>
      <p:sp>
        <p:nvSpPr>
          <p:cNvPr id="5" name="TextBox 4">
            <a:extLst>
              <a:ext uri="{FF2B5EF4-FFF2-40B4-BE49-F238E27FC236}">
                <a16:creationId xmlns:a16="http://schemas.microsoft.com/office/drawing/2014/main" id="{D8D34EE4-4F06-828F-E002-0DAE87EC251C}"/>
              </a:ext>
            </a:extLst>
          </p:cNvPr>
          <p:cNvSpPr txBox="1"/>
          <p:nvPr/>
        </p:nvSpPr>
        <p:spPr>
          <a:xfrm>
            <a:off x="792724" y="833139"/>
            <a:ext cx="9977285" cy="923330"/>
          </a:xfrm>
          <a:prstGeom prst="rect">
            <a:avLst/>
          </a:prstGeom>
          <a:noFill/>
        </p:spPr>
        <p:txBody>
          <a:bodyPr wrap="square">
            <a:spAutoFit/>
          </a:bodyPr>
          <a:lstStyle/>
          <a:p>
            <a:r>
              <a:rPr lang="en-GB" dirty="0">
                <a:solidFill>
                  <a:schemeClr val="accent6">
                    <a:lumMod val="50000"/>
                  </a:schemeClr>
                </a:solidFill>
                <a:latin typeface="Arial" panose="020B0604020202020204" pitchFamily="34" charset="0"/>
                <a:cs typeface="Arial" panose="020B0604020202020204" pitchFamily="34" charset="0"/>
              </a:rPr>
              <a:t>Nature and nurture both influence child development. Nature refers to biological factors such as genetics and temperament, while nurture refers to environmental influences including caregiving, relationships, and early life experiences (</a:t>
            </a:r>
            <a:r>
              <a:rPr lang="en-GB" dirty="0" err="1">
                <a:solidFill>
                  <a:schemeClr val="accent6">
                    <a:lumMod val="50000"/>
                  </a:schemeClr>
                </a:solidFill>
                <a:latin typeface="Arial" panose="020B0604020202020204" pitchFamily="34" charset="0"/>
                <a:cs typeface="Arial" panose="020B0604020202020204" pitchFamily="34" charset="0"/>
              </a:rPr>
              <a:t>Center</a:t>
            </a:r>
            <a:r>
              <a:rPr lang="en-GB" dirty="0">
                <a:solidFill>
                  <a:schemeClr val="accent6">
                    <a:lumMod val="50000"/>
                  </a:schemeClr>
                </a:solidFill>
                <a:latin typeface="Arial" panose="020B0604020202020204" pitchFamily="34" charset="0"/>
                <a:cs typeface="Arial" panose="020B0604020202020204" pitchFamily="34" charset="0"/>
              </a:rPr>
              <a:t> on the Developing Child, 2023).</a:t>
            </a:r>
          </a:p>
        </p:txBody>
      </p:sp>
      <p:sp>
        <p:nvSpPr>
          <p:cNvPr id="6" name="Flowchart: Alternative Process 5">
            <a:extLst>
              <a:ext uri="{FF2B5EF4-FFF2-40B4-BE49-F238E27FC236}">
                <a16:creationId xmlns:a16="http://schemas.microsoft.com/office/drawing/2014/main" id="{A50FA2F3-C306-F93D-5BAF-DDC84DF5FEB8}"/>
              </a:ext>
            </a:extLst>
          </p:cNvPr>
          <p:cNvSpPr/>
          <p:nvPr/>
        </p:nvSpPr>
        <p:spPr>
          <a:xfrm>
            <a:off x="8084448" y="1764320"/>
            <a:ext cx="3950236" cy="4066209"/>
          </a:xfrm>
          <a:prstGeom prst="flowChartAlternateProcess">
            <a:avLst/>
          </a:prstGeom>
        </p:spPr>
        <p:style>
          <a:lnRef idx="1">
            <a:schemeClr val="accent2"/>
          </a:lnRef>
          <a:fillRef idx="3">
            <a:schemeClr val="accent2"/>
          </a:fillRef>
          <a:effectRef idx="2">
            <a:schemeClr val="accent2"/>
          </a:effectRef>
          <a:fontRef idx="minor">
            <a:schemeClr val="lt1"/>
          </a:fontRef>
        </p:style>
        <p:txBody>
          <a:bodyPr rtlCol="0" anchor="ctr"/>
          <a:lstStyle/>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Caregiving quality</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Mental health of mothers</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Social communication</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Experiences with childcare</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Transitions and changes in life</a:t>
            </a:r>
          </a:p>
        </p:txBody>
      </p:sp>
      <p:sp>
        <p:nvSpPr>
          <p:cNvPr id="7" name="Arrow: Pentagon 6">
            <a:extLst>
              <a:ext uri="{FF2B5EF4-FFF2-40B4-BE49-F238E27FC236}">
                <a16:creationId xmlns:a16="http://schemas.microsoft.com/office/drawing/2014/main" id="{8CDEC5D7-0156-0517-86A7-B00538422B7E}"/>
              </a:ext>
            </a:extLst>
          </p:cNvPr>
          <p:cNvSpPr/>
          <p:nvPr/>
        </p:nvSpPr>
        <p:spPr>
          <a:xfrm>
            <a:off x="2674374" y="0"/>
            <a:ext cx="5869857" cy="766917"/>
          </a:xfrm>
          <a:prstGeom prst="homePlate">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spc="50" dirty="0">
                <a:ln w="0"/>
                <a:solidFill>
                  <a:schemeClr val="bg2"/>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Nature and Nurture </a:t>
            </a:r>
          </a:p>
        </p:txBody>
      </p:sp>
      <p:sp>
        <p:nvSpPr>
          <p:cNvPr id="8" name="Rectangle: Rounded Corners 7">
            <a:extLst>
              <a:ext uri="{FF2B5EF4-FFF2-40B4-BE49-F238E27FC236}">
                <a16:creationId xmlns:a16="http://schemas.microsoft.com/office/drawing/2014/main" id="{0E6448E5-D8A7-9CF9-3F94-F929F8A95978}"/>
              </a:ext>
            </a:extLst>
          </p:cNvPr>
          <p:cNvSpPr/>
          <p:nvPr/>
        </p:nvSpPr>
        <p:spPr>
          <a:xfrm>
            <a:off x="8544231" y="1963231"/>
            <a:ext cx="3156155" cy="5309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solidFill>
                <a:latin typeface="Arial" panose="020B0604020202020204" pitchFamily="34" charset="0"/>
                <a:cs typeface="Arial" panose="020B0604020202020204" pitchFamily="34" charset="0"/>
              </a:rPr>
              <a:t>Nurture(Environmental</a:t>
            </a:r>
            <a:r>
              <a:rPr lang="en-GB" sz="2000" b="1" dirty="0">
                <a:solidFill>
                  <a:schemeClr val="bg2"/>
                </a:solidFill>
                <a:latin typeface="Arial" panose="020B0604020202020204" pitchFamily="34" charset="0"/>
                <a:cs typeface="Arial" panose="020B0604020202020204" pitchFamily="34" charset="0"/>
              </a:rPr>
              <a:t>)</a:t>
            </a:r>
          </a:p>
        </p:txBody>
      </p:sp>
      <p:sp>
        <p:nvSpPr>
          <p:cNvPr id="9" name="Flowchart: Alternative Process 8">
            <a:extLst>
              <a:ext uri="{FF2B5EF4-FFF2-40B4-BE49-F238E27FC236}">
                <a16:creationId xmlns:a16="http://schemas.microsoft.com/office/drawing/2014/main" id="{F72E87E0-58FD-6FB9-1483-92B585437618}"/>
              </a:ext>
            </a:extLst>
          </p:cNvPr>
          <p:cNvSpPr/>
          <p:nvPr/>
        </p:nvSpPr>
        <p:spPr>
          <a:xfrm>
            <a:off x="792724" y="1963231"/>
            <a:ext cx="2517058" cy="530942"/>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solidFill>
                <a:latin typeface="Arial" panose="020B0604020202020204" pitchFamily="34" charset="0"/>
                <a:cs typeface="Arial" panose="020B0604020202020204" pitchFamily="34" charset="0"/>
              </a:rPr>
              <a:t>Nature(Biological)</a:t>
            </a:r>
          </a:p>
        </p:txBody>
      </p:sp>
      <p:pic>
        <p:nvPicPr>
          <p:cNvPr id="11" name="Picture 10">
            <a:extLst>
              <a:ext uri="{FF2B5EF4-FFF2-40B4-BE49-F238E27FC236}">
                <a16:creationId xmlns:a16="http://schemas.microsoft.com/office/drawing/2014/main" id="{8DDFC3A7-4C95-DB6F-67BC-71970F229628}"/>
              </a:ext>
            </a:extLst>
          </p:cNvPr>
          <p:cNvPicPr>
            <a:picLocks noChangeAspect="1"/>
          </p:cNvPicPr>
          <p:nvPr/>
        </p:nvPicPr>
        <p:blipFill>
          <a:blip r:embed="rId2"/>
          <a:stretch>
            <a:fillRect/>
          </a:stretch>
        </p:blipFill>
        <p:spPr>
          <a:xfrm>
            <a:off x="3857930" y="1822692"/>
            <a:ext cx="4208084" cy="4139382"/>
          </a:xfrm>
          <a:prstGeom prst="rect">
            <a:avLst/>
          </a:prstGeom>
        </p:spPr>
      </p:pic>
      <p:sp>
        <p:nvSpPr>
          <p:cNvPr id="4" name="TextBox 3">
            <a:extLst>
              <a:ext uri="{FF2B5EF4-FFF2-40B4-BE49-F238E27FC236}">
                <a16:creationId xmlns:a16="http://schemas.microsoft.com/office/drawing/2014/main" id="{40116168-5F49-03C7-F0C3-C53959B4AC02}"/>
              </a:ext>
            </a:extLst>
          </p:cNvPr>
          <p:cNvSpPr txBox="1"/>
          <p:nvPr/>
        </p:nvSpPr>
        <p:spPr>
          <a:xfrm>
            <a:off x="4026308" y="5896752"/>
            <a:ext cx="6096000" cy="369332"/>
          </a:xfrm>
          <a:prstGeom prst="rect">
            <a:avLst/>
          </a:prstGeom>
          <a:noFill/>
        </p:spPr>
        <p:txBody>
          <a:bodyPr wrap="square">
            <a:spAutoFit/>
          </a:bodyPr>
          <a:lstStyle/>
          <a:p>
            <a:r>
              <a:rPr lang="en-GB" dirty="0"/>
              <a:t>(</a:t>
            </a:r>
            <a:r>
              <a:rPr lang="en-GB" dirty="0" err="1"/>
              <a:t>eNotAlone</a:t>
            </a:r>
            <a:r>
              <a:rPr lang="en-GB" dirty="0"/>
              <a:t>, 2025)</a:t>
            </a:r>
          </a:p>
        </p:txBody>
      </p:sp>
    </p:spTree>
    <p:extLst>
      <p:ext uri="{BB962C8B-B14F-4D97-AF65-F5344CB8AC3E}">
        <p14:creationId xmlns:p14="http://schemas.microsoft.com/office/powerpoint/2010/main" val="1847766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6864C8-162F-CAA7-E360-C4B53D261E7E}"/>
              </a:ext>
            </a:extLst>
          </p:cNvPr>
          <p:cNvSpPr txBox="1"/>
          <p:nvPr/>
        </p:nvSpPr>
        <p:spPr>
          <a:xfrm>
            <a:off x="786581" y="717755"/>
            <a:ext cx="10569677" cy="1200329"/>
          </a:xfrm>
          <a:prstGeom prst="rect">
            <a:avLst/>
          </a:prstGeom>
          <a:noFill/>
        </p:spPr>
        <p:txBody>
          <a:bodyPr wrap="square" rtlCol="0">
            <a:spAutoFit/>
          </a:bodyPr>
          <a:lstStyle/>
          <a:p>
            <a:endParaRPr lang="en-GB" b="1" dirty="0">
              <a:solidFill>
                <a:srgbClr val="693193"/>
              </a:solidFill>
              <a:latin typeface="Arial" panose="020B0604020202020204" pitchFamily="34" charset="0"/>
              <a:cs typeface="Arial" panose="020B0604020202020204" pitchFamily="34" charset="0"/>
            </a:endParaRPr>
          </a:p>
          <a:p>
            <a:endParaRPr lang="en-GB" b="1" dirty="0">
              <a:solidFill>
                <a:srgbClr val="693193"/>
              </a:solidFill>
              <a:latin typeface="Arial" panose="020B0604020202020204" pitchFamily="34" charset="0"/>
              <a:cs typeface="Arial" panose="020B0604020202020204" pitchFamily="34" charset="0"/>
            </a:endParaRPr>
          </a:p>
          <a:p>
            <a:endParaRPr lang="en-GB" b="1" dirty="0">
              <a:solidFill>
                <a:srgbClr val="693193"/>
              </a:solidFill>
              <a:latin typeface="Arial" panose="020B0604020202020204" pitchFamily="34" charset="0"/>
              <a:cs typeface="Arial" panose="020B0604020202020204" pitchFamily="34" charset="0"/>
            </a:endParaRPr>
          </a:p>
          <a:p>
            <a:endParaRPr lang="en-GB" b="1" dirty="0">
              <a:solidFill>
                <a:srgbClr val="693193"/>
              </a:solidFill>
              <a:latin typeface="Arial" panose="020B0604020202020204" pitchFamily="34" charset="0"/>
              <a:cs typeface="Arial" panose="020B0604020202020204" pitchFamily="34" charset="0"/>
            </a:endParaRPr>
          </a:p>
        </p:txBody>
      </p:sp>
      <p:sp>
        <p:nvSpPr>
          <p:cNvPr id="3" name="Flowchart: Predefined Process 2">
            <a:extLst>
              <a:ext uri="{FF2B5EF4-FFF2-40B4-BE49-F238E27FC236}">
                <a16:creationId xmlns:a16="http://schemas.microsoft.com/office/drawing/2014/main" id="{8153B7BD-0415-0D45-0BC3-4C282EDCC723}"/>
              </a:ext>
            </a:extLst>
          </p:cNvPr>
          <p:cNvSpPr/>
          <p:nvPr/>
        </p:nvSpPr>
        <p:spPr>
          <a:xfrm>
            <a:off x="1897626" y="245806"/>
            <a:ext cx="7531509" cy="943897"/>
          </a:xfrm>
          <a:prstGeom prst="flowChartPredefinedProcess">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latin typeface="Arial" panose="020B0604020202020204" pitchFamily="34" charset="0"/>
                <a:cs typeface="Arial" panose="020B0604020202020204" pitchFamily="34" charset="0"/>
              </a:rPr>
              <a:t>Theory-Informed Support Plan</a:t>
            </a:r>
          </a:p>
        </p:txBody>
      </p:sp>
      <p:sp>
        <p:nvSpPr>
          <p:cNvPr id="4" name="Heart 3">
            <a:extLst>
              <a:ext uri="{FF2B5EF4-FFF2-40B4-BE49-F238E27FC236}">
                <a16:creationId xmlns:a16="http://schemas.microsoft.com/office/drawing/2014/main" id="{523F8489-34CE-BE23-B346-F8C1A9F79B85}"/>
              </a:ext>
            </a:extLst>
          </p:cNvPr>
          <p:cNvSpPr/>
          <p:nvPr/>
        </p:nvSpPr>
        <p:spPr>
          <a:xfrm>
            <a:off x="6096000" y="1189703"/>
            <a:ext cx="5427405" cy="4719484"/>
          </a:xfrm>
          <a:prstGeom prst="hear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FF0000"/>
                </a:solidFill>
                <a:latin typeface="Arial" panose="020B0604020202020204" pitchFamily="34" charset="0"/>
                <a:cs typeface="Arial" panose="020B0604020202020204" pitchFamily="34" charset="0"/>
              </a:rPr>
              <a:t>Emotional regulation strategies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Counselling for emotions.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a secure and supportive environment.</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assurance and visual routines</a:t>
            </a:r>
          </a:p>
        </p:txBody>
      </p:sp>
      <p:sp>
        <p:nvSpPr>
          <p:cNvPr id="5" name="Heart 4">
            <a:extLst>
              <a:ext uri="{FF2B5EF4-FFF2-40B4-BE49-F238E27FC236}">
                <a16:creationId xmlns:a16="http://schemas.microsoft.com/office/drawing/2014/main" id="{749F75E0-35A9-776A-4C50-CF7A4CA92140}"/>
              </a:ext>
            </a:extLst>
          </p:cNvPr>
          <p:cNvSpPr/>
          <p:nvPr/>
        </p:nvSpPr>
        <p:spPr>
          <a:xfrm>
            <a:off x="344128" y="1189703"/>
            <a:ext cx="5486401" cy="4719484"/>
          </a:xfrm>
          <a:prstGeom prst="hear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r>
              <a:rPr lang="en-GB" sz="1600" b="1" u="sng" dirty="0">
                <a:solidFill>
                  <a:srgbClr val="FF0000"/>
                </a:solidFill>
                <a:latin typeface="Arial" panose="020B0604020202020204" pitchFamily="34" charset="0"/>
                <a:cs typeface="Arial" panose="020B0604020202020204" pitchFamily="34" charset="0"/>
              </a:rPr>
              <a:t>Attachment-based approaches</a:t>
            </a:r>
            <a:r>
              <a:rPr lang="en-GB" b="1" u="sng" dirty="0">
                <a:solidFill>
                  <a:srgbClr val="FF0000"/>
                </a:solidFill>
                <a:latin typeface="Arial" panose="020B0604020202020204" pitchFamily="34" charset="0"/>
                <a:cs typeface="Arial" panose="020B0604020202020204" pitchFamily="34" charset="0"/>
              </a:rPr>
              <a:t> </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Assign a key worker who is reliable.</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Create dependable daily schedules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Encourage progressive distancing from carers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Develop a relationship of trust with the staff</a:t>
            </a:r>
          </a:p>
        </p:txBody>
      </p:sp>
      <p:sp>
        <p:nvSpPr>
          <p:cNvPr id="7" name="TextBox 6">
            <a:extLst>
              <a:ext uri="{FF2B5EF4-FFF2-40B4-BE49-F238E27FC236}">
                <a16:creationId xmlns:a16="http://schemas.microsoft.com/office/drawing/2014/main" id="{B3937B7A-38B4-E108-4394-65DABEAAE10B}"/>
              </a:ext>
            </a:extLst>
          </p:cNvPr>
          <p:cNvSpPr txBox="1"/>
          <p:nvPr/>
        </p:nvSpPr>
        <p:spPr>
          <a:xfrm>
            <a:off x="181896" y="5688864"/>
            <a:ext cx="11828207" cy="830997"/>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Bowlby's theory emphasises the importance of secure and responsive caregiving. Therefore, strategies such as key person support, parental involvement, and multi-agency collaboration can help promote positive developmental outcomes for children experiencing emotional and social difficulties (Prior and Glaser, 2020).</a:t>
            </a:r>
          </a:p>
        </p:txBody>
      </p:sp>
    </p:spTree>
    <p:extLst>
      <p:ext uri="{BB962C8B-B14F-4D97-AF65-F5344CB8AC3E}">
        <p14:creationId xmlns:p14="http://schemas.microsoft.com/office/powerpoint/2010/main" val="3037023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F6BB84A-F6D1-2ABF-473E-0E6CDF0BDDB8}"/>
              </a:ext>
            </a:extLst>
          </p:cNvPr>
          <p:cNvGraphicFramePr/>
          <p:nvPr>
            <p:extLst>
              <p:ext uri="{D42A27DB-BD31-4B8C-83A1-F6EECF244321}">
                <p14:modId xmlns:p14="http://schemas.microsoft.com/office/powerpoint/2010/main" val="4070948270"/>
              </p:ext>
            </p:extLst>
          </p:nvPr>
        </p:nvGraphicFramePr>
        <p:xfrm>
          <a:off x="1899263" y="48369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99627FA-415F-D040-FC16-A9C4CADC41F0}"/>
              </a:ext>
            </a:extLst>
          </p:cNvPr>
          <p:cNvSpPr txBox="1"/>
          <p:nvPr/>
        </p:nvSpPr>
        <p:spPr>
          <a:xfrm>
            <a:off x="304799" y="5534317"/>
            <a:ext cx="11316929" cy="1200329"/>
          </a:xfrm>
          <a:prstGeom prst="rect">
            <a:avLst/>
          </a:prstGeom>
          <a:noFill/>
        </p:spPr>
        <p:txBody>
          <a:bodyPr wrap="square">
            <a:spAutoFit/>
          </a:bodyPr>
          <a:lstStyle/>
          <a:p>
            <a:endParaRPr lang="en-GB" dirty="0"/>
          </a:p>
          <a:p>
            <a:r>
              <a:rPr lang="en-GB" dirty="0"/>
              <a:t>Early years interventions such as key person systems, play-based learning, and language-rich environments promote secure attachment and holistic development. These strategies help children feel safe, supported, and ready to learn (Department for Education, 2024).</a:t>
            </a:r>
          </a:p>
        </p:txBody>
      </p:sp>
    </p:spTree>
    <p:extLst>
      <p:ext uri="{BB962C8B-B14F-4D97-AF65-F5344CB8AC3E}">
        <p14:creationId xmlns:p14="http://schemas.microsoft.com/office/powerpoint/2010/main" val="351914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EF7B2B-C87F-3FDA-25B4-E64042CE0833}"/>
              </a:ext>
            </a:extLst>
          </p:cNvPr>
          <p:cNvSpPr txBox="1"/>
          <p:nvPr/>
        </p:nvSpPr>
        <p:spPr>
          <a:xfrm>
            <a:off x="707923" y="442452"/>
            <a:ext cx="11139948" cy="6243483"/>
          </a:xfrm>
          <a:prstGeom prst="rect">
            <a:avLst/>
          </a:prstGeom>
          <a:noFill/>
        </p:spPr>
        <p:txBody>
          <a:bodyPr wrap="square" rtlCol="0">
            <a:spAutoFit/>
          </a:bodyPr>
          <a:lstStyle/>
          <a:p>
            <a:endParaRPr lang="en-GB" dirty="0"/>
          </a:p>
        </p:txBody>
      </p:sp>
      <p:pic>
        <p:nvPicPr>
          <p:cNvPr id="4" name="Picture 3">
            <a:extLst>
              <a:ext uri="{FF2B5EF4-FFF2-40B4-BE49-F238E27FC236}">
                <a16:creationId xmlns:a16="http://schemas.microsoft.com/office/drawing/2014/main" id="{83F0FC61-A882-B3C3-A7AD-1E82CA5EE2C9}"/>
              </a:ext>
            </a:extLst>
          </p:cNvPr>
          <p:cNvPicPr>
            <a:picLocks noChangeAspect="1"/>
          </p:cNvPicPr>
          <p:nvPr/>
        </p:nvPicPr>
        <p:blipFill>
          <a:blip r:embed="rId2"/>
          <a:stretch>
            <a:fillRect/>
          </a:stretch>
        </p:blipFill>
        <p:spPr>
          <a:xfrm>
            <a:off x="959498" y="0"/>
            <a:ext cx="10273004" cy="6858000"/>
          </a:xfrm>
          <a:prstGeom prst="rect">
            <a:avLst/>
          </a:prstGeom>
        </p:spPr>
      </p:pic>
      <p:sp>
        <p:nvSpPr>
          <p:cNvPr id="6" name="TextBox 5">
            <a:extLst>
              <a:ext uri="{FF2B5EF4-FFF2-40B4-BE49-F238E27FC236}">
                <a16:creationId xmlns:a16="http://schemas.microsoft.com/office/drawing/2014/main" id="{0F3E64D3-91F2-73AE-8106-532051899EE4}"/>
              </a:ext>
            </a:extLst>
          </p:cNvPr>
          <p:cNvSpPr txBox="1"/>
          <p:nvPr/>
        </p:nvSpPr>
        <p:spPr>
          <a:xfrm>
            <a:off x="98322" y="172065"/>
            <a:ext cx="3441291" cy="3785652"/>
          </a:xfrm>
          <a:prstGeom prst="rect">
            <a:avLst/>
          </a:prstGeom>
          <a:noFill/>
        </p:spPr>
        <p:txBody>
          <a:bodyPr wrap="square">
            <a:spAutoFit/>
          </a:bodyPr>
          <a:lstStyle/>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Importance of early attachment</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Secure attachments</a:t>
            </a:r>
          </a:p>
          <a:p>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aid development </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Understand children’s needs &amp; behaviour </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Supports key person system </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Used in early years practice </a:t>
            </a:r>
          </a:p>
        </p:txBody>
      </p:sp>
      <p:sp>
        <p:nvSpPr>
          <p:cNvPr id="8" name="TextBox 7">
            <a:extLst>
              <a:ext uri="{FF2B5EF4-FFF2-40B4-BE49-F238E27FC236}">
                <a16:creationId xmlns:a16="http://schemas.microsoft.com/office/drawing/2014/main" id="{C1C3A963-E245-B744-9711-86D0FE62F9C1}"/>
              </a:ext>
            </a:extLst>
          </p:cNvPr>
          <p:cNvSpPr txBox="1"/>
          <p:nvPr/>
        </p:nvSpPr>
        <p:spPr>
          <a:xfrm>
            <a:off x="8714265" y="0"/>
            <a:ext cx="3441291" cy="6740307"/>
          </a:xfrm>
          <a:prstGeom prst="rect">
            <a:avLst/>
          </a:prstGeom>
          <a:noFill/>
        </p:spPr>
        <p:txBody>
          <a:bodyPr wrap="square">
            <a:spAutoFit/>
          </a:bodyPr>
          <a:lstStyle/>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Focuses a lot on mothers</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Bowlby's theory highlights the importance of early relationships in child development but has been criticised for placing too much emphasis on the mother-child bond and underestimating the influence of wider social and cultural factors (Howe and Betts, 2023).</a:t>
            </a: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Ignores the different roles that carers play</a:t>
            </a: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Little emphasis on resiliency </a:t>
            </a: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Neglects wider social effects</a:t>
            </a: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Attachment is not the only factor.</a:t>
            </a:r>
          </a:p>
        </p:txBody>
      </p:sp>
      <p:sp>
        <p:nvSpPr>
          <p:cNvPr id="5" name="TextBox 4">
            <a:extLst>
              <a:ext uri="{FF2B5EF4-FFF2-40B4-BE49-F238E27FC236}">
                <a16:creationId xmlns:a16="http://schemas.microsoft.com/office/drawing/2014/main" id="{EF9AE8E9-E0EC-C170-7316-C01F2A673D32}"/>
              </a:ext>
            </a:extLst>
          </p:cNvPr>
          <p:cNvSpPr txBox="1"/>
          <p:nvPr/>
        </p:nvSpPr>
        <p:spPr>
          <a:xfrm>
            <a:off x="216310" y="6555641"/>
            <a:ext cx="7251290" cy="369332"/>
          </a:xfrm>
          <a:prstGeom prst="rect">
            <a:avLst/>
          </a:prstGeom>
          <a:noFill/>
        </p:spPr>
        <p:txBody>
          <a:bodyPr wrap="square">
            <a:spAutoFit/>
          </a:bodyPr>
          <a:lstStyle/>
          <a:p>
            <a:r>
              <a:rPr lang="en-GB" dirty="0"/>
              <a:t>Source :(DG-Studio, n.d.)</a:t>
            </a:r>
          </a:p>
        </p:txBody>
      </p:sp>
    </p:spTree>
    <p:extLst>
      <p:ext uri="{BB962C8B-B14F-4D97-AF65-F5344CB8AC3E}">
        <p14:creationId xmlns:p14="http://schemas.microsoft.com/office/powerpoint/2010/main" val="2399541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9F61E2-00F3-87F6-F9B3-4A34980D366D}"/>
              </a:ext>
            </a:extLst>
          </p:cNvPr>
          <p:cNvSpPr txBox="1"/>
          <p:nvPr/>
        </p:nvSpPr>
        <p:spPr>
          <a:xfrm>
            <a:off x="4591665" y="285135"/>
            <a:ext cx="6803922" cy="2585323"/>
          </a:xfrm>
          <a:prstGeom prst="rect">
            <a:avLst/>
          </a:prstGeom>
          <a:noFill/>
        </p:spPr>
        <p:txBody>
          <a:bodyPr wrap="square" rtlCol="0">
            <a:spAutoFit/>
          </a:bodyPr>
          <a:lstStyle/>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Cultural differences are found in attachment.</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Security is offered by several carers.</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Parenting styles vary by culture.</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Attachment is impacted by social aspects.</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Risk of Prejudice because of culture.</a:t>
            </a:r>
          </a:p>
          <a:p>
            <a:r>
              <a:rPr lang="en-GB" b="1" dirty="0">
                <a:solidFill>
                  <a:schemeClr val="accent6">
                    <a:lumMod val="75000"/>
                  </a:schemeClr>
                </a:solidFill>
                <a:latin typeface="Arial" panose="020B0604020202020204" pitchFamily="34" charset="0"/>
                <a:cs typeface="Arial" panose="020B0604020202020204" pitchFamily="34" charset="0"/>
              </a:rPr>
              <a:t>Research shows that attachment can be influenced by multiple caregivers, cultural differences, and wider social factors such as family stress and mental health, so it should be applied flexibly in diverse communities (NSPCC, 2021).</a:t>
            </a:r>
          </a:p>
        </p:txBody>
      </p:sp>
      <p:sp>
        <p:nvSpPr>
          <p:cNvPr id="3" name="Arrow: Pentagon 2">
            <a:extLst>
              <a:ext uri="{FF2B5EF4-FFF2-40B4-BE49-F238E27FC236}">
                <a16:creationId xmlns:a16="http://schemas.microsoft.com/office/drawing/2014/main" id="{6578C8CC-A1DE-031D-1995-23C66F663549}"/>
              </a:ext>
            </a:extLst>
          </p:cNvPr>
          <p:cNvSpPr/>
          <p:nvPr/>
        </p:nvSpPr>
        <p:spPr>
          <a:xfrm>
            <a:off x="698091" y="285136"/>
            <a:ext cx="3775586" cy="1897626"/>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C00000"/>
                </a:solidFill>
                <a:latin typeface="Arial" panose="020B0604020202020204" pitchFamily="34" charset="0"/>
                <a:cs typeface="Arial" panose="020B0604020202020204" pitchFamily="34" charset="0"/>
              </a:rPr>
              <a:t>Cultural, Social and Contextual Considerations</a:t>
            </a:r>
          </a:p>
        </p:txBody>
      </p:sp>
      <p:sp>
        <p:nvSpPr>
          <p:cNvPr id="4" name="Arrow: Pentagon 3">
            <a:extLst>
              <a:ext uri="{FF2B5EF4-FFF2-40B4-BE49-F238E27FC236}">
                <a16:creationId xmlns:a16="http://schemas.microsoft.com/office/drawing/2014/main" id="{3FB80BD1-C00B-0B0C-ECEE-6A2403D19E5A}"/>
              </a:ext>
            </a:extLst>
          </p:cNvPr>
          <p:cNvSpPr/>
          <p:nvPr/>
        </p:nvSpPr>
        <p:spPr>
          <a:xfrm>
            <a:off x="403123" y="3429000"/>
            <a:ext cx="4876800" cy="2175387"/>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C00000"/>
                </a:solidFill>
                <a:latin typeface="Arial" panose="020B0604020202020204" pitchFamily="34" charset="0"/>
                <a:cs typeface="Arial" panose="020B0604020202020204" pitchFamily="34" charset="0"/>
              </a:rPr>
              <a:t>Relevance to London's Diverse Communities</a:t>
            </a:r>
          </a:p>
        </p:txBody>
      </p:sp>
      <p:sp>
        <p:nvSpPr>
          <p:cNvPr id="6" name="TextBox 5">
            <a:extLst>
              <a:ext uri="{FF2B5EF4-FFF2-40B4-BE49-F238E27FC236}">
                <a16:creationId xmlns:a16="http://schemas.microsoft.com/office/drawing/2014/main" id="{5780FE68-FBA7-DB94-2508-3C5820B5B421}"/>
              </a:ext>
            </a:extLst>
          </p:cNvPr>
          <p:cNvSpPr txBox="1"/>
          <p:nvPr/>
        </p:nvSpPr>
        <p:spPr>
          <a:xfrm>
            <a:off x="5191431" y="3578087"/>
            <a:ext cx="6096000" cy="1754326"/>
          </a:xfrm>
          <a:prstGeom prst="rect">
            <a:avLst/>
          </a:prstGeom>
          <a:noFill/>
        </p:spPr>
        <p:txBody>
          <a:bodyPr wrap="square">
            <a:spAutoFit/>
          </a:bodyPr>
          <a:lstStyle/>
          <a:p>
            <a:pPr marL="342900" indent="-342900">
              <a:buFont typeface="Wingdings" panose="05000000000000000000" pitchFamily="2" charset="2"/>
              <a:buChar char="v"/>
            </a:pPr>
            <a:r>
              <a:rPr lang="en-GB" b="1" dirty="0">
                <a:solidFill>
                  <a:schemeClr val="bg2"/>
                </a:solidFill>
                <a:latin typeface="Arial" panose="020B0604020202020204" pitchFamily="34" charset="0"/>
                <a:cs typeface="Arial" panose="020B0604020202020204" pitchFamily="34" charset="0"/>
              </a:rPr>
              <a:t>Illustrates a variety of family patterns.</a:t>
            </a:r>
          </a:p>
          <a:p>
            <a:pPr marL="342900" indent="-342900">
              <a:buFont typeface="Wingdings" panose="05000000000000000000" pitchFamily="2" charset="2"/>
              <a:buChar char="v"/>
            </a:pPr>
            <a:r>
              <a:rPr lang="en-GB" b="1" dirty="0">
                <a:solidFill>
                  <a:schemeClr val="bg2"/>
                </a:solidFill>
                <a:latin typeface="Arial" panose="020B0604020202020204" pitchFamily="34" charset="0"/>
                <a:cs typeface="Arial" panose="020B0604020202020204" pitchFamily="34" charset="0"/>
              </a:rPr>
              <a:t>Acknowledges multiple ways of offering care.</a:t>
            </a:r>
          </a:p>
          <a:p>
            <a:pPr marL="342900" indent="-342900">
              <a:buFont typeface="Wingdings" panose="05000000000000000000" pitchFamily="2" charset="2"/>
              <a:buChar char="v"/>
            </a:pPr>
            <a:r>
              <a:rPr lang="en-GB" b="1" dirty="0">
                <a:solidFill>
                  <a:schemeClr val="bg2"/>
                </a:solidFill>
                <a:latin typeface="Arial" panose="020B0604020202020204" pitchFamily="34" charset="0"/>
                <a:cs typeface="Arial" panose="020B0604020202020204" pitchFamily="34" charset="0"/>
              </a:rPr>
              <a:t>Emphasises methods that are sensitive to cultural variations.</a:t>
            </a:r>
          </a:p>
          <a:p>
            <a:pPr marL="342900" indent="-342900">
              <a:buFont typeface="Wingdings" panose="05000000000000000000" pitchFamily="2" charset="2"/>
              <a:buChar char="v"/>
            </a:pPr>
            <a:r>
              <a:rPr lang="en-GB" b="1" dirty="0">
                <a:solidFill>
                  <a:schemeClr val="bg2"/>
                </a:solidFill>
                <a:latin typeface="Arial" panose="020B0604020202020204" pitchFamily="34" charset="0"/>
                <a:cs typeface="Arial" panose="020B0604020202020204" pitchFamily="34" charset="0"/>
              </a:rPr>
              <a:t>Considering a range of social needs.</a:t>
            </a:r>
          </a:p>
          <a:p>
            <a:pPr marL="342900" indent="-342900">
              <a:buFont typeface="Wingdings" panose="05000000000000000000" pitchFamily="2" charset="2"/>
              <a:buChar char="v"/>
            </a:pPr>
            <a:r>
              <a:rPr lang="en-GB" b="1" dirty="0">
                <a:solidFill>
                  <a:schemeClr val="bg2"/>
                </a:solidFill>
                <a:latin typeface="Arial" panose="020B0604020202020204" pitchFamily="34" charset="0"/>
                <a:cs typeface="Arial" panose="020B0604020202020204" pitchFamily="34" charset="0"/>
              </a:rPr>
              <a:t>Prepared to respond to specific circumstances.</a:t>
            </a:r>
          </a:p>
        </p:txBody>
      </p:sp>
    </p:spTree>
    <p:extLst>
      <p:ext uri="{BB962C8B-B14F-4D97-AF65-F5344CB8AC3E}">
        <p14:creationId xmlns:p14="http://schemas.microsoft.com/office/powerpoint/2010/main" val="3611905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67953F-A824-3548-591E-266121A9252A}"/>
              </a:ext>
            </a:extLst>
          </p:cNvPr>
          <p:cNvSpPr txBox="1"/>
          <p:nvPr/>
        </p:nvSpPr>
        <p:spPr>
          <a:xfrm>
            <a:off x="2113935" y="1445342"/>
            <a:ext cx="5771536" cy="3170099"/>
          </a:xfrm>
          <a:prstGeom prst="rect">
            <a:avLst/>
          </a:prstGeom>
          <a:noFill/>
        </p:spPr>
        <p:txBody>
          <a:bodyPr wrap="square" rtlCol="0">
            <a:spAutoFit/>
          </a:bodyPr>
          <a:lstStyle/>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A helpful framework for analysing Isaac's development is provided by Bowlby's Attachment Theory.</a:t>
            </a:r>
          </a:p>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Language, social, and psychological difficulties may be affected by early life experiences.</a:t>
            </a:r>
          </a:p>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Positive outcomes and resiliency can be developed via attachment-based therapies.</a:t>
            </a:r>
          </a:p>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For Isaac's criteria to be met, multi-agency support is necessary.</a:t>
            </a:r>
          </a:p>
        </p:txBody>
      </p:sp>
      <p:graphicFrame>
        <p:nvGraphicFramePr>
          <p:cNvPr id="3" name="Diagram 2">
            <a:extLst>
              <a:ext uri="{FF2B5EF4-FFF2-40B4-BE49-F238E27FC236}">
                <a16:creationId xmlns:a16="http://schemas.microsoft.com/office/drawing/2014/main" id="{29BEC655-8C30-0DD5-B328-F5C910EC1B08}"/>
              </a:ext>
            </a:extLst>
          </p:cNvPr>
          <p:cNvGraphicFramePr/>
          <p:nvPr>
            <p:extLst>
              <p:ext uri="{D42A27DB-BD31-4B8C-83A1-F6EECF244321}">
                <p14:modId xmlns:p14="http://schemas.microsoft.com/office/powerpoint/2010/main" val="196289963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779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74EA0C-CCB6-C44C-1D69-56A638CC18D7}"/>
              </a:ext>
            </a:extLst>
          </p:cNvPr>
          <p:cNvSpPr txBox="1"/>
          <p:nvPr/>
        </p:nvSpPr>
        <p:spPr>
          <a:xfrm>
            <a:off x="216309" y="70124"/>
            <a:ext cx="8750710" cy="6340197"/>
          </a:xfrm>
          <a:prstGeom prst="rect">
            <a:avLst/>
          </a:prstGeom>
          <a:noFill/>
        </p:spPr>
        <p:txBody>
          <a:bodyPr wrap="square">
            <a:spAutoFit/>
          </a:bodyPr>
          <a:lstStyle/>
          <a:p>
            <a:r>
              <a:rPr lang="en-GB" sz="1400" b="1" dirty="0">
                <a:solidFill>
                  <a:srgbClr val="002060"/>
                </a:solidFill>
                <a:latin typeface="Arial" panose="020B0604020202020204" pitchFamily="34" charset="0"/>
                <a:cs typeface="Arial" panose="020B0604020202020204" pitchFamily="34" charset="0"/>
              </a:rPr>
              <a:t>Reference list:</a:t>
            </a:r>
          </a:p>
          <a:p>
            <a:r>
              <a:rPr lang="en-GB" sz="1400" dirty="0">
                <a:solidFill>
                  <a:srgbClr val="002060"/>
                </a:solidFill>
                <a:latin typeface="Arial" panose="020B0604020202020204" pitchFamily="34" charset="0"/>
                <a:cs typeface="Arial" panose="020B0604020202020204" pitchFamily="34" charset="0"/>
              </a:rPr>
              <a:t>Alamy (n.d.) Depressed single mother with child at home, </a:t>
            </a:r>
            <a:r>
              <a:rPr lang="en-GB" sz="1400" dirty="0" err="1">
                <a:solidFill>
                  <a:srgbClr val="002060"/>
                </a:solidFill>
                <a:latin typeface="Arial" panose="020B0604020202020204" pitchFamily="34" charset="0"/>
                <a:cs typeface="Arial" panose="020B0604020202020204" pitchFamily="34" charset="0"/>
              </a:rPr>
              <a:t>color</a:t>
            </a:r>
            <a:r>
              <a:rPr lang="en-GB" sz="1400" dirty="0">
                <a:solidFill>
                  <a:srgbClr val="002060"/>
                </a:solidFill>
                <a:latin typeface="Arial" panose="020B0604020202020204" pitchFamily="34" charset="0"/>
                <a:cs typeface="Arial" panose="020B0604020202020204" pitchFamily="34" charset="0"/>
              </a:rPr>
              <a:t> toned. Available at: </a:t>
            </a:r>
            <a:r>
              <a:rPr lang="en-GB" sz="1400" dirty="0">
                <a:solidFill>
                  <a:srgbClr val="002060"/>
                </a:solidFill>
                <a:latin typeface="Arial" panose="020B0604020202020204" pitchFamily="34" charset="0"/>
                <a:cs typeface="Arial" panose="020B0604020202020204" pitchFamily="34" charset="0"/>
                <a:hlinkClick r:id="rId2"/>
              </a:rPr>
              <a:t>https://www.alamy.com/depressed-single-mother-with-child-at-home-color-toned-image556426772.htm</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Ask The Man (n.d.) Ask The Man. Available at: https://asktheman.xyz/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Balan, P. (2013) Bowlby’s theory of attachment [PowerPoint presentation]. Available at: </a:t>
            </a:r>
            <a:r>
              <a:rPr lang="en-GB" sz="1400" dirty="0">
                <a:solidFill>
                  <a:srgbClr val="002060"/>
                </a:solidFill>
                <a:latin typeface="Arial" panose="020B0604020202020204" pitchFamily="34" charset="0"/>
                <a:cs typeface="Arial" panose="020B0604020202020204" pitchFamily="34" charset="0"/>
                <a:hlinkClick r:id="rId3"/>
              </a:rPr>
              <a:t>https://www.slideshare.net/slideshow/bowlbys-theory-17671428/1767142</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err="1">
                <a:solidFill>
                  <a:srgbClr val="002060"/>
                </a:solidFill>
                <a:latin typeface="Arial" panose="020B0604020202020204" pitchFamily="34" charset="0"/>
                <a:cs typeface="Arial" panose="020B0604020202020204" pitchFamily="34" charset="0"/>
              </a:rPr>
              <a:t>Center</a:t>
            </a:r>
            <a:r>
              <a:rPr lang="en-GB" sz="1400" dirty="0">
                <a:solidFill>
                  <a:srgbClr val="002060"/>
                </a:solidFill>
                <a:latin typeface="Arial" panose="020B0604020202020204" pitchFamily="34" charset="0"/>
                <a:cs typeface="Arial" panose="020B0604020202020204" pitchFamily="34" charset="0"/>
              </a:rPr>
              <a:t> on the Developing Child at Harvard University (2023) </a:t>
            </a:r>
            <a:r>
              <a:rPr lang="en-GB" sz="1400" dirty="0" err="1">
                <a:solidFill>
                  <a:srgbClr val="002060"/>
                </a:solidFill>
                <a:latin typeface="Arial" panose="020B0604020202020204" pitchFamily="34" charset="0"/>
                <a:cs typeface="Arial" panose="020B0604020202020204" pitchFamily="34" charset="0"/>
              </a:rPr>
              <a:t>InBrief</a:t>
            </a:r>
            <a:r>
              <a:rPr lang="en-GB" sz="1400" dirty="0">
                <a:solidFill>
                  <a:srgbClr val="002060"/>
                </a:solidFill>
                <a:latin typeface="Arial" panose="020B0604020202020204" pitchFamily="34" charset="0"/>
                <a:cs typeface="Arial" panose="020B0604020202020204" pitchFamily="34" charset="0"/>
              </a:rPr>
              <a:t>: The Science of Early Childhood Development. Available at: </a:t>
            </a:r>
            <a:r>
              <a:rPr lang="en-GB" sz="1400" dirty="0">
                <a:solidFill>
                  <a:srgbClr val="002060"/>
                </a:solidFill>
                <a:latin typeface="Arial" panose="020B0604020202020204" pitchFamily="34" charset="0"/>
                <a:cs typeface="Arial" panose="020B0604020202020204" pitchFamily="34" charset="0"/>
                <a:hlinkClick r:id="rId4"/>
              </a:rPr>
              <a:t>https://developingchild.harvard.edu/resources/inbrief-the-science-of-early-childhood-development/</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(Accessed: 3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Department for Education (2024) Statutory framework for the early years foundation stage. London: Department for Education. Available at: </a:t>
            </a:r>
            <a:r>
              <a:rPr lang="en-GB" sz="1400" dirty="0">
                <a:solidFill>
                  <a:srgbClr val="002060"/>
                </a:solidFill>
                <a:latin typeface="Arial" panose="020B0604020202020204" pitchFamily="34" charset="0"/>
                <a:cs typeface="Arial" panose="020B0604020202020204" pitchFamily="34" charset="0"/>
                <a:hlinkClick r:id="rId5"/>
              </a:rPr>
              <a:t>https://www.gov.uk/government/publications/early-years-foundation-stage-framework--2</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(Accessed: 3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DG-Studio (n.d.) Strengths and weaknesses balancing on a scale, evaluating opportunities and challenges [PNG image]. </a:t>
            </a:r>
            <a:r>
              <a:rPr lang="en-GB" sz="1400" dirty="0" err="1">
                <a:solidFill>
                  <a:srgbClr val="002060"/>
                </a:solidFill>
                <a:latin typeface="Arial" panose="020B0604020202020204" pitchFamily="34" charset="0"/>
                <a:cs typeface="Arial" panose="020B0604020202020204" pitchFamily="34" charset="0"/>
              </a:rPr>
              <a:t>Vecteezy</a:t>
            </a:r>
            <a:r>
              <a:rPr lang="en-GB" sz="1400" dirty="0">
                <a:solidFill>
                  <a:srgbClr val="002060"/>
                </a:solidFill>
                <a:latin typeface="Arial" panose="020B0604020202020204" pitchFamily="34" charset="0"/>
                <a:cs typeface="Arial" panose="020B0604020202020204" pitchFamily="34" charset="0"/>
              </a:rPr>
              <a:t>. Available at: </a:t>
            </a:r>
            <a:r>
              <a:rPr lang="en-GB" sz="1400" dirty="0">
                <a:solidFill>
                  <a:srgbClr val="002060"/>
                </a:solidFill>
                <a:latin typeface="Arial" panose="020B0604020202020204" pitchFamily="34" charset="0"/>
                <a:cs typeface="Arial" panose="020B0604020202020204" pitchFamily="34" charset="0"/>
                <a:hlinkClick r:id="rId6"/>
              </a:rPr>
              <a:t>https://www.vecteezy.com/png/53239135-strengths-and-weaknesses-balancing-on-a-scale-evaluating-opportunities-and-challenges</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endParaRPr lang="en-GB" sz="1400" dirty="0">
              <a:solidFill>
                <a:srgbClr val="002060"/>
              </a:solidFill>
              <a:latin typeface="Arial" panose="020B0604020202020204" pitchFamily="34" charset="0"/>
              <a:cs typeface="Arial" panose="020B0604020202020204" pitchFamily="34" charset="0"/>
            </a:endParaRPr>
          </a:p>
          <a:p>
            <a:endParaRPr lang="en-GB" sz="1400" dirty="0">
              <a:solidFill>
                <a:srgbClr val="002060"/>
              </a:solidFill>
              <a:latin typeface="Arial" panose="020B0604020202020204" pitchFamily="34" charset="0"/>
              <a:cs typeface="Arial" panose="020B0604020202020204" pitchFamily="34" charset="0"/>
            </a:endParaRPr>
          </a:p>
          <a:p>
            <a:endParaRPr lang="en-GB" sz="14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6529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6262C04-54F1-6C2F-25AB-380BB5427AC6}"/>
              </a:ext>
            </a:extLst>
          </p:cNvPr>
          <p:cNvSpPr txBox="1"/>
          <p:nvPr/>
        </p:nvSpPr>
        <p:spPr>
          <a:xfrm>
            <a:off x="285135" y="157316"/>
            <a:ext cx="11110452" cy="4524315"/>
          </a:xfrm>
          <a:prstGeom prst="rect">
            <a:avLst/>
          </a:prstGeom>
          <a:noFill/>
        </p:spPr>
        <p:txBody>
          <a:bodyPr wrap="square" rtlCol="0">
            <a:spAutoFit/>
          </a:bodyPr>
          <a:lstStyle/>
          <a:p>
            <a:r>
              <a:rPr lang="en-GB" sz="1600" dirty="0" err="1">
                <a:latin typeface="Arial" panose="020B0604020202020204" pitchFamily="34" charset="0"/>
                <a:cs typeface="Arial" panose="020B0604020202020204" pitchFamily="34" charset="0"/>
              </a:rPr>
              <a:t>DiseasesDic</a:t>
            </a:r>
            <a:r>
              <a:rPr lang="en-GB" sz="1600" dirty="0">
                <a:latin typeface="Arial" panose="020B0604020202020204" pitchFamily="34" charset="0"/>
                <a:cs typeface="Arial" panose="020B0604020202020204" pitchFamily="34" charset="0"/>
              </a:rPr>
              <a:t> (n.d.) Separation anxiety disorder: Causes, symptoms and treatment. Available at: </a:t>
            </a:r>
            <a:r>
              <a:rPr lang="en-GB" sz="1600" dirty="0">
                <a:latin typeface="Arial" panose="020B0604020202020204" pitchFamily="34" charset="0"/>
                <a:cs typeface="Arial" panose="020B0604020202020204" pitchFamily="34" charset="0"/>
                <a:hlinkClick r:id="rId2"/>
              </a:rPr>
              <a:t>https://diseasesdic.com/separation-anxiety-disorder-causes-symptoms-and-treatment/</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4 June 2026).</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Enotalone</a:t>
            </a:r>
            <a:r>
              <a:rPr lang="en-GB" sz="1600" dirty="0">
                <a:latin typeface="Arial" panose="020B0604020202020204" pitchFamily="34" charset="0"/>
                <a:cs typeface="Arial" panose="020B0604020202020204" pitchFamily="34" charset="0"/>
              </a:rPr>
              <a:t> (2025) Nature vs. nurture: Surprising realities that </a:t>
            </a:r>
            <a:r>
              <a:rPr lang="en-GB" sz="1600" dirty="0" err="1">
                <a:latin typeface="Arial" panose="020B0604020202020204" pitchFamily="34" charset="0"/>
                <a:cs typeface="Arial" panose="020B0604020202020204" pitchFamily="34" charset="0"/>
              </a:rPr>
              <a:t>mold</a:t>
            </a:r>
            <a:r>
              <a:rPr lang="en-GB" sz="1600" dirty="0">
                <a:latin typeface="Arial" panose="020B0604020202020204" pitchFamily="34" charset="0"/>
                <a:cs typeface="Arial" panose="020B0604020202020204" pitchFamily="34" charset="0"/>
              </a:rPr>
              <a:t> our lives. Available at: </a:t>
            </a:r>
            <a:r>
              <a:rPr lang="en-GB" sz="1600" dirty="0">
                <a:latin typeface="Arial" panose="020B0604020202020204" pitchFamily="34" charset="0"/>
                <a:cs typeface="Arial" panose="020B0604020202020204" pitchFamily="34" charset="0"/>
                <a:hlinkClick r:id="rId3"/>
              </a:rPr>
              <a:t>https://www.enotalone.com/article/mental-health/nature-vs-nurture-surprising-realities-that-mold-our-lives-r21638/</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4 June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Howe, D. and Betts, L. (2023) Attachment Across the </a:t>
            </a:r>
            <a:r>
              <a:rPr lang="en-GB" sz="1600" dirty="0" err="1">
                <a:latin typeface="Arial" panose="020B0604020202020204" pitchFamily="34" charset="0"/>
                <a:cs typeface="Arial" panose="020B0604020202020204" pitchFamily="34" charset="0"/>
              </a:rPr>
              <a:t>Lifecourse</a:t>
            </a:r>
            <a:r>
              <a:rPr lang="en-GB" sz="1600" dirty="0">
                <a:latin typeface="Arial" panose="020B0604020202020204" pitchFamily="34" charset="0"/>
                <a:cs typeface="Arial" panose="020B0604020202020204" pitchFamily="34" charset="0"/>
              </a:rPr>
              <a:t>: A Brief Introduction. 2nd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Bloomsbury </a:t>
            </a:r>
            <a:r>
              <a:rPr lang="en-GB" sz="1600" dirty="0" err="1">
                <a:latin typeface="Arial" panose="020B0604020202020204" pitchFamily="34" charset="0"/>
                <a:cs typeface="Arial" panose="020B0604020202020204" pitchFamily="34" charset="0"/>
              </a:rPr>
              <a:t>Academic.Mayo</a:t>
            </a:r>
            <a:r>
              <a:rPr lang="en-GB" sz="1600" dirty="0">
                <a:latin typeface="Arial" panose="020B0604020202020204" pitchFamily="34" charset="0"/>
                <a:cs typeface="Arial" panose="020B0604020202020204" pitchFamily="34" charset="0"/>
              </a:rPr>
              <a:t> Clinic Staff (2025) Separation anxiety disorder: Symptoms and </a:t>
            </a:r>
            <a:r>
              <a:rPr lang="en-GB" sz="1600" dirty="0" err="1">
                <a:latin typeface="Arial" panose="020B0604020202020204" pitchFamily="34" charset="0"/>
                <a:cs typeface="Arial" panose="020B0604020202020204" pitchFamily="34" charset="0"/>
              </a:rPr>
              <a:t>causes.Available</a:t>
            </a:r>
            <a:r>
              <a:rPr lang="en-GB" sz="1600" dirty="0">
                <a:latin typeface="Arial" panose="020B0604020202020204" pitchFamily="34" charset="0"/>
                <a:cs typeface="Arial" panose="020B0604020202020204" pitchFamily="34" charset="0"/>
              </a:rPr>
              <a:t> at: </a:t>
            </a:r>
            <a:r>
              <a:rPr lang="en-GB" sz="1600" dirty="0">
                <a:latin typeface="Arial" panose="020B0604020202020204" pitchFamily="34" charset="0"/>
                <a:cs typeface="Arial" panose="020B0604020202020204" pitchFamily="34" charset="0"/>
                <a:hlinkClick r:id="rId4"/>
              </a:rPr>
              <a:t>https://www.mayoclinic.org/diseases-conditions/separation-anxiety-disorder/symptoms-causes/syc-20377455</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4 June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.McLeod, S. (2024) Attachment theory. Available at: </a:t>
            </a:r>
            <a:r>
              <a:rPr lang="en-GB" sz="1600" dirty="0">
                <a:latin typeface="Arial" panose="020B0604020202020204" pitchFamily="34" charset="0"/>
                <a:cs typeface="Arial" panose="020B0604020202020204" pitchFamily="34" charset="0"/>
                <a:hlinkClick r:id="rId5"/>
              </a:rPr>
              <a:t>https://www.simplypsychology.org/attachment.html</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4 June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NHS (2023) Postnatal depression. Available at: </a:t>
            </a:r>
            <a:r>
              <a:rPr lang="en-GB" sz="1600" dirty="0">
                <a:latin typeface="Arial" panose="020B0604020202020204" pitchFamily="34" charset="0"/>
                <a:cs typeface="Arial" panose="020B0604020202020204" pitchFamily="34" charset="0"/>
                <a:hlinkClick r:id="rId6"/>
              </a:rPr>
              <a:t>https://www.nhs.uk/mental-health/conditions/post-nat</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al-depression/ (Accessed: 3 June 2026).</a:t>
            </a:r>
          </a:p>
        </p:txBody>
      </p:sp>
    </p:spTree>
    <p:extLst>
      <p:ext uri="{BB962C8B-B14F-4D97-AF65-F5344CB8AC3E}">
        <p14:creationId xmlns:p14="http://schemas.microsoft.com/office/powerpoint/2010/main" val="4023596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4C099A-B406-3228-AE73-D24DE2596200}"/>
              </a:ext>
            </a:extLst>
          </p:cNvPr>
          <p:cNvSpPr txBox="1"/>
          <p:nvPr/>
        </p:nvSpPr>
        <p:spPr>
          <a:xfrm>
            <a:off x="1042219" y="561396"/>
            <a:ext cx="8632723" cy="3785652"/>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NSPCC (2021) Attachment and child development. Available at: </a:t>
            </a:r>
            <a:r>
              <a:rPr lang="en-GB" sz="1600" dirty="0">
                <a:latin typeface="Arial" panose="020B0604020202020204" pitchFamily="34" charset="0"/>
                <a:cs typeface="Arial" panose="020B0604020202020204" pitchFamily="34" charset="0"/>
                <a:hlinkClick r:id="rId2"/>
              </a:rPr>
              <a:t>https://learning.nspcc.org.uk/child-health-development/attachment-early-years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3 June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Prior, V. and Glaser, D. (2020) Understanding Attachment and Attachment Disorders: Theory, Evidence and Practice.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Jessica Kingsley Publishers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.Stein, A., Pearson, R.M., Goodman, S.H., Rapa, E., Rahman, A., McCallum, M., Howard, L.M. and </a:t>
            </a:r>
            <a:r>
              <a:rPr lang="en-GB" sz="1600" dirty="0" err="1">
                <a:latin typeface="Arial" panose="020B0604020202020204" pitchFamily="34" charset="0"/>
                <a:cs typeface="Arial" panose="020B0604020202020204" pitchFamily="34" charset="0"/>
              </a:rPr>
              <a:t>Pariante</a:t>
            </a:r>
            <a:r>
              <a:rPr lang="en-GB" sz="1600" dirty="0">
                <a:latin typeface="Arial" panose="020B0604020202020204" pitchFamily="34" charset="0"/>
                <a:cs typeface="Arial" panose="020B0604020202020204" pitchFamily="34" charset="0"/>
              </a:rPr>
              <a:t>, C.M. (2014) ‘Effects of perinatal mental disorders on the </a:t>
            </a:r>
            <a:r>
              <a:rPr lang="en-GB" sz="1600" dirty="0" err="1">
                <a:latin typeface="Arial" panose="020B0604020202020204" pitchFamily="34" charset="0"/>
                <a:cs typeface="Arial" panose="020B0604020202020204" pitchFamily="34" charset="0"/>
              </a:rPr>
              <a:t>fetus</a:t>
            </a:r>
            <a:r>
              <a:rPr lang="en-GB" sz="1600" dirty="0">
                <a:latin typeface="Arial" panose="020B0604020202020204" pitchFamily="34" charset="0"/>
                <a:cs typeface="Arial" panose="020B0604020202020204" pitchFamily="34" charset="0"/>
              </a:rPr>
              <a:t> and child’, The Lancet, 384(9956), pp. 1800–1819.</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Stellar Kids Dentistry (2021) My child keeps getting teased about their teeth: What can I do? Available at: </a:t>
            </a:r>
            <a:r>
              <a:rPr lang="en-GB" sz="1600" dirty="0">
                <a:latin typeface="Arial" panose="020B0604020202020204" pitchFamily="34" charset="0"/>
                <a:cs typeface="Arial" panose="020B0604020202020204" pitchFamily="34" charset="0"/>
                <a:hlinkClick r:id="rId3"/>
              </a:rPr>
              <a:t>https://www.stellarkids.com/posts/my-child-keeps-getting-teased-about-their-teeth-what-can-i-do/</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(Accessed: 4 June 2026).</a:t>
            </a:r>
          </a:p>
        </p:txBody>
      </p:sp>
    </p:spTree>
    <p:extLst>
      <p:ext uri="{BB962C8B-B14F-4D97-AF65-F5344CB8AC3E}">
        <p14:creationId xmlns:p14="http://schemas.microsoft.com/office/powerpoint/2010/main" val="1868552277"/>
      </p:ext>
    </p:extLst>
  </p:cSld>
  <p:clrMapOvr>
    <a:masterClrMapping/>
  </p:clrMapOvr>
</p:sld>
</file>

<file path=ppt/theme/theme1.xml><?xml version="1.0" encoding="utf-8"?>
<a:theme xmlns:a="http://schemas.openxmlformats.org/drawingml/2006/main" name="Droplet">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2357</TotalTime>
  <Words>1649</Words>
  <Application>Microsoft Office PowerPoint</Application>
  <PresentationFormat>Widescreen</PresentationFormat>
  <Paragraphs>185</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Tw Cen MT</vt:lpstr>
      <vt:lpstr>Wingdings</vt:lpstr>
      <vt:lpstr>Droplet</vt:lpstr>
      <vt:lpstr>Name: Javaria Irfan Hafiza Student number: 2504716 Module code: LCHS4010 Module: Psychology in Health and Social Care Lecturer: Alice Clayton Title: A Case Study of Isaac (Age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Irfan Hafiza (2504716)</dc:creator>
  <cp:lastModifiedBy>Javaria Irfan Hafiza (2504716)</cp:lastModifiedBy>
  <cp:revision>23</cp:revision>
  <dcterms:created xsi:type="dcterms:W3CDTF">2026-06-02T09:35:52Z</dcterms:created>
  <dcterms:modified xsi:type="dcterms:W3CDTF">2026-06-05T12:13:34Z</dcterms:modified>
</cp:coreProperties>
</file>