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71" r:id="rId3"/>
    <p:sldId id="274" r:id="rId4"/>
    <p:sldId id="275" r:id="rId5"/>
    <p:sldId id="272" r:id="rId6"/>
    <p:sldId id="270" r:id="rId7"/>
    <p:sldId id="261" r:id="rId8"/>
    <p:sldId id="265" r:id="rId9"/>
    <p:sldId id="262" r:id="rId10"/>
    <p:sldId id="263" r:id="rId11"/>
    <p:sldId id="264" r:id="rId12"/>
    <p:sldId id="269" r:id="rId13"/>
    <p:sldId id="266" r:id="rId14"/>
    <p:sldId id="257" r:id="rId15"/>
    <p:sldId id="258" r:id="rId16"/>
    <p:sldId id="259" r:id="rId17"/>
    <p:sldId id="260" r:id="rId18"/>
    <p:sldId id="267" r:id="rId19"/>
    <p:sldId id="268"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7057A5-D8F6-461F-8FF3-5E45A3C7E1D2}" v="6" dt="2023-03-28T10:55:27.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B57057A5-D8F6-461F-8FF3-5E45A3C7E1D2}"/>
    <pc:docChg chg="undo custSel modSld">
      <pc:chgData name="Deborah Jenkins" userId="3cd02ba5-e528-4585-978d-4fde2b47730a" providerId="ADAL" clId="{B57057A5-D8F6-461F-8FF3-5E45A3C7E1D2}" dt="2023-03-28T10:57:34.966" v="50" actId="403"/>
      <pc:docMkLst>
        <pc:docMk/>
      </pc:docMkLst>
      <pc:sldChg chg="delSp modSp mod">
        <pc:chgData name="Deborah Jenkins" userId="3cd02ba5-e528-4585-978d-4fde2b47730a" providerId="ADAL" clId="{B57057A5-D8F6-461F-8FF3-5E45A3C7E1D2}" dt="2023-03-28T10:56:17.288" v="39" actId="14100"/>
        <pc:sldMkLst>
          <pc:docMk/>
          <pc:sldMk cId="1237688184" sldId="257"/>
        </pc:sldMkLst>
        <pc:spChg chg="mod">
          <ac:chgData name="Deborah Jenkins" userId="3cd02ba5-e528-4585-978d-4fde2b47730a" providerId="ADAL" clId="{B57057A5-D8F6-461F-8FF3-5E45A3C7E1D2}" dt="2023-03-28T10:56:17.288" v="39" actId="14100"/>
          <ac:spMkLst>
            <pc:docMk/>
            <pc:sldMk cId="1237688184" sldId="257"/>
            <ac:spMk id="3" creationId="{00000000-0000-0000-0000-000000000000}"/>
          </ac:spMkLst>
        </pc:spChg>
        <pc:spChg chg="del">
          <ac:chgData name="Deborah Jenkins" userId="3cd02ba5-e528-4585-978d-4fde2b47730a" providerId="ADAL" clId="{B57057A5-D8F6-461F-8FF3-5E45A3C7E1D2}" dt="2023-03-28T10:55:43.458" v="34" actId="478"/>
          <ac:spMkLst>
            <pc:docMk/>
            <pc:sldMk cId="1237688184" sldId="257"/>
            <ac:spMk id="4" creationId="{00000000-0000-0000-0000-000000000000}"/>
          </ac:spMkLst>
        </pc:spChg>
        <pc:spChg chg="del">
          <ac:chgData name="Deborah Jenkins" userId="3cd02ba5-e528-4585-978d-4fde2b47730a" providerId="ADAL" clId="{B57057A5-D8F6-461F-8FF3-5E45A3C7E1D2}" dt="2023-03-28T10:55:47.971" v="35" actId="478"/>
          <ac:spMkLst>
            <pc:docMk/>
            <pc:sldMk cId="1237688184" sldId="257"/>
            <ac:spMk id="5" creationId="{00000000-0000-0000-0000-000000000000}"/>
          </ac:spMkLst>
        </pc:spChg>
      </pc:sldChg>
      <pc:sldChg chg="modSp mod">
        <pc:chgData name="Deborah Jenkins" userId="3cd02ba5-e528-4585-978d-4fde2b47730a" providerId="ADAL" clId="{B57057A5-D8F6-461F-8FF3-5E45A3C7E1D2}" dt="2023-03-28T10:56:26.109" v="40" actId="2711"/>
        <pc:sldMkLst>
          <pc:docMk/>
          <pc:sldMk cId="3182260140" sldId="258"/>
        </pc:sldMkLst>
        <pc:spChg chg="mod">
          <ac:chgData name="Deborah Jenkins" userId="3cd02ba5-e528-4585-978d-4fde2b47730a" providerId="ADAL" clId="{B57057A5-D8F6-461F-8FF3-5E45A3C7E1D2}" dt="2023-03-28T10:56:26.109" v="40" actId="2711"/>
          <ac:spMkLst>
            <pc:docMk/>
            <pc:sldMk cId="3182260140" sldId="258"/>
            <ac:spMk id="3" creationId="{00000000-0000-0000-0000-000000000000}"/>
          </ac:spMkLst>
        </pc:spChg>
      </pc:sldChg>
      <pc:sldChg chg="modSp mod">
        <pc:chgData name="Deborah Jenkins" userId="3cd02ba5-e528-4585-978d-4fde2b47730a" providerId="ADAL" clId="{B57057A5-D8F6-461F-8FF3-5E45A3C7E1D2}" dt="2023-03-28T10:56:42.814" v="41" actId="2711"/>
        <pc:sldMkLst>
          <pc:docMk/>
          <pc:sldMk cId="833013025" sldId="259"/>
        </pc:sldMkLst>
        <pc:spChg chg="mod">
          <ac:chgData name="Deborah Jenkins" userId="3cd02ba5-e528-4585-978d-4fde2b47730a" providerId="ADAL" clId="{B57057A5-D8F6-461F-8FF3-5E45A3C7E1D2}" dt="2023-03-28T10:56:42.814" v="41" actId="2711"/>
          <ac:spMkLst>
            <pc:docMk/>
            <pc:sldMk cId="833013025" sldId="259"/>
            <ac:spMk id="3" creationId="{00000000-0000-0000-0000-000000000000}"/>
          </ac:spMkLst>
        </pc:spChg>
      </pc:sldChg>
      <pc:sldChg chg="modSp mod">
        <pc:chgData name="Deborah Jenkins" userId="3cd02ba5-e528-4585-978d-4fde2b47730a" providerId="ADAL" clId="{B57057A5-D8F6-461F-8FF3-5E45A3C7E1D2}" dt="2023-03-28T10:56:52.314" v="42" actId="2711"/>
        <pc:sldMkLst>
          <pc:docMk/>
          <pc:sldMk cId="3857048729" sldId="260"/>
        </pc:sldMkLst>
        <pc:spChg chg="mod">
          <ac:chgData name="Deborah Jenkins" userId="3cd02ba5-e528-4585-978d-4fde2b47730a" providerId="ADAL" clId="{B57057A5-D8F6-461F-8FF3-5E45A3C7E1D2}" dt="2023-03-28T10:56:52.314" v="42" actId="2711"/>
          <ac:spMkLst>
            <pc:docMk/>
            <pc:sldMk cId="3857048729" sldId="260"/>
            <ac:spMk id="3" creationId="{00000000-0000-0000-0000-000000000000}"/>
          </ac:spMkLst>
        </pc:spChg>
      </pc:sldChg>
      <pc:sldChg chg="modSp mod">
        <pc:chgData name="Deborah Jenkins" userId="3cd02ba5-e528-4585-978d-4fde2b47730a" providerId="ADAL" clId="{B57057A5-D8F6-461F-8FF3-5E45A3C7E1D2}" dt="2023-03-28T10:52:49.178" v="9" actId="404"/>
        <pc:sldMkLst>
          <pc:docMk/>
          <pc:sldMk cId="1113900252" sldId="261"/>
        </pc:sldMkLst>
        <pc:spChg chg="mod">
          <ac:chgData name="Deborah Jenkins" userId="3cd02ba5-e528-4585-978d-4fde2b47730a" providerId="ADAL" clId="{B57057A5-D8F6-461F-8FF3-5E45A3C7E1D2}" dt="2023-03-28T10:52:49.178" v="9" actId="404"/>
          <ac:spMkLst>
            <pc:docMk/>
            <pc:sldMk cId="1113900252" sldId="261"/>
            <ac:spMk id="3" creationId="{00000000-0000-0000-0000-000000000000}"/>
          </ac:spMkLst>
        </pc:spChg>
      </pc:sldChg>
      <pc:sldChg chg="modSp mod modAnim">
        <pc:chgData name="Deborah Jenkins" userId="3cd02ba5-e528-4585-978d-4fde2b47730a" providerId="ADAL" clId="{B57057A5-D8F6-461F-8FF3-5E45A3C7E1D2}" dt="2023-03-28T10:53:57.485" v="19"/>
        <pc:sldMkLst>
          <pc:docMk/>
          <pc:sldMk cId="1304776343" sldId="262"/>
        </pc:sldMkLst>
        <pc:spChg chg="mod">
          <ac:chgData name="Deborah Jenkins" userId="3cd02ba5-e528-4585-978d-4fde2b47730a" providerId="ADAL" clId="{B57057A5-D8F6-461F-8FF3-5E45A3C7E1D2}" dt="2023-03-28T10:53:53.322" v="18" actId="404"/>
          <ac:spMkLst>
            <pc:docMk/>
            <pc:sldMk cId="1304776343" sldId="262"/>
            <ac:spMk id="3" creationId="{00000000-0000-0000-0000-000000000000}"/>
          </ac:spMkLst>
        </pc:spChg>
      </pc:sldChg>
      <pc:sldChg chg="modSp mod modAnim">
        <pc:chgData name="Deborah Jenkins" userId="3cd02ba5-e528-4585-978d-4fde2b47730a" providerId="ADAL" clId="{B57057A5-D8F6-461F-8FF3-5E45A3C7E1D2}" dt="2023-03-28T10:54:25.724" v="23"/>
        <pc:sldMkLst>
          <pc:docMk/>
          <pc:sldMk cId="2717144153" sldId="263"/>
        </pc:sldMkLst>
        <pc:spChg chg="mod">
          <ac:chgData name="Deborah Jenkins" userId="3cd02ba5-e528-4585-978d-4fde2b47730a" providerId="ADAL" clId="{B57057A5-D8F6-461F-8FF3-5E45A3C7E1D2}" dt="2023-03-28T10:54:21.975" v="22" actId="14100"/>
          <ac:spMkLst>
            <pc:docMk/>
            <pc:sldMk cId="2717144153" sldId="263"/>
            <ac:spMk id="3" creationId="{00000000-0000-0000-0000-000000000000}"/>
          </ac:spMkLst>
        </pc:spChg>
      </pc:sldChg>
      <pc:sldChg chg="modSp mod modAnim">
        <pc:chgData name="Deborah Jenkins" userId="3cd02ba5-e528-4585-978d-4fde2b47730a" providerId="ADAL" clId="{B57057A5-D8F6-461F-8FF3-5E45A3C7E1D2}" dt="2023-03-28T10:54:40.117" v="27"/>
        <pc:sldMkLst>
          <pc:docMk/>
          <pc:sldMk cId="3745519609" sldId="264"/>
        </pc:sldMkLst>
        <pc:spChg chg="mod">
          <ac:chgData name="Deborah Jenkins" userId="3cd02ba5-e528-4585-978d-4fde2b47730a" providerId="ADAL" clId="{B57057A5-D8F6-461F-8FF3-5E45A3C7E1D2}" dt="2023-03-28T10:54:36.566" v="26" actId="27636"/>
          <ac:spMkLst>
            <pc:docMk/>
            <pc:sldMk cId="3745519609" sldId="264"/>
            <ac:spMk id="3" creationId="{00000000-0000-0000-0000-000000000000}"/>
          </ac:spMkLst>
        </pc:spChg>
      </pc:sldChg>
      <pc:sldChg chg="modSp mod">
        <pc:chgData name="Deborah Jenkins" userId="3cd02ba5-e528-4585-978d-4fde2b47730a" providerId="ADAL" clId="{B57057A5-D8F6-461F-8FF3-5E45A3C7E1D2}" dt="2023-03-28T10:53:17.406" v="15" actId="14100"/>
        <pc:sldMkLst>
          <pc:docMk/>
          <pc:sldMk cId="4184300337" sldId="265"/>
        </pc:sldMkLst>
        <pc:spChg chg="mod">
          <ac:chgData name="Deborah Jenkins" userId="3cd02ba5-e528-4585-978d-4fde2b47730a" providerId="ADAL" clId="{B57057A5-D8F6-461F-8FF3-5E45A3C7E1D2}" dt="2023-03-28T10:53:17.406" v="15" actId="14100"/>
          <ac:spMkLst>
            <pc:docMk/>
            <pc:sldMk cId="4184300337" sldId="265"/>
            <ac:spMk id="3" creationId="{00000000-0000-0000-0000-000000000000}"/>
          </ac:spMkLst>
        </pc:spChg>
      </pc:sldChg>
      <pc:sldChg chg="modSp mod">
        <pc:chgData name="Deborah Jenkins" userId="3cd02ba5-e528-4585-978d-4fde2b47730a" providerId="ADAL" clId="{B57057A5-D8F6-461F-8FF3-5E45A3C7E1D2}" dt="2023-03-28T10:55:27.507" v="32" actId="14100"/>
        <pc:sldMkLst>
          <pc:docMk/>
          <pc:sldMk cId="1751926536" sldId="266"/>
        </pc:sldMkLst>
        <pc:spChg chg="mod">
          <ac:chgData name="Deborah Jenkins" userId="3cd02ba5-e528-4585-978d-4fde2b47730a" providerId="ADAL" clId="{B57057A5-D8F6-461F-8FF3-5E45A3C7E1D2}" dt="2023-03-28T10:55:03.307" v="28" actId="2711"/>
          <ac:spMkLst>
            <pc:docMk/>
            <pc:sldMk cId="1751926536" sldId="266"/>
            <ac:spMk id="3" creationId="{00000000-0000-0000-0000-000000000000}"/>
          </ac:spMkLst>
        </pc:spChg>
        <pc:spChg chg="mod">
          <ac:chgData name="Deborah Jenkins" userId="3cd02ba5-e528-4585-978d-4fde2b47730a" providerId="ADAL" clId="{B57057A5-D8F6-461F-8FF3-5E45A3C7E1D2}" dt="2023-03-28T10:55:19.818" v="31" actId="255"/>
          <ac:spMkLst>
            <pc:docMk/>
            <pc:sldMk cId="1751926536" sldId="266"/>
            <ac:spMk id="6" creationId="{00000000-0000-0000-0000-000000000000}"/>
          </ac:spMkLst>
        </pc:spChg>
        <pc:picChg chg="mod">
          <ac:chgData name="Deborah Jenkins" userId="3cd02ba5-e528-4585-978d-4fde2b47730a" providerId="ADAL" clId="{B57057A5-D8F6-461F-8FF3-5E45A3C7E1D2}" dt="2023-03-28T10:55:27.507" v="32" actId="14100"/>
          <ac:picMkLst>
            <pc:docMk/>
            <pc:sldMk cId="1751926536" sldId="266"/>
            <ac:picMk id="1026" creationId="{00000000-0000-0000-0000-000000000000}"/>
          </ac:picMkLst>
        </pc:picChg>
      </pc:sldChg>
      <pc:sldChg chg="delSp modSp mod">
        <pc:chgData name="Deborah Jenkins" userId="3cd02ba5-e528-4585-978d-4fde2b47730a" providerId="ADAL" clId="{B57057A5-D8F6-461F-8FF3-5E45A3C7E1D2}" dt="2023-03-28T10:57:13.579" v="46" actId="478"/>
        <pc:sldMkLst>
          <pc:docMk/>
          <pc:sldMk cId="407916959" sldId="267"/>
        </pc:sldMkLst>
        <pc:spChg chg="mod">
          <ac:chgData name="Deborah Jenkins" userId="3cd02ba5-e528-4585-978d-4fde2b47730a" providerId="ADAL" clId="{B57057A5-D8F6-461F-8FF3-5E45A3C7E1D2}" dt="2023-03-28T10:57:10.144" v="45" actId="2711"/>
          <ac:spMkLst>
            <pc:docMk/>
            <pc:sldMk cId="407916959" sldId="267"/>
            <ac:spMk id="3" creationId="{00000000-0000-0000-0000-000000000000}"/>
          </ac:spMkLst>
        </pc:spChg>
        <pc:spChg chg="del">
          <ac:chgData name="Deborah Jenkins" userId="3cd02ba5-e528-4585-978d-4fde2b47730a" providerId="ADAL" clId="{B57057A5-D8F6-461F-8FF3-5E45A3C7E1D2}" dt="2023-03-28T10:57:13.579" v="46" actId="478"/>
          <ac:spMkLst>
            <pc:docMk/>
            <pc:sldMk cId="407916959" sldId="267"/>
            <ac:spMk id="4" creationId="{00000000-0000-0000-0000-000000000000}"/>
          </ac:spMkLst>
        </pc:spChg>
      </pc:sldChg>
      <pc:sldChg chg="delSp modSp mod">
        <pc:chgData name="Deborah Jenkins" userId="3cd02ba5-e528-4585-978d-4fde2b47730a" providerId="ADAL" clId="{B57057A5-D8F6-461F-8FF3-5E45A3C7E1D2}" dt="2023-03-28T10:57:34.966" v="50" actId="403"/>
        <pc:sldMkLst>
          <pc:docMk/>
          <pc:sldMk cId="3380028990" sldId="268"/>
        </pc:sldMkLst>
        <pc:spChg chg="mod">
          <ac:chgData name="Deborah Jenkins" userId="3cd02ba5-e528-4585-978d-4fde2b47730a" providerId="ADAL" clId="{B57057A5-D8F6-461F-8FF3-5E45A3C7E1D2}" dt="2023-03-28T10:57:34.966" v="50" actId="403"/>
          <ac:spMkLst>
            <pc:docMk/>
            <pc:sldMk cId="3380028990" sldId="268"/>
            <ac:spMk id="2" creationId="{00000000-0000-0000-0000-000000000000}"/>
          </ac:spMkLst>
        </pc:spChg>
        <pc:spChg chg="mod">
          <ac:chgData name="Deborah Jenkins" userId="3cd02ba5-e528-4585-978d-4fde2b47730a" providerId="ADAL" clId="{B57057A5-D8F6-461F-8FF3-5E45A3C7E1D2}" dt="2023-03-28T10:57:25.185" v="47" actId="2711"/>
          <ac:spMkLst>
            <pc:docMk/>
            <pc:sldMk cId="3380028990" sldId="268"/>
            <ac:spMk id="3" creationId="{00000000-0000-0000-0000-000000000000}"/>
          </ac:spMkLst>
        </pc:spChg>
        <pc:spChg chg="del">
          <ac:chgData name="Deborah Jenkins" userId="3cd02ba5-e528-4585-978d-4fde2b47730a" providerId="ADAL" clId="{B57057A5-D8F6-461F-8FF3-5E45A3C7E1D2}" dt="2023-03-28T10:57:27.332" v="48" actId="478"/>
          <ac:spMkLst>
            <pc:docMk/>
            <pc:sldMk cId="3380028990" sldId="268"/>
            <ac:spMk id="4" creationId="{00000000-0000-0000-0000-000000000000}"/>
          </ac:spMkLst>
        </pc:spChg>
      </pc:sldChg>
      <pc:sldChg chg="modSp mod">
        <pc:chgData name="Deborah Jenkins" userId="3cd02ba5-e528-4585-978d-4fde2b47730a" providerId="ADAL" clId="{B57057A5-D8F6-461F-8FF3-5E45A3C7E1D2}" dt="2023-03-28T10:52:23.892" v="7" actId="20577"/>
        <pc:sldMkLst>
          <pc:docMk/>
          <pc:sldMk cId="3960034171" sldId="270"/>
        </pc:sldMkLst>
        <pc:spChg chg="mod">
          <ac:chgData name="Deborah Jenkins" userId="3cd02ba5-e528-4585-978d-4fde2b47730a" providerId="ADAL" clId="{B57057A5-D8F6-461F-8FF3-5E45A3C7E1D2}" dt="2023-03-28T10:52:23.892" v="7" actId="20577"/>
          <ac:spMkLst>
            <pc:docMk/>
            <pc:sldMk cId="3960034171" sldId="270"/>
            <ac:spMk id="3" creationId="{00000000-0000-0000-0000-000000000000}"/>
          </ac:spMkLst>
        </pc:spChg>
      </pc:sldChg>
      <pc:sldChg chg="modSp mod modAnim">
        <pc:chgData name="Deborah Jenkins" userId="3cd02ba5-e528-4585-978d-4fde2b47730a" providerId="ADAL" clId="{B57057A5-D8F6-461F-8FF3-5E45A3C7E1D2}" dt="2023-03-28T10:52:10.065" v="5"/>
        <pc:sldMkLst>
          <pc:docMk/>
          <pc:sldMk cId="3857390978" sldId="271"/>
        </pc:sldMkLst>
        <pc:spChg chg="mod">
          <ac:chgData name="Deborah Jenkins" userId="3cd02ba5-e528-4585-978d-4fde2b47730a" providerId="ADAL" clId="{B57057A5-D8F6-461F-8FF3-5E45A3C7E1D2}" dt="2023-03-28T10:52:04.780" v="4" actId="27636"/>
          <ac:spMkLst>
            <pc:docMk/>
            <pc:sldMk cId="3857390978" sldId="271"/>
            <ac:spMk id="3" creationId="{0F0BEEE5-326A-4E43-07A4-642ACAB3F39B}"/>
          </ac:spMkLst>
        </pc:spChg>
      </pc:sldChg>
      <pc:sldChg chg="modAnim">
        <pc:chgData name="Deborah Jenkins" userId="3cd02ba5-e528-4585-978d-4fde2b47730a" providerId="ADAL" clId="{B57057A5-D8F6-461F-8FF3-5E45A3C7E1D2}" dt="2023-03-28T10:52:14.893" v="6"/>
        <pc:sldMkLst>
          <pc:docMk/>
          <pc:sldMk cId="360115663" sldId="27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736991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979873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3219663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4FAB25-BB58-48D7-9DE3-45A7EBB25EB0}"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653442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4FAB25-BB58-48D7-9DE3-45A7EBB25EB0}"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3830642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4FAB25-BB58-48D7-9DE3-45A7EBB25EB0}"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56314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FAB25-BB58-48D7-9DE3-45A7EBB25EB0}" type="datetimeFigureOut">
              <a:rPr lang="en-GB" smtClean="0"/>
              <a:t>28/03/2023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885195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4FAB25-BB58-48D7-9DE3-45A7EBB25EB0}"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911384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4FAB25-BB58-48D7-9DE3-45A7EBB25EB0}"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894204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23357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06432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868782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2633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298698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327547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FAB25-BB58-48D7-9DE3-45A7EBB25EB0}"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3D4AE7-DC2C-44EE-8485-D863F87AD957}" type="slidenum">
              <a:rPr lang="en-GB" smtClean="0"/>
              <a:t>‹#›</a:t>
            </a:fld>
            <a:endParaRPr lang="en-GB"/>
          </a:p>
        </p:txBody>
      </p:sp>
    </p:spTree>
    <p:extLst>
      <p:ext uri="{BB962C8B-B14F-4D97-AF65-F5344CB8AC3E}">
        <p14:creationId xmlns:p14="http://schemas.microsoft.com/office/powerpoint/2010/main" val="11119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34FAB25-BB58-48D7-9DE3-45A7EBB25EB0}" type="datetimeFigureOut">
              <a:rPr lang="en-GB" smtClean="0"/>
              <a:t>28/03/2023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3D4AE7-DC2C-44EE-8485-D863F87AD957}" type="slidenum">
              <a:rPr lang="en-GB" smtClean="0"/>
              <a:t>‹#›</a:t>
            </a:fld>
            <a:endParaRPr lang="en-GB"/>
          </a:p>
        </p:txBody>
      </p:sp>
    </p:spTree>
    <p:extLst>
      <p:ext uri="{BB962C8B-B14F-4D97-AF65-F5344CB8AC3E}">
        <p14:creationId xmlns:p14="http://schemas.microsoft.com/office/powerpoint/2010/main" val="544194208"/>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hstalks-com.ezproxy.uwtsd.ac.uk/t/3632/one-aldwych-london-combining-sustainability-with-l/?business" TargetMode="External"/><Relationship Id="rId2" Type="http://schemas.openxmlformats.org/officeDocument/2006/relationships/hyperlink" Target="https://hstalks-com.ezproxy.uwtsd.ac.uk/bm/3109/" TargetMode="External"/><Relationship Id="rId1" Type="http://schemas.openxmlformats.org/officeDocument/2006/relationships/slideLayout" Target="../slideLayouts/slideLayout2.xml"/><Relationship Id="rId4" Type="http://schemas.openxmlformats.org/officeDocument/2006/relationships/hyperlink" Target="https://hstalks-com.ezproxy.uwtsd.ac.uk/t/4362/green-tourism-killhope-lochranza-youth-hostel/?business&amp;nocache"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Q3A0mlq35G8" TargetMode="External"/><Relationship Id="rId2" Type="http://schemas.openxmlformats.org/officeDocument/2006/relationships/hyperlink" Target="https://www.youtube.com/watch?v=jjrAIrlROug" TargetMode="External"/><Relationship Id="rId1" Type="http://schemas.openxmlformats.org/officeDocument/2006/relationships/slideLayout" Target="../slideLayouts/slideLayout2.xml"/><Relationship Id="rId6" Type="http://schemas.openxmlformats.org/officeDocument/2006/relationships/hyperlink" Target="https://www.ibtimes.com/world-heritage-sites-threatened-climate-change-nearly-doubles-2014-2613842" TargetMode="External"/><Relationship Id="rId5" Type="http://schemas.openxmlformats.org/officeDocument/2006/relationships/hyperlink" Target="https://www.youtube.com/watch?v=I86WzCpDGpc" TargetMode="External"/><Relationship Id="rId4" Type="http://schemas.openxmlformats.org/officeDocument/2006/relationships/hyperlink" Target="https://www.youtube.com/watch?v=Gusm2Hd6CBI"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2124" y="1096605"/>
            <a:ext cx="10204361" cy="2387600"/>
          </a:xfrm>
        </p:spPr>
        <p:txBody>
          <a:bodyPr/>
          <a:lstStyle/>
          <a:p>
            <a:pPr algn="ctr"/>
            <a:r>
              <a:rPr lang="en-GB" sz="6000" b="1" u="sng" dirty="0"/>
              <a:t>Heritage / Culture  and Sustainability</a:t>
            </a:r>
            <a:r>
              <a:rPr lang="en-GB" sz="6000" dirty="0"/>
              <a:t>.</a:t>
            </a:r>
          </a:p>
        </p:txBody>
      </p:sp>
    </p:spTree>
    <p:extLst>
      <p:ext uri="{BB962C8B-B14F-4D97-AF65-F5344CB8AC3E}">
        <p14:creationId xmlns:p14="http://schemas.microsoft.com/office/powerpoint/2010/main" val="45307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4CFC7-FBF2-CF57-1FFE-0F49C0715FC8}"/>
              </a:ext>
            </a:extLst>
          </p:cNvPr>
          <p:cNvSpPr>
            <a:spLocks noGrp="1"/>
          </p:cNvSpPr>
          <p:nvPr>
            <p:ph type="title"/>
          </p:nvPr>
        </p:nvSpPr>
        <p:spPr/>
        <p:txBody>
          <a:bodyPr/>
          <a:lstStyle/>
          <a:p>
            <a:r>
              <a:rPr lang="en-GB" b="0" i="0" dirty="0">
                <a:solidFill>
                  <a:srgbClr val="202124"/>
                </a:solidFill>
                <a:effectLst/>
                <a:latin typeface="arial" panose="020B0604020202020204" pitchFamily="34" charset="0"/>
              </a:rPr>
              <a:t>What is codes and self-regulation?</a:t>
            </a:r>
            <a:br>
              <a:rPr lang="en-GB" b="0" i="0" dirty="0">
                <a:solidFill>
                  <a:srgbClr val="202124"/>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F0BEEE5-326A-4E43-07A4-642ACAB3F39B}"/>
              </a:ext>
            </a:extLst>
          </p:cNvPr>
          <p:cNvSpPr>
            <a:spLocks noGrp="1"/>
          </p:cNvSpPr>
          <p:nvPr>
            <p:ph idx="1"/>
          </p:nvPr>
        </p:nvSpPr>
        <p:spPr>
          <a:xfrm>
            <a:off x="677334" y="1387929"/>
            <a:ext cx="8596668" cy="5470071"/>
          </a:xfrm>
        </p:spPr>
        <p:txBody>
          <a:bodyPr>
            <a:normAutofit fontScale="92500" lnSpcReduction="10000"/>
          </a:bodyPr>
          <a:lstStyle/>
          <a:p>
            <a:pPr algn="l"/>
            <a:r>
              <a:rPr lang="en-GB" b="1" i="0" dirty="0">
                <a:solidFill>
                  <a:srgbClr val="202124"/>
                </a:solidFill>
                <a:effectLst/>
                <a:latin typeface="arial" panose="020B0604020202020204" pitchFamily="34" charset="0"/>
              </a:rPr>
              <a:t>Codes of conduct are being used by a number of industries as a means of self-regulation or co-regulation with government</a:t>
            </a:r>
            <a:r>
              <a:rPr lang="en-GB" b="0" i="0" dirty="0">
                <a:solidFill>
                  <a:srgbClr val="202124"/>
                </a:solidFill>
                <a:effectLst/>
                <a:latin typeface="arial" panose="020B0604020202020204" pitchFamily="34" charset="0"/>
              </a:rPr>
              <a:t>. By identifying industry members that are bound by appropriate industry standards, codes represent a public statement of the industry's responsiveness to consumer needs and concerns.</a:t>
            </a:r>
          </a:p>
          <a:p>
            <a:r>
              <a:rPr lang="en-GB" b="0" i="0" dirty="0">
                <a:solidFill>
                  <a:srgbClr val="555555"/>
                </a:solidFill>
                <a:effectLst/>
                <a:latin typeface="robotoregular"/>
              </a:rPr>
              <a:t>The tourism industry typically chooses self-regulation over governmental regulation because it affords industry stakeholders greater ﬂexibility in service provision (Buckley, 2012).</a:t>
            </a:r>
          </a:p>
          <a:p>
            <a:r>
              <a:rPr lang="en-GB" b="0" i="0" dirty="0">
                <a:solidFill>
                  <a:srgbClr val="555555"/>
                </a:solidFill>
                <a:effectLst/>
                <a:latin typeface="robotoregular"/>
              </a:rPr>
              <a:t>A good example of a group that has embraced self-regulation is the International </a:t>
            </a:r>
            <a:r>
              <a:rPr lang="en-GB" b="1" i="0" dirty="0">
                <a:solidFill>
                  <a:srgbClr val="555555"/>
                </a:solidFill>
                <a:effectLst/>
                <a:latin typeface="robotoregular"/>
              </a:rPr>
              <a:t>Association of Antarctica Tour Operators (IAATO</a:t>
            </a:r>
            <a:r>
              <a:rPr lang="en-GB" b="0" i="0" dirty="0">
                <a:solidFill>
                  <a:srgbClr val="555555"/>
                </a:solidFill>
                <a:effectLst/>
                <a:latin typeface="robotoregular"/>
              </a:rPr>
              <a:t>). This organization not only self regulates according to visitor interaction with animals (e.g. how close tourists can get to animals), but also on who and where the 40-odd companies that operate cruises in Antarctica can access landing sites through the course of the tourist season (Marshall, 2016). </a:t>
            </a:r>
          </a:p>
          <a:p>
            <a:r>
              <a:rPr lang="en-GB" b="0" i="0" dirty="0">
                <a:solidFill>
                  <a:srgbClr val="555555"/>
                </a:solidFill>
                <a:effectLst/>
                <a:latin typeface="robotoregular"/>
              </a:rPr>
              <a:t>The work of the IAATO is also a good example of how codes of ethics are implemented in tourism.</a:t>
            </a:r>
          </a:p>
          <a:p>
            <a:r>
              <a:rPr lang="en-GB" b="0" i="0" dirty="0">
                <a:solidFill>
                  <a:srgbClr val="555555"/>
                </a:solidFill>
                <a:effectLst/>
                <a:latin typeface="robotoregular"/>
              </a:rPr>
              <a:t>Codes of ethics are said to be one of the most important expressions of an organization’s philosophy. They induce members of an organization to think about their actions in a philosophical manner and to do their duty as moral individuals in the context of the expressed values of the organization (Fennell &amp; Malloy, 2007).</a:t>
            </a:r>
            <a:br>
              <a:rPr lang="en-GB" dirty="0"/>
            </a:br>
            <a:endParaRPr lang="en-GB" dirty="0"/>
          </a:p>
        </p:txBody>
      </p:sp>
    </p:spTree>
    <p:extLst>
      <p:ext uri="{BB962C8B-B14F-4D97-AF65-F5344CB8AC3E}">
        <p14:creationId xmlns:p14="http://schemas.microsoft.com/office/powerpoint/2010/main" val="3857390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80BF682-5EF3-CF29-0D3B-48F60BB8A25D}"/>
              </a:ext>
            </a:extLst>
          </p:cNvPr>
          <p:cNvPicPr>
            <a:picLocks noGrp="1" noChangeAspect="1"/>
          </p:cNvPicPr>
          <p:nvPr>
            <p:ph idx="1"/>
          </p:nvPr>
        </p:nvPicPr>
        <p:blipFill>
          <a:blip r:embed="rId2"/>
          <a:stretch>
            <a:fillRect/>
          </a:stretch>
        </p:blipFill>
        <p:spPr>
          <a:xfrm>
            <a:off x="1125785" y="713015"/>
            <a:ext cx="8034392" cy="4436382"/>
          </a:xfrm>
          <a:prstGeom prst="rect">
            <a:avLst/>
          </a:prstGeom>
        </p:spPr>
      </p:pic>
    </p:spTree>
    <p:extLst>
      <p:ext uri="{BB962C8B-B14F-4D97-AF65-F5344CB8AC3E}">
        <p14:creationId xmlns:p14="http://schemas.microsoft.com/office/powerpoint/2010/main" val="3603249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F739-2A7D-BC7E-49DB-6EB3DD31B4FD}"/>
              </a:ext>
            </a:extLst>
          </p:cNvPr>
          <p:cNvSpPr>
            <a:spLocks noGrp="1"/>
          </p:cNvSpPr>
          <p:nvPr>
            <p:ph type="title"/>
          </p:nvPr>
        </p:nvSpPr>
        <p:spPr/>
        <p:txBody>
          <a:bodyPr/>
          <a:lstStyle/>
          <a:p>
            <a:r>
              <a:rPr lang="en-GB" dirty="0"/>
              <a:t>Code of conduct</a:t>
            </a:r>
          </a:p>
        </p:txBody>
      </p:sp>
      <p:sp>
        <p:nvSpPr>
          <p:cNvPr id="3" name="Content Placeholder 2">
            <a:extLst>
              <a:ext uri="{FF2B5EF4-FFF2-40B4-BE49-F238E27FC236}">
                <a16:creationId xmlns:a16="http://schemas.microsoft.com/office/drawing/2014/main" id="{6E76F22D-3AD9-148E-0AF9-62667F083EB5}"/>
              </a:ext>
            </a:extLst>
          </p:cNvPr>
          <p:cNvSpPr>
            <a:spLocks noGrp="1"/>
          </p:cNvSpPr>
          <p:nvPr>
            <p:ph idx="1"/>
          </p:nvPr>
        </p:nvSpPr>
        <p:spPr/>
        <p:txBody>
          <a:bodyPr/>
          <a:lstStyle/>
          <a:p>
            <a:r>
              <a:rPr lang="en-GB" b="0" i="0" dirty="0">
                <a:solidFill>
                  <a:srgbClr val="333333"/>
                </a:solidFill>
                <a:effectLst/>
                <a:latin typeface="PT Sans" panose="020B0503020203020204" pitchFamily="34" charset="0"/>
              </a:rPr>
              <a:t>To encourage the best practices of sustainable tourism development, voluntary initiative and codes of conduct are considerably as an effective tool on preventing or reducing negative impacts caused by tourists. This aims to influent tourists’ behaviour in a more responsible way.</a:t>
            </a:r>
          </a:p>
          <a:p>
            <a:r>
              <a:rPr lang="en-GB" b="0" i="0" dirty="0">
                <a:solidFill>
                  <a:srgbClr val="333333"/>
                </a:solidFill>
                <a:effectLst/>
                <a:latin typeface="PT Sans" panose="020B0503020203020204" pitchFamily="34" charset="0"/>
              </a:rPr>
              <a:t>To protect tourism resources in terms of natural, cultural, historical and other resources from the increasing numbers of tourists in a tourist destination. </a:t>
            </a:r>
          </a:p>
          <a:p>
            <a:r>
              <a:rPr lang="en-GB" b="0" i="0" dirty="0">
                <a:solidFill>
                  <a:srgbClr val="333333"/>
                </a:solidFill>
                <a:effectLst/>
                <a:latin typeface="PT Sans" panose="020B0503020203020204" pitchFamily="34" charset="0"/>
              </a:rPr>
              <a:t>The negative impacts of tourists on the destination can be minimized by the way of educating and changing their behaviour with sustainable approach.</a:t>
            </a:r>
          </a:p>
          <a:p>
            <a:r>
              <a:rPr lang="en-GB" b="0" i="0" dirty="0">
                <a:solidFill>
                  <a:srgbClr val="333333"/>
                </a:solidFill>
                <a:effectLst/>
                <a:latin typeface="PT Sans" panose="020B0503020203020204" pitchFamily="34" charset="0"/>
              </a:rPr>
              <a:t> The creation of the rules of conduct is particularly for tour operators, hotels and tourists who are directly participated in tourism industry. (Cole,2007)</a:t>
            </a:r>
            <a:endParaRPr lang="en-GB" dirty="0"/>
          </a:p>
        </p:txBody>
      </p:sp>
    </p:spTree>
    <p:extLst>
      <p:ext uri="{BB962C8B-B14F-4D97-AF65-F5344CB8AC3E}">
        <p14:creationId xmlns:p14="http://schemas.microsoft.com/office/powerpoint/2010/main" val="36011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31B93-DCF6-634A-DDB0-8B082E9034C3}"/>
              </a:ext>
            </a:extLst>
          </p:cNvPr>
          <p:cNvSpPr>
            <a:spLocks noGrp="1"/>
          </p:cNvSpPr>
          <p:nvPr>
            <p:ph type="title"/>
          </p:nvPr>
        </p:nvSpPr>
        <p:spPr/>
        <p:txBody>
          <a:bodyPr/>
          <a:lstStyle/>
          <a:p>
            <a:r>
              <a:rPr lang="en-GB" dirty="0"/>
              <a:t>Green Tourism </a:t>
            </a:r>
          </a:p>
        </p:txBody>
      </p:sp>
      <p:sp>
        <p:nvSpPr>
          <p:cNvPr id="3" name="Content Placeholder 2">
            <a:extLst>
              <a:ext uri="{FF2B5EF4-FFF2-40B4-BE49-F238E27FC236}">
                <a16:creationId xmlns:a16="http://schemas.microsoft.com/office/drawing/2014/main" id="{899E7C84-9905-9677-01D8-0FA3FDC1235C}"/>
              </a:ext>
            </a:extLst>
          </p:cNvPr>
          <p:cNvSpPr>
            <a:spLocks noGrp="1"/>
          </p:cNvSpPr>
          <p:nvPr>
            <p:ph idx="1"/>
          </p:nvPr>
        </p:nvSpPr>
        <p:spPr/>
        <p:txBody>
          <a:bodyPr/>
          <a:lstStyle/>
          <a:p>
            <a:r>
              <a:rPr lang="en-GB" dirty="0">
                <a:solidFill>
                  <a:srgbClr val="007BA1"/>
                </a:solidFill>
                <a:latin typeface="helvetica" panose="020B0604020202020204" pitchFamily="34" charset="0"/>
                <a:hlinkClick r:id="rId2"/>
              </a:rPr>
              <a:t>Sustainable tourism</a:t>
            </a:r>
            <a:br>
              <a:rPr lang="en-GB" dirty="0">
                <a:solidFill>
                  <a:srgbClr val="007BA1"/>
                </a:solidFill>
                <a:latin typeface="helvetica" panose="020B0604020202020204" pitchFamily="34" charset="0"/>
                <a:hlinkClick r:id="rId2"/>
              </a:rPr>
            </a:br>
            <a:r>
              <a:rPr lang="en-GB" dirty="0">
                <a:latin typeface="helvetica" panose="020B0604020202020204" pitchFamily="34" charset="0"/>
              </a:rPr>
              <a:t>Ms. Andrea Nicholas – Green Business, UK</a:t>
            </a:r>
            <a:br>
              <a:rPr lang="en-GB" dirty="0">
                <a:latin typeface="helvetica" panose="020B0604020202020204" pitchFamily="34" charset="0"/>
              </a:rPr>
            </a:br>
            <a:endParaRPr lang="en-GB" dirty="0">
              <a:latin typeface="helvetica" panose="020B0604020202020204" pitchFamily="34" charset="0"/>
            </a:endParaRPr>
          </a:p>
          <a:p>
            <a:r>
              <a:rPr lang="en-GB" dirty="0">
                <a:hlinkClick r:id="rId3"/>
              </a:rPr>
              <a:t>https://hstalks-com.ezproxy.uwtsd.ac.uk/t/3632/one-aldwych-london-combining-sustainability-with-l/?business</a:t>
            </a:r>
            <a:endParaRPr lang="en-GB" dirty="0"/>
          </a:p>
          <a:p>
            <a:r>
              <a:rPr lang="en-GB" dirty="0">
                <a:hlinkClick r:id="rId4"/>
              </a:rPr>
              <a:t>https://hstalks-com.ezproxy.uwtsd.ac.uk/t/4362/green-tourism-killhope-lochranza-youth-hostel/?business&amp;nocache</a:t>
            </a:r>
            <a:endParaRPr lang="en-GB" dirty="0"/>
          </a:p>
          <a:p>
            <a:endParaRPr lang="en-GB" dirty="0"/>
          </a:p>
        </p:txBody>
      </p:sp>
    </p:spTree>
    <p:extLst>
      <p:ext uri="{BB962C8B-B14F-4D97-AF65-F5344CB8AC3E}">
        <p14:creationId xmlns:p14="http://schemas.microsoft.com/office/powerpoint/2010/main" val="3496981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184597"/>
            <a:ext cx="10097035" cy="1320800"/>
          </a:xfrm>
        </p:spPr>
        <p:txBody>
          <a:bodyPr/>
          <a:lstStyle/>
          <a:p>
            <a:r>
              <a:rPr lang="en-GB" dirty="0"/>
              <a:t>HERITAGE / CULTURE  AND CLIMATE CHANGE!</a:t>
            </a:r>
          </a:p>
        </p:txBody>
      </p:sp>
      <p:sp>
        <p:nvSpPr>
          <p:cNvPr id="3" name="Content Placeholder 2"/>
          <p:cNvSpPr>
            <a:spLocks noGrp="1"/>
          </p:cNvSpPr>
          <p:nvPr>
            <p:ph idx="1"/>
          </p:nvPr>
        </p:nvSpPr>
        <p:spPr>
          <a:xfrm>
            <a:off x="677334" y="1270000"/>
            <a:ext cx="9844705" cy="3880773"/>
          </a:xfrm>
        </p:spPr>
        <p:txBody>
          <a:bodyPr>
            <a:noAutofit/>
          </a:bodyPr>
          <a:lstStyle/>
          <a:p>
            <a:endParaRPr lang="en-GB" sz="2800" dirty="0"/>
          </a:p>
          <a:p>
            <a:pPr marL="0" indent="0">
              <a:buNone/>
            </a:pPr>
            <a:r>
              <a:rPr lang="en-GB" sz="2800" dirty="0"/>
              <a:t>*DISCUSSION Q’s</a:t>
            </a:r>
          </a:p>
          <a:p>
            <a:endParaRPr lang="en-GB" sz="800" dirty="0"/>
          </a:p>
          <a:p>
            <a:r>
              <a:rPr lang="en-GB" sz="2800" dirty="0"/>
              <a:t>1) How is Climate Change affecting Heritage and Culture?</a:t>
            </a:r>
          </a:p>
          <a:p>
            <a:r>
              <a:rPr lang="en-GB" sz="2800" dirty="0"/>
              <a:t>2) To what extent is it affecting Heritage and Culture?</a:t>
            </a:r>
          </a:p>
          <a:p>
            <a:r>
              <a:rPr lang="en-GB" sz="2800" dirty="0"/>
              <a:t>3) Can you think of any particular examples affecting Heritage / Culture </a:t>
            </a:r>
          </a:p>
          <a:p>
            <a:r>
              <a:rPr lang="en-GB" sz="2800" dirty="0"/>
              <a:t>4) What action can be taken to alleviate negative impacts?</a:t>
            </a:r>
          </a:p>
        </p:txBody>
      </p:sp>
    </p:spTree>
    <p:extLst>
      <p:ext uri="{BB962C8B-B14F-4D97-AF65-F5344CB8AC3E}">
        <p14:creationId xmlns:p14="http://schemas.microsoft.com/office/powerpoint/2010/main" val="3960034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CONCERNS:</a:t>
            </a:r>
          </a:p>
        </p:txBody>
      </p:sp>
      <p:sp>
        <p:nvSpPr>
          <p:cNvPr id="3" name="Content Placeholder 2"/>
          <p:cNvSpPr>
            <a:spLocks noGrp="1"/>
          </p:cNvSpPr>
          <p:nvPr>
            <p:ph idx="1"/>
          </p:nvPr>
        </p:nvSpPr>
        <p:spPr>
          <a:xfrm>
            <a:off x="348803" y="1433110"/>
            <a:ext cx="10515600" cy="4351338"/>
          </a:xfrm>
        </p:spPr>
        <p:txBody>
          <a:bodyPr>
            <a:noAutofit/>
          </a:bodyPr>
          <a:lstStyle/>
          <a:p>
            <a:pPr marL="0" indent="0">
              <a:buNone/>
            </a:pPr>
            <a:r>
              <a:rPr lang="en-GB" sz="2800" dirty="0">
                <a:latin typeface="Calibri" panose="020F0502020204030204" pitchFamily="34" charset="0"/>
                <a:cs typeface="Calibri" panose="020F0502020204030204" pitchFamily="34" charset="0"/>
              </a:rPr>
              <a:t>“The global environment faces profound challenges due to addiction to travel and the consumption of resources at unsustainable levels. Planes, trains, cars and other forms of transport are a significant contributor to climate change through the burning of fossil fuels….. The world is experiencing unprecedented levels of species extinction through habitat loss…pollution………..</a:t>
            </a:r>
          </a:p>
          <a:p>
            <a:pPr marL="0" indent="0">
              <a:buNone/>
            </a:pPr>
            <a:r>
              <a:rPr lang="en-GB" sz="2800" dirty="0">
                <a:latin typeface="Calibri" panose="020F0502020204030204" pitchFamily="34" charset="0"/>
                <a:cs typeface="Calibri" panose="020F0502020204030204" pitchFamily="34" charset="0"/>
              </a:rPr>
              <a:t>We need a new kind of tourism that does not contribute to environmental damage, climate change, pollution and loss of eco-systems” (UNESCO 2016)</a:t>
            </a:r>
          </a:p>
        </p:txBody>
      </p:sp>
    </p:spTree>
    <p:extLst>
      <p:ext uri="{BB962C8B-B14F-4D97-AF65-F5344CB8AC3E}">
        <p14:creationId xmlns:p14="http://schemas.microsoft.com/office/powerpoint/2010/main" val="1113900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CONCERNS:</a:t>
            </a:r>
          </a:p>
        </p:txBody>
      </p:sp>
      <p:sp>
        <p:nvSpPr>
          <p:cNvPr id="3" name="Content Placeholder 2"/>
          <p:cNvSpPr>
            <a:spLocks noGrp="1"/>
          </p:cNvSpPr>
          <p:nvPr>
            <p:ph idx="1"/>
          </p:nvPr>
        </p:nvSpPr>
        <p:spPr>
          <a:xfrm>
            <a:off x="535667" y="1503767"/>
            <a:ext cx="9149246" cy="5479419"/>
          </a:xfrm>
        </p:spPr>
        <p:txBody>
          <a:bodyPr>
            <a:noAutofit/>
          </a:bodyPr>
          <a:lstStyle/>
          <a:p>
            <a:r>
              <a:rPr lang="en-GB" sz="3600" dirty="0">
                <a:latin typeface="Calibri" panose="020F0502020204030204" pitchFamily="34" charset="0"/>
                <a:cs typeface="Calibri" panose="020F0502020204030204" pitchFamily="34" charset="0"/>
              </a:rPr>
              <a:t>CIIMATE CHANGE  - WHAT IS IT?????</a:t>
            </a:r>
          </a:p>
          <a:p>
            <a:endParaRPr lang="en-GB" sz="3600" dirty="0"/>
          </a:p>
          <a:p>
            <a:pPr marL="0" indent="0">
              <a:buNone/>
            </a:pPr>
            <a:r>
              <a:rPr lang="en-GB" sz="3200" dirty="0">
                <a:latin typeface="Calibri" panose="020F0502020204030204" pitchFamily="34" charset="0"/>
                <a:cs typeface="Calibri" panose="020F0502020204030204" pitchFamily="34" charset="0"/>
              </a:rPr>
              <a:t>“Scientific evidence has shown that concentrations of the main greenhouse gases, carbon dioxide in the atmosphere are greater now than at any time in the past 800,000 years and that temperatures have risen by 1*C since 1880” </a:t>
            </a:r>
          </a:p>
          <a:p>
            <a:pPr marL="0" indent="0">
              <a:buNone/>
            </a:pPr>
            <a:r>
              <a:rPr lang="en-GB" sz="3200" dirty="0">
                <a:latin typeface="Calibri" panose="020F0502020204030204" pitchFamily="34" charset="0"/>
                <a:cs typeface="Calibri" panose="020F0502020204030204" pitchFamily="34" charset="0"/>
              </a:rPr>
              <a:t>(UNESCO 2016)</a:t>
            </a:r>
          </a:p>
        </p:txBody>
      </p:sp>
      <p:sp>
        <p:nvSpPr>
          <p:cNvPr id="4" name="Down Arrow 3"/>
          <p:cNvSpPr/>
          <p:nvPr/>
        </p:nvSpPr>
        <p:spPr>
          <a:xfrm>
            <a:off x="3593206" y="2150772"/>
            <a:ext cx="1159098" cy="8113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4300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ENVIRONMENTAL MGT: </a:t>
            </a:r>
          </a:p>
        </p:txBody>
      </p:sp>
      <p:sp>
        <p:nvSpPr>
          <p:cNvPr id="3" name="Content Placeholder 2"/>
          <p:cNvSpPr>
            <a:spLocks noGrp="1"/>
          </p:cNvSpPr>
          <p:nvPr>
            <p:ph idx="1"/>
          </p:nvPr>
        </p:nvSpPr>
        <p:spPr>
          <a:xfrm>
            <a:off x="548545" y="561662"/>
            <a:ext cx="10515600" cy="6296338"/>
          </a:xfrm>
        </p:spPr>
        <p:txBody>
          <a:bodyPr>
            <a:noAutofit/>
          </a:bodyPr>
          <a:lstStyle/>
          <a:p>
            <a:r>
              <a:rPr lang="en-GB" sz="2400" dirty="0">
                <a:latin typeface="Calibri" panose="020F0502020204030204" pitchFamily="34" charset="0"/>
                <a:cs typeface="Calibri" panose="020F0502020204030204" pitchFamily="34" charset="0"/>
              </a:rPr>
              <a:t>Over the past few decades, many sustainability agendas have been considered and introduced globally.</a:t>
            </a:r>
          </a:p>
          <a:p>
            <a:pPr marL="0" indent="0">
              <a:buNone/>
            </a:pPr>
            <a:r>
              <a:rPr lang="en-GB" sz="2800" dirty="0">
                <a:latin typeface="Calibri" panose="020F0502020204030204" pitchFamily="34" charset="0"/>
                <a:cs typeface="Calibri" panose="020F0502020204030204" pitchFamily="34" charset="0"/>
              </a:rPr>
              <a:t> </a:t>
            </a:r>
          </a:p>
          <a:p>
            <a:r>
              <a:rPr lang="en-GB" sz="2800" dirty="0">
                <a:latin typeface="Calibri" panose="020F0502020204030204" pitchFamily="34" charset="0"/>
                <a:cs typeface="Calibri" panose="020F0502020204030204" pitchFamily="34" charset="0"/>
              </a:rPr>
              <a:t>1</a:t>
            </a:r>
            <a:r>
              <a:rPr lang="en-GB" sz="2400" dirty="0">
                <a:latin typeface="Calibri" panose="020F0502020204030204" pitchFamily="34" charset="0"/>
                <a:cs typeface="Calibri" panose="020F0502020204030204" pitchFamily="34" charset="0"/>
              </a:rPr>
              <a:t>) 1987 </a:t>
            </a:r>
            <a:r>
              <a:rPr lang="en-GB" sz="2400" dirty="0" err="1">
                <a:latin typeface="Calibri" panose="020F0502020204030204" pitchFamily="34" charset="0"/>
                <a:cs typeface="Calibri" panose="020F0502020204030204" pitchFamily="34" charset="0"/>
              </a:rPr>
              <a:t>Bruntland</a:t>
            </a:r>
            <a:r>
              <a:rPr lang="en-GB" sz="2400" dirty="0">
                <a:latin typeface="Calibri" panose="020F0502020204030204" pitchFamily="34" charset="0"/>
                <a:cs typeface="Calibri" panose="020F0502020204030204" pitchFamily="34" charset="0"/>
              </a:rPr>
              <a:t> Report  - “Our Common Future”  -  </a:t>
            </a:r>
            <a:r>
              <a:rPr lang="en-GB" sz="2400" i="1" dirty="0">
                <a:latin typeface="Calibri" panose="020F0502020204030204" pitchFamily="34" charset="0"/>
                <a:cs typeface="Calibri" panose="020F0502020204030204" pitchFamily="34" charset="0"/>
              </a:rPr>
              <a:t>Sustainability that meets the needs of the present without compromising the needs of future generations….!</a:t>
            </a:r>
          </a:p>
          <a:p>
            <a:r>
              <a:rPr lang="en-GB" sz="2400" dirty="0">
                <a:latin typeface="Calibri" panose="020F0502020204030204" pitchFamily="34" charset="0"/>
                <a:cs typeface="Calibri" panose="020F0502020204030204" pitchFamily="34" charset="0"/>
              </a:rPr>
              <a:t>2) 1992 Rio Summit – UN - Agenda 21 (178 Countries adopted a sustainable plan).</a:t>
            </a:r>
          </a:p>
          <a:p>
            <a:r>
              <a:rPr lang="en-GB" sz="2400" dirty="0">
                <a:latin typeface="Calibri" panose="020F0502020204030204" pitchFamily="34" charset="0"/>
                <a:cs typeface="Calibri" panose="020F0502020204030204" pitchFamily="34" charset="0"/>
              </a:rPr>
              <a:t>3) 2000 – Millennium Summit.</a:t>
            </a:r>
          </a:p>
          <a:p>
            <a:r>
              <a:rPr lang="en-GB" sz="2400" dirty="0">
                <a:latin typeface="Calibri" panose="020F0502020204030204" pitchFamily="34" charset="0"/>
                <a:cs typeface="Calibri" panose="020F0502020204030204" pitchFamily="34" charset="0"/>
              </a:rPr>
              <a:t>4) 2012 = Rio + 20…… “The Future We Want”</a:t>
            </a:r>
          </a:p>
          <a:p>
            <a:r>
              <a:rPr lang="en-GB" sz="2400" dirty="0">
                <a:latin typeface="Calibri" panose="020F0502020204030204" pitchFamily="34" charset="0"/>
                <a:cs typeface="Calibri" panose="020F0502020204030204" pitchFamily="34" charset="0"/>
              </a:rPr>
              <a:t>5) 2015 – PARIS AGREEMENT  - Sustainable Policy Shaping  - (SDGs – Heritage  / Culture recognised)</a:t>
            </a:r>
          </a:p>
          <a:p>
            <a:r>
              <a:rPr lang="en-GB" sz="2400" dirty="0">
                <a:latin typeface="Calibri" panose="020F0502020204030204" pitchFamily="34" charset="0"/>
                <a:cs typeface="Calibri" panose="020F0502020204030204" pitchFamily="34" charset="0"/>
              </a:rPr>
              <a:t>6) FUTURE = “TRANSFORMING OUR WORLD: The 2030 Agenda for Sustainable Development” - --  17 SDGs Set. </a:t>
            </a:r>
          </a:p>
        </p:txBody>
      </p:sp>
      <p:sp>
        <p:nvSpPr>
          <p:cNvPr id="4" name="Down Arrow 3"/>
          <p:cNvSpPr/>
          <p:nvPr/>
        </p:nvSpPr>
        <p:spPr>
          <a:xfrm>
            <a:off x="7920507" y="1320800"/>
            <a:ext cx="914400" cy="62391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477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819" y="147392"/>
            <a:ext cx="8596668" cy="1320800"/>
          </a:xfrm>
        </p:spPr>
        <p:txBody>
          <a:bodyPr/>
          <a:lstStyle/>
          <a:p>
            <a:r>
              <a:rPr lang="en-GB" dirty="0"/>
              <a:t>HERITAGE TOURISM </a:t>
            </a:r>
          </a:p>
        </p:txBody>
      </p:sp>
      <p:sp>
        <p:nvSpPr>
          <p:cNvPr id="3" name="Content Placeholder 2"/>
          <p:cNvSpPr>
            <a:spLocks noGrp="1"/>
          </p:cNvSpPr>
          <p:nvPr>
            <p:ph idx="1"/>
          </p:nvPr>
        </p:nvSpPr>
        <p:spPr>
          <a:xfrm>
            <a:off x="361682" y="807792"/>
            <a:ext cx="10515600" cy="5979451"/>
          </a:xfrm>
        </p:spPr>
        <p:txBody>
          <a:bodyPr>
            <a:noAutofit/>
          </a:bodyPr>
          <a:lstStyle/>
          <a:p>
            <a:r>
              <a:rPr lang="en-GB" sz="2400" dirty="0">
                <a:latin typeface="Calibri" panose="020F0502020204030204" pitchFamily="34" charset="0"/>
                <a:cs typeface="Calibri" panose="020F0502020204030204" pitchFamily="34" charset="0"/>
              </a:rPr>
              <a:t>For Heritage and Cultural sites, the concerns of environmental impacts and the importance for conservation / preservation, extends wider, due to the fragility and sensitivity of such products.</a:t>
            </a:r>
          </a:p>
          <a:p>
            <a:pPr marL="0" indent="0">
              <a:buNone/>
            </a:pPr>
            <a:endParaRPr lang="en-GB" sz="11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With general tourism numbers growing exponentially, issues for ‘fragile’ heritage / cultural sites can be particularly devastating - - - therefore sustainability and conservation concerns can be significant!</a:t>
            </a:r>
          </a:p>
          <a:p>
            <a:endParaRPr lang="en-GB" sz="8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SIZE AND SCALE OF HERITAGE TOURISM.</a:t>
            </a:r>
          </a:p>
          <a:p>
            <a:endParaRPr lang="en-GB" sz="800" b="1" i="1" dirty="0">
              <a:latin typeface="Calibri" panose="020F0502020204030204" pitchFamily="34" charset="0"/>
              <a:cs typeface="Calibri" panose="020F0502020204030204" pitchFamily="34" charset="0"/>
            </a:endParaRPr>
          </a:p>
          <a:p>
            <a:r>
              <a:rPr lang="en-GB" sz="2000" b="1" i="1" dirty="0">
                <a:latin typeface="Calibri" panose="020F0502020204030204" pitchFamily="34" charset="0"/>
                <a:cs typeface="Calibri" panose="020F0502020204030204" pitchFamily="34" charset="0"/>
              </a:rPr>
              <a:t>“Cultural Tourism is one of the largest and fastest-growing global tourism markets” </a:t>
            </a:r>
            <a:r>
              <a:rPr lang="en-GB" sz="2000" i="1" dirty="0">
                <a:latin typeface="Calibri" panose="020F0502020204030204" pitchFamily="34" charset="0"/>
                <a:cs typeface="Calibri" panose="020F0502020204030204" pitchFamily="34" charset="0"/>
              </a:rPr>
              <a:t>(UNESCO 2016)</a:t>
            </a:r>
          </a:p>
          <a:p>
            <a:r>
              <a:rPr lang="en-GB" sz="2000" b="1" i="1" dirty="0">
                <a:latin typeface="Calibri" panose="020F0502020204030204" pitchFamily="34" charset="0"/>
                <a:cs typeface="Calibri" panose="020F0502020204030204" pitchFamily="34" charset="0"/>
              </a:rPr>
              <a:t>“Cultural Tourism accounts for 40% of world tourism revenues.” </a:t>
            </a:r>
            <a:r>
              <a:rPr lang="en-GB" sz="2000" i="1" dirty="0">
                <a:latin typeface="Calibri" panose="020F0502020204030204" pitchFamily="34" charset="0"/>
                <a:cs typeface="Calibri" panose="020F0502020204030204" pitchFamily="34" charset="0"/>
              </a:rPr>
              <a:t>(</a:t>
            </a:r>
            <a:r>
              <a:rPr lang="en-GB" sz="2000" i="1" dirty="0" err="1">
                <a:latin typeface="Calibri" panose="020F0502020204030204" pitchFamily="34" charset="0"/>
                <a:cs typeface="Calibri" panose="020F0502020204030204" pitchFamily="34" charset="0"/>
              </a:rPr>
              <a:t>Hosagrahar</a:t>
            </a:r>
            <a:r>
              <a:rPr lang="en-GB" sz="2000" i="1" dirty="0">
                <a:latin typeface="Calibri" panose="020F0502020204030204" pitchFamily="34" charset="0"/>
                <a:cs typeface="Calibri" panose="020F0502020204030204" pitchFamily="34" charset="0"/>
              </a:rPr>
              <a:t> 2017)</a:t>
            </a:r>
          </a:p>
          <a:p>
            <a:r>
              <a:rPr lang="en-GB" sz="2000" b="1" i="1" dirty="0">
                <a:latin typeface="Calibri" panose="020F0502020204030204" pitchFamily="34" charset="0"/>
                <a:cs typeface="Calibri" panose="020F0502020204030204" pitchFamily="34" charset="0"/>
              </a:rPr>
              <a:t>“Cultural Tourism is the single most important resource for international tourism” </a:t>
            </a:r>
          </a:p>
          <a:p>
            <a:pPr marL="0" indent="0">
              <a:buNone/>
            </a:pPr>
            <a:r>
              <a:rPr lang="en-GB" sz="2000" i="1" dirty="0">
                <a:latin typeface="Calibri" panose="020F0502020204030204" pitchFamily="34" charset="0"/>
                <a:cs typeface="Calibri" panose="020F0502020204030204" pitchFamily="34" charset="0"/>
              </a:rPr>
              <a:t>   (Graham 2000)</a:t>
            </a:r>
          </a:p>
        </p:txBody>
      </p:sp>
    </p:spTree>
    <p:extLst>
      <p:ext uri="{BB962C8B-B14F-4D97-AF65-F5344CB8AC3E}">
        <p14:creationId xmlns:p14="http://schemas.microsoft.com/office/powerpoint/2010/main" val="271714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241" y="0"/>
            <a:ext cx="8596668" cy="1320800"/>
          </a:xfrm>
        </p:spPr>
        <p:txBody>
          <a:bodyPr/>
          <a:lstStyle/>
          <a:p>
            <a:r>
              <a:rPr lang="en-GB" dirty="0"/>
              <a:t>Heritage and Sustainability </a:t>
            </a:r>
          </a:p>
        </p:txBody>
      </p:sp>
      <p:sp>
        <p:nvSpPr>
          <p:cNvPr id="3" name="Content Placeholder 2"/>
          <p:cNvSpPr>
            <a:spLocks noGrp="1"/>
          </p:cNvSpPr>
          <p:nvPr>
            <p:ph idx="1"/>
          </p:nvPr>
        </p:nvSpPr>
        <p:spPr>
          <a:xfrm>
            <a:off x="142740" y="927279"/>
            <a:ext cx="11061879" cy="5415565"/>
          </a:xfrm>
        </p:spPr>
        <p:txBody>
          <a:bodyPr>
            <a:normAutofit fontScale="92500"/>
          </a:bodyPr>
          <a:lstStyle/>
          <a:p>
            <a:r>
              <a:rPr lang="en-GB" sz="2400" dirty="0">
                <a:latin typeface="Calibri" panose="020F0502020204030204" pitchFamily="34" charset="0"/>
                <a:cs typeface="Calibri" panose="020F0502020204030204" pitchFamily="34" charset="0"/>
              </a:rPr>
              <a:t>For TANGIBLE heritage – there are significant concerns for such sites.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1000 World Heritage sites – in 163 countries – vital sites, but many are under huge environmental pressures.</a:t>
            </a:r>
          </a:p>
          <a:p>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	EG: VENICE and its LAGOONS / GALAPAGOS ISLANDS = = GREATLY vulnerable from </a:t>
            </a:r>
          </a:p>
          <a:p>
            <a:pPr marL="0" indent="0">
              <a:buNone/>
            </a:pPr>
            <a:r>
              <a:rPr lang="en-GB" sz="2400" dirty="0">
                <a:latin typeface="Calibri" panose="020F0502020204030204" pitchFamily="34" charset="0"/>
                <a:cs typeface="Calibri" panose="020F0502020204030204" pitchFamily="34" charset="0"/>
              </a:rPr>
              <a:t>            Environmental Damage and Climate Change.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PROBLEM: Climate Change IS exacerbating the already existing concerns for many WHS.</a:t>
            </a:r>
          </a:p>
          <a:p>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Effects of Climate Change (</a:t>
            </a:r>
            <a:r>
              <a:rPr lang="en-GB" sz="2400" dirty="0" err="1">
                <a:latin typeface="Calibri" panose="020F0502020204030204" pitchFamily="34" charset="0"/>
                <a:cs typeface="Calibri" panose="020F0502020204030204" pitchFamily="34" charset="0"/>
              </a:rPr>
              <a:t>eg</a:t>
            </a:r>
            <a:r>
              <a:rPr lang="en-GB" sz="2400" dirty="0">
                <a:latin typeface="Calibri" panose="020F0502020204030204" pitchFamily="34" charset="0"/>
                <a:cs typeface="Calibri" panose="020F0502020204030204" pitchFamily="34" charset="0"/>
              </a:rPr>
              <a:t>; flooding / storms / droughts / temp changes…..) all have the   capacity to drastically alter (change or degrade) WHS.</a:t>
            </a:r>
          </a:p>
        </p:txBody>
      </p:sp>
    </p:spTree>
    <p:extLst>
      <p:ext uri="{BB962C8B-B14F-4D97-AF65-F5344CB8AC3E}">
        <p14:creationId xmlns:p14="http://schemas.microsoft.com/office/powerpoint/2010/main" val="374551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CLIPS / ARTICLES: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hlinkClick r:id="rId2"/>
              </a:rPr>
              <a:t>https://www.youtube.com/watch?v=jjrAIrlROug</a:t>
            </a:r>
            <a:endParaRPr lang="en-GB" dirty="0"/>
          </a:p>
          <a:p>
            <a:pPr marL="0" indent="0">
              <a:buNone/>
            </a:pPr>
            <a:r>
              <a:rPr lang="en-GB" dirty="0">
                <a:hlinkClick r:id="rId3"/>
              </a:rPr>
              <a:t>https://www.youtube.com/watch?v=Q3A0mlq35G8</a:t>
            </a:r>
            <a:endParaRPr lang="en-GB" dirty="0"/>
          </a:p>
          <a:p>
            <a:pPr marL="0" indent="0">
              <a:buNone/>
            </a:pPr>
            <a:r>
              <a:rPr lang="en-GB" dirty="0">
                <a:hlinkClick r:id="rId4"/>
              </a:rPr>
              <a:t>https://www.youtube.com/watch?v=Gusm2Hd6CBI</a:t>
            </a:r>
            <a:endParaRPr lang="en-GB" dirty="0"/>
          </a:p>
          <a:p>
            <a:pPr marL="0" indent="0">
              <a:buNone/>
            </a:pPr>
            <a:r>
              <a:rPr lang="en-GB" dirty="0">
                <a:hlinkClick r:id="rId5"/>
              </a:rPr>
              <a:t>https://www.youtube.com/watch?v=I86WzCpDGpc</a:t>
            </a:r>
            <a:endParaRPr lang="en-GB" dirty="0"/>
          </a:p>
          <a:p>
            <a:pPr marL="0" indent="0">
              <a:buNone/>
            </a:pPr>
            <a:endParaRPr lang="en-GB" dirty="0"/>
          </a:p>
          <a:p>
            <a:endParaRPr lang="en-GB" dirty="0">
              <a:hlinkClick r:id="rId6"/>
            </a:endParaRPr>
          </a:p>
          <a:p>
            <a:pPr marL="0" indent="0">
              <a:buNone/>
            </a:pPr>
            <a:r>
              <a:rPr lang="en-GB" dirty="0">
                <a:hlinkClick r:id="rId6"/>
              </a:rPr>
              <a:t>https://www.ibtimes.com/world-heritage-sites-threatened-climate-change-nearly-doubles-2014-2613842</a:t>
            </a:r>
            <a:endParaRPr lang="en-GB" dirty="0"/>
          </a:p>
        </p:txBody>
      </p:sp>
    </p:spTree>
    <p:extLst>
      <p:ext uri="{BB962C8B-B14F-4D97-AF65-F5344CB8AC3E}">
        <p14:creationId xmlns:p14="http://schemas.microsoft.com/office/powerpoint/2010/main" val="27703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 </a:t>
            </a:r>
          </a:p>
        </p:txBody>
      </p:sp>
      <p:sp>
        <p:nvSpPr>
          <p:cNvPr id="3" name="Content Placeholder 2"/>
          <p:cNvSpPr>
            <a:spLocks noGrp="1"/>
          </p:cNvSpPr>
          <p:nvPr>
            <p:ph idx="1"/>
          </p:nvPr>
        </p:nvSpPr>
        <p:spPr>
          <a:xfrm>
            <a:off x="838200" y="1546382"/>
            <a:ext cx="10515600" cy="4351338"/>
          </a:xfrm>
        </p:spPr>
        <p:txBody>
          <a:bodyPr>
            <a:normAutofit/>
          </a:bodyPr>
          <a:lstStyle/>
          <a:p>
            <a:r>
              <a:rPr lang="en-GB" sz="2000" dirty="0">
                <a:latin typeface="Calibri" panose="020F0502020204030204" pitchFamily="34" charset="0"/>
                <a:cs typeface="Calibri" panose="020F0502020204030204" pitchFamily="34" charset="0"/>
              </a:rPr>
              <a:t>2005 UNESCO SURVEY – Found that 72% of WHS properties were being affected by Climate Change = MAJOR THREAT to WHS.</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Many sites now at ‘Tipping Points’  - - - - - 2014 = 130 WHS in danger of long term risk from sea level rise (</a:t>
            </a:r>
            <a:r>
              <a:rPr lang="en-GB" sz="2000" dirty="0" err="1">
                <a:latin typeface="Calibri" panose="020F0502020204030204" pitchFamily="34" charset="0"/>
                <a:cs typeface="Calibri" panose="020F0502020204030204" pitchFamily="34" charset="0"/>
              </a:rPr>
              <a:t>eg</a:t>
            </a:r>
            <a:r>
              <a:rPr lang="en-GB" sz="2000" dirty="0">
                <a:latin typeface="Calibri" panose="020F0502020204030204" pitchFamily="34" charset="0"/>
                <a:cs typeface="Calibri" panose="020F0502020204030204" pitchFamily="34" charset="0"/>
              </a:rPr>
              <a:t>; Mont Saint Michel and Bay)</a:t>
            </a:r>
          </a:p>
        </p:txBody>
      </p:sp>
      <p:pic>
        <p:nvPicPr>
          <p:cNvPr id="1026" name="Picture 2" descr="https://tse4.mm.bing.net/th?id=OIP.sJd6WU8HqSmhrJHoL5AGcgHaEm&amp;pid=Api&amp;P=0&amp;w=288&amp;h=18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6239" y="3722051"/>
            <a:ext cx="5447763" cy="26297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56069" y="3615452"/>
            <a:ext cx="2691684" cy="3016210"/>
          </a:xfrm>
          <a:prstGeom prst="rect">
            <a:avLst/>
          </a:prstGeom>
          <a:noFill/>
        </p:spPr>
        <p:txBody>
          <a:bodyPr wrap="square" rtlCol="0">
            <a:spAutoFit/>
          </a:bodyPr>
          <a:lstStyle/>
          <a:p>
            <a:r>
              <a:rPr lang="en-GB" sz="1900" b="1" i="1" dirty="0">
                <a:solidFill>
                  <a:srgbClr val="FF0000"/>
                </a:solidFill>
                <a:latin typeface="Calibri" panose="020F0502020204030204" pitchFamily="34" charset="0"/>
                <a:cs typeface="Calibri" panose="020F0502020204030204" pitchFamily="34" charset="0"/>
              </a:rPr>
              <a:t>Fortunately more than 40% of WHS are in Europe </a:t>
            </a:r>
          </a:p>
          <a:p>
            <a:r>
              <a:rPr lang="en-GB" sz="1900" b="1" i="1" dirty="0">
                <a:solidFill>
                  <a:srgbClr val="FF0000"/>
                </a:solidFill>
                <a:latin typeface="Calibri" panose="020F0502020204030204" pitchFamily="34" charset="0"/>
                <a:cs typeface="Calibri" panose="020F0502020204030204" pitchFamily="34" charset="0"/>
              </a:rPr>
              <a:t>-(France one of the most popular destinations for International Visitors) = Benefits for protection and attracting discerning tourists. </a:t>
            </a:r>
            <a:r>
              <a:rPr lang="en-GB" sz="1900" dirty="0">
                <a:latin typeface="Calibri" panose="020F0502020204030204" pitchFamily="34" charset="0"/>
                <a:cs typeface="Calibri" panose="020F0502020204030204" pitchFamily="34" charset="0"/>
              </a:rPr>
              <a:t>(UNESCO)</a:t>
            </a:r>
          </a:p>
        </p:txBody>
      </p:sp>
    </p:spTree>
    <p:extLst>
      <p:ext uri="{BB962C8B-B14F-4D97-AF65-F5344CB8AC3E}">
        <p14:creationId xmlns:p14="http://schemas.microsoft.com/office/powerpoint/2010/main" val="1751926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85" y="184597"/>
            <a:ext cx="8596668" cy="1320800"/>
          </a:xfrm>
        </p:spPr>
        <p:txBody>
          <a:bodyPr/>
          <a:lstStyle/>
          <a:p>
            <a:r>
              <a:rPr lang="en-GB" dirty="0"/>
              <a:t>Heritage and Sustainability</a:t>
            </a:r>
          </a:p>
        </p:txBody>
      </p:sp>
      <p:sp>
        <p:nvSpPr>
          <p:cNvPr id="3" name="Content Placeholder 2"/>
          <p:cNvSpPr>
            <a:spLocks noGrp="1"/>
          </p:cNvSpPr>
          <p:nvPr>
            <p:ph idx="1"/>
          </p:nvPr>
        </p:nvSpPr>
        <p:spPr>
          <a:xfrm>
            <a:off x="258651" y="1076817"/>
            <a:ext cx="11255062" cy="5672326"/>
          </a:xfrm>
        </p:spPr>
        <p:txBody>
          <a:bodyPr>
            <a:noAutofit/>
          </a:bodyPr>
          <a:lstStyle/>
          <a:p>
            <a:r>
              <a:rPr lang="en-GB" sz="2000" dirty="0">
                <a:latin typeface="Calibri" panose="020F0502020204030204" pitchFamily="34" charset="0"/>
                <a:cs typeface="Calibri" panose="020F0502020204030204" pitchFamily="34" charset="0"/>
              </a:rPr>
              <a:t>Sustainable planning and management of tourism is one of the most pressing challenges for Heritage / Culture  (UNESCO).</a:t>
            </a:r>
          </a:p>
          <a:p>
            <a:endParaRPr lang="en-GB" sz="2000" dirty="0">
              <a:latin typeface="Calibri" panose="020F0502020204030204" pitchFamily="34" charset="0"/>
              <a:cs typeface="Calibri" panose="020F0502020204030204" pitchFamily="34" charset="0"/>
            </a:endParaRPr>
          </a:p>
          <a:p>
            <a:pPr marL="0" indent="0">
              <a:buNone/>
            </a:pPr>
            <a:r>
              <a:rPr lang="en-GB" sz="2000" i="1" dirty="0">
                <a:latin typeface="Calibri" panose="020F0502020204030204" pitchFamily="34" charset="0"/>
                <a:cs typeface="Calibri" panose="020F0502020204030204" pitchFamily="34" charset="0"/>
              </a:rPr>
              <a:t>REPORTS = i) World Heritage and Tourism in a Changing Climate, ii) Policy Document on the Impacts of Climate Change on World Heritage Properties, iii) </a:t>
            </a:r>
          </a:p>
          <a:p>
            <a:pPr marL="0" indent="0">
              <a:buNone/>
            </a:pPr>
            <a:r>
              <a:rPr lang="en-GB" sz="2000" i="1" dirty="0">
                <a:latin typeface="Calibri" panose="020F0502020204030204" pitchFamily="34" charset="0"/>
                <a:cs typeface="Calibri" panose="020F0502020204030204" pitchFamily="34" charset="0"/>
              </a:rPr>
              <a:t>      ICOMOS International Cultural Tourism Charter Principles – implemented </a:t>
            </a:r>
            <a:r>
              <a:rPr lang="en-GB" sz="2000" i="1" dirty="0" err="1">
                <a:latin typeface="Calibri" panose="020F0502020204030204" pitchFamily="34" charset="0"/>
                <a:cs typeface="Calibri" panose="020F0502020204030204" pitchFamily="34" charset="0"/>
              </a:rPr>
              <a:t>Mgt</a:t>
            </a:r>
            <a:r>
              <a:rPr lang="en-GB" sz="2000" i="1" dirty="0">
                <a:latin typeface="Calibri" panose="020F0502020204030204" pitchFamily="34" charset="0"/>
                <a:cs typeface="Calibri" panose="020F0502020204030204" pitchFamily="34" charset="0"/>
              </a:rPr>
              <a:t> Responses…..</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In recent years, UNESCO has created ‘guides’ on how to protect heritage. </a:t>
            </a:r>
          </a:p>
          <a:p>
            <a:endParaRPr lang="en-GB" sz="2000" dirty="0">
              <a:latin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cs typeface="Calibri" panose="020F0502020204030204" pitchFamily="34" charset="0"/>
              </a:rPr>
              <a:t>	EG: UNESCO SUSTAINABLE TOOL KIT = Strategic Foundations of KIT :</a:t>
            </a:r>
          </a:p>
          <a:p>
            <a:endParaRPr lang="en-GB" sz="2000" dirty="0">
              <a:latin typeface="Calibri" panose="020F0502020204030204" pitchFamily="34" charset="0"/>
              <a:cs typeface="Calibri" panose="020F0502020204030204" pitchFamily="34" charset="0"/>
            </a:endParaRPr>
          </a:p>
          <a:p>
            <a:pPr marL="0" indent="0">
              <a:buNone/>
            </a:pPr>
            <a:r>
              <a:rPr lang="en-GB" sz="2000" b="1" dirty="0">
                <a:latin typeface="Calibri" panose="020F0502020204030204" pitchFamily="34" charset="0"/>
                <a:cs typeface="Calibri" panose="020F0502020204030204" pitchFamily="34" charset="0"/>
              </a:rPr>
              <a:t>	UNDERSTANDING – STRATEGY – GOVERNANCE – ENGAGEMENT - COMMUNICATION – 	INFRASTRUCTURE – VALUE – BEHAVIOUR – INVESTMENT – MONITORING. </a:t>
            </a:r>
          </a:p>
        </p:txBody>
      </p:sp>
    </p:spTree>
    <p:extLst>
      <p:ext uri="{BB962C8B-B14F-4D97-AF65-F5344CB8AC3E}">
        <p14:creationId xmlns:p14="http://schemas.microsoft.com/office/powerpoint/2010/main" val="1237688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a:t>
            </a:r>
          </a:p>
        </p:txBody>
      </p:sp>
      <p:sp>
        <p:nvSpPr>
          <p:cNvPr id="3" name="Content Placeholder 2"/>
          <p:cNvSpPr>
            <a:spLocks noGrp="1"/>
          </p:cNvSpPr>
          <p:nvPr>
            <p:ph idx="1"/>
          </p:nvPr>
        </p:nvSpPr>
        <p:spPr>
          <a:xfrm>
            <a:off x="677334" y="1571223"/>
            <a:ext cx="8596668" cy="5061397"/>
          </a:xfrm>
        </p:spPr>
        <p:txBody>
          <a:bodyPr>
            <a:normAutofit/>
          </a:bodyPr>
          <a:lstStyle/>
          <a:p>
            <a:r>
              <a:rPr lang="en-GB" sz="2400" dirty="0">
                <a:latin typeface="Calibri" panose="020F0502020204030204" pitchFamily="34" charset="0"/>
                <a:cs typeface="Calibri" panose="020F0502020204030204" pitchFamily="34" charset="0"/>
              </a:rPr>
              <a:t>It is vitally important for heritage sites to </a:t>
            </a:r>
            <a:r>
              <a:rPr lang="en-GB" sz="2400" b="1" i="1" u="sng" dirty="0">
                <a:latin typeface="Calibri" panose="020F0502020204030204" pitchFamily="34" charset="0"/>
                <a:cs typeface="Calibri" panose="020F0502020204030204" pitchFamily="34" charset="0"/>
              </a:rPr>
              <a:t>KNOW</a:t>
            </a:r>
            <a:r>
              <a:rPr lang="en-GB" sz="2400" dirty="0">
                <a:latin typeface="Calibri" panose="020F0502020204030204" pitchFamily="34" charset="0"/>
                <a:cs typeface="Calibri" panose="020F0502020204030204" pitchFamily="34" charset="0"/>
              </a:rPr>
              <a:t> their product…. without this essential knowledge, action to address sustainability is likely to be largely ineffective. (UNESCO 2016) </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r>
              <a:rPr lang="en-GB" sz="2400" b="1" dirty="0">
                <a:solidFill>
                  <a:schemeClr val="accent5">
                    <a:lumMod val="75000"/>
                  </a:schemeClr>
                </a:solidFill>
                <a:latin typeface="Calibri" panose="020F0502020204030204" pitchFamily="34" charset="0"/>
                <a:cs typeface="Calibri" panose="020F0502020204030204" pitchFamily="34" charset="0"/>
              </a:rPr>
              <a:t>“You cannot manage tourism or help shape it in progressive ways without having a basic understanding of WHAT it is and HOW it affects people and places” </a:t>
            </a:r>
          </a:p>
          <a:p>
            <a:pPr marL="0" indent="0">
              <a:buNone/>
            </a:pPr>
            <a:r>
              <a:rPr lang="en-GB" sz="2400" b="1" dirty="0">
                <a:solidFill>
                  <a:schemeClr val="accent5">
                    <a:lumMod val="75000"/>
                  </a:schemeClr>
                </a:solidFill>
                <a:latin typeface="Calibri" panose="020F0502020204030204" pitchFamily="34" charset="0"/>
                <a:cs typeface="Calibri" panose="020F0502020204030204" pitchFamily="34" charset="0"/>
              </a:rPr>
              <a:t>    UNESCO Sustainable Tourism Online Toolkit. </a:t>
            </a:r>
          </a:p>
        </p:txBody>
      </p:sp>
    </p:spTree>
    <p:extLst>
      <p:ext uri="{BB962C8B-B14F-4D97-AF65-F5344CB8AC3E}">
        <p14:creationId xmlns:p14="http://schemas.microsoft.com/office/powerpoint/2010/main" val="3182260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400"/>
          </a:xfrm>
        </p:spPr>
        <p:txBody>
          <a:bodyPr/>
          <a:lstStyle/>
          <a:p>
            <a:r>
              <a:rPr lang="en-GB" dirty="0"/>
              <a:t>Heritage and Sustainability MGT</a:t>
            </a:r>
          </a:p>
        </p:txBody>
      </p:sp>
      <p:sp>
        <p:nvSpPr>
          <p:cNvPr id="3" name="Content Placeholder 2"/>
          <p:cNvSpPr>
            <a:spLocks noGrp="1"/>
          </p:cNvSpPr>
          <p:nvPr>
            <p:ph idx="1"/>
          </p:nvPr>
        </p:nvSpPr>
        <p:spPr>
          <a:xfrm>
            <a:off x="838200" y="566670"/>
            <a:ext cx="10515600" cy="6291331"/>
          </a:xfrm>
        </p:spPr>
        <p:txBody>
          <a:bodyPr>
            <a:normAutofit lnSpcReduction="10000"/>
          </a:bodyPr>
          <a:lstStyle/>
          <a:p>
            <a:pPr marL="0" indent="0">
              <a:buNone/>
            </a:pPr>
            <a:r>
              <a:rPr lang="en-GB" dirty="0">
                <a:latin typeface="Calibri" panose="020F0502020204030204" pitchFamily="34" charset="0"/>
                <a:cs typeface="Calibri" panose="020F0502020204030204" pitchFamily="34" charset="0"/>
              </a:rPr>
              <a:t>Site Management: Key information required for Sustainable Development. </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1) How many tourists received?</a:t>
            </a:r>
          </a:p>
          <a:p>
            <a:r>
              <a:rPr lang="en-GB" dirty="0">
                <a:latin typeface="Calibri" panose="020F0502020204030204" pitchFamily="34" charset="0"/>
                <a:cs typeface="Calibri" panose="020F0502020204030204" pitchFamily="34" charset="0"/>
              </a:rPr>
              <a:t>2) How long do they stay?</a:t>
            </a:r>
          </a:p>
          <a:p>
            <a:r>
              <a:rPr lang="en-GB" dirty="0">
                <a:latin typeface="Calibri" panose="020F0502020204030204" pitchFamily="34" charset="0"/>
                <a:cs typeface="Calibri" panose="020F0502020204030204" pitchFamily="34" charset="0"/>
              </a:rPr>
              <a:t>3) Who are your tourists?</a:t>
            </a:r>
          </a:p>
          <a:p>
            <a:r>
              <a:rPr lang="en-GB" dirty="0">
                <a:latin typeface="Calibri" panose="020F0502020204030204" pitchFamily="34" charset="0"/>
                <a:cs typeface="Calibri" panose="020F0502020204030204" pitchFamily="34" charset="0"/>
              </a:rPr>
              <a:t>4) Are you attracting the most ‘advantageous’ tourists?</a:t>
            </a:r>
          </a:p>
          <a:p>
            <a:r>
              <a:rPr lang="en-GB" dirty="0">
                <a:latin typeface="Calibri" panose="020F0502020204030204" pitchFamily="34" charset="0"/>
                <a:cs typeface="Calibri" panose="020F0502020204030204" pitchFamily="34" charset="0"/>
              </a:rPr>
              <a:t>5) How to tourists ‘move around’</a:t>
            </a:r>
          </a:p>
          <a:p>
            <a:r>
              <a:rPr lang="en-GB" dirty="0">
                <a:latin typeface="Calibri" panose="020F0502020204030204" pitchFamily="34" charset="0"/>
                <a:cs typeface="Calibri" panose="020F0502020204030204" pitchFamily="34" charset="0"/>
              </a:rPr>
              <a:t>6) Where do they go?</a:t>
            </a:r>
          </a:p>
          <a:p>
            <a:r>
              <a:rPr lang="en-GB" dirty="0">
                <a:latin typeface="Calibri" panose="020F0502020204030204" pitchFamily="34" charset="0"/>
                <a:cs typeface="Calibri" panose="020F0502020204030204" pitchFamily="34" charset="0"/>
              </a:rPr>
              <a:t>7) What are their motivations?</a:t>
            </a:r>
          </a:p>
          <a:p>
            <a:r>
              <a:rPr lang="en-GB" dirty="0">
                <a:latin typeface="Calibri" panose="020F0502020204030204" pitchFamily="34" charset="0"/>
                <a:cs typeface="Calibri" panose="020F0502020204030204" pitchFamily="34" charset="0"/>
              </a:rPr>
              <a:t>8) What do they care about?</a:t>
            </a:r>
          </a:p>
          <a:p>
            <a:r>
              <a:rPr lang="en-GB" dirty="0">
                <a:latin typeface="Calibri" panose="020F0502020204030204" pitchFamily="34" charset="0"/>
                <a:cs typeface="Calibri" panose="020F0502020204030204" pitchFamily="34" charset="0"/>
              </a:rPr>
              <a:t>9) What are the positive and negative impacts from their visit?</a:t>
            </a:r>
          </a:p>
          <a:p>
            <a:r>
              <a:rPr lang="en-GB" dirty="0">
                <a:latin typeface="Calibri" panose="020F0502020204030204" pitchFamily="34" charset="0"/>
                <a:cs typeface="Calibri" panose="020F0502020204030204" pitchFamily="34" charset="0"/>
              </a:rPr>
              <a:t>10) How many visitors can the site withstand?</a:t>
            </a:r>
          </a:p>
          <a:p>
            <a:r>
              <a:rPr lang="en-GB" dirty="0">
                <a:latin typeface="Calibri" panose="020F0502020204030204" pitchFamily="34" charset="0"/>
                <a:cs typeface="Calibri" panose="020F0502020204030204" pitchFamily="34" charset="0"/>
              </a:rPr>
              <a:t>11) Is the ‘carrying capacity’ appreciated within the site?</a:t>
            </a:r>
          </a:p>
          <a:p>
            <a:r>
              <a:rPr lang="en-GB" dirty="0">
                <a:latin typeface="Calibri" panose="020F0502020204030204" pitchFamily="34" charset="0"/>
                <a:cs typeface="Calibri" panose="020F0502020204030204" pitchFamily="34" charset="0"/>
              </a:rPr>
              <a:t>12) How do the visitors spend their money? </a:t>
            </a:r>
          </a:p>
          <a:p>
            <a:r>
              <a:rPr lang="en-GB" dirty="0">
                <a:latin typeface="Calibri" panose="020F0502020204030204" pitchFamily="34" charset="0"/>
                <a:cs typeface="Calibri" panose="020F0502020204030204" pitchFamily="34" charset="0"/>
              </a:rPr>
              <a:t>13) Who picks up the cost of heritage?</a:t>
            </a:r>
          </a:p>
          <a:p>
            <a:r>
              <a:rPr lang="en-GB" dirty="0">
                <a:latin typeface="Calibri" panose="020F0502020204030204" pitchFamily="34" charset="0"/>
                <a:cs typeface="Calibri" panose="020F0502020204030204" pitchFamily="34" charset="0"/>
              </a:rPr>
              <a:t>14) Who are the essential partners / stakeholders to develop / sustain the product.</a:t>
            </a:r>
          </a:p>
        </p:txBody>
      </p:sp>
    </p:spTree>
    <p:extLst>
      <p:ext uri="{BB962C8B-B14F-4D97-AF65-F5344CB8AC3E}">
        <p14:creationId xmlns:p14="http://schemas.microsoft.com/office/powerpoint/2010/main" val="833013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Heritage and Sustainability</a:t>
            </a:r>
          </a:p>
        </p:txBody>
      </p:sp>
      <p:sp>
        <p:nvSpPr>
          <p:cNvPr id="3" name="Content Placeholder 2"/>
          <p:cNvSpPr>
            <a:spLocks noGrp="1"/>
          </p:cNvSpPr>
          <p:nvPr>
            <p:ph idx="1"/>
          </p:nvPr>
        </p:nvSpPr>
        <p:spPr/>
        <p:txBody>
          <a:bodyPr>
            <a:noAutofit/>
          </a:bodyPr>
          <a:lstStyle/>
          <a:p>
            <a:r>
              <a:rPr lang="en-GB" sz="3600" dirty="0">
                <a:latin typeface="Calibri" panose="020F0502020204030204" pitchFamily="34" charset="0"/>
                <a:cs typeface="Calibri" panose="020F0502020204030204" pitchFamily="34" charset="0"/>
              </a:rPr>
              <a:t>KEY FACTORS FOR CONSIDERATION:</a:t>
            </a:r>
          </a:p>
          <a:p>
            <a:endParaRPr lang="en-GB" sz="3600" dirty="0">
              <a:latin typeface="Calibri" panose="020F0502020204030204" pitchFamily="34" charset="0"/>
              <a:cs typeface="Calibri" panose="020F0502020204030204" pitchFamily="34" charset="0"/>
            </a:endParaRPr>
          </a:p>
          <a:p>
            <a:pPr>
              <a:buFont typeface="Wingdings" panose="05000000000000000000" pitchFamily="2" charset="2"/>
              <a:buChar char="§"/>
            </a:pPr>
            <a:r>
              <a:rPr lang="en-GB" sz="3600" dirty="0">
                <a:latin typeface="Calibri" panose="020F0502020204030204" pitchFamily="34" charset="0"/>
                <a:cs typeface="Calibri" panose="020F0502020204030204" pitchFamily="34" charset="0"/>
              </a:rPr>
              <a:t>SUPPLY</a:t>
            </a:r>
          </a:p>
          <a:p>
            <a:pPr>
              <a:buFont typeface="Wingdings" panose="05000000000000000000" pitchFamily="2" charset="2"/>
              <a:buChar char="§"/>
            </a:pPr>
            <a:r>
              <a:rPr lang="en-GB" sz="3600" dirty="0">
                <a:latin typeface="Calibri" panose="020F0502020204030204" pitchFamily="34" charset="0"/>
                <a:cs typeface="Calibri" panose="020F0502020204030204" pitchFamily="34" charset="0"/>
              </a:rPr>
              <a:t>DEMAND</a:t>
            </a:r>
          </a:p>
          <a:p>
            <a:pPr>
              <a:buFont typeface="Wingdings" panose="05000000000000000000" pitchFamily="2" charset="2"/>
              <a:buChar char="§"/>
            </a:pPr>
            <a:r>
              <a:rPr lang="en-GB" sz="3600" dirty="0">
                <a:latin typeface="Calibri" panose="020F0502020204030204" pitchFamily="34" charset="0"/>
                <a:cs typeface="Calibri" panose="020F0502020204030204" pitchFamily="34" charset="0"/>
              </a:rPr>
              <a:t>COMMUNITY</a:t>
            </a:r>
          </a:p>
          <a:p>
            <a:pPr>
              <a:buFont typeface="Wingdings" panose="05000000000000000000" pitchFamily="2" charset="2"/>
              <a:buChar char="§"/>
            </a:pPr>
            <a:r>
              <a:rPr lang="en-GB" sz="3600" dirty="0">
                <a:latin typeface="Calibri" panose="020F0502020204030204" pitchFamily="34" charset="0"/>
                <a:cs typeface="Calibri" panose="020F0502020204030204" pitchFamily="34" charset="0"/>
              </a:rPr>
              <a:t>IMPACTS</a:t>
            </a:r>
          </a:p>
        </p:txBody>
      </p:sp>
    </p:spTree>
    <p:extLst>
      <p:ext uri="{BB962C8B-B14F-4D97-AF65-F5344CB8AC3E}">
        <p14:creationId xmlns:p14="http://schemas.microsoft.com/office/powerpoint/2010/main" val="3857048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5060"/>
            <a:ext cx="8596668" cy="1320800"/>
          </a:xfrm>
        </p:spPr>
        <p:txBody>
          <a:bodyPr/>
          <a:lstStyle/>
          <a:p>
            <a:r>
              <a:rPr lang="en-GB" dirty="0"/>
              <a:t>Heritage and Sustainability</a:t>
            </a:r>
          </a:p>
        </p:txBody>
      </p:sp>
      <p:sp>
        <p:nvSpPr>
          <p:cNvPr id="3" name="Content Placeholder 2"/>
          <p:cNvSpPr>
            <a:spLocks noGrp="1"/>
          </p:cNvSpPr>
          <p:nvPr>
            <p:ph idx="1"/>
          </p:nvPr>
        </p:nvSpPr>
        <p:spPr>
          <a:xfrm>
            <a:off x="677334" y="894367"/>
            <a:ext cx="8596668" cy="5653824"/>
          </a:xfrm>
        </p:spPr>
        <p:txBody>
          <a:bodyPr>
            <a:noAutofit/>
          </a:bodyPr>
          <a:lstStyle/>
          <a:p>
            <a:r>
              <a:rPr lang="en-GB" sz="2400" dirty="0">
                <a:latin typeface="Calibri" panose="020F0502020204030204" pitchFamily="34" charset="0"/>
                <a:cs typeface="Calibri" panose="020F0502020204030204" pitchFamily="34" charset="0"/>
              </a:rPr>
              <a:t>CONSERVATION VS COMMERCIALISATION???</a:t>
            </a:r>
          </a:p>
          <a:p>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Many Heritage sites (WHS included) rely on Tourism for their viability - - however with added pressures of climate change / sustainability concerns, there is an obvious dilemma in focus for many sites. </a:t>
            </a:r>
          </a:p>
          <a:p>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PROBLEM = NEED TO ATTRACT TOURISTS FOR PRODUCT VIABILITY , </a:t>
            </a:r>
            <a:r>
              <a:rPr lang="en-GB" sz="2400" b="1" u="sng" dirty="0">
                <a:solidFill>
                  <a:schemeClr val="accent5">
                    <a:lumMod val="75000"/>
                  </a:schemeClr>
                </a:solidFill>
                <a:latin typeface="Calibri" panose="020F0502020204030204" pitchFamily="34" charset="0"/>
                <a:cs typeface="Calibri" panose="020F0502020204030204" pitchFamily="34" charset="0"/>
              </a:rPr>
              <a:t>however</a:t>
            </a:r>
            <a:r>
              <a:rPr lang="en-GB" sz="2400" dirty="0">
                <a:latin typeface="Calibri" panose="020F0502020204030204" pitchFamily="34" charset="0"/>
                <a:cs typeface="Calibri" panose="020F0502020204030204" pitchFamily="34" charset="0"/>
              </a:rPr>
              <a:t> ACCEPT THAT THERE WILL BE FURTHER ENVIRONMENTAL DAMAGE FROM ATTRACTING TOURISTS.</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Climate Change issues  / concerns COMPOUNDED! </a:t>
            </a:r>
          </a:p>
        </p:txBody>
      </p:sp>
    </p:spTree>
    <p:extLst>
      <p:ext uri="{BB962C8B-B14F-4D97-AF65-F5344CB8AC3E}">
        <p14:creationId xmlns:p14="http://schemas.microsoft.com/office/powerpoint/2010/main" val="407916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alibri" panose="020F0502020204030204" pitchFamily="34" charset="0"/>
                <a:cs typeface="Calibri" panose="020F0502020204030204" pitchFamily="34" charset="0"/>
              </a:rPr>
              <a:t>Heritage and Sustainability</a:t>
            </a:r>
          </a:p>
        </p:txBody>
      </p:sp>
      <p:sp>
        <p:nvSpPr>
          <p:cNvPr id="3" name="Content Placeholder 2"/>
          <p:cNvSpPr>
            <a:spLocks noGrp="1"/>
          </p:cNvSpPr>
          <p:nvPr>
            <p:ph idx="1"/>
          </p:nvPr>
        </p:nvSpPr>
        <p:spPr>
          <a:xfrm>
            <a:off x="360607" y="2160589"/>
            <a:ext cx="9569003" cy="3880773"/>
          </a:xfrm>
        </p:spPr>
        <p:txBody>
          <a:bodyPr>
            <a:normAutofit lnSpcReduction="10000"/>
          </a:bodyPr>
          <a:lstStyle/>
          <a:p>
            <a:r>
              <a:rPr lang="en-GB" sz="4000" dirty="0">
                <a:latin typeface="Calibri" panose="020F0502020204030204" pitchFamily="34" charset="0"/>
                <a:cs typeface="Calibri" panose="020F0502020204030204" pitchFamily="34" charset="0"/>
              </a:rPr>
              <a:t>WAY FORWARD???</a:t>
            </a:r>
          </a:p>
          <a:p>
            <a:endParaRPr lang="en-GB" sz="4000" dirty="0">
              <a:latin typeface="Calibri" panose="020F0502020204030204" pitchFamily="34" charset="0"/>
              <a:cs typeface="Calibri" panose="020F0502020204030204" pitchFamily="34" charset="0"/>
            </a:endParaRPr>
          </a:p>
          <a:p>
            <a:pPr marL="0" indent="0">
              <a:buNone/>
            </a:pPr>
            <a:r>
              <a:rPr lang="en-GB" sz="4000" dirty="0">
                <a:latin typeface="Calibri" panose="020F0502020204030204" pitchFamily="34" charset="0"/>
                <a:cs typeface="Calibri" panose="020F0502020204030204" pitchFamily="34" charset="0"/>
              </a:rPr>
              <a:t>	CASES  / DISCUSSION</a:t>
            </a:r>
          </a:p>
          <a:p>
            <a:pPr marL="0" indent="0">
              <a:buNone/>
            </a:pPr>
            <a:endParaRPr lang="en-GB" sz="4000" dirty="0">
              <a:latin typeface="Calibri" panose="020F0502020204030204" pitchFamily="34" charset="0"/>
              <a:cs typeface="Calibri" panose="020F0502020204030204" pitchFamily="34" charset="0"/>
            </a:endParaRPr>
          </a:p>
          <a:p>
            <a:pPr marL="0" indent="0">
              <a:buNone/>
            </a:pPr>
            <a:r>
              <a:rPr lang="en-GB" sz="3000" i="1" dirty="0">
                <a:latin typeface="Calibri" panose="020F0502020204030204" pitchFamily="34" charset="0"/>
                <a:cs typeface="Calibri" panose="020F0502020204030204" pitchFamily="34" charset="0"/>
              </a:rPr>
              <a:t>In small groups identify key concerns and actions taken with respect to WHS.</a:t>
            </a:r>
          </a:p>
        </p:txBody>
      </p:sp>
    </p:spTree>
    <p:extLst>
      <p:ext uri="{BB962C8B-B14F-4D97-AF65-F5344CB8AC3E}">
        <p14:creationId xmlns:p14="http://schemas.microsoft.com/office/powerpoint/2010/main" val="3380028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E6A2D-184B-254A-EAFA-E27A502C3B18}"/>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8E1D86F9-4378-A08B-38FD-586BF8D4034D}"/>
              </a:ext>
            </a:extLst>
          </p:cNvPr>
          <p:cNvSpPr>
            <a:spLocks noGrp="1"/>
          </p:cNvSpPr>
          <p:nvPr>
            <p:ph idx="1"/>
          </p:nvPr>
        </p:nvSpPr>
        <p:spPr/>
        <p:txBody>
          <a:bodyPr>
            <a:normAutofit fontScale="92500" lnSpcReduction="20000"/>
          </a:bodyPr>
          <a:lstStyle/>
          <a:p>
            <a:r>
              <a:rPr lang="en-GB" b="0" dirty="0">
                <a:solidFill>
                  <a:srgbClr val="333333"/>
                </a:solidFill>
                <a:effectLst/>
                <a:latin typeface="PT Sans" panose="020B0503020203020204" pitchFamily="34" charset="0"/>
              </a:rPr>
              <a:t>Cole, S (2007). Implementing and evaluating a code of conduct for visitors. Tourism management, 28(2), 443-451</a:t>
            </a:r>
            <a:endParaRPr lang="en-GB" b="0" dirty="0">
              <a:solidFill>
                <a:srgbClr val="555555"/>
              </a:solidFill>
              <a:effectLst/>
              <a:latin typeface="robotoregular"/>
            </a:endParaRPr>
          </a:p>
          <a:p>
            <a:r>
              <a:rPr lang="en-GB" b="0" i="0" dirty="0">
                <a:solidFill>
                  <a:srgbClr val="555555"/>
                </a:solidFill>
                <a:effectLst/>
                <a:latin typeface="robotoregular"/>
              </a:rPr>
              <a:t>Fennell, David A., and Chris Cooper. </a:t>
            </a:r>
            <a:r>
              <a:rPr lang="en-GB" b="0" i="1" dirty="0">
                <a:solidFill>
                  <a:srgbClr val="555555"/>
                </a:solidFill>
                <a:effectLst/>
                <a:latin typeface="robotoregular"/>
              </a:rPr>
              <a:t>Sustainable Tourism : Principles, Contexts and Practices</a:t>
            </a:r>
            <a:r>
              <a:rPr lang="en-GB" b="0" i="0" dirty="0">
                <a:solidFill>
                  <a:srgbClr val="555555"/>
                </a:solidFill>
                <a:effectLst/>
                <a:latin typeface="robotoregular"/>
              </a:rPr>
              <a:t>, Channel View Publications, Limited, 2020.</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http://ebookcentral.proquest.com/lib/trinity/detail.action?docID=6109732.</a:t>
            </a:r>
            <a:br>
              <a:rPr lang="en-GB" dirty="0"/>
            </a:br>
            <a:r>
              <a:rPr lang="en-GB" b="0" i="0" dirty="0">
                <a:solidFill>
                  <a:srgbClr val="555555"/>
                </a:solidFill>
                <a:effectLst/>
                <a:latin typeface="robotoregular"/>
              </a:rPr>
              <a:t>Created from trinity on 2023-03-27 19:19:00.</a:t>
            </a:r>
          </a:p>
          <a:p>
            <a:r>
              <a:rPr lang="en-GB" b="0" i="0" dirty="0">
                <a:solidFill>
                  <a:srgbClr val="555555"/>
                </a:solidFill>
                <a:effectLst/>
                <a:latin typeface="robotoregular"/>
              </a:rPr>
              <a:t>Fennell, David A., and Chris Cooper. </a:t>
            </a:r>
            <a:r>
              <a:rPr lang="en-GB" b="0" i="1" dirty="0">
                <a:solidFill>
                  <a:srgbClr val="555555"/>
                </a:solidFill>
                <a:effectLst/>
                <a:latin typeface="robotoregular"/>
              </a:rPr>
              <a:t>Sustainable Tourism : Principles, Contexts and Practices</a:t>
            </a:r>
            <a:r>
              <a:rPr lang="en-GB" b="0" i="0" dirty="0">
                <a:solidFill>
                  <a:srgbClr val="555555"/>
                </a:solidFill>
                <a:effectLst/>
                <a:latin typeface="robotoregular"/>
              </a:rPr>
              <a:t>, Channel View Publications, Limited, 2020.</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http://ebookcentral.proquest.com/lib/trinity/detail.action?docID=6109732.</a:t>
            </a:r>
            <a:br>
              <a:rPr lang="en-GB" dirty="0"/>
            </a:br>
            <a:r>
              <a:rPr lang="en-GB" b="0" i="0" dirty="0">
                <a:solidFill>
                  <a:srgbClr val="555555"/>
                </a:solidFill>
                <a:effectLst/>
                <a:latin typeface="robotoregular"/>
              </a:rPr>
              <a:t>Created from trinity on 2023-03-27 19:20:26.</a:t>
            </a:r>
          </a:p>
          <a:p>
            <a:r>
              <a:rPr lang="en-GB" b="0" i="0" dirty="0">
                <a:solidFill>
                  <a:srgbClr val="555555"/>
                </a:solidFill>
                <a:effectLst/>
                <a:latin typeface="robotoregular"/>
              </a:rPr>
              <a:t>Fennell, David A., and Chris Cooper. </a:t>
            </a:r>
            <a:r>
              <a:rPr lang="en-GB" b="0" i="1" dirty="0">
                <a:solidFill>
                  <a:srgbClr val="555555"/>
                </a:solidFill>
                <a:effectLst/>
                <a:latin typeface="robotoregular"/>
              </a:rPr>
              <a:t>Sustainable Tourism : Principles, Contexts and Practices</a:t>
            </a:r>
            <a:r>
              <a:rPr lang="en-GB" b="0" i="0" dirty="0">
                <a:solidFill>
                  <a:srgbClr val="555555"/>
                </a:solidFill>
                <a:effectLst/>
                <a:latin typeface="robotoregular"/>
              </a:rPr>
              <a:t>, Channel View Publications, Limited, 2020.</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http://ebookcentral.proquest.com/lib/trinity/detail.action?docID=6109732.</a:t>
            </a:r>
            <a:br>
              <a:rPr lang="en-GB" dirty="0"/>
            </a:br>
            <a:r>
              <a:rPr lang="en-GB" b="0" i="0" dirty="0">
                <a:solidFill>
                  <a:srgbClr val="555555"/>
                </a:solidFill>
                <a:effectLst/>
                <a:latin typeface="robotoregular"/>
              </a:rPr>
              <a:t>Created from trinity on 2023-03-27 19:21:21.</a:t>
            </a:r>
            <a:br>
              <a:rPr lang="en-GB" dirty="0"/>
            </a:br>
            <a:br>
              <a:rPr lang="en-GB" dirty="0"/>
            </a:br>
            <a:endParaRPr lang="en-GB" dirty="0"/>
          </a:p>
        </p:txBody>
      </p:sp>
    </p:spTree>
    <p:extLst>
      <p:ext uri="{BB962C8B-B14F-4D97-AF65-F5344CB8AC3E}">
        <p14:creationId xmlns:p14="http://schemas.microsoft.com/office/powerpoint/2010/main" val="14558237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1791</Words>
  <Application>Microsoft Office PowerPoint</Application>
  <PresentationFormat>Widescreen</PresentationFormat>
  <Paragraphs>138</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robotoregular</vt:lpstr>
      <vt:lpstr>Arial</vt:lpstr>
      <vt:lpstr>Arial</vt:lpstr>
      <vt:lpstr>Calibri</vt:lpstr>
      <vt:lpstr>helvetica</vt:lpstr>
      <vt:lpstr>PT Sans</vt:lpstr>
      <vt:lpstr>Trebuchet MS</vt:lpstr>
      <vt:lpstr>Wingdings</vt:lpstr>
      <vt:lpstr>Wingdings 3</vt:lpstr>
      <vt:lpstr>Facet</vt:lpstr>
      <vt:lpstr>Heritage / Culture  and Sustainability.</vt:lpstr>
      <vt:lpstr>What is codes and self-regulation? </vt:lpstr>
      <vt:lpstr>PowerPoint Presentation</vt:lpstr>
      <vt:lpstr>Code of conduct</vt:lpstr>
      <vt:lpstr>Green Tourism </vt:lpstr>
      <vt:lpstr>HERITAGE / CULTURE  AND CLIMATE CHANGE!</vt:lpstr>
      <vt:lpstr>ENVIRONMENTAL CONCERNS:</vt:lpstr>
      <vt:lpstr>ENVIRONMENTAL CONCERNS:</vt:lpstr>
      <vt:lpstr>ENVIRONMENTAL MGT: </vt:lpstr>
      <vt:lpstr>HERITAGE TOURISM </vt:lpstr>
      <vt:lpstr>Heritage and Sustainability </vt:lpstr>
      <vt:lpstr>CLIPS / ARTICLES:</vt:lpstr>
      <vt:lpstr>Heritage and Sustainability </vt:lpstr>
      <vt:lpstr>Heritage and Sustainability</vt:lpstr>
      <vt:lpstr>Heritage and Sustainability</vt:lpstr>
      <vt:lpstr>Heritage and Sustainability MGT</vt:lpstr>
      <vt:lpstr>Heritage and Sustainability</vt:lpstr>
      <vt:lpstr>Heritage and Sustainability</vt:lpstr>
      <vt:lpstr>Heritage and Sustainability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and Sustainability.</dc:title>
  <dc:creator>Kathryn Flynn</dc:creator>
  <cp:lastModifiedBy>Deborah Jenkins</cp:lastModifiedBy>
  <cp:revision>26</cp:revision>
  <dcterms:created xsi:type="dcterms:W3CDTF">2019-10-29T19:59:43Z</dcterms:created>
  <dcterms:modified xsi:type="dcterms:W3CDTF">2023-03-28T10:57:37Z</dcterms:modified>
</cp:coreProperties>
</file>