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1pPr>
    <a:lvl2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2pPr>
    <a:lvl3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3pPr>
    <a:lvl4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4pPr>
    <a:lvl5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5pPr>
    <a:lvl6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6pPr>
    <a:lvl7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7pPr>
    <a:lvl8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8pPr>
    <a:lvl9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Proxima Nova"/>
          <a:ea typeface="Proxima Nova"/>
          <a:cs typeface="Proxima Nova"/>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AEAEA"/>
          </a:solidFill>
        </a:fill>
      </a:tcStyle>
    </a:band2H>
    <a:firstCol>
      <a:tcTxStyle b="on" i="off">
        <a:font>
          <a:latin typeface="Proxima Nova"/>
          <a:ea typeface="Proxima Nova"/>
          <a:cs typeface="Proxima Nova"/>
        </a:font>
        <a:srgbClr val="4CA5D2"/>
      </a:tcTxStyle>
      <a:tcStyle>
        <a:tcBdr>
          <a:left>
            <a:ln w="12700" cap="flat">
              <a:noFill/>
              <a:miter lim="400000"/>
            </a:ln>
          </a:left>
          <a:right>
            <a:ln w="50800" cap="flat">
              <a:solidFill>
                <a:srgbClr val="03A8D6"/>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Proxima Nova Medium"/>
          <a:ea typeface="Proxima Nova Medium"/>
          <a:cs typeface="Proxima Nova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50800" cap="flat">
              <a:solidFill>
                <a:srgbClr val="0BA8D6"/>
              </a:solidFill>
              <a:prstDash val="solid"/>
              <a:miter lim="400000"/>
            </a:ln>
          </a:top>
          <a:bottom>
            <a:ln w="12700" cap="flat">
              <a:noFill/>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Proxima Nova"/>
          <a:ea typeface="Proxima Nova"/>
          <a:cs typeface="Proxima Nova"/>
        </a:font>
        <a:srgbClr val="4CA5D2"/>
      </a:tcTxStyle>
      <a:tcStyle>
        <a:tcBdr>
          <a:left>
            <a:ln w="12700" cap="flat">
              <a:solidFill>
                <a:srgbClr val="000000"/>
              </a:solidFill>
              <a:prstDash val="solid"/>
              <a:miter lim="400000"/>
            </a:ln>
          </a:left>
          <a:right>
            <a:ln w="12700" cap="flat">
              <a:solidFill>
                <a:srgbClr val="000000"/>
              </a:solidFill>
              <a:prstDash val="solid"/>
              <a:miter lim="400000"/>
            </a:ln>
          </a:right>
          <a:top>
            <a:ln w="12700" cap="flat">
              <a:noFill/>
              <a:miter lim="400000"/>
            </a:ln>
          </a:top>
          <a:bottom>
            <a:ln w="50800" cap="flat">
              <a:solidFill>
                <a:srgbClr val="03A8D6"/>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
          <a:latin typeface="Proxima Nova"/>
          <a:ea typeface="Proxima Nova"/>
          <a:cs typeface="Proxima Nova"/>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wholeTbl>
    <a:band2H>
      <a:tcTxStyle b="def" i="def"/>
      <a:tcStyle>
        <a:tcBdr/>
        <a:fill>
          <a:solidFill>
            <a:srgbClr val="EAEAEA"/>
          </a:solidFill>
        </a:fill>
      </a:tcStyle>
    </a:band2H>
    <a:firstCol>
      <a:tcTxStyle b="off" i="off">
        <a:font>
          <a:latin typeface="Proxima Nova Medium"/>
          <a:ea typeface="Proxima Nova Medium"/>
          <a:cs typeface="Proxima Nova Medium"/>
        </a:font>
        <a:srgbClr val="000000"/>
      </a:tcTxStyle>
      <a:tcStyle>
        <a:tcBdr>
          <a:left>
            <a:ln w="12700" cap="flat">
              <a:noFill/>
              <a:miter lim="400000"/>
            </a:ln>
          </a:left>
          <a:right>
            <a:ln w="25400" cap="flat">
              <a:solidFill>
                <a:srgbClr val="008ABA"/>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firstCol>
    <a:lastRow>
      <a:tcTxStyle b="off" i="off">
        <a:font>
          <a:latin typeface="Proxima Nova Medium"/>
          <a:ea typeface="Proxima Nova Medium"/>
          <a:cs typeface="Proxima Nova Medium"/>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008ABA"/>
              </a:solidFill>
              <a:prstDash val="solid"/>
              <a:miter lim="400000"/>
            </a:ln>
          </a:top>
          <a:bottom>
            <a:ln w="12700" cap="flat">
              <a:noFill/>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lastRow>
    <a:firstRow>
      <a:tcTxStyle b="on"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noFill/>
              <a:miter lim="400000"/>
            </a:ln>
          </a:top>
          <a:bottom>
            <a:ln w="12700" cap="flat">
              <a:noFill/>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ADEFF"/>
          </a:solidFill>
        </a:fill>
      </a:tcStyle>
    </a:firstRow>
  </a:tblStyle>
  <a:tblStyle styleId="{EEE7283C-3CF3-47DC-8721-378D4A62B228}" styleName="">
    <a:tblBg/>
    <a:wholeTbl>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wholeTbl>
    <a:band2H>
      <a:tcTxStyle b="def" i="def"/>
      <a:tcStyle>
        <a:tcBdr/>
        <a:fill>
          <a:solidFill>
            <a:srgbClr val="EAEAEB"/>
          </a:solidFill>
        </a:fill>
      </a:tcStyle>
    </a:band2H>
    <a:firstCol>
      <a:tcTxStyle b="off" i="off">
        <a:font>
          <a:latin typeface="Proxima Nova Medium"/>
          <a:ea typeface="Proxima Nova Medium"/>
          <a:cs typeface="Proxima Nova Medium"/>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hueOff val="390196"/>
              <a:satOff val="16169"/>
              <a:lumOff val="-19584"/>
            </a:schemeClr>
          </a:solidFill>
        </a:fill>
      </a:tcStyle>
    </a:firstCol>
    <a:lastRow>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lastRow>
    <a:firstRow>
      <a:tcTxStyle b="off" i="off">
        <a:font>
          <a:latin typeface="Proxima Nova Medium"/>
          <a:ea typeface="Proxima Nova Medium"/>
          <a:cs typeface="Proxima Nova Medium"/>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chemeClr val="accent2">
              <a:hueOff val="312616"/>
              <a:satOff val="21048"/>
              <a:lumOff val="-29411"/>
            </a:schemeClr>
          </a:solidFill>
        </a:fill>
      </a:tcStyle>
    </a:firstRow>
  </a:tblStyle>
  <a:tblStyle styleId="{CF821DB8-F4EB-4A41-A1BA-3FCAFE7338EE}" styleName="">
    <a:tblBg/>
    <a:wholeTbl>
      <a:tcTxStyle b="off" i="off">
        <a:font>
          <a:latin typeface="Proxima Nova"/>
          <a:ea typeface="Proxima Nova"/>
          <a:cs typeface="Proxima Nova"/>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D238"/>
          </a:solidFill>
        </a:fill>
      </a:tcStyle>
    </a:firstCol>
    <a:la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F7EA"/>
          </a:solidFill>
        </a:fill>
      </a:tcStyle>
    </a:lastRow>
    <a:fir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A00"/>
          </a:solidFill>
        </a:fill>
      </a:tcStyle>
    </a:firstRow>
  </a:tblStyle>
  <a:tblStyle styleId="{33BA23B1-9221-436E-865A-0063620EA4FD}" styleName="">
    <a:tblBg/>
    <a:wholeTbl>
      <a:tcTxStyle b="off" i="off">
        <a:font>
          <a:latin typeface="Proxima Nova"/>
          <a:ea typeface="Proxima Nova"/>
          <a:cs typeface="Proxima Nova"/>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FFFFFF"/>
          </a:solidFill>
        </a:fill>
      </a:tcStyle>
    </a:wholeTbl>
    <a:band2H>
      <a:tcTxStyle b="def" i="def"/>
      <a:tcStyle>
        <a:tcBdr/>
        <a:fill>
          <a:solidFill>
            <a:srgbClr val="EBEBEB"/>
          </a:solidFill>
        </a:fill>
      </a:tcStyle>
    </a:band2H>
    <a:firstCol>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19922"/>
              <a:satOff val="-56679"/>
              <a:lumOff val="-26479"/>
            </a:schemeClr>
          </a:solidFill>
        </a:fill>
      </a:tcStyle>
    </a:firstCol>
    <a:lastRow>
      <a:tcTxStyle b="off" i="off">
        <a:font>
          <a:latin typeface="Proxima Nova Medium"/>
          <a:ea typeface="Proxima Nova Medium"/>
          <a:cs typeface="Proxima Nova Medium"/>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AEBEB"/>
          </a:solidFill>
        </a:fill>
      </a:tcStyle>
    </a:lastRow>
    <a:firstRow>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28106"/>
              <a:satOff val="-38633"/>
              <a:lumOff val="-17889"/>
            </a:schemeClr>
          </a:solidFill>
        </a:fill>
      </a:tcStyle>
    </a:firstRow>
  </a:tblStyle>
  <a:tblStyle styleId="{2708684C-4D16-4618-839F-0558EEFCDFE6}" styleName="">
    <a:tblBg/>
    <a:wholeTbl>
      <a:tcTxStyle b="off"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5D5D5"/>
          </a:solidFill>
        </a:fill>
      </a:tcStyle>
    </a:wholeTbl>
    <a:band2H>
      <a:tcTxStyle b="def" i="def"/>
      <a:tcStyle>
        <a:tcBdr/>
        <a:fill>
          <a:solidFill>
            <a:srgbClr val="BBBBBB"/>
          </a:solidFill>
        </a:fill>
      </a:tcStyle>
    </a:band2H>
    <a:firstCol>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E5E5E"/>
          </a:solidFill>
        </a:fill>
      </a:tcStyle>
    </a:firstCol>
    <a:la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lastRow>
    <a:fir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7" name="Shape 147"/>
          <p:cNvSpPr/>
          <p:nvPr>
            <p:ph type="sldImg"/>
          </p:nvPr>
        </p:nvSpPr>
        <p:spPr>
          <a:xfrm>
            <a:off x="1143000" y="685800"/>
            <a:ext cx="4572000" cy="3429000"/>
          </a:xfrm>
          <a:prstGeom prst="rect">
            <a:avLst/>
          </a:prstGeom>
        </p:spPr>
        <p:txBody>
          <a:bodyPr/>
          <a:lstStyle/>
          <a:p>
            <a:pPr/>
          </a:p>
        </p:txBody>
      </p:sp>
      <p:sp>
        <p:nvSpPr>
          <p:cNvPr id="148" name="Shape 148"/>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solidFill>
          <a:srgbClr val="00BFF3"/>
        </a:solidFill>
      </p:bgPr>
    </p:bg>
    <p:spTree>
      <p:nvGrpSpPr>
        <p:cNvPr id="1" name=""/>
        <p:cNvGrpSpPr/>
        <p:nvPr/>
      </p:nvGrpSpPr>
      <p:grpSpPr>
        <a:xfrm>
          <a:off x="0" y="0"/>
          <a:ext cx="0" cy="0"/>
          <a:chOff x="0" y="0"/>
          <a:chExt cx="0" cy="0"/>
        </a:xfrm>
      </p:grpSpPr>
      <p:sp>
        <p:nvSpPr>
          <p:cNvPr id="11" name="Author and Date"/>
          <p:cNvSpPr txBox="1"/>
          <p:nvPr>
            <p:ph type="body" sz="quarter" idx="13" hasCustomPrompt="1"/>
          </p:nvPr>
        </p:nvSpPr>
        <p:spPr>
          <a:xfrm>
            <a:off x="1219200" y="2434335"/>
            <a:ext cx="21945600" cy="706629"/>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1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13" name="Presentation Title"/>
          <p:cNvSpPr txBox="1"/>
          <p:nvPr>
            <p:ph type="title" hasCustomPrompt="1"/>
          </p:nvPr>
        </p:nvSpPr>
        <p:spPr>
          <a:xfrm>
            <a:off x="1219200" y="3127375"/>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bg>
      <p:bgPr>
        <a:noFill/>
      </p:bgPr>
    </p:bg>
    <p:spTree>
      <p:nvGrpSpPr>
        <p:cNvPr id="1" name=""/>
        <p:cNvGrpSpPr/>
        <p:nvPr/>
      </p:nvGrpSpPr>
      <p:grpSpPr>
        <a:xfrm>
          <a:off x="0" y="0"/>
          <a:ext cx="0" cy="0"/>
          <a:chOff x="0" y="0"/>
          <a:chExt cx="0" cy="0"/>
        </a:xfrm>
      </p:grpSpPr>
      <p:sp>
        <p:nvSpPr>
          <p:cNvPr id="21" name="496036167_2890x1683.jpg"/>
          <p:cNvSpPr/>
          <p:nvPr>
            <p:ph type="pic" idx="13"/>
          </p:nvPr>
        </p:nvSpPr>
        <p:spPr>
          <a:xfrm>
            <a:off x="-38100" y="-267934"/>
            <a:ext cx="24472902" cy="14251868"/>
          </a:xfrm>
          <a:prstGeom prst="rect">
            <a:avLst/>
          </a:prstGeom>
        </p:spPr>
        <p:txBody>
          <a:bodyPr lIns="91439" tIns="45719" rIns="91439" bIns="45719">
            <a:noAutofit/>
          </a:bodyPr>
          <a:lstStyle/>
          <a:p>
            <a:pPr/>
          </a:p>
        </p:txBody>
      </p:sp>
      <p:sp>
        <p:nvSpPr>
          <p:cNvPr id="2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23" name="Presentation Title"/>
          <p:cNvSpPr txBox="1"/>
          <p:nvPr>
            <p:ph type="title" hasCustomPrompt="1"/>
          </p:nvPr>
        </p:nvSpPr>
        <p:spPr>
          <a:xfrm>
            <a:off x="1219200" y="3124200"/>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24" name="Author and Date"/>
          <p:cNvSpPr txBox="1"/>
          <p:nvPr>
            <p:ph type="body" sz="quarter" idx="14" hasCustomPrompt="1"/>
          </p:nvPr>
        </p:nvSpPr>
        <p:spPr>
          <a:xfrm>
            <a:off x="1219200" y="2438400"/>
            <a:ext cx="21945600" cy="711200"/>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bg>
      <p:bgPr>
        <a:solidFill>
          <a:srgbClr val="00BFF3"/>
        </a:solidFill>
      </p:bgPr>
    </p:bg>
    <p:spTree>
      <p:nvGrpSpPr>
        <p:cNvPr id="1" name=""/>
        <p:cNvGrpSpPr/>
        <p:nvPr/>
      </p:nvGrpSpPr>
      <p:grpSpPr>
        <a:xfrm>
          <a:off x="0" y="0"/>
          <a:ext cx="0" cy="0"/>
          <a:chOff x="0" y="0"/>
          <a:chExt cx="0" cy="0"/>
        </a:xfrm>
      </p:grpSpPr>
      <p:sp>
        <p:nvSpPr>
          <p:cNvPr id="32" name="Body Level One…"/>
          <p:cNvSpPr txBox="1"/>
          <p:nvPr>
            <p:ph type="body" sz="quarter" idx="1" hasCustomPrompt="1"/>
          </p:nvPr>
        </p:nvSpPr>
        <p:spPr>
          <a:xfrm>
            <a:off x="19100800" y="8229600"/>
            <a:ext cx="4584700" cy="3123704"/>
          </a:xfrm>
          <a:prstGeom prst="rect">
            <a:avLst/>
          </a:prstGeom>
        </p:spPr>
        <p:txBody>
          <a:bodyPr/>
          <a:lstStyle>
            <a:lvl1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1pPr>
            <a:lvl2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2pPr>
            <a:lvl3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3pPr>
            <a:lvl4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4pPr>
            <a:lvl5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5pPr>
          </a:lstStyle>
          <a:p>
            <a:pPr/>
            <a:r>
              <a:t>Caption Text</a:t>
            </a:r>
          </a:p>
          <a:p>
            <a:pPr lvl="1"/>
            <a:r>
              <a:t/>
            </a:r>
          </a:p>
          <a:p>
            <a:pPr lvl="2"/>
            <a:r>
              <a:t/>
            </a:r>
          </a:p>
          <a:p>
            <a:pPr lvl="3"/>
            <a:r>
              <a:t/>
            </a:r>
          </a:p>
          <a:p>
            <a:pPr lvl="4"/>
            <a:r>
              <a:t/>
            </a:r>
          </a:p>
        </p:txBody>
      </p:sp>
      <p:sp>
        <p:nvSpPr>
          <p:cNvPr id="33" name="Image"/>
          <p:cNvSpPr/>
          <p:nvPr>
            <p:ph type="pic" idx="13"/>
          </p:nvPr>
        </p:nvSpPr>
        <p:spPr>
          <a:xfrm>
            <a:off x="528828" y="0"/>
            <a:ext cx="17992344" cy="12001500"/>
          </a:xfrm>
          <a:prstGeom prst="rect">
            <a:avLst/>
          </a:prstGeom>
        </p:spPr>
        <p:txBody>
          <a:bodyPr lIns="91439" tIns="45719" rIns="91439" bIns="45719">
            <a:noAutofit/>
          </a:bodyPr>
          <a:lstStyle/>
          <a:p>
            <a:pPr/>
          </a:p>
        </p:txBody>
      </p:sp>
      <p:sp>
        <p:nvSpPr>
          <p:cNvPr id="34" name="Slide Title"/>
          <p:cNvSpPr txBox="1"/>
          <p:nvPr>
            <p:ph type="title" hasCustomPrompt="1"/>
          </p:nvPr>
        </p:nvSpPr>
        <p:spPr>
          <a:xfrm>
            <a:off x="635000" y="7937906"/>
            <a:ext cx="17780000" cy="5651592"/>
          </a:xfrm>
          <a:prstGeom prst="rect">
            <a:avLst/>
          </a:prstGeom>
        </p:spPr>
        <p:txBody>
          <a:bodyPr anchor="b"/>
          <a:lstStyle>
            <a:lvl1pPr algn="ctr" defTabSz="584200">
              <a:defRPr spc="-220" sz="22000">
                <a:solidFill>
                  <a:srgbClr val="FFD74C"/>
                </a:solidFill>
              </a:defRPr>
            </a:lvl1pPr>
          </a:lstStyle>
          <a:p>
            <a:pPr/>
            <a:r>
              <a:t>Slide Title</a:t>
            </a:r>
          </a:p>
        </p:txBody>
      </p:sp>
      <p:sp>
        <p:nvSpPr>
          <p:cNvPr id="35" name="Line"/>
          <p:cNvSpPr/>
          <p:nvPr/>
        </p:nvSpPr>
        <p:spPr>
          <a:xfrm>
            <a:off x="19169012" y="11874500"/>
            <a:ext cx="1549401" cy="0"/>
          </a:xfrm>
          <a:prstGeom prst="ellipse">
            <a:avLst/>
          </a:prstGeom>
          <a:ln w="254000">
            <a:solidFill>
              <a:srgbClr val="FFD74C"/>
            </a:solidFill>
            <a:miter lim="400000"/>
          </a:ln>
        </p:spPr>
        <p:txBody>
          <a:bodyPr lIns="0" tIns="0" rIns="0" bIns="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3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3"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4" name="Slide Title"/>
          <p:cNvSpPr txBox="1"/>
          <p:nvPr>
            <p:ph type="title" hasCustomPrompt="1"/>
          </p:nvPr>
        </p:nvSpPr>
        <p:spPr>
          <a:prstGeom prst="rect">
            <a:avLst/>
          </a:prstGeom>
        </p:spPr>
        <p:txBody>
          <a:bodyPr/>
          <a:lstStyle/>
          <a:p>
            <a:pPr/>
            <a:r>
              <a:t>Slide Title</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728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Body Level One…"/>
          <p:cNvSpPr txBox="1"/>
          <p:nvPr>
            <p:ph type="body" sz="quarter" idx="1" hasCustomPrompt="1"/>
          </p:nvPr>
        </p:nvSpPr>
        <p:spPr>
          <a:xfrm>
            <a:off x="1219200" y="6311900"/>
            <a:ext cx="8356600" cy="6184900"/>
          </a:xfrm>
          <a:prstGeom prst="rect">
            <a:avLst/>
          </a:prstGeom>
        </p:spPr>
        <p:txBody>
          <a:bodyPr/>
          <a:lstStyle/>
          <a:p>
            <a:pPr/>
            <a:r>
              <a:t>Slide bullet text</a:t>
            </a:r>
          </a:p>
          <a:p>
            <a:pPr lvl="1"/>
            <a:r>
              <a:t/>
            </a:r>
          </a:p>
          <a:p>
            <a:pPr lvl="2"/>
            <a:r>
              <a:t/>
            </a:r>
          </a:p>
          <a:p>
            <a:pPr lvl="3"/>
            <a:r>
              <a:t/>
            </a:r>
          </a:p>
          <a:p>
            <a:pPr lvl="4"/>
            <a:r>
              <a:t/>
            </a:r>
          </a:p>
        </p:txBody>
      </p:sp>
      <p:sp>
        <p:nvSpPr>
          <p:cNvPr id="61" name="Slide Title"/>
          <p:cNvSpPr txBox="1"/>
          <p:nvPr>
            <p:ph type="title" hasCustomPrompt="1"/>
          </p:nvPr>
        </p:nvSpPr>
        <p:spPr>
          <a:xfrm>
            <a:off x="1219200" y="2439639"/>
            <a:ext cx="8356600" cy="3068291"/>
          </a:xfrm>
          <a:prstGeom prst="rect">
            <a:avLst/>
          </a:prstGeom>
        </p:spPr>
        <p:txBody>
          <a:bodyPr/>
          <a:lstStyle>
            <a:lvl1pPr>
              <a:defRPr spc="-100" sz="10000"/>
            </a:lvl1pPr>
          </a:lstStyle>
          <a:p>
            <a:pPr/>
            <a:r>
              <a:t>Slide Title</a:t>
            </a:r>
          </a:p>
        </p:txBody>
      </p:sp>
      <p:sp>
        <p:nvSpPr>
          <p:cNvPr id="62" name="Rectangle"/>
          <p:cNvSpPr/>
          <p:nvPr/>
        </p:nvSpPr>
        <p:spPr>
          <a:xfrm>
            <a:off x="10795000" y="0"/>
            <a:ext cx="13614400" cy="13716000"/>
          </a:xfrm>
          <a:prstGeom prst="rect">
            <a:avLst/>
          </a:prstGeom>
          <a:solidFill>
            <a:srgbClr val="00BFF3"/>
          </a:solidFill>
          <a:ln w="12700">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63" name="638623930_2326x1548.jpg"/>
          <p:cNvSpPr/>
          <p:nvPr>
            <p:ph type="pic" idx="13"/>
          </p:nvPr>
        </p:nvSpPr>
        <p:spPr>
          <a:xfrm>
            <a:off x="9156700" y="-38100"/>
            <a:ext cx="19693467" cy="13106400"/>
          </a:xfrm>
          <a:prstGeom prst="rect">
            <a:avLst/>
          </a:prstGeom>
        </p:spPr>
        <p:txBody>
          <a:bodyPr lIns="91439" tIns="45719" rIns="91439" bIns="45719">
            <a:noAutofit/>
          </a:bodyPr>
          <a:lstStyle/>
          <a:p>
            <a:pPr/>
          </a:p>
        </p:txBody>
      </p:sp>
      <p:sp>
        <p:nvSpPr>
          <p:cNvPr id="64" name="Author and Date"/>
          <p:cNvSpPr txBox="1"/>
          <p:nvPr>
            <p:ph type="body" sz="quarter" idx="14" hasCustomPrompt="1"/>
          </p:nvPr>
        </p:nvSpPr>
        <p:spPr>
          <a:xfrm>
            <a:off x="1219200" y="1646935"/>
            <a:ext cx="8356600" cy="770129"/>
          </a:xfrm>
          <a:prstGeom prst="rect">
            <a:avLst/>
          </a:prstGeom>
        </p:spPr>
        <p:txBody>
          <a:bodyPr anchor="ctr"/>
          <a:lstStyle>
            <a:lvl1pPr marL="0" indent="0">
              <a:lnSpc>
                <a:spcPct val="120000"/>
              </a:lnSpc>
              <a:spcBef>
                <a:spcPts val="0"/>
              </a:spcBef>
              <a:buClrTx/>
              <a:buSzTx/>
              <a:buNone/>
              <a:defRPr b="0" cap="all" sz="3600">
                <a:solidFill>
                  <a:srgbClr val="00C7FC"/>
                </a:solidFill>
                <a:latin typeface="Proxima Nova Extrabold"/>
                <a:ea typeface="Proxima Nova Extrabold"/>
                <a:cs typeface="Proxima Nova Extrabold"/>
                <a:sym typeface="Proxima Nova Extrabold"/>
              </a:defRPr>
            </a:lvl1pPr>
          </a:lstStyle>
          <a:p>
            <a:pPr/>
            <a:r>
              <a:t>Author and Date</a:t>
            </a:r>
          </a:p>
        </p:txBody>
      </p:sp>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bg>
      <p:bgPr>
        <a:solidFill>
          <a:srgbClr val="00BFF3"/>
        </a:solidFill>
      </p:bgPr>
    </p:bg>
    <p:spTree>
      <p:nvGrpSpPr>
        <p:cNvPr id="1" name=""/>
        <p:cNvGrpSpPr/>
        <p:nvPr/>
      </p:nvGrpSpPr>
      <p:grpSpPr>
        <a:xfrm>
          <a:off x="0" y="0"/>
          <a:ext cx="0" cy="0"/>
          <a:chOff x="0" y="0"/>
          <a:chExt cx="0" cy="0"/>
        </a:xfrm>
      </p:grpSpPr>
      <p:sp>
        <p:nvSpPr>
          <p:cNvPr id="72" name="Section Title"/>
          <p:cNvSpPr txBox="1"/>
          <p:nvPr>
            <p:ph type="title" hasCustomPrompt="1"/>
          </p:nvPr>
        </p:nvSpPr>
        <p:spPr>
          <a:xfrm>
            <a:off x="1219200" y="4064000"/>
            <a:ext cx="21945600" cy="5930900"/>
          </a:xfrm>
          <a:prstGeom prst="rect">
            <a:avLst/>
          </a:prstGeom>
        </p:spPr>
        <p:txBody>
          <a:bodyPr anchor="ctr"/>
          <a:lstStyle>
            <a:lvl1pPr marL="431800" indent="-431800">
              <a:defRPr spc="0">
                <a:solidFill>
                  <a:srgbClr val="FFFFFF"/>
                </a:solidFill>
              </a:defRPr>
            </a:lvl1pPr>
          </a:lstStyle>
          <a:p>
            <a:pPr/>
            <a:r>
              <a:t>Section Title</a:t>
            </a:r>
          </a:p>
        </p:txBody>
      </p:sp>
      <p:sp>
        <p:nvSpPr>
          <p:cNvPr id="7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80" name="Slide Title"/>
          <p:cNvSpPr txBox="1"/>
          <p:nvPr>
            <p:ph type="title" hasCustomPrompt="1"/>
          </p:nvPr>
        </p:nvSpPr>
        <p:spPr>
          <a:prstGeom prst="rect">
            <a:avLst/>
          </a:prstGeom>
        </p:spPr>
        <p:txBody>
          <a:bodyPr/>
          <a:lstStyle/>
          <a:p>
            <a:pPr/>
            <a:r>
              <a:t>Slide 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bg>
      <p:bgPr>
        <a:solidFill>
          <a:srgbClr val="FFC617"/>
        </a:solidFill>
      </p:bgPr>
    </p:bg>
    <p:spTree>
      <p:nvGrpSpPr>
        <p:cNvPr id="1" name=""/>
        <p:cNvGrpSpPr/>
        <p:nvPr/>
      </p:nvGrpSpPr>
      <p:grpSpPr>
        <a:xfrm>
          <a:off x="0" y="0"/>
          <a:ext cx="0" cy="0"/>
          <a:chOff x="0" y="0"/>
          <a:chExt cx="0" cy="0"/>
        </a:xfrm>
      </p:grpSpPr>
      <p:sp>
        <p:nvSpPr>
          <p:cNvPr id="88" name="Agenda Title"/>
          <p:cNvSpPr txBox="1"/>
          <p:nvPr>
            <p:ph type="title" hasCustomPrompt="1"/>
          </p:nvPr>
        </p:nvSpPr>
        <p:spPr>
          <a:prstGeom prst="rect">
            <a:avLst/>
          </a:prstGeom>
        </p:spPr>
        <p:txBody>
          <a:bodyPr/>
          <a:lstStyle>
            <a:lvl1pPr>
              <a:lnSpc>
                <a:spcPct val="60000"/>
              </a:lnSpc>
              <a:defRPr>
                <a:solidFill>
                  <a:srgbClr val="FFFFFF"/>
                </a:solidFill>
              </a:defRPr>
            </a:lvl1pPr>
          </a:lstStyle>
          <a:p>
            <a:pPr/>
            <a:r>
              <a:t>Agenda Title</a:t>
            </a:r>
          </a:p>
        </p:txBody>
      </p:sp>
      <p:sp>
        <p:nvSpPr>
          <p:cNvPr id="89" name="Body Level One…"/>
          <p:cNvSpPr txBox="1"/>
          <p:nvPr>
            <p:ph type="body" idx="1" hasCustomPrompt="1"/>
          </p:nvPr>
        </p:nvSpPr>
        <p:spPr>
          <a:xfrm>
            <a:off x="1219200" y="3594100"/>
            <a:ext cx="21945600" cy="8902700"/>
          </a:xfrm>
          <a:prstGeom prst="rect">
            <a:avLst/>
          </a:prstGeom>
        </p:spPr>
        <p:txBody>
          <a:bodyPr/>
          <a:lstStyle>
            <a:lvl1pPr marL="0" indent="0" defTabSz="825500">
              <a:lnSpc>
                <a:spcPct val="140000"/>
              </a:lnSpc>
              <a:spcBef>
                <a:spcPts val="0"/>
              </a:spcBef>
              <a:buClrTx/>
              <a:buSzTx/>
              <a:buNone/>
              <a:defRPr spc="-53" sz="5400">
                <a:solidFill>
                  <a:srgbClr val="000000"/>
                </a:solidFill>
              </a:defRPr>
            </a:lvl1pPr>
            <a:lvl2pPr marL="0" indent="0" defTabSz="825500">
              <a:lnSpc>
                <a:spcPct val="140000"/>
              </a:lnSpc>
              <a:spcBef>
                <a:spcPts val="0"/>
              </a:spcBef>
              <a:buClrTx/>
              <a:buSzTx/>
              <a:buNone/>
              <a:defRPr spc="-53" sz="5400">
                <a:solidFill>
                  <a:srgbClr val="000000"/>
                </a:solidFill>
              </a:defRPr>
            </a:lvl2pPr>
            <a:lvl3pPr marL="0" indent="0" defTabSz="825500">
              <a:lnSpc>
                <a:spcPct val="140000"/>
              </a:lnSpc>
              <a:spcBef>
                <a:spcPts val="0"/>
              </a:spcBef>
              <a:buClrTx/>
              <a:buSzTx/>
              <a:buNone/>
              <a:defRPr spc="-53" sz="5400">
                <a:solidFill>
                  <a:srgbClr val="000000"/>
                </a:solidFill>
              </a:defRPr>
            </a:lvl3pPr>
            <a:lvl4pPr marL="0" indent="0" defTabSz="825500">
              <a:lnSpc>
                <a:spcPct val="140000"/>
              </a:lnSpc>
              <a:spcBef>
                <a:spcPts val="0"/>
              </a:spcBef>
              <a:buClrTx/>
              <a:buSzTx/>
              <a:buNone/>
              <a:defRPr spc="-53" sz="5400">
                <a:solidFill>
                  <a:srgbClr val="000000"/>
                </a:solidFill>
              </a:defRPr>
            </a:lvl4pPr>
            <a:lvl5pPr marL="0" indent="0" defTabSz="825500">
              <a:lnSpc>
                <a:spcPct val="140000"/>
              </a:lnSpc>
              <a:spcBef>
                <a:spcPts val="0"/>
              </a:spcBef>
              <a:buClrTx/>
              <a:buSzTx/>
              <a:buNone/>
              <a:defRPr spc="-53" sz="5400">
                <a:solidFill>
                  <a:srgbClr val="000000"/>
                </a:solidFill>
              </a:defRPr>
            </a:lvl5pPr>
          </a:lstStyle>
          <a:p>
            <a:pPr/>
            <a:r>
              <a:t>Agenda Topics</a:t>
            </a:r>
          </a:p>
          <a:p>
            <a:pPr lvl="1"/>
            <a:r>
              <a:t/>
            </a:r>
          </a:p>
          <a:p>
            <a:pPr lvl="2"/>
            <a:r>
              <a:t/>
            </a:r>
          </a:p>
          <a:p>
            <a:pPr lvl="3"/>
            <a:r>
              <a:t/>
            </a:r>
          </a:p>
          <a:p>
            <a:pPr lvl="4"/>
            <a:r>
              <a:t/>
            </a:r>
          </a:p>
        </p:txBody>
      </p:sp>
      <p:sp>
        <p:nvSpPr>
          <p:cNvPr id="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bg>
      <p:bgPr>
        <a:solidFill>
          <a:schemeClr val="accent6"/>
        </a:solidFill>
      </p:bgPr>
    </p:bg>
    <p:spTree>
      <p:nvGrpSpPr>
        <p:cNvPr id="1" name=""/>
        <p:cNvGrpSpPr/>
        <p:nvPr/>
      </p:nvGrpSpPr>
      <p:grpSpPr>
        <a:xfrm>
          <a:off x="0" y="0"/>
          <a:ext cx="0" cy="0"/>
          <a:chOff x="0" y="0"/>
          <a:chExt cx="0" cy="0"/>
        </a:xfrm>
      </p:grpSpPr>
      <p:sp>
        <p:nvSpPr>
          <p:cNvPr id="97" name="Body Level One…"/>
          <p:cNvSpPr txBox="1"/>
          <p:nvPr>
            <p:ph type="body" sz="half" idx="1" hasCustomPrompt="1"/>
          </p:nvPr>
        </p:nvSpPr>
        <p:spPr>
          <a:xfrm>
            <a:off x="1219200" y="4763675"/>
            <a:ext cx="21945600" cy="4192883"/>
          </a:xfrm>
          <a:prstGeom prst="rect">
            <a:avLst/>
          </a:prstGeom>
        </p:spPr>
        <p:txBody>
          <a:bodyPr anchor="ctr"/>
          <a:lstStyle>
            <a:lvl1pPr marL="0" indent="0" algn="ctr">
              <a:lnSpc>
                <a:spcPct val="70000"/>
              </a:lnSpc>
              <a:spcBef>
                <a:spcPts val="0"/>
              </a:spcBef>
              <a:buClrTx/>
              <a:buSzTx/>
              <a:buNone/>
              <a:defRPr b="0" cap="all" sz="14000">
                <a:solidFill>
                  <a:srgbClr val="FFFFFF"/>
                </a:solidFill>
                <a:latin typeface="+mn-lt"/>
                <a:ea typeface="+mn-ea"/>
                <a:cs typeface="+mn-cs"/>
                <a:sym typeface="Druk Medium"/>
              </a:defRPr>
            </a:lvl1pPr>
            <a:lvl2pPr marL="0" indent="0" algn="ctr">
              <a:lnSpc>
                <a:spcPct val="70000"/>
              </a:lnSpc>
              <a:spcBef>
                <a:spcPts val="0"/>
              </a:spcBef>
              <a:buClrTx/>
              <a:buSzTx/>
              <a:buNone/>
              <a:defRPr b="0" cap="all" sz="14000">
                <a:solidFill>
                  <a:srgbClr val="FFFFFF"/>
                </a:solidFill>
                <a:latin typeface="+mn-lt"/>
                <a:ea typeface="+mn-ea"/>
                <a:cs typeface="+mn-cs"/>
                <a:sym typeface="Druk Medium"/>
              </a:defRPr>
            </a:lvl2pPr>
            <a:lvl3pPr marL="0" indent="0" algn="ctr">
              <a:lnSpc>
                <a:spcPct val="70000"/>
              </a:lnSpc>
              <a:spcBef>
                <a:spcPts val="0"/>
              </a:spcBef>
              <a:buClrTx/>
              <a:buSzTx/>
              <a:buNone/>
              <a:defRPr b="0" cap="all" sz="14000">
                <a:solidFill>
                  <a:srgbClr val="FFFFFF"/>
                </a:solidFill>
                <a:latin typeface="+mn-lt"/>
                <a:ea typeface="+mn-ea"/>
                <a:cs typeface="+mn-cs"/>
                <a:sym typeface="Druk Medium"/>
              </a:defRPr>
            </a:lvl3pPr>
            <a:lvl4pPr marL="0" indent="0" algn="ctr">
              <a:lnSpc>
                <a:spcPct val="70000"/>
              </a:lnSpc>
              <a:spcBef>
                <a:spcPts val="0"/>
              </a:spcBef>
              <a:buClrTx/>
              <a:buSzTx/>
              <a:buNone/>
              <a:defRPr b="0" cap="all" sz="14000">
                <a:solidFill>
                  <a:srgbClr val="FFFFFF"/>
                </a:solidFill>
                <a:latin typeface="+mn-lt"/>
                <a:ea typeface="+mn-ea"/>
                <a:cs typeface="+mn-cs"/>
                <a:sym typeface="Druk Medium"/>
              </a:defRPr>
            </a:lvl4pPr>
            <a:lvl5pPr marL="0" indent="0" algn="ctr">
              <a:lnSpc>
                <a:spcPct val="70000"/>
              </a:lnSpc>
              <a:spcBef>
                <a:spcPts val="0"/>
              </a:spcBef>
              <a:buClrTx/>
              <a:buSzTx/>
              <a:buNone/>
              <a:defRPr b="0" cap="all" sz="14000">
                <a:solidFill>
                  <a:srgbClr val="FFFFFF"/>
                </a:solidFill>
                <a:latin typeface="+mn-lt"/>
                <a:ea typeface="+mn-ea"/>
                <a:cs typeface="+mn-cs"/>
                <a:sym typeface="Druk Medium"/>
              </a:defRPr>
            </a:lvl5pPr>
          </a:lstStyle>
          <a:p>
            <a:pPr/>
            <a:r>
              <a:t>Statement</a:t>
            </a:r>
          </a:p>
          <a:p>
            <a:pPr lvl="1"/>
            <a:r>
              <a:t/>
            </a:r>
          </a:p>
          <a:p>
            <a:pPr lvl="2"/>
            <a:r>
              <a:t/>
            </a:r>
          </a:p>
          <a:p>
            <a:pPr lvl="3"/>
            <a:r>
              <a:t/>
            </a:r>
          </a:p>
          <a:p>
            <a:pPr lvl="4"/>
            <a:r>
              <a:t/>
            </a:r>
          </a:p>
        </p:txBody>
      </p:sp>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bg>
      <p:bgPr>
        <a:solidFill>
          <a:srgbClr val="FFC617"/>
        </a:solidFill>
      </p:bgPr>
    </p:bg>
    <p:spTree>
      <p:nvGrpSpPr>
        <p:cNvPr id="1" name=""/>
        <p:cNvGrpSpPr/>
        <p:nvPr/>
      </p:nvGrpSpPr>
      <p:grpSpPr>
        <a:xfrm>
          <a:off x="0" y="0"/>
          <a:ext cx="0" cy="0"/>
          <a:chOff x="0" y="0"/>
          <a:chExt cx="0" cy="0"/>
        </a:xfrm>
      </p:grpSpPr>
      <p:sp>
        <p:nvSpPr>
          <p:cNvPr id="105" name="Body Level One…"/>
          <p:cNvSpPr txBox="1"/>
          <p:nvPr>
            <p:ph type="body" idx="1" hasCustomPrompt="1"/>
          </p:nvPr>
        </p:nvSpPr>
        <p:spPr>
          <a:xfrm>
            <a:off x="1219200" y="2334623"/>
            <a:ext cx="21945600" cy="7612249"/>
          </a:xfrm>
          <a:prstGeom prst="rect">
            <a:avLst/>
          </a:prstGeom>
        </p:spPr>
        <p:txBody>
          <a:bodyPr anchor="b"/>
          <a:lstStyle>
            <a:lvl1pPr marL="0" indent="0" algn="ctr">
              <a:lnSpc>
                <a:spcPct val="70000"/>
              </a:lnSpc>
              <a:spcBef>
                <a:spcPts val="0"/>
              </a:spcBef>
              <a:buClrTx/>
              <a:buSzTx/>
              <a:buNone/>
              <a:defRPr b="0" cap="all" spc="-500" sz="50000">
                <a:solidFill>
                  <a:srgbClr val="FFFFFF"/>
                </a:solidFill>
                <a:latin typeface="+mn-lt"/>
                <a:ea typeface="+mn-ea"/>
                <a:cs typeface="+mn-cs"/>
                <a:sym typeface="Druk Medium"/>
              </a:defRPr>
            </a:lvl1pPr>
            <a:lvl2pPr marL="0" indent="0" algn="ctr">
              <a:lnSpc>
                <a:spcPct val="70000"/>
              </a:lnSpc>
              <a:spcBef>
                <a:spcPts val="0"/>
              </a:spcBef>
              <a:buClrTx/>
              <a:buSzTx/>
              <a:buNone/>
              <a:defRPr b="0" cap="all" spc="-500" sz="50000">
                <a:solidFill>
                  <a:srgbClr val="FFFFFF"/>
                </a:solidFill>
                <a:latin typeface="+mn-lt"/>
                <a:ea typeface="+mn-ea"/>
                <a:cs typeface="+mn-cs"/>
                <a:sym typeface="Druk Medium"/>
              </a:defRPr>
            </a:lvl2pPr>
            <a:lvl3pPr marL="0" indent="0" algn="ctr">
              <a:lnSpc>
                <a:spcPct val="70000"/>
              </a:lnSpc>
              <a:spcBef>
                <a:spcPts val="0"/>
              </a:spcBef>
              <a:buClrTx/>
              <a:buSzTx/>
              <a:buNone/>
              <a:defRPr b="0" cap="all" spc="-500" sz="50000">
                <a:solidFill>
                  <a:srgbClr val="FFFFFF"/>
                </a:solidFill>
                <a:latin typeface="+mn-lt"/>
                <a:ea typeface="+mn-ea"/>
                <a:cs typeface="+mn-cs"/>
                <a:sym typeface="Druk Medium"/>
              </a:defRPr>
            </a:lvl3pPr>
            <a:lvl4pPr marL="0" indent="0" algn="ctr">
              <a:lnSpc>
                <a:spcPct val="70000"/>
              </a:lnSpc>
              <a:spcBef>
                <a:spcPts val="0"/>
              </a:spcBef>
              <a:buClrTx/>
              <a:buSzTx/>
              <a:buNone/>
              <a:defRPr b="0" cap="all" spc="-500" sz="50000">
                <a:solidFill>
                  <a:srgbClr val="FFFFFF"/>
                </a:solidFill>
                <a:latin typeface="+mn-lt"/>
                <a:ea typeface="+mn-ea"/>
                <a:cs typeface="+mn-cs"/>
                <a:sym typeface="Druk Medium"/>
              </a:defRPr>
            </a:lvl4pPr>
            <a:lvl5pPr marL="0" indent="0" algn="ctr">
              <a:lnSpc>
                <a:spcPct val="70000"/>
              </a:lnSpc>
              <a:spcBef>
                <a:spcPts val="0"/>
              </a:spcBef>
              <a:buClrTx/>
              <a:buSzTx/>
              <a:buNone/>
              <a:defRPr b="0" cap="all" spc="-500" sz="50000">
                <a:solidFill>
                  <a:srgbClr val="FFFFFF"/>
                </a:solidFill>
                <a:latin typeface="+mn-lt"/>
                <a:ea typeface="+mn-ea"/>
                <a:cs typeface="+mn-cs"/>
                <a:sym typeface="Druk Medium"/>
              </a:defRPr>
            </a:lvl5pPr>
          </a:lstStyle>
          <a:p>
            <a:pPr/>
            <a:r>
              <a:t>100%</a:t>
            </a:r>
          </a:p>
          <a:p>
            <a:pPr lvl="1"/>
            <a:r>
              <a:t/>
            </a:r>
          </a:p>
          <a:p>
            <a:pPr lvl="2"/>
            <a:r>
              <a:t/>
            </a:r>
          </a:p>
          <a:p>
            <a:pPr lvl="3"/>
            <a:r>
              <a:t/>
            </a:r>
          </a:p>
          <a:p>
            <a:pPr lvl="4"/>
            <a:r>
              <a:t/>
            </a:r>
          </a:p>
        </p:txBody>
      </p:sp>
      <p:sp>
        <p:nvSpPr>
          <p:cNvPr id="106" name="Fact information"/>
          <p:cNvSpPr txBox="1"/>
          <p:nvPr>
            <p:ph type="body" sz="quarter" idx="13" hasCustomPrompt="1"/>
          </p:nvPr>
        </p:nvSpPr>
        <p:spPr>
          <a:xfrm>
            <a:off x="1219200" y="9436100"/>
            <a:ext cx="21945599" cy="629921"/>
          </a:xfrm>
          <a:prstGeom prst="rect">
            <a:avLst/>
          </a:prstGeom>
        </p:spPr>
        <p:txBody>
          <a:bodyPr/>
          <a:lstStyle>
            <a:lvl1pPr marL="0" indent="0" algn="ctr">
              <a:lnSpc>
                <a:spcPct val="110000"/>
              </a:lnSpc>
              <a:spcBef>
                <a:spcPts val="0"/>
              </a:spcBef>
              <a:buClrTx/>
              <a:buSzTx/>
              <a:buNone/>
              <a:defRPr b="0" cap="all" spc="-32" sz="3200">
                <a:solidFill>
                  <a:srgbClr val="000000"/>
                </a:solidFill>
                <a:latin typeface="Proxima Nova Extrabold"/>
                <a:ea typeface="Proxima Nova Extrabold"/>
                <a:cs typeface="Proxima Nova Extrabold"/>
                <a:sym typeface="Proxima Nova Extrabold"/>
              </a:defRPr>
            </a:lvl1pPr>
          </a:lstStyle>
          <a:p>
            <a:pPr/>
            <a:r>
              <a:t>Fact information</a:t>
            </a: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00BFF3"/>
        </a:solidFill>
      </p:bgPr>
    </p:bg>
    <p:spTree>
      <p:nvGrpSpPr>
        <p:cNvPr id="1" name=""/>
        <p:cNvGrpSpPr/>
        <p:nvPr/>
      </p:nvGrpSpPr>
      <p:grpSpPr>
        <a:xfrm>
          <a:off x="0" y="0"/>
          <a:ext cx="0" cy="0"/>
          <a:chOff x="0" y="0"/>
          <a:chExt cx="0" cy="0"/>
        </a:xfrm>
      </p:grpSpPr>
      <p:sp>
        <p:nvSpPr>
          <p:cNvPr id="114" name="Body Level One…"/>
          <p:cNvSpPr txBox="1"/>
          <p:nvPr>
            <p:ph type="body" sz="half" idx="1" hasCustomPrompt="1"/>
          </p:nvPr>
        </p:nvSpPr>
        <p:spPr>
          <a:xfrm>
            <a:off x="3771900" y="4464048"/>
            <a:ext cx="16840200" cy="4883152"/>
          </a:xfrm>
          <a:prstGeom prst="rect">
            <a:avLst/>
          </a:prstGeom>
        </p:spPr>
        <p:txBody>
          <a:bodyPr anchor="ctr"/>
          <a:lstStyle>
            <a:lvl1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1pPr>
            <a:lvl2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2pPr>
            <a:lvl3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3pPr>
            <a:lvl4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4pPr>
            <a:lvl5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5pPr>
          </a:lstStyle>
          <a:p>
            <a:pPr/>
            <a:r>
              <a:t>“Notable Quote”</a:t>
            </a:r>
          </a:p>
          <a:p>
            <a:pPr lvl="1"/>
            <a:r>
              <a:t/>
            </a:r>
          </a:p>
          <a:p>
            <a:pPr lvl="2"/>
            <a:r>
              <a:t/>
            </a:r>
          </a:p>
          <a:p>
            <a:pPr lvl="3"/>
            <a:r>
              <a:t/>
            </a:r>
          </a:p>
          <a:p>
            <a:pPr lvl="4"/>
            <a:r>
              <a:t/>
            </a:r>
          </a:p>
        </p:txBody>
      </p:sp>
      <p:sp>
        <p:nvSpPr>
          <p:cNvPr id="115" name="Attribution"/>
          <p:cNvSpPr txBox="1"/>
          <p:nvPr>
            <p:ph type="body" sz="quarter" idx="13" hasCustomPrompt="1"/>
          </p:nvPr>
        </p:nvSpPr>
        <p:spPr>
          <a:xfrm>
            <a:off x="4203700" y="9347200"/>
            <a:ext cx="16840200" cy="680721"/>
          </a:xfrm>
          <a:prstGeom prst="rect">
            <a:avLst/>
          </a:prstGeom>
        </p:spPr>
        <p:txBody>
          <a:bodyPr lIns="76200" tIns="76200" rIns="76200" bIns="76200"/>
          <a:lstStyle>
            <a:lvl1pPr marL="0" indent="0" defTabSz="825500">
              <a:lnSpc>
                <a:spcPts val="3600"/>
              </a:lnSpc>
              <a:spcBef>
                <a:spcPts val="0"/>
              </a:spcBef>
              <a:buClrTx/>
              <a:buSzTx/>
              <a:buNone/>
              <a:defRPr b="0" cap="all" spc="-32" sz="3200">
                <a:solidFill>
                  <a:srgbClr val="FFFFFF"/>
                </a:solidFill>
                <a:latin typeface="Proxima Nova Extrabold"/>
                <a:ea typeface="Proxima Nova Extrabold"/>
                <a:cs typeface="Proxima Nova Extrabold"/>
                <a:sym typeface="Proxima Nova Extrabold"/>
              </a:defRPr>
            </a:lvl1pPr>
          </a:lstStyle>
          <a:p>
            <a:pPr/>
            <a:r>
              <a:t>Attribution</a:t>
            </a:r>
          </a:p>
        </p:txBody>
      </p:sp>
      <p:sp>
        <p:nvSpPr>
          <p:cNvPr id="1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3" name="495873917_2724x1818.jpg"/>
          <p:cNvSpPr/>
          <p:nvPr>
            <p:ph type="pic" sz="half" idx="13"/>
          </p:nvPr>
        </p:nvSpPr>
        <p:spPr>
          <a:xfrm>
            <a:off x="635000" y="6832600"/>
            <a:ext cx="12877800" cy="8589928"/>
          </a:xfrm>
          <a:prstGeom prst="rect">
            <a:avLst/>
          </a:prstGeom>
        </p:spPr>
        <p:txBody>
          <a:bodyPr lIns="91439" tIns="45719" rIns="91439" bIns="45719">
            <a:noAutofit/>
          </a:bodyPr>
          <a:lstStyle/>
          <a:p>
            <a:pPr/>
          </a:p>
        </p:txBody>
      </p:sp>
      <p:sp>
        <p:nvSpPr>
          <p:cNvPr id="124" name="496036167_2890x1683.jpg"/>
          <p:cNvSpPr/>
          <p:nvPr>
            <p:ph type="pic" sz="half" idx="14"/>
          </p:nvPr>
        </p:nvSpPr>
        <p:spPr>
          <a:xfrm>
            <a:off x="88900" y="-177800"/>
            <a:ext cx="14008100" cy="8157658"/>
          </a:xfrm>
          <a:prstGeom prst="rect">
            <a:avLst/>
          </a:prstGeom>
        </p:spPr>
        <p:txBody>
          <a:bodyPr lIns="91439" tIns="45719" rIns="91439" bIns="45719">
            <a:noAutofit/>
          </a:bodyPr>
          <a:lstStyle/>
          <a:p>
            <a:pPr/>
          </a:p>
        </p:txBody>
      </p:sp>
      <p:sp>
        <p:nvSpPr>
          <p:cNvPr id="125" name="Image"/>
          <p:cNvSpPr/>
          <p:nvPr>
            <p:ph type="pic" idx="15"/>
          </p:nvPr>
        </p:nvSpPr>
        <p:spPr>
          <a:xfrm>
            <a:off x="12814300" y="-355600"/>
            <a:ext cx="12033950" cy="18034000"/>
          </a:xfrm>
          <a:prstGeom prst="rect">
            <a:avLst/>
          </a:prstGeom>
        </p:spPr>
        <p:txBody>
          <a:bodyPr lIns="91439" tIns="45719" rIns="91439" bIns="45719">
            <a:noAutofit/>
          </a:bodyPr>
          <a:lstStyle/>
          <a:p>
            <a:pPr/>
          </a:p>
        </p:txBody>
      </p:sp>
      <p:sp>
        <p:nvSpPr>
          <p:cNvPr id="1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3" name="495873917_2724x1818.jpg"/>
          <p:cNvSpPr/>
          <p:nvPr>
            <p:ph type="pic" idx="13"/>
          </p:nvPr>
        </p:nvSpPr>
        <p:spPr>
          <a:xfrm>
            <a:off x="635000" y="-1181110"/>
            <a:ext cx="23114000" cy="15417820"/>
          </a:xfrm>
          <a:prstGeom prst="rect">
            <a:avLst/>
          </a:prstGeom>
        </p:spPr>
        <p:txBody>
          <a:bodyPr lIns="91439" tIns="45719" rIns="91439" bIns="45719">
            <a:noAutofit/>
          </a:bodyPr>
          <a:lstStyle/>
          <a:p>
            <a:pPr/>
          </a:p>
        </p:txBody>
      </p:sp>
      <p:sp>
        <p:nvSpPr>
          <p:cNvPr id="1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Body Level One…"/>
          <p:cNvSpPr txBox="1"/>
          <p:nvPr>
            <p:ph type="body" idx="1" hasCustomPrompt="1"/>
          </p:nvPr>
        </p:nvSpPr>
        <p:spPr>
          <a:xfrm>
            <a:off x="1219200" y="3733800"/>
            <a:ext cx="21945600" cy="8763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3" name="Slide Title"/>
          <p:cNvSpPr txBox="1"/>
          <p:nvPr>
            <p:ph type="title" hasCustomPrompt="1"/>
          </p:nvPr>
        </p:nvSpPr>
        <p:spPr>
          <a:xfrm>
            <a:off x="1219200" y="1219200"/>
            <a:ext cx="21945600" cy="22987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4" name="Slide Number"/>
          <p:cNvSpPr txBox="1"/>
          <p:nvPr>
            <p:ph type="sldNum" sz="quarter" idx="2"/>
          </p:nvPr>
        </p:nvSpPr>
        <p:spPr>
          <a:xfrm>
            <a:off x="23622000" y="13080999"/>
            <a:ext cx="336728" cy="413767"/>
          </a:xfrm>
          <a:prstGeom prst="rect">
            <a:avLst/>
          </a:prstGeom>
          <a:ln w="12700">
            <a:miter lim="400000"/>
          </a:ln>
        </p:spPr>
        <p:txBody>
          <a:bodyPr wrap="none" lIns="50800" tIns="50800" rIns="50800" bIns="50800" anchor="b">
            <a:spAutoFit/>
          </a:bodyPr>
          <a:lstStyle>
            <a:lvl1pPr defTabSz="825500">
              <a:lnSpc>
                <a:spcPts val="2600"/>
              </a:lnSpc>
              <a:spcBef>
                <a:spcPts val="0"/>
              </a:spcBef>
              <a:defRPr b="0" sz="1800">
                <a:solidFill>
                  <a:srgbClr val="000000"/>
                </a:solidFill>
                <a:latin typeface="Proxima Nova Medium"/>
                <a:ea typeface="Proxima Nova Medium"/>
                <a:cs typeface="Proxima Nova Medium"/>
                <a:sym typeface="Proxima Nova Medium"/>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1pPr>
      <a:lvl2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2pPr>
      <a:lvl3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3pPr>
      <a:lvl4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4pPr>
      <a:lvl5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5pPr>
      <a:lvl6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6pPr>
      <a:lvl7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7pPr>
      <a:lvl8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8pPr>
      <a:lvl9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9pPr>
    </p:titleStyle>
    <p:bodyStyle>
      <a:lvl1pPr marL="685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1pPr>
      <a:lvl2pPr marL="1371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2pPr>
      <a:lvl3pPr marL="2057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3pPr>
      <a:lvl4pPr marL="2743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4pPr>
      <a:lvl5pPr marL="34290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5pPr>
      <a:lvl6pPr marL="4114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6pPr>
      <a:lvl7pPr marL="4800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7pPr>
      <a:lvl8pPr marL="5486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8pPr>
      <a:lvl9pPr marL="6172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9pPr>
    </p:bodyStyle>
    <p:otherStyle>
      <a:lvl1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1pPr>
      <a:lvl2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2pPr>
      <a:lvl3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3pPr>
      <a:lvl4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4pPr>
      <a:lvl5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5pPr>
      <a:lvl6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6pPr>
      <a:lvl7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7pPr>
      <a:lvl8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8pPr>
      <a:lvl9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jpeg"/><Relationship Id="rId3" Type="http://schemas.openxmlformats.org/officeDocument/2006/relationships/image" Target="../media/image2.jpeg"/><Relationship Id="rId4" Type="http://schemas.openxmlformats.org/officeDocument/2006/relationships/image" Target="../media/image5.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50" name="The Mill, Canton"/>
          <p:cNvSpPr txBox="1"/>
          <p:nvPr>
            <p:ph type="body" sz="quarter" idx="1"/>
          </p:nvPr>
        </p:nvSpPr>
        <p:spPr>
          <a:prstGeom prst="rect">
            <a:avLst/>
          </a:prstGeom>
        </p:spPr>
        <p:txBody>
          <a:bodyPr/>
          <a:lstStyle>
            <a:lvl1pPr>
              <a:defRPr>
                <a:solidFill>
                  <a:schemeClr val="accent6">
                    <a:hueOff val="-182566"/>
                    <a:lumOff val="14356"/>
                  </a:schemeClr>
                </a:solidFill>
              </a:defRPr>
            </a:lvl1pPr>
          </a:lstStyle>
          <a:p>
            <a:pPr/>
            <a:r>
              <a:t>The Mill, Canton</a:t>
            </a:r>
          </a:p>
        </p:txBody>
      </p:sp>
      <p:sp>
        <p:nvSpPr>
          <p:cNvPr id="151" name="Sustainable Development"/>
          <p:cNvSpPr txBox="1"/>
          <p:nvPr>
            <p:ph type="title"/>
          </p:nvPr>
        </p:nvSpPr>
        <p:spPr>
          <a:prstGeom prst="rect">
            <a:avLst/>
          </a:prstGeom>
        </p:spPr>
        <p:txBody>
          <a:bodyPr/>
          <a:lstStyle>
            <a:lvl1pPr>
              <a:defRPr>
                <a:solidFill>
                  <a:schemeClr val="accent6">
                    <a:hueOff val="-182566"/>
                    <a:lumOff val="14356"/>
                  </a:schemeClr>
                </a:solidFill>
              </a:defRPr>
            </a:lvl1pPr>
          </a:lstStyle>
          <a:p>
            <a:pPr/>
            <a:r>
              <a:t>Sustainable Development</a:t>
            </a:r>
          </a:p>
        </p:txBody>
      </p:sp>
      <p:sp>
        <p:nvSpPr>
          <p:cNvPr id="152" name="Charlotte Morgan 29th April 2020"/>
          <p:cNvSpPr txBox="1"/>
          <p:nvPr>
            <p:ph type="body" idx="14"/>
          </p:nvPr>
        </p:nvSpPr>
        <p:spPr>
          <a:prstGeom prst="rect">
            <a:avLst/>
          </a:prstGeom>
          <a:extLst>
            <a:ext uri="{C572A759-6A51-4108-AA02-DFA0A04FC94B}">
              <ma14:wrappingTextBoxFlag xmlns:ma14="http://schemas.microsoft.com/office/mac/drawingml/2011/main" val="1"/>
            </a:ext>
          </a:extLst>
        </p:spPr>
        <p:txBody>
          <a:bodyPr/>
          <a:lstStyle>
            <a:lvl1pPr>
              <a:defRPr>
                <a:solidFill>
                  <a:schemeClr val="accent6">
                    <a:hueOff val="-182566"/>
                    <a:lumOff val="14356"/>
                  </a:schemeClr>
                </a:solidFill>
              </a:defRPr>
            </a:lvl1pPr>
          </a:lstStyle>
          <a:p>
            <a:pPr/>
            <a:r>
              <a:t>Charlotte Morgan 29th April 2020</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4" name="The Well-being of Future Generations Act requires public bodies in Wales to consider the long-term implications of their decisions, to work better with people, communities and each other, in order to prevent problems such as poverty, health inequalities "/>
          <p:cNvSpPr txBox="1"/>
          <p:nvPr>
            <p:ph type="body" sz="half" idx="1"/>
          </p:nvPr>
        </p:nvSpPr>
        <p:spPr>
          <a:xfrm>
            <a:off x="722885" y="4082880"/>
            <a:ext cx="22938230" cy="5550240"/>
          </a:xfrm>
          <a:prstGeom prst="rect">
            <a:avLst/>
          </a:prstGeom>
        </p:spPr>
        <p:txBody>
          <a:bodyPr/>
          <a:lstStyle>
            <a:lvl1pPr defTabSz="332993">
              <a:lnSpc>
                <a:spcPct val="100000"/>
              </a:lnSpc>
              <a:defRPr sz="7979"/>
            </a:lvl1pPr>
          </a:lstStyle>
          <a:p>
            <a:pPr/>
            <a:r>
              <a:t>The Well-being of Future Generations Act requires public bodies in Wales to consider the long-term implications of their decisions, to work better with people, communities and each other, in order to prevent problems such as poverty, health inequalities and climate change that persist in society (WAG, 2015).</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Climate change and energy use.…"/>
          <p:cNvSpPr txBox="1"/>
          <p:nvPr>
            <p:ph type="body" sz="quarter" idx="1"/>
          </p:nvPr>
        </p:nvSpPr>
        <p:spPr>
          <a:prstGeom prst="rect">
            <a:avLst/>
          </a:prstGeom>
        </p:spPr>
        <p:txBody>
          <a:bodyPr/>
          <a:lstStyle/>
          <a:p>
            <a:pPr/>
            <a:r>
              <a:t>Climate change and energy use.</a:t>
            </a:r>
          </a:p>
          <a:p>
            <a:pPr/>
            <a:r>
              <a:t>Innovative, productive, low carbon societies.</a:t>
            </a:r>
          </a:p>
          <a:p>
            <a:pPr/>
            <a:r>
              <a:t>Increase in energy consumption in domestic sector (Self &amp; Zealey, 2008).</a:t>
            </a:r>
          </a:p>
        </p:txBody>
      </p:sp>
      <p:sp>
        <p:nvSpPr>
          <p:cNvPr id="157" name="What are the problems?"/>
          <p:cNvSpPr txBox="1"/>
          <p:nvPr>
            <p:ph type="title"/>
          </p:nvPr>
        </p:nvSpPr>
        <p:spPr>
          <a:prstGeom prst="rect">
            <a:avLst/>
          </a:prstGeom>
        </p:spPr>
        <p:txBody>
          <a:bodyPr/>
          <a:lstStyle/>
          <a:p>
            <a:pPr/>
            <a:r>
              <a:t>What are the problems?</a:t>
            </a:r>
          </a:p>
        </p:txBody>
      </p:sp>
      <p:pic>
        <p:nvPicPr>
          <p:cNvPr id="158" name="Image" descr="Image"/>
          <p:cNvPicPr>
            <a:picLocks noChangeAspect="1"/>
          </p:cNvPicPr>
          <p:nvPr/>
        </p:nvPicPr>
        <p:blipFill>
          <a:blip r:embed="rId2">
            <a:extLst/>
          </a:blip>
          <a:srcRect l="10897" t="10589" r="5775" b="3823"/>
          <a:stretch>
            <a:fillRect/>
          </a:stretch>
        </p:blipFill>
        <p:spPr>
          <a:xfrm>
            <a:off x="13715236" y="956944"/>
            <a:ext cx="8901086" cy="11955468"/>
          </a:xfrm>
          <a:custGeom>
            <a:avLst/>
            <a:gdLst/>
            <a:ahLst/>
            <a:cxnLst>
              <a:cxn ang="0">
                <a:pos x="wd2" y="hd2"/>
              </a:cxn>
              <a:cxn ang="5400000">
                <a:pos x="wd2" y="hd2"/>
              </a:cxn>
              <a:cxn ang="10800000">
                <a:pos x="wd2" y="hd2"/>
              </a:cxn>
              <a:cxn ang="16200000">
                <a:pos x="wd2" y="hd2"/>
              </a:cxn>
            </a:cxnLst>
            <a:rect l="0" t="0" r="r" b="b"/>
            <a:pathLst>
              <a:path w="21356" h="21599" fill="norm" stroke="1" extrusionOk="0">
                <a:moveTo>
                  <a:pt x="5561" y="0"/>
                </a:moveTo>
                <a:cubicBezTo>
                  <a:pt x="5103" y="0"/>
                  <a:pt x="4787" y="170"/>
                  <a:pt x="4659" y="489"/>
                </a:cubicBezTo>
                <a:cubicBezTo>
                  <a:pt x="4624" y="574"/>
                  <a:pt x="4576" y="1573"/>
                  <a:pt x="4551" y="2706"/>
                </a:cubicBezTo>
                <a:cubicBezTo>
                  <a:pt x="4521" y="4097"/>
                  <a:pt x="4470" y="4801"/>
                  <a:pt x="4394" y="4870"/>
                </a:cubicBezTo>
                <a:cubicBezTo>
                  <a:pt x="4305" y="4951"/>
                  <a:pt x="3880" y="4972"/>
                  <a:pt x="2413" y="4972"/>
                </a:cubicBezTo>
                <a:cubicBezTo>
                  <a:pt x="1367" y="4972"/>
                  <a:pt x="465" y="5005"/>
                  <a:pt x="362" y="5047"/>
                </a:cubicBezTo>
                <a:cubicBezTo>
                  <a:pt x="130" y="5140"/>
                  <a:pt x="-62" y="5568"/>
                  <a:pt x="20" y="5812"/>
                </a:cubicBezTo>
                <a:cubicBezTo>
                  <a:pt x="116" y="6101"/>
                  <a:pt x="399" y="6244"/>
                  <a:pt x="972" y="6297"/>
                </a:cubicBezTo>
                <a:lnTo>
                  <a:pt x="1495" y="6346"/>
                </a:lnTo>
                <a:lnTo>
                  <a:pt x="1505" y="7905"/>
                </a:lnTo>
                <a:cubicBezTo>
                  <a:pt x="1512" y="9082"/>
                  <a:pt x="1558" y="9609"/>
                  <a:pt x="1687" y="10057"/>
                </a:cubicBezTo>
                <a:cubicBezTo>
                  <a:pt x="2213" y="11890"/>
                  <a:pt x="3595" y="13197"/>
                  <a:pt x="5956" y="14093"/>
                </a:cubicBezTo>
                <a:lnTo>
                  <a:pt x="6572" y="14327"/>
                </a:lnTo>
                <a:lnTo>
                  <a:pt x="6572" y="14693"/>
                </a:lnTo>
                <a:cubicBezTo>
                  <a:pt x="6572" y="14895"/>
                  <a:pt x="6620" y="15080"/>
                  <a:pt x="6676" y="15106"/>
                </a:cubicBezTo>
                <a:cubicBezTo>
                  <a:pt x="6745" y="15138"/>
                  <a:pt x="6747" y="15186"/>
                  <a:pt x="6683" y="15243"/>
                </a:cubicBezTo>
                <a:cubicBezTo>
                  <a:pt x="6630" y="15292"/>
                  <a:pt x="6586" y="15589"/>
                  <a:pt x="6588" y="15904"/>
                </a:cubicBezTo>
                <a:cubicBezTo>
                  <a:pt x="6591" y="16574"/>
                  <a:pt x="6529" y="16541"/>
                  <a:pt x="7853" y="16571"/>
                </a:cubicBezTo>
                <a:lnTo>
                  <a:pt x="8691" y="16588"/>
                </a:lnTo>
                <a:lnTo>
                  <a:pt x="8709" y="17057"/>
                </a:lnTo>
                <a:cubicBezTo>
                  <a:pt x="8764" y="18362"/>
                  <a:pt x="9618" y="19242"/>
                  <a:pt x="11242" y="19672"/>
                </a:cubicBezTo>
                <a:cubicBezTo>
                  <a:pt x="12034" y="19881"/>
                  <a:pt x="13436" y="20022"/>
                  <a:pt x="15296" y="20077"/>
                </a:cubicBezTo>
                <a:cubicBezTo>
                  <a:pt x="17105" y="20132"/>
                  <a:pt x="17874" y="20214"/>
                  <a:pt x="18499" y="20421"/>
                </a:cubicBezTo>
                <a:cubicBezTo>
                  <a:pt x="18997" y="20586"/>
                  <a:pt x="19387" y="20834"/>
                  <a:pt x="19387" y="20985"/>
                </a:cubicBezTo>
                <a:cubicBezTo>
                  <a:pt x="19387" y="21040"/>
                  <a:pt x="19450" y="21200"/>
                  <a:pt x="19529" y="21342"/>
                </a:cubicBezTo>
                <a:cubicBezTo>
                  <a:pt x="19671" y="21599"/>
                  <a:pt x="19673" y="21599"/>
                  <a:pt x="20324" y="21599"/>
                </a:cubicBezTo>
                <a:cubicBezTo>
                  <a:pt x="21423" y="21599"/>
                  <a:pt x="21538" y="21456"/>
                  <a:pt x="21165" y="20546"/>
                </a:cubicBezTo>
                <a:cubicBezTo>
                  <a:pt x="20822" y="19711"/>
                  <a:pt x="20030" y="19216"/>
                  <a:pt x="18632" y="18960"/>
                </a:cubicBezTo>
                <a:cubicBezTo>
                  <a:pt x="18314" y="18901"/>
                  <a:pt x="17324" y="18820"/>
                  <a:pt x="16429" y="18778"/>
                </a:cubicBezTo>
                <a:cubicBezTo>
                  <a:pt x="12231" y="18581"/>
                  <a:pt x="11590" y="18454"/>
                  <a:pt x="10869" y="17681"/>
                </a:cubicBezTo>
                <a:cubicBezTo>
                  <a:pt x="10635" y="17430"/>
                  <a:pt x="10570" y="17284"/>
                  <a:pt x="10567" y="16976"/>
                </a:cubicBezTo>
                <a:lnTo>
                  <a:pt x="10564" y="16588"/>
                </a:lnTo>
                <a:lnTo>
                  <a:pt x="11156" y="16571"/>
                </a:lnTo>
                <a:cubicBezTo>
                  <a:pt x="12248" y="16535"/>
                  <a:pt x="12169" y="16617"/>
                  <a:pt x="12169" y="15510"/>
                </a:cubicBezTo>
                <a:cubicBezTo>
                  <a:pt x="12168" y="14369"/>
                  <a:pt x="12132" y="14419"/>
                  <a:pt x="13328" y="13914"/>
                </a:cubicBezTo>
                <a:cubicBezTo>
                  <a:pt x="14906" y="13247"/>
                  <a:pt x="16170" y="12167"/>
                  <a:pt x="16765" y="10976"/>
                </a:cubicBezTo>
                <a:cubicBezTo>
                  <a:pt x="17207" y="10092"/>
                  <a:pt x="17339" y="9384"/>
                  <a:pt x="17354" y="7804"/>
                </a:cubicBezTo>
                <a:cubicBezTo>
                  <a:pt x="17365" y="6570"/>
                  <a:pt x="17388" y="6346"/>
                  <a:pt x="17514" y="6334"/>
                </a:cubicBezTo>
                <a:cubicBezTo>
                  <a:pt x="18569" y="6229"/>
                  <a:pt x="18795" y="6102"/>
                  <a:pt x="18795" y="5615"/>
                </a:cubicBezTo>
                <a:cubicBezTo>
                  <a:pt x="18795" y="5042"/>
                  <a:pt x="18699" y="5015"/>
                  <a:pt x="16396" y="4972"/>
                </a:cubicBezTo>
                <a:lnTo>
                  <a:pt x="14409" y="4936"/>
                </a:lnTo>
                <a:lnTo>
                  <a:pt x="14360" y="2709"/>
                </a:lnTo>
                <a:cubicBezTo>
                  <a:pt x="14309" y="395"/>
                  <a:pt x="14278" y="240"/>
                  <a:pt x="13870" y="76"/>
                </a:cubicBezTo>
                <a:cubicBezTo>
                  <a:pt x="13766" y="34"/>
                  <a:pt x="13490" y="-1"/>
                  <a:pt x="13256" y="0"/>
                </a:cubicBezTo>
                <a:cubicBezTo>
                  <a:pt x="12340" y="2"/>
                  <a:pt x="12290" y="148"/>
                  <a:pt x="12290" y="2741"/>
                </a:cubicBezTo>
                <a:cubicBezTo>
                  <a:pt x="12290" y="4644"/>
                  <a:pt x="12275" y="4824"/>
                  <a:pt x="12117" y="4887"/>
                </a:cubicBezTo>
                <a:cubicBezTo>
                  <a:pt x="12022" y="4924"/>
                  <a:pt x="10858" y="4957"/>
                  <a:pt x="9529" y="4959"/>
                </a:cubicBezTo>
                <a:cubicBezTo>
                  <a:pt x="7594" y="4960"/>
                  <a:pt x="7070" y="4939"/>
                  <a:pt x="6893" y="4854"/>
                </a:cubicBezTo>
                <a:cubicBezTo>
                  <a:pt x="6671" y="4747"/>
                  <a:pt x="6671" y="4741"/>
                  <a:pt x="6671" y="2704"/>
                </a:cubicBezTo>
                <a:cubicBezTo>
                  <a:pt x="6671" y="139"/>
                  <a:pt x="6614" y="0"/>
                  <a:pt x="5561" y="0"/>
                </a:cubicBezTo>
                <a:close/>
              </a:path>
            </a:pathLst>
          </a:cu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chemeClr val="accent4">
            <a:hueOff val="609139"/>
            <a:lumOff val="16169"/>
          </a:schemeClr>
        </a:solidFill>
      </p:bgPr>
    </p:bg>
    <p:spTree>
      <p:nvGrpSpPr>
        <p:cNvPr id="1" name=""/>
        <p:cNvGrpSpPr/>
        <p:nvPr/>
      </p:nvGrpSpPr>
      <p:grpSpPr>
        <a:xfrm>
          <a:off x="0" y="0"/>
          <a:ext cx="0" cy="0"/>
          <a:chOff x="0" y="0"/>
          <a:chExt cx="0" cy="0"/>
        </a:xfrm>
      </p:grpSpPr>
      <p:sp>
        <p:nvSpPr>
          <p:cNvPr id="160" name="The Mill"/>
          <p:cNvSpPr txBox="1"/>
          <p:nvPr>
            <p:ph type="title"/>
          </p:nvPr>
        </p:nvSpPr>
        <p:spPr>
          <a:prstGeom prst="rect">
            <a:avLst/>
          </a:prstGeom>
        </p:spPr>
        <p:txBody>
          <a:bodyPr/>
          <a:lstStyle/>
          <a:p>
            <a:pPr/>
            <a:r>
              <a:t>The Mill</a:t>
            </a:r>
          </a:p>
        </p:txBody>
      </p:sp>
      <p:sp>
        <p:nvSpPr>
          <p:cNvPr id="161" name="Located in Canton, Cardiff…"/>
          <p:cNvSpPr txBox="1"/>
          <p:nvPr>
            <p:ph type="body" idx="1"/>
          </p:nvPr>
        </p:nvSpPr>
        <p:spPr>
          <a:prstGeom prst="rect">
            <a:avLst/>
          </a:prstGeom>
        </p:spPr>
        <p:txBody>
          <a:bodyPr/>
          <a:lstStyle/>
          <a:p>
            <a:pPr marL="881742" indent="-881742">
              <a:buSzPct val="70000"/>
              <a:buBlip>
                <a:blip r:embed="rId2"/>
              </a:buBlip>
              <a:defRPr>
                <a:solidFill>
                  <a:srgbClr val="5E5E5E"/>
                </a:solidFill>
              </a:defRPr>
            </a:pPr>
            <a:r>
              <a:t>Located in Canton, Cardiff</a:t>
            </a:r>
          </a:p>
          <a:p>
            <a:pPr marL="881742" indent="-881742">
              <a:buSzPct val="70000"/>
              <a:buBlip>
                <a:blip r:embed="rId2"/>
              </a:buBlip>
              <a:defRPr>
                <a:solidFill>
                  <a:srgbClr val="5E5E5E"/>
                </a:solidFill>
              </a:defRPr>
            </a:pPr>
            <a:r>
              <a:t>Three-way partnership of Lovell, the Tirion Group and Cadwyn Housing Association</a:t>
            </a:r>
          </a:p>
          <a:p>
            <a:pPr marL="881742" indent="-881742">
              <a:buSzPct val="70000"/>
              <a:buBlip>
                <a:blip r:embed="rId2"/>
              </a:buBlip>
              <a:defRPr>
                <a:solidFill>
                  <a:srgbClr val="5E5E5E"/>
                </a:solidFill>
              </a:defRPr>
            </a:pPr>
            <a:r>
              <a:t>Former Arjo Wiggins paper mill site just 3 miles from Cardiff city centre</a:t>
            </a:r>
          </a:p>
          <a:p>
            <a:pPr marL="881742" indent="-881742">
              <a:buSzPct val="70000"/>
              <a:buBlip>
                <a:blip r:embed="rId2"/>
              </a:buBlip>
              <a:defRPr>
                <a:solidFill>
                  <a:srgbClr val="5E5E5E"/>
                </a:solidFill>
              </a:defRPr>
            </a:pPr>
            <a:r>
              <a:t>One of Wales’s biggest regeneration schemes-costing £100 million</a:t>
            </a:r>
          </a:p>
          <a:p>
            <a:pPr marL="881742" indent="-881742">
              <a:buSzPct val="70000"/>
              <a:buBlip>
                <a:blip r:embed="rId2"/>
              </a:buBlip>
              <a:defRPr>
                <a:solidFill>
                  <a:srgbClr val="5E5E5E"/>
                </a:solidFill>
              </a:defRPr>
            </a:pPr>
          </a:p>
          <a:p>
            <a:pPr marL="881742" indent="-881742">
              <a:buSzPct val="70000"/>
              <a:buBlip>
                <a:blip r:embed="rId2"/>
              </a:buBlip>
              <a:defRPr spc="-39" sz="4000">
                <a:solidFill>
                  <a:srgbClr val="5E5E5E"/>
                </a:solidFill>
              </a:defRPr>
            </a:pPr>
            <a:r>
              <a:t>Lovell Homes (2012)</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3" name="The Mill Map.png" descr="The Mill Map.png"/>
          <p:cNvPicPr>
            <a:picLocks noChangeAspect="1"/>
          </p:cNvPicPr>
          <p:nvPr/>
        </p:nvPicPr>
        <p:blipFill>
          <a:blip r:embed="rId2">
            <a:extLst/>
          </a:blip>
          <a:stretch>
            <a:fillRect/>
          </a:stretch>
        </p:blipFill>
        <p:spPr>
          <a:xfrm>
            <a:off x="-216867" y="-897542"/>
            <a:ext cx="24817734" cy="15511084"/>
          </a:xfrm>
          <a:prstGeom prst="rect">
            <a:avLst/>
          </a:prstGeom>
          <a:ln w="12700">
            <a:miter lim="400000"/>
          </a:ln>
        </p:spPr>
      </p:pic>
      <p:sp>
        <p:nvSpPr>
          <p:cNvPr id="164" name="Circle"/>
          <p:cNvSpPr/>
          <p:nvPr/>
        </p:nvSpPr>
        <p:spPr>
          <a:xfrm>
            <a:off x="5511800" y="635000"/>
            <a:ext cx="1270000" cy="1270000"/>
          </a:xfrm>
          <a:prstGeom prst="ellipse">
            <a:avLst/>
          </a:prstGeom>
          <a:ln w="50800">
            <a:solidFill>
              <a:srgbClr val="000000"/>
            </a:solidFill>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165" name="Circle"/>
          <p:cNvSpPr/>
          <p:nvPr/>
        </p:nvSpPr>
        <p:spPr>
          <a:xfrm>
            <a:off x="5181600" y="5461000"/>
            <a:ext cx="1270000" cy="1270000"/>
          </a:xfrm>
          <a:prstGeom prst="ellipse">
            <a:avLst/>
          </a:prstGeom>
          <a:ln w="50800">
            <a:solidFill>
              <a:srgbClr val="000000"/>
            </a:solidFill>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166" name="Oval"/>
          <p:cNvSpPr/>
          <p:nvPr/>
        </p:nvSpPr>
        <p:spPr>
          <a:xfrm>
            <a:off x="15570200" y="5885358"/>
            <a:ext cx="2093516" cy="1945284"/>
          </a:xfrm>
          <a:prstGeom prst="ellipse">
            <a:avLst/>
          </a:prstGeom>
          <a:ln w="50800">
            <a:solidFill>
              <a:srgbClr val="000000"/>
            </a:solidFill>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167" name="Circle"/>
          <p:cNvSpPr/>
          <p:nvPr/>
        </p:nvSpPr>
        <p:spPr>
          <a:xfrm>
            <a:off x="12750800" y="7797800"/>
            <a:ext cx="1270000" cy="1270000"/>
          </a:xfrm>
          <a:prstGeom prst="ellipse">
            <a:avLst/>
          </a:prstGeom>
          <a:ln w="50800">
            <a:solidFill>
              <a:srgbClr val="000000"/>
            </a:solidFill>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chemeClr val="accent2"/>
        </a:solidFill>
      </p:bgPr>
    </p:bg>
    <p:spTree>
      <p:nvGrpSpPr>
        <p:cNvPr id="1" name=""/>
        <p:cNvGrpSpPr/>
        <p:nvPr/>
      </p:nvGrpSpPr>
      <p:grpSpPr>
        <a:xfrm>
          <a:off x="0" y="0"/>
          <a:ext cx="0" cy="0"/>
          <a:chOff x="0" y="0"/>
          <a:chExt cx="0" cy="0"/>
        </a:xfrm>
      </p:grpSpPr>
      <p:sp>
        <p:nvSpPr>
          <p:cNvPr id="169" name="Building Categories for energy consumption"/>
          <p:cNvSpPr txBox="1"/>
          <p:nvPr>
            <p:ph type="title"/>
          </p:nvPr>
        </p:nvSpPr>
        <p:spPr>
          <a:prstGeom prst="rect">
            <a:avLst/>
          </a:prstGeom>
        </p:spPr>
        <p:txBody>
          <a:bodyPr/>
          <a:lstStyle>
            <a:lvl1pPr>
              <a:lnSpc>
                <a:spcPct val="100000"/>
              </a:lnSpc>
            </a:lvl1pPr>
          </a:lstStyle>
          <a:p>
            <a:pPr/>
            <a:r>
              <a:t>Building Categories for energy consumption</a:t>
            </a:r>
          </a:p>
        </p:txBody>
      </p:sp>
      <p:sp>
        <p:nvSpPr>
          <p:cNvPr id="170" name="Internal conditions: indoor design conditions and heat loads…"/>
          <p:cNvSpPr txBox="1"/>
          <p:nvPr>
            <p:ph type="body" idx="1"/>
          </p:nvPr>
        </p:nvSpPr>
        <p:spPr>
          <a:xfrm>
            <a:off x="1397000" y="3577183"/>
            <a:ext cx="21945600" cy="8902701"/>
          </a:xfrm>
          <a:prstGeom prst="rect">
            <a:avLst/>
          </a:prstGeom>
        </p:spPr>
        <p:txBody>
          <a:bodyPr/>
          <a:lstStyle/>
          <a:p>
            <a:pPr marL="881742" indent="-881742">
              <a:buSzPct val="70000"/>
              <a:buBlip>
                <a:blip r:embed="rId2"/>
              </a:buBlip>
              <a:defRPr>
                <a:solidFill>
                  <a:srgbClr val="5E5E5E"/>
                </a:solidFill>
              </a:defRPr>
            </a:pPr>
            <a:r>
              <a:t>Internal conditions: indoor design conditions and heat loads</a:t>
            </a:r>
          </a:p>
          <a:p>
            <a:pPr marL="881742" indent="-881742">
              <a:buSzPct val="70000"/>
              <a:buBlip>
                <a:blip r:embed="rId2"/>
              </a:buBlip>
              <a:defRPr>
                <a:solidFill>
                  <a:srgbClr val="5E5E5E"/>
                </a:solidFill>
              </a:defRPr>
            </a:pPr>
            <a:r>
              <a:t>Building envelopes: thermal insulation, thermal mass, windows/glazing and reflective/green roofs</a:t>
            </a:r>
          </a:p>
          <a:p>
            <a:pPr marL="881742" indent="-881742">
              <a:buSzPct val="70000"/>
              <a:buBlip>
                <a:blip r:embed="rId2"/>
              </a:buBlip>
              <a:defRPr>
                <a:solidFill>
                  <a:srgbClr val="5E5E5E"/>
                </a:solidFill>
              </a:defRPr>
            </a:pPr>
            <a:r>
              <a:t>Building services systems: heating, ventilation and air conditioning (HVAC), electrical services and vertical transportation.</a:t>
            </a:r>
          </a:p>
          <a:p>
            <a:pPr marL="881742" indent="-881742">
              <a:buSzPct val="70000"/>
              <a:buBlip>
                <a:blip r:embed="rId2"/>
              </a:buBlip>
              <a:defRPr>
                <a:solidFill>
                  <a:srgbClr val="5E5E5E"/>
                </a:solidFill>
              </a:defRPr>
            </a:pPr>
          </a:p>
          <a:p>
            <a:pPr marL="881742" indent="-881742">
              <a:buSzPct val="70000"/>
              <a:buBlip>
                <a:blip r:embed="rId2"/>
              </a:buBlip>
              <a:defRPr>
                <a:solidFill>
                  <a:srgbClr val="5E5E5E"/>
                </a:solidFill>
              </a:defRPr>
            </a:pPr>
          </a:p>
          <a:p>
            <a:pPr marL="881742" indent="-881742">
              <a:buSzPct val="70000"/>
              <a:buBlip>
                <a:blip r:embed="rId2"/>
              </a:buBlip>
              <a:defRPr spc="-39" sz="4000">
                <a:solidFill>
                  <a:srgbClr val="5E5E5E"/>
                </a:solidFill>
              </a:defRPr>
            </a:pPr>
            <a:r>
              <a:t>(Wan </a:t>
            </a:r>
            <a:r>
              <a:rPr i="1"/>
              <a:t>et al</a:t>
            </a:r>
            <a:r>
              <a:t>., 2011; Lam </a:t>
            </a:r>
            <a:r>
              <a:rPr i="1"/>
              <a:t>et al</a:t>
            </a:r>
            <a:r>
              <a:t>., 2008; Yıldız and Arsan 2011)</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Thermostat settings…"/>
          <p:cNvSpPr txBox="1"/>
          <p:nvPr>
            <p:ph type="body" idx="1"/>
          </p:nvPr>
        </p:nvSpPr>
        <p:spPr>
          <a:xfrm>
            <a:off x="1219200" y="4182169"/>
            <a:ext cx="21945600" cy="7852074"/>
          </a:xfrm>
          <a:prstGeom prst="rect">
            <a:avLst/>
          </a:prstGeom>
        </p:spPr>
        <p:txBody>
          <a:bodyPr/>
          <a:lstStyle/>
          <a:p>
            <a:pPr/>
            <a:r>
              <a:t>Thermostat settings</a:t>
            </a:r>
          </a:p>
          <a:p>
            <a:pPr/>
            <a:r>
              <a:t>Summer heat gain and winter heat loss</a:t>
            </a:r>
          </a:p>
          <a:p>
            <a:pPr/>
            <a:r>
              <a:t>Heating Ventilation and Air Conditioning (HVAC)</a:t>
            </a:r>
          </a:p>
          <a:p>
            <a:pPr/>
            <a:r>
              <a:t>Dry master systems</a:t>
            </a:r>
          </a:p>
          <a:p>
            <a:pPr/>
            <a:r>
              <a:t>Renewable sources of energy for day to day running</a:t>
            </a:r>
          </a:p>
          <a:p>
            <a:pPr/>
            <a:r>
              <a:t>Cost of construction </a:t>
            </a:r>
          </a:p>
          <a:p>
            <a:pPr/>
          </a:p>
          <a:p>
            <a:pPr/>
          </a:p>
          <a:p>
            <a:pPr/>
            <a:r>
              <a:t>Prototype homes</a:t>
            </a:r>
          </a:p>
          <a:p>
            <a:pPr lvl="1"/>
            <a:r>
              <a:t>PV cells</a:t>
            </a:r>
          </a:p>
          <a:p>
            <a:pPr lvl="1"/>
            <a:r>
              <a:t>Ground source heat pumps</a:t>
            </a:r>
          </a:p>
          <a:p>
            <a:pPr lvl="1"/>
            <a:r>
              <a:t>Battery storage</a:t>
            </a:r>
          </a:p>
          <a:p>
            <a:pPr lvl="1"/>
            <a:r>
              <a:t>Smart thermostat systems</a:t>
            </a:r>
          </a:p>
        </p:txBody>
      </p:sp>
      <p:sp>
        <p:nvSpPr>
          <p:cNvPr id="173" name="Information Collection"/>
          <p:cNvSpPr txBox="1"/>
          <p:nvPr>
            <p:ph type="title" idx="4294967295"/>
          </p:nvPr>
        </p:nvSpPr>
        <p:spPr>
          <a:prstGeom prst="rect">
            <a:avLst/>
          </a:prstGeom>
        </p:spPr>
        <p:txBody>
          <a:bodyPr/>
          <a:lstStyle/>
          <a:p>
            <a:pPr/>
            <a:r>
              <a:t>Information Collection</a:t>
            </a:r>
          </a:p>
        </p:txBody>
      </p:sp>
      <p:sp>
        <p:nvSpPr>
          <p:cNvPr id="174" name="Two interviews were conducted with David Ward, Jon Matthews and Tina Wilson."/>
          <p:cNvSpPr txBox="1"/>
          <p:nvPr/>
        </p:nvSpPr>
        <p:spPr>
          <a:xfrm>
            <a:off x="1304988" y="3086100"/>
            <a:ext cx="19653810" cy="736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Two interviews were conducted with David Ward, Jon Matthews and Tina Wilson.</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6" name="PV Cells.jpg" descr="PV Cells.jpg"/>
          <p:cNvPicPr>
            <a:picLocks noChangeAspect="1"/>
          </p:cNvPicPr>
          <p:nvPr>
            <p:ph type="pic" idx="13"/>
          </p:nvPr>
        </p:nvPicPr>
        <p:blipFill>
          <a:blip r:embed="rId2">
            <a:extLst/>
          </a:blip>
          <a:srcRect l="0" t="7193" r="0" b="7193"/>
          <a:stretch>
            <a:fillRect/>
          </a:stretch>
        </p:blipFill>
        <p:spPr>
          <a:xfrm>
            <a:off x="635000" y="7696200"/>
            <a:ext cx="12877800" cy="5359401"/>
          </a:xfrm>
          <a:prstGeom prst="rect">
            <a:avLst/>
          </a:prstGeom>
        </p:spPr>
      </p:pic>
      <p:pic>
        <p:nvPicPr>
          <p:cNvPr id="177" name="20200306_131858.jpg" descr="20200306_131858.jpg"/>
          <p:cNvPicPr>
            <a:picLocks noChangeAspect="1"/>
          </p:cNvPicPr>
          <p:nvPr>
            <p:ph type="pic" idx="14"/>
          </p:nvPr>
        </p:nvPicPr>
        <p:blipFill>
          <a:blip r:embed="rId3">
            <a:extLst/>
          </a:blip>
          <a:srcRect l="8298" t="0" r="8298" b="0"/>
          <a:stretch>
            <a:fillRect/>
          </a:stretch>
        </p:blipFill>
        <p:spPr>
          <a:xfrm>
            <a:off x="889992" y="318721"/>
            <a:ext cx="12367775" cy="7208438"/>
          </a:xfrm>
          <a:prstGeom prst="rect">
            <a:avLst/>
          </a:prstGeom>
        </p:spPr>
      </p:pic>
      <p:pic>
        <p:nvPicPr>
          <p:cNvPr id="178" name="Battery Storage.jpg" descr="Battery Storage.jpg"/>
          <p:cNvPicPr>
            <a:picLocks noChangeAspect="1"/>
          </p:cNvPicPr>
          <p:nvPr>
            <p:ph type="pic" idx="15"/>
          </p:nvPr>
        </p:nvPicPr>
        <p:blipFill>
          <a:blip r:embed="rId4">
            <a:extLst/>
          </a:blip>
          <a:srcRect l="0" t="18372" r="0" b="18372"/>
          <a:stretch>
            <a:fillRect/>
          </a:stretch>
        </p:blipFill>
        <p:spPr>
          <a:xfrm>
            <a:off x="13716979" y="330200"/>
            <a:ext cx="10033001" cy="13055600"/>
          </a:xfrm>
          <a:prstGeom prst="rect">
            <a:avLst/>
          </a:prstGeom>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chemeClr val="accent6"/>
        </a:solidFill>
      </p:bgPr>
    </p:bg>
    <p:spTree>
      <p:nvGrpSpPr>
        <p:cNvPr id="1" name=""/>
        <p:cNvGrpSpPr/>
        <p:nvPr/>
      </p:nvGrpSpPr>
      <p:grpSpPr>
        <a:xfrm>
          <a:off x="0" y="0"/>
          <a:ext cx="0" cy="0"/>
          <a:chOff x="0" y="0"/>
          <a:chExt cx="0" cy="0"/>
        </a:xfrm>
      </p:grpSpPr>
      <p:sp>
        <p:nvSpPr>
          <p:cNvPr id="180" name="Conclusions"/>
          <p:cNvSpPr txBox="1"/>
          <p:nvPr>
            <p:ph type="title"/>
          </p:nvPr>
        </p:nvSpPr>
        <p:spPr>
          <a:prstGeom prst="rect">
            <a:avLst/>
          </a:prstGeom>
        </p:spPr>
        <p:txBody>
          <a:bodyPr/>
          <a:lstStyle/>
          <a:p>
            <a:pPr/>
            <a:r>
              <a:t>Conclusions</a:t>
            </a:r>
          </a:p>
        </p:txBody>
      </p:sp>
      <p:sp>
        <p:nvSpPr>
          <p:cNvPr id="181" name="Ways in which the development has met the goal to ‘ensure access to affordable, reliable, sustainable and modern energy for all’ (UN, 2015):…"/>
          <p:cNvSpPr txBox="1"/>
          <p:nvPr>
            <p:ph type="body" idx="1"/>
          </p:nvPr>
        </p:nvSpPr>
        <p:spPr>
          <a:prstGeom prst="rect">
            <a:avLst/>
          </a:prstGeom>
        </p:spPr>
        <p:txBody>
          <a:bodyPr/>
          <a:lstStyle/>
          <a:p>
            <a:pPr>
              <a:defRPr>
                <a:solidFill>
                  <a:srgbClr val="5E5E5E"/>
                </a:solidFill>
              </a:defRPr>
            </a:pPr>
            <a:r>
              <a:t>Ways in which the development has met the goal to ‘ensure access to affordable, reliable, sustainable and modern energy for all’ (UN, 2015):</a:t>
            </a:r>
          </a:p>
          <a:p>
            <a:pPr marL="881742" indent="-881742">
              <a:buSzPct val="70000"/>
              <a:buBlip>
                <a:blip r:embed="rId2"/>
              </a:buBlip>
              <a:defRPr>
                <a:solidFill>
                  <a:srgbClr val="5E5E5E"/>
                </a:solidFill>
              </a:defRPr>
            </a:pPr>
            <a:r>
              <a:t>building insulation</a:t>
            </a:r>
          </a:p>
          <a:p>
            <a:pPr marL="881742" indent="-881742">
              <a:buSzPct val="70000"/>
              <a:buBlip>
                <a:blip r:embed="rId2"/>
              </a:buBlip>
              <a:defRPr>
                <a:solidFill>
                  <a:srgbClr val="5E5E5E"/>
                </a:solidFill>
              </a:defRPr>
            </a:pPr>
            <a:r>
              <a:t>window fittings</a:t>
            </a:r>
          </a:p>
          <a:p>
            <a:pPr marL="881742" indent="-881742">
              <a:buSzPct val="70000"/>
              <a:buBlip>
                <a:blip r:embed="rId2"/>
              </a:buBlip>
              <a:defRPr>
                <a:solidFill>
                  <a:srgbClr val="5E5E5E"/>
                </a:solidFill>
              </a:defRPr>
            </a:pPr>
            <a:r>
              <a:t>wrapping of building frames</a:t>
            </a:r>
          </a:p>
          <a:p>
            <a:pPr marL="881742" indent="-881742">
              <a:buSzPct val="70000"/>
              <a:buBlip>
                <a:blip r:embed="rId2"/>
              </a:buBlip>
              <a:defRPr>
                <a:solidFill>
                  <a:srgbClr val="5E5E5E"/>
                </a:solidFill>
              </a:defRPr>
            </a:pPr>
            <a:r>
              <a:t>upcoming initiatives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chemeClr val="accent2"/>
        </a:solidFill>
      </p:bgPr>
    </p:bg>
    <p:spTree>
      <p:nvGrpSpPr>
        <p:cNvPr id="1" name=""/>
        <p:cNvGrpSpPr/>
        <p:nvPr/>
      </p:nvGrpSpPr>
      <p:grpSpPr>
        <a:xfrm>
          <a:off x="0" y="0"/>
          <a:ext cx="0" cy="0"/>
          <a:chOff x="0" y="0"/>
          <a:chExt cx="0" cy="0"/>
        </a:xfrm>
      </p:grpSpPr>
      <p:sp>
        <p:nvSpPr>
          <p:cNvPr id="183" name="Moving forward…"/>
          <p:cNvSpPr txBox="1"/>
          <p:nvPr>
            <p:ph type="title"/>
          </p:nvPr>
        </p:nvSpPr>
        <p:spPr>
          <a:prstGeom prst="rect">
            <a:avLst/>
          </a:prstGeom>
        </p:spPr>
        <p:txBody>
          <a:bodyPr/>
          <a:lstStyle>
            <a:lvl1pPr>
              <a:lnSpc>
                <a:spcPct val="100000"/>
              </a:lnSpc>
            </a:lvl1pPr>
          </a:lstStyle>
          <a:p>
            <a:pPr/>
            <a:r>
              <a:t>Moving forward…</a:t>
            </a:r>
          </a:p>
        </p:txBody>
      </p:sp>
      <p:sp>
        <p:nvSpPr>
          <p:cNvPr id="184" name="Car share scheme…"/>
          <p:cNvSpPr txBox="1"/>
          <p:nvPr>
            <p:ph type="body" idx="1"/>
          </p:nvPr>
        </p:nvSpPr>
        <p:spPr>
          <a:prstGeom prst="rect">
            <a:avLst/>
          </a:prstGeom>
        </p:spPr>
        <p:txBody>
          <a:bodyPr/>
          <a:lstStyle/>
          <a:p>
            <a:pPr marL="881742" indent="-881742">
              <a:buSzPct val="70000"/>
              <a:buBlip>
                <a:blip r:embed="rId2"/>
              </a:buBlip>
              <a:defRPr>
                <a:solidFill>
                  <a:srgbClr val="5E5E5E"/>
                </a:solidFill>
              </a:defRPr>
            </a:pPr>
            <a:r>
              <a:t>Car share scheme</a:t>
            </a:r>
          </a:p>
          <a:p>
            <a:pPr marL="881742" indent="-881742">
              <a:buSzPct val="70000"/>
              <a:buBlip>
                <a:blip r:embed="rId2"/>
              </a:buBlip>
              <a:defRPr>
                <a:solidFill>
                  <a:srgbClr val="5E5E5E"/>
                </a:solidFill>
              </a:defRPr>
            </a:pPr>
            <a:r>
              <a:t>New train station and bus link</a:t>
            </a:r>
          </a:p>
          <a:p>
            <a:pPr marL="881742" indent="-881742">
              <a:buSzPct val="70000"/>
              <a:buBlip>
                <a:blip r:embed="rId2"/>
              </a:buBlip>
              <a:defRPr>
                <a:solidFill>
                  <a:srgbClr val="5E5E5E"/>
                </a:solidFill>
              </a:defRPr>
            </a:pPr>
            <a:r>
              <a:t>Community hum</a:t>
            </a:r>
          </a:p>
          <a:p>
            <a:pPr marL="881742" indent="-881742">
              <a:buSzPct val="70000"/>
              <a:buBlip>
                <a:blip r:embed="rId2"/>
              </a:buBlip>
              <a:defRPr>
                <a:solidFill>
                  <a:srgbClr val="5E5E5E"/>
                </a:solidFill>
              </a:defRPr>
            </a:pPr>
            <a:r>
              <a:t>Parc Eirin</a:t>
            </a:r>
          </a:p>
          <a:p>
            <a:pPr marL="881742" indent="-881742">
              <a:buSzPct val="70000"/>
              <a:buBlip>
                <a:blip r:embed="rId2"/>
              </a:buBlip>
              <a:defRPr>
                <a:solidFill>
                  <a:srgbClr val="5E5E5E"/>
                </a:solidFill>
              </a:defRPr>
            </a:pPr>
            <a:r>
              <a:t>Retofitting</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6" name="Any questions?"/>
          <p:cNvSpPr txBox="1"/>
          <p:nvPr>
            <p:ph type="body" sz="half" idx="1"/>
          </p:nvPr>
        </p:nvSpPr>
        <p:spPr>
          <a:prstGeom prst="rect">
            <a:avLst/>
          </a:prstGeom>
        </p:spPr>
        <p:txBody>
          <a:bodyPr/>
          <a:lstStyle/>
          <a:p>
            <a:pPr/>
            <a:r>
              <a:t>Any questions?</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chemeClr val="accent4">
            <a:hueOff val="609139"/>
            <a:lumOff val="16169"/>
          </a:schemeClr>
        </a:solidFill>
      </p:bgPr>
    </p:bg>
    <p:spTree>
      <p:nvGrpSpPr>
        <p:cNvPr id="1" name=""/>
        <p:cNvGrpSpPr/>
        <p:nvPr/>
      </p:nvGrpSpPr>
      <p:grpSpPr>
        <a:xfrm>
          <a:off x="0" y="0"/>
          <a:ext cx="0" cy="0"/>
          <a:chOff x="0" y="0"/>
          <a:chExt cx="0" cy="0"/>
        </a:xfrm>
      </p:grpSpPr>
      <p:sp>
        <p:nvSpPr>
          <p:cNvPr id="188" name="References"/>
          <p:cNvSpPr txBox="1"/>
          <p:nvPr>
            <p:ph type="title"/>
          </p:nvPr>
        </p:nvSpPr>
        <p:spPr>
          <a:prstGeom prst="rect">
            <a:avLst/>
          </a:prstGeom>
        </p:spPr>
        <p:txBody>
          <a:bodyPr/>
          <a:lstStyle/>
          <a:p>
            <a:pPr/>
            <a:r>
              <a:t>References</a:t>
            </a:r>
          </a:p>
        </p:txBody>
      </p:sp>
      <p:sp>
        <p:nvSpPr>
          <p:cNvPr id="189" name="Lovell Homes. (2012). The Mill, Canton. Available: https://www.lovell.co.uk/developments/the-mill-canton/?gclid=EAIaIQobChMIupmZsYT35wIVzbHtCh28aQi9EAAYASAAEgKGVfD_BwE. Last accessed 29.02.2020.…"/>
          <p:cNvSpPr txBox="1"/>
          <p:nvPr>
            <p:ph type="body" idx="1"/>
          </p:nvPr>
        </p:nvSpPr>
        <p:spPr>
          <a:prstGeom prst="rect">
            <a:avLst/>
          </a:prstGeom>
        </p:spPr>
        <p:txBody>
          <a:bodyPr/>
          <a:lstStyle/>
          <a:p>
            <a:pPr defTabSz="553084">
              <a:defRPr spc="-36" sz="3618"/>
            </a:pPr>
            <a:r>
              <a:t>Lovell Homes. (2012). The Mill, Canton. Available: https://www.lovell.co.uk/developments/the-mill-canton/?gclid=EAIaIQobChMIupmZsYT35wIVzbHtCh28aQi9EAAYASAAEgKGVfD_BwE. Last accessed 29.02.2020.</a:t>
            </a:r>
          </a:p>
          <a:p>
            <a:pPr defTabSz="553084">
              <a:defRPr spc="-36" sz="3618"/>
            </a:pPr>
          </a:p>
          <a:p>
            <a:pPr defTabSz="553084">
              <a:defRPr spc="-36" sz="3618"/>
            </a:pPr>
            <a:r>
              <a:t>Self, A. and Zealey, L., 2008. Social trends.</a:t>
            </a:r>
          </a:p>
          <a:p>
            <a:pPr defTabSz="553084">
              <a:defRPr spc="-36" sz="3618"/>
            </a:pPr>
          </a:p>
          <a:p>
            <a:pPr defTabSz="553084">
              <a:defRPr spc="-36" sz="3618"/>
            </a:pPr>
            <a:r>
              <a:t>United Nations (UN). (2015). Sustainable Development Goals. Available: https://sustainabledevelopment.un.org/?menu=1300. Last accessed 19.02.2020.</a:t>
            </a:r>
          </a:p>
          <a:p>
            <a:pPr defTabSz="553084">
              <a:defRPr spc="-36" sz="3618"/>
            </a:pPr>
          </a:p>
          <a:p>
            <a:pPr defTabSz="553084">
              <a:defRPr spc="-36" sz="3618"/>
            </a:pPr>
            <a:r>
              <a:t>Welsh Assembly Government (WAG). (2015). Well-being of Future Generations (Wales) Act 2015. Available: https://futuregenerations.wales/about-us/future-generations-act/. Last accessed 19.02.2020.</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5_BoldColor">
  <a:themeElements>
    <a:clrScheme name="25_BoldColor">
      <a:dk1>
        <a:srgbClr val="53585F"/>
      </a:dk1>
      <a:lt1>
        <a:srgbClr val="00BFF3"/>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5_BoldColor">
  <a:themeElements>
    <a:clrScheme name="25_BoldColor">
      <a:dk1>
        <a:srgbClr val="000000"/>
      </a:dk1>
      <a:lt1>
        <a:srgbClr val="FFFFFF"/>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