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65" r:id="rId3"/>
    <p:sldId id="258" r:id="rId4"/>
    <p:sldId id="259" r:id="rId5"/>
    <p:sldId id="260" r:id="rId6"/>
    <p:sldId id="261" r:id="rId7"/>
    <p:sldId id="262" r:id="rId8"/>
    <p:sldId id="263" r:id="rId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D213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p:scale>
          <a:sx n="110" d="100"/>
          <a:sy n="110" d="100"/>
        </p:scale>
        <p:origin x="-44" y="-10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76036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1100"/>
            </a:pPr>
            <a:r>
              <a:t>Welcome to my presentation on Critical Thinking in Health and Social Care. My name is Zahida Parveen, and I'm studying LCHS4009 at the University of Wales Trinity Saint David. </a:t>
            </a:r>
            <a:br/>
            <a:br/>
            <a:r>
              <a:t>Over the next five minutes, I'll explore why critical thinking is essential for health and social care professionals, discuss a recognized framework for developing this skill, and share a practical example from early years practice. </a:t>
            </a:r>
            <a:br/>
            <a:br/>
            <a:r>
              <a:t>Let's begin by understanding what we mean by critical thinking.</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1100"/>
            </a:pPr>
            <a:r>
              <a:t>This presentation has six main sections. First, we'll define critical thinking and its core components. Second, we'll explore why this skill matters specifically in health and social care settings. Third, I'll introduce Paul and Elder's framework – a recognized model for structuring critical thinking. </a:t>
            </a:r>
            <a:br/>
            <a:br/>
            <a:r>
              <a:t>Fourth, we'll look at a practical application in an early years setting. Fifth, I'll reflect on my own critical thinking development and outline my action plan for improvement. Finally, I'll provide the references used in this presentation. Let's move forward.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1100"/>
            </a:pPr>
            <a:r>
              <a:t>Critical thinking means carefully analyzing information and experiences before accepting them as true. It has four core components. </a:t>
            </a:r>
            <a:br/>
            <a:br/>
            <a:r>
              <a:t>Analysis involves breaking down complex information into manageable parts. Evaluation means judging whether information is trustworthy and important. Suggestion means drawing conclusions from the evidence available. Finally, reflection means examining your own reasoning and biases. </a:t>
            </a:r>
            <a:br/>
            <a:br/>
            <a:r>
              <a:t>Together, these components help professionals make informed, thoughtful decisions in health and social care.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1100"/>
            </a:pPr>
            <a:r>
              <a:t>Critical thinking is vital in health and social care for four reasons. </a:t>
            </a:r>
            <a:br/>
            <a:br/>
            <a:r>
              <a:t>First, it supports safe and evidence-based practice. Second, it enables effective decision-making in situations with serious consequences. Third, it underpins person-centred care by helping us question assumptions and treat each individual appropriately. Fourth, it's a regulatory requirement – both the NMC Code and HCPC Standards require practitioners to question their practice and base decisions on evidence.</a:t>
            </a:r>
            <a:br/>
            <a:br/>
            <a:r>
              <a:t>As the Skills for Care report highlights, critical thinking is one of the top five workforce skills needed across health and social care. Without it, workers risk accepting inaccurate information, missing safeguarding concerns, and providing ineffective care.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1100"/>
            </a:pPr>
            <a:r>
              <a:t>Paul and Elder's framework provides eight key elements for critical thinking. Purpose – the goal of your decision. Question – the key problem or issue. Information – what data is available. Interpretation – what conclusions can you draw.</a:t>
            </a:r>
            <a:br/>
            <a:br/>
            <a:r>
              <a:t>Concepts – what theories apply. Assumptions – what are you taking for granted. Implications – what are the consequences. Point of View – whose perspective matters.</a:t>
            </a:r>
            <a:br/>
            <a:br/>
            <a:r>
              <a:t>This framework helps practitioners structure their thinking and ensure they're considering all relevant factors.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1100"/>
            </a:pPr>
            <a:r>
              <a:t>Let me illustrate critical thinking with a real example from early years practice. Imagine you're working in a children's centre and notice a child has suddenly become withdrawn. </a:t>
            </a:r>
            <a:br/>
            <a:br/>
            <a:r>
              <a:t>Using critical thinking: You observe the change carefully without jumping to conclusions. You ask questions – is this normal development or a safeguarding concern? You investigate by checking records and speaking sensitively with family. Finally, you act by raising concerns appropriately and following policy.</a:t>
            </a:r>
            <a:br/>
            <a:br/>
            <a:r>
              <a:t>This example shows how critical thinking directly protects children and supports person-centred care.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1100"/>
            </a:pPr>
            <a:r>
              <a:t>Reflecting on my own practice, I recognize my strengths: I ask questions before accepting information and I'm comfortable reviewing observation records. </a:t>
            </a:r>
            <a:br/>
            <a:br/>
            <a:r>
              <a:t>However, I need to develop in two areas: I want to strengthen my evaluation of academic research sources, and I need more confidence raising concerns formally with senior colleagues. </a:t>
            </a:r>
            <a:br/>
            <a:br/>
            <a:r>
              <a:t>My action plan includes completing a critical appraisal workshop by July, reading peer-reviewed articles weekly, applying the Paul and Elder framework to my reflective journal, and practicing my reasoning in monthly supervision sessions. These steps will help me develop as a more critical thinker.</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sz="1100"/>
            </a:pPr>
            <a:r>
              <a:t>I've referenced three sources using UWTSD Harvard style. First, Cottrell's book on critical thinking skills. Second, Paul and Elder's miniature guide to critical thinking. Third, the Skills for Care report on the adult social care workforce.</a:t>
            </a:r>
            <a:br/>
            <a:br/>
            <a:r>
              <a:t>These sources have informed my understanding of critical thinking and its importance in health and social care. Thank you for listening. I'm happy to answer any questions.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3954"/>
        </a:solidFill>
        <a:effectLst/>
      </p:bgPr>
    </p:bg>
    <p:spTree>
      <p:nvGrpSpPr>
        <p:cNvPr id="1" name=""/>
        <p:cNvGrpSpPr/>
        <p:nvPr/>
      </p:nvGrpSpPr>
      <p:grpSpPr>
        <a:xfrm>
          <a:off x="0" y="0"/>
          <a:ext cx="0" cy="0"/>
          <a:chOff x="0" y="0"/>
          <a:chExt cx="0" cy="0"/>
        </a:xfrm>
      </p:grpSpPr>
      <p:sp>
        <p:nvSpPr>
          <p:cNvPr id="2" name="Shape 0"/>
          <p:cNvSpPr/>
          <p:nvPr/>
        </p:nvSpPr>
        <p:spPr>
          <a:xfrm>
            <a:off x="6815470" y="225807"/>
            <a:ext cx="2133540" cy="1985765"/>
          </a:xfrm>
          <a:prstGeom prst="ellipse">
            <a:avLst/>
          </a:prstGeom>
          <a:solidFill>
            <a:srgbClr val="087E8B">
              <a:alpha val="30000"/>
            </a:srgbClr>
          </a:solidFill>
          <a:ln w="12700">
            <a:solidFill>
              <a:srgbClr val="087E8B">
                <a:alpha val="30000"/>
              </a:srgbClr>
            </a:solidFill>
            <a:prstDash val="solid"/>
          </a:ln>
        </p:spPr>
        <p:txBody>
          <a:bodyPr/>
          <a:lstStyle/>
          <a:p>
            <a:endParaRPr lang="en-GB"/>
          </a:p>
        </p:txBody>
      </p:sp>
      <p:sp>
        <p:nvSpPr>
          <p:cNvPr id="3" name="Shape 1"/>
          <p:cNvSpPr/>
          <p:nvPr/>
        </p:nvSpPr>
        <p:spPr>
          <a:xfrm>
            <a:off x="228600" y="2366010"/>
            <a:ext cx="3200400" cy="2800350"/>
          </a:xfrm>
          <a:prstGeom prst="ellipse">
            <a:avLst/>
          </a:prstGeom>
          <a:solidFill>
            <a:srgbClr val="C8963E">
              <a:alpha val="25000"/>
            </a:srgbClr>
          </a:solidFill>
          <a:ln w="12700">
            <a:solidFill>
              <a:srgbClr val="C8963E">
                <a:alpha val="25000"/>
              </a:srgbClr>
            </a:solidFill>
            <a:prstDash val="solid"/>
          </a:ln>
        </p:spPr>
        <p:txBody>
          <a:bodyPr/>
          <a:lstStyle/>
          <a:p>
            <a:endParaRPr lang="en-GB"/>
          </a:p>
        </p:txBody>
      </p:sp>
      <p:sp>
        <p:nvSpPr>
          <p:cNvPr id="4" name="Text 2"/>
          <p:cNvSpPr/>
          <p:nvPr/>
        </p:nvSpPr>
        <p:spPr>
          <a:xfrm>
            <a:off x="548640" y="365760"/>
            <a:ext cx="8046720" cy="320040"/>
          </a:xfrm>
          <a:prstGeom prst="rect">
            <a:avLst/>
          </a:prstGeom>
          <a:noFill/>
          <a:ln/>
        </p:spPr>
        <p:txBody>
          <a:bodyPr wrap="square" rtlCol="0" anchor="ctr"/>
          <a:lstStyle/>
          <a:p>
            <a:pPr marL="0" indent="0" algn="l">
              <a:buNone/>
            </a:pPr>
            <a:r>
              <a:rPr lang="en-US" sz="950" kern="0" spc="150" dirty="0">
                <a:solidFill>
                  <a:srgbClr val="C8963E"/>
                </a:solidFill>
                <a:latin typeface="Calibri" pitchFamily="34" charset="0"/>
                <a:ea typeface="Calibri" pitchFamily="34" charset="-122"/>
                <a:cs typeface="Calibri" pitchFamily="34" charset="-120"/>
              </a:rPr>
              <a:t>LCHS4009 | Professional Development within Health and Social Care</a:t>
            </a:r>
            <a:endParaRPr lang="en-US" sz="950" dirty="0"/>
          </a:p>
        </p:txBody>
      </p:sp>
      <p:sp>
        <p:nvSpPr>
          <p:cNvPr id="5" name="Text 3"/>
          <p:cNvSpPr/>
          <p:nvPr/>
        </p:nvSpPr>
        <p:spPr>
          <a:xfrm>
            <a:off x="548640" y="914400"/>
            <a:ext cx="8046720" cy="1188720"/>
          </a:xfrm>
          <a:prstGeom prst="rect">
            <a:avLst/>
          </a:prstGeom>
          <a:noFill/>
          <a:ln/>
        </p:spPr>
        <p:txBody>
          <a:bodyPr wrap="square" rtlCol="0" anchor="ctr"/>
          <a:lstStyle/>
          <a:p>
            <a:pPr marL="0" indent="0" algn="l">
              <a:buNone/>
            </a:pPr>
            <a:r>
              <a:rPr lang="en-US" sz="5200" b="1" dirty="0">
                <a:solidFill>
                  <a:srgbClr val="FFFFFF"/>
                </a:solidFill>
                <a:latin typeface="Cambria" pitchFamily="34" charset="0"/>
                <a:ea typeface="Cambria" pitchFamily="34" charset="-122"/>
                <a:cs typeface="Cambria" pitchFamily="34" charset="-120"/>
              </a:rPr>
              <a:t>Critical Thinking</a:t>
            </a:r>
            <a:endParaRPr lang="en-US" sz="5200" dirty="0"/>
          </a:p>
        </p:txBody>
      </p:sp>
      <p:sp>
        <p:nvSpPr>
          <p:cNvPr id="6" name="Text 4"/>
          <p:cNvSpPr/>
          <p:nvPr/>
        </p:nvSpPr>
        <p:spPr>
          <a:xfrm>
            <a:off x="548640" y="1920240"/>
            <a:ext cx="8046720" cy="731520"/>
          </a:xfrm>
          <a:prstGeom prst="rect">
            <a:avLst/>
          </a:prstGeom>
          <a:noFill/>
          <a:ln/>
        </p:spPr>
        <p:txBody>
          <a:bodyPr wrap="square" rtlCol="0" anchor="ctr"/>
          <a:lstStyle/>
          <a:p>
            <a:pPr marL="0" indent="0" algn="l">
              <a:buNone/>
            </a:pPr>
            <a:r>
              <a:rPr lang="en-US" sz="2600" i="1" dirty="0">
                <a:solidFill>
                  <a:srgbClr val="C8963E"/>
                </a:solidFill>
                <a:latin typeface="Cambria" pitchFamily="34" charset="0"/>
                <a:ea typeface="Cambria" pitchFamily="34" charset="-122"/>
                <a:cs typeface="Cambria" pitchFamily="34" charset="-120"/>
              </a:rPr>
              <a:t>in Health and Social Care</a:t>
            </a:r>
            <a:endParaRPr lang="en-US" sz="2600" dirty="0"/>
          </a:p>
        </p:txBody>
      </p:sp>
      <p:sp>
        <p:nvSpPr>
          <p:cNvPr id="7" name="Shape 5"/>
          <p:cNvSpPr/>
          <p:nvPr/>
        </p:nvSpPr>
        <p:spPr>
          <a:xfrm>
            <a:off x="599440" y="2553462"/>
            <a:ext cx="4572000" cy="36576"/>
          </a:xfrm>
          <a:prstGeom prst="rect">
            <a:avLst/>
          </a:prstGeom>
          <a:solidFill>
            <a:srgbClr val="087E8B"/>
          </a:solidFill>
          <a:ln w="12700">
            <a:solidFill>
              <a:srgbClr val="087E8B"/>
            </a:solidFill>
            <a:prstDash val="solid"/>
          </a:ln>
        </p:spPr>
        <p:txBody>
          <a:bodyPr/>
          <a:lstStyle/>
          <a:p>
            <a:endParaRPr lang="en-GB"/>
          </a:p>
        </p:txBody>
      </p:sp>
      <p:sp>
        <p:nvSpPr>
          <p:cNvPr id="8" name="Text 6"/>
          <p:cNvSpPr/>
          <p:nvPr/>
        </p:nvSpPr>
        <p:spPr>
          <a:xfrm>
            <a:off x="548640" y="3625596"/>
            <a:ext cx="8046720" cy="1152144"/>
          </a:xfrm>
          <a:prstGeom prst="rect">
            <a:avLst/>
          </a:prstGeom>
          <a:noFill/>
          <a:ln/>
        </p:spPr>
        <p:txBody>
          <a:bodyPr wrap="square" rtlCol="0" anchor="ctr"/>
          <a:lstStyle/>
          <a:p>
            <a:pPr marL="0" indent="0" algn="l">
              <a:buNone/>
            </a:pPr>
            <a:r>
              <a:rPr lang="en-US" sz="1400" b="1" dirty="0">
                <a:solidFill>
                  <a:srgbClr val="F4F7F6"/>
                </a:solidFill>
                <a:latin typeface="Calibri" pitchFamily="34" charset="0"/>
                <a:ea typeface="Calibri" pitchFamily="34" charset="-122"/>
                <a:cs typeface="Calibri" pitchFamily="34" charset="-120"/>
              </a:rPr>
              <a:t>Self-Awareness Presentation  |  Key Skill: Critical Thinking</a:t>
            </a:r>
            <a:endParaRPr lang="en-US" sz="1400" b="1" dirty="0"/>
          </a:p>
          <a:p>
            <a:pPr marL="0" indent="0" algn="l">
              <a:buNone/>
            </a:pPr>
            <a:endParaRPr lang="en-US" sz="1400" b="1" dirty="0">
              <a:solidFill>
                <a:srgbClr val="F4F7F6"/>
              </a:solidFill>
              <a:latin typeface="Calibri" pitchFamily="34" charset="0"/>
              <a:ea typeface="Calibri" pitchFamily="34" charset="-122"/>
              <a:cs typeface="Calibri" pitchFamily="34" charset="-120"/>
            </a:endParaRPr>
          </a:p>
          <a:p>
            <a:pPr marL="0" indent="0" algn="l">
              <a:buNone/>
            </a:pPr>
            <a:r>
              <a:rPr lang="en-US" sz="1400" b="1" dirty="0">
                <a:solidFill>
                  <a:srgbClr val="F4F7F6"/>
                </a:solidFill>
                <a:latin typeface="Calibri" pitchFamily="34" charset="0"/>
                <a:ea typeface="Calibri" pitchFamily="34" charset="-122"/>
                <a:cs typeface="Calibri" pitchFamily="34" charset="-120"/>
              </a:rPr>
              <a:t>Student Name: Zahida Parveen     Student ID: 2511201</a:t>
            </a:r>
          </a:p>
          <a:p>
            <a:pPr marL="0" indent="0" algn="l">
              <a:buNone/>
            </a:pPr>
            <a:endParaRPr lang="en-US" sz="1400" b="1" dirty="0"/>
          </a:p>
          <a:p>
            <a:pPr marL="0" indent="0" algn="l">
              <a:buNone/>
            </a:pPr>
            <a:r>
              <a:rPr lang="en-US" sz="1400" b="1" dirty="0">
                <a:solidFill>
                  <a:srgbClr val="F4F7F6"/>
                </a:solidFill>
                <a:latin typeface="Calibri" pitchFamily="34" charset="0"/>
                <a:ea typeface="Calibri" pitchFamily="34" charset="-122"/>
                <a:cs typeface="Calibri" pitchFamily="34" charset="-120"/>
              </a:rPr>
              <a:t>Submitted to: Olubukola Adegbite  </a:t>
            </a:r>
            <a:endParaRPr lang="en-US" sz="1400" b="1" dirty="0"/>
          </a:p>
        </p:txBody>
      </p:sp>
      <p:sp>
        <p:nvSpPr>
          <p:cNvPr id="9" name="Text 7"/>
          <p:cNvSpPr/>
          <p:nvPr/>
        </p:nvSpPr>
        <p:spPr>
          <a:xfrm>
            <a:off x="599440" y="127508"/>
            <a:ext cx="8046720" cy="320040"/>
          </a:xfrm>
          <a:prstGeom prst="rect">
            <a:avLst/>
          </a:prstGeom>
          <a:noFill/>
          <a:ln/>
        </p:spPr>
        <p:txBody>
          <a:bodyPr wrap="square" rtlCol="0" anchor="ctr"/>
          <a:lstStyle/>
          <a:p>
            <a:pPr marL="0" indent="0" algn="l">
              <a:buNone/>
            </a:pPr>
            <a:r>
              <a:rPr lang="en-US" sz="900" dirty="0">
                <a:solidFill>
                  <a:srgbClr val="5C7C87"/>
                </a:solidFill>
                <a:latin typeface="Calibri" pitchFamily="34" charset="0"/>
                <a:ea typeface="Calibri" pitchFamily="34" charset="-122"/>
                <a:cs typeface="Calibri" pitchFamily="34" charset="-120"/>
              </a:rPr>
              <a:t>University of Wales Trinity Saint David (UWTSD)  </a:t>
            </a:r>
            <a:endParaRPr lang="en-US" sz="900" dirty="0"/>
          </a:p>
        </p:txBody>
      </p:sp>
      <p:pic>
        <p:nvPicPr>
          <p:cNvPr id="11" name="Picture 2" descr="10 Elements Of Critical Thinking – And How To Develop Them">
            <a:extLst>
              <a:ext uri="{FF2B5EF4-FFF2-40B4-BE49-F238E27FC236}">
                <a16:creationId xmlns:a16="http://schemas.microsoft.com/office/drawing/2014/main" id="{F8A73455-2BD6-77B0-33F2-6E489807645E}"/>
              </a:ext>
            </a:extLst>
          </p:cNvPr>
          <p:cNvPicPr>
            <a:picLocks noChangeAspect="1" noChangeArrowheads="1"/>
          </p:cNvPicPr>
          <p:nvPr/>
        </p:nvPicPr>
        <p:blipFill>
          <a:blip r:embed="rId3">
            <a:alphaModFix amt="31000"/>
            <a:extLst>
              <a:ext uri="{BEBA8EAE-BF5A-486C-A8C5-ECC9F3942E4B}">
                <a14:imgProps xmlns:a14="http://schemas.microsoft.com/office/drawing/2010/main">
                  <a14:imgLayer r:embed="rId4">
                    <a14:imgEffect>
                      <a14:saturation sat="102000"/>
                    </a14:imgEffect>
                  </a14:imgLayer>
                </a14:imgProps>
              </a:ext>
              <a:ext uri="{28A0092B-C50C-407E-A947-70E740481C1C}">
                <a14:useLocalDpi xmlns:a14="http://schemas.microsoft.com/office/drawing/2010/main" val="0"/>
              </a:ext>
            </a:extLst>
          </a:blip>
          <a:srcRect/>
          <a:stretch>
            <a:fillRect/>
          </a:stretch>
        </p:blipFill>
        <p:spPr bwMode="auto">
          <a:xfrm>
            <a:off x="273671" y="560070"/>
            <a:ext cx="6188149" cy="1467612"/>
          </a:xfrm>
          <a:prstGeom prst="rect">
            <a:avLst/>
          </a:prstGeom>
          <a:noFill/>
          <a:ln>
            <a:solidFill>
              <a:schemeClr val="accent1">
                <a:alpha val="82000"/>
              </a:schemeClr>
            </a:solidFill>
          </a:ln>
          <a:effectLst>
            <a:glow>
              <a:schemeClr val="accent1"/>
            </a:glow>
            <a:outerShdw blurRad="25400" dist="50800" dir="11040000" sx="102000" sy="102000" algn="ctr" rotWithShape="0">
              <a:srgbClr val="000000">
                <a:alpha val="0"/>
              </a:srgbClr>
            </a:outerShdw>
            <a:reflection blurRad="50800" stA="0" endPos="92000" dir="5400000" sy="-100000" algn="bl" rotWithShape="0"/>
            <a:softEdge rad="10160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D2137"/>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28090"/>
          </a:solidFill>
          <a:ln w="12700">
            <a:solidFill>
              <a:srgbClr val="028090"/>
            </a:solidFill>
            <a:prstDash val="solid"/>
          </a:ln>
        </p:spPr>
        <p:txBody>
          <a:bodyPr/>
          <a:lstStyle/>
          <a:p>
            <a:endParaRPr lang="en-GB"/>
          </a:p>
        </p:txBody>
      </p:sp>
      <p:sp>
        <p:nvSpPr>
          <p:cNvPr id="3" name="Text 1"/>
          <p:cNvSpPr/>
          <p:nvPr/>
        </p:nvSpPr>
        <p:spPr>
          <a:xfrm>
            <a:off x="365760" y="164592"/>
            <a:ext cx="8412480" cy="594360"/>
          </a:xfrm>
          <a:prstGeom prst="rect">
            <a:avLst/>
          </a:prstGeom>
          <a:noFill/>
          <a:ln/>
        </p:spPr>
        <p:txBody>
          <a:bodyPr wrap="square" rtlCol="0" anchor="ctr"/>
          <a:lstStyle/>
          <a:p>
            <a:pPr marL="0" indent="0" algn="l">
              <a:buNone/>
            </a:pPr>
            <a:r>
              <a:rPr lang="en-US" sz="3000" b="1" dirty="0">
                <a:solidFill>
                  <a:srgbClr val="FFFFFF"/>
                </a:solidFill>
                <a:latin typeface="Calibri" pitchFamily="34" charset="0"/>
                <a:ea typeface="Calibri" pitchFamily="34" charset="-122"/>
                <a:cs typeface="Calibri" pitchFamily="34" charset="-120"/>
              </a:rPr>
              <a:t>✏️  Table of Contents</a:t>
            </a:r>
            <a:endParaRPr lang="en-US" sz="3000" dirty="0"/>
          </a:p>
        </p:txBody>
      </p:sp>
      <p:sp>
        <p:nvSpPr>
          <p:cNvPr id="5" name="Shape 3"/>
          <p:cNvSpPr/>
          <p:nvPr/>
        </p:nvSpPr>
        <p:spPr>
          <a:xfrm>
            <a:off x="320040" y="1078992"/>
            <a:ext cx="8732520" cy="621792"/>
          </a:xfrm>
          <a:prstGeom prst="roundRect">
            <a:avLst>
              <a:gd name="adj" fmla="val 10294"/>
            </a:avLst>
          </a:prstGeom>
          <a:solidFill>
            <a:srgbClr val="112A40"/>
          </a:solidFill>
          <a:ln w="12700">
            <a:solidFill>
              <a:srgbClr val="1A3A55"/>
            </a:solidFill>
            <a:prstDash val="solid"/>
          </a:ln>
          <a:effectLst>
            <a:outerShdw blurRad="63500" dist="25400" dir="2700000" algn="bl" rotWithShape="0">
              <a:srgbClr val="000000">
                <a:alpha val="25000"/>
              </a:srgbClr>
            </a:outerShdw>
          </a:effectLst>
        </p:spPr>
        <p:txBody>
          <a:bodyPr/>
          <a:lstStyle/>
          <a:p>
            <a:endParaRPr lang="en-GB"/>
          </a:p>
        </p:txBody>
      </p:sp>
      <p:sp>
        <p:nvSpPr>
          <p:cNvPr id="6" name="Shape 4"/>
          <p:cNvSpPr/>
          <p:nvPr/>
        </p:nvSpPr>
        <p:spPr>
          <a:xfrm>
            <a:off x="100584" y="1078992"/>
            <a:ext cx="420624" cy="621792"/>
          </a:xfrm>
          <a:prstGeom prst="roundRect">
            <a:avLst>
              <a:gd name="adj" fmla="val 31818"/>
            </a:avLst>
          </a:prstGeom>
          <a:solidFill>
            <a:srgbClr val="028090"/>
          </a:solidFill>
          <a:ln w="12700">
            <a:solidFill>
              <a:srgbClr val="028090"/>
            </a:solidFill>
            <a:prstDash val="solid"/>
          </a:ln>
        </p:spPr>
        <p:txBody>
          <a:bodyPr/>
          <a:lstStyle/>
          <a:p>
            <a:endParaRPr lang="en-GB"/>
          </a:p>
        </p:txBody>
      </p:sp>
      <p:sp>
        <p:nvSpPr>
          <p:cNvPr id="7" name="Shape 5"/>
          <p:cNvSpPr/>
          <p:nvPr/>
        </p:nvSpPr>
        <p:spPr>
          <a:xfrm>
            <a:off x="420624" y="1078992"/>
            <a:ext cx="100584" cy="621792"/>
          </a:xfrm>
          <a:prstGeom prst="rect">
            <a:avLst/>
          </a:prstGeom>
          <a:solidFill>
            <a:srgbClr val="028090"/>
          </a:solidFill>
          <a:ln w="12700">
            <a:solidFill>
              <a:srgbClr val="028090"/>
            </a:solidFill>
            <a:prstDash val="solid"/>
          </a:ln>
        </p:spPr>
        <p:txBody>
          <a:bodyPr/>
          <a:lstStyle/>
          <a:p>
            <a:endParaRPr lang="en-GB"/>
          </a:p>
        </p:txBody>
      </p:sp>
      <p:sp>
        <p:nvSpPr>
          <p:cNvPr id="8" name="Shape 6"/>
          <p:cNvSpPr/>
          <p:nvPr/>
        </p:nvSpPr>
        <p:spPr>
          <a:xfrm>
            <a:off x="658368" y="1179576"/>
            <a:ext cx="420624" cy="420624"/>
          </a:xfrm>
          <a:prstGeom prst="ellipse">
            <a:avLst/>
          </a:prstGeom>
          <a:solidFill>
            <a:srgbClr val="028090"/>
          </a:solidFill>
          <a:ln w="19050">
            <a:solidFill>
              <a:srgbClr val="02C39A"/>
            </a:solidFill>
            <a:prstDash val="solid"/>
          </a:ln>
        </p:spPr>
        <p:txBody>
          <a:bodyPr/>
          <a:lstStyle/>
          <a:p>
            <a:endParaRPr lang="en-GB"/>
          </a:p>
        </p:txBody>
      </p:sp>
      <p:sp>
        <p:nvSpPr>
          <p:cNvPr id="9" name="Text 7"/>
          <p:cNvSpPr/>
          <p:nvPr/>
        </p:nvSpPr>
        <p:spPr>
          <a:xfrm>
            <a:off x="658368" y="1179576"/>
            <a:ext cx="420624" cy="420624"/>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01</a:t>
            </a:r>
            <a:endParaRPr lang="en-US" sz="1200" dirty="0"/>
          </a:p>
        </p:txBody>
      </p:sp>
      <p:sp>
        <p:nvSpPr>
          <p:cNvPr id="10" name="Shape 8"/>
          <p:cNvSpPr/>
          <p:nvPr/>
        </p:nvSpPr>
        <p:spPr>
          <a:xfrm>
            <a:off x="1188720" y="1188720"/>
            <a:ext cx="9144" cy="402336"/>
          </a:xfrm>
          <a:prstGeom prst="line">
            <a:avLst/>
          </a:prstGeom>
          <a:noFill/>
          <a:ln w="12700">
            <a:solidFill>
              <a:srgbClr val="1E4060"/>
            </a:solidFill>
            <a:prstDash val="solid"/>
          </a:ln>
        </p:spPr>
        <p:txBody>
          <a:bodyPr/>
          <a:lstStyle/>
          <a:p>
            <a:endParaRPr lang="en-GB"/>
          </a:p>
        </p:txBody>
      </p:sp>
      <p:sp>
        <p:nvSpPr>
          <p:cNvPr id="11" name="Text 9"/>
          <p:cNvSpPr/>
          <p:nvPr/>
        </p:nvSpPr>
        <p:spPr>
          <a:xfrm>
            <a:off x="1298448" y="1143000"/>
            <a:ext cx="4114800" cy="292608"/>
          </a:xfrm>
          <a:prstGeom prst="rect">
            <a:avLst/>
          </a:prstGeom>
          <a:noFill/>
          <a:ln/>
        </p:spPr>
        <p:txBody>
          <a:bodyPr wrap="square" rtlCol="0" anchor="ctr"/>
          <a:lstStyle/>
          <a:p>
            <a:pPr marL="0" indent="0" algn="l">
              <a:buNone/>
            </a:pPr>
            <a:r>
              <a:rPr lang="en-US" sz="1300" b="1" dirty="0">
                <a:solidFill>
                  <a:srgbClr val="FFFFFF"/>
                </a:solidFill>
                <a:latin typeface="Calibri" pitchFamily="34" charset="0"/>
                <a:ea typeface="Calibri" pitchFamily="34" charset="-122"/>
                <a:cs typeface="Calibri" pitchFamily="34" charset="-120"/>
              </a:rPr>
              <a:t>What is Critical Thinking?</a:t>
            </a:r>
            <a:endParaRPr lang="en-US" sz="1300" dirty="0"/>
          </a:p>
        </p:txBody>
      </p:sp>
      <p:sp>
        <p:nvSpPr>
          <p:cNvPr id="12" name="Text 10"/>
          <p:cNvSpPr/>
          <p:nvPr/>
        </p:nvSpPr>
        <p:spPr>
          <a:xfrm>
            <a:off x="1298448" y="1408176"/>
            <a:ext cx="7223760" cy="256032"/>
          </a:xfrm>
          <a:prstGeom prst="rect">
            <a:avLst/>
          </a:prstGeom>
          <a:noFill/>
          <a:ln/>
        </p:spPr>
        <p:txBody>
          <a:bodyPr wrap="square" rtlCol="0" anchor="t"/>
          <a:lstStyle/>
          <a:p>
            <a:pPr marL="0" indent="0" algn="l">
              <a:buNone/>
            </a:pPr>
            <a:r>
              <a:rPr lang="en-US" sz="1000" dirty="0">
                <a:solidFill>
                  <a:srgbClr val="7EC8D8"/>
                </a:solidFill>
                <a:latin typeface="Calibri" pitchFamily="34" charset="0"/>
                <a:ea typeface="Calibri" pitchFamily="34" charset="-122"/>
                <a:cs typeface="Calibri" pitchFamily="34" charset="-120"/>
              </a:rPr>
              <a:t>Definition and core components of the skill</a:t>
            </a:r>
            <a:endParaRPr lang="en-US" sz="1000" dirty="0"/>
          </a:p>
        </p:txBody>
      </p:sp>
      <p:sp>
        <p:nvSpPr>
          <p:cNvPr id="13" name="Shape 11"/>
          <p:cNvSpPr/>
          <p:nvPr/>
        </p:nvSpPr>
        <p:spPr>
          <a:xfrm>
            <a:off x="8549640" y="1261872"/>
            <a:ext cx="256032" cy="256032"/>
          </a:xfrm>
          <a:prstGeom prst="ellipse">
            <a:avLst/>
          </a:prstGeom>
          <a:solidFill>
            <a:srgbClr val="028090">
              <a:alpha val="30000"/>
            </a:srgbClr>
          </a:solidFill>
          <a:ln w="12700">
            <a:solidFill>
              <a:srgbClr val="028090">
                <a:alpha val="60000"/>
              </a:srgbClr>
            </a:solidFill>
            <a:prstDash val="solid"/>
          </a:ln>
        </p:spPr>
        <p:txBody>
          <a:bodyPr/>
          <a:lstStyle/>
          <a:p>
            <a:endParaRPr lang="en-GB"/>
          </a:p>
        </p:txBody>
      </p:sp>
      <p:sp>
        <p:nvSpPr>
          <p:cNvPr id="14" name="Text 12"/>
          <p:cNvSpPr/>
          <p:nvPr/>
        </p:nvSpPr>
        <p:spPr>
          <a:xfrm>
            <a:off x="8549640" y="1261872"/>
            <a:ext cx="256032" cy="256032"/>
          </a:xfrm>
          <a:prstGeom prst="rect">
            <a:avLst/>
          </a:prstGeom>
          <a:noFill/>
          <a:ln/>
        </p:spPr>
        <p:txBody>
          <a:bodyPr wrap="square" lIns="0" tIns="0" rIns="0" bIns="0" rtlCol="0" anchor="ctr"/>
          <a:lstStyle/>
          <a:p>
            <a:pPr marL="0" indent="0" algn="ctr">
              <a:buNone/>
            </a:pPr>
            <a:r>
              <a:rPr lang="en-US" sz="1400" b="1" dirty="0">
                <a:solidFill>
                  <a:srgbClr val="02C39A"/>
                </a:solidFill>
                <a:latin typeface="Calibri" pitchFamily="34" charset="0"/>
                <a:ea typeface="Calibri" pitchFamily="34" charset="-122"/>
                <a:cs typeface="Calibri" pitchFamily="34" charset="-120"/>
              </a:rPr>
              <a:t>›</a:t>
            </a:r>
            <a:endParaRPr lang="en-US" sz="1400" dirty="0"/>
          </a:p>
        </p:txBody>
      </p:sp>
      <p:sp>
        <p:nvSpPr>
          <p:cNvPr id="15" name="Shape 13"/>
          <p:cNvSpPr/>
          <p:nvPr/>
        </p:nvSpPr>
        <p:spPr>
          <a:xfrm>
            <a:off x="320040" y="1755648"/>
            <a:ext cx="8732520" cy="621792"/>
          </a:xfrm>
          <a:prstGeom prst="roundRect">
            <a:avLst>
              <a:gd name="adj" fmla="val 10294"/>
            </a:avLst>
          </a:prstGeom>
          <a:solidFill>
            <a:srgbClr val="112A40"/>
          </a:solidFill>
          <a:ln w="12700">
            <a:solidFill>
              <a:srgbClr val="1A3A55"/>
            </a:solidFill>
            <a:prstDash val="solid"/>
          </a:ln>
          <a:effectLst>
            <a:outerShdw blurRad="63500" dist="25400" dir="2700000" algn="bl" rotWithShape="0">
              <a:srgbClr val="000000">
                <a:alpha val="25000"/>
              </a:srgbClr>
            </a:outerShdw>
          </a:effectLst>
        </p:spPr>
        <p:txBody>
          <a:bodyPr/>
          <a:lstStyle/>
          <a:p>
            <a:endParaRPr lang="en-GB"/>
          </a:p>
        </p:txBody>
      </p:sp>
      <p:sp>
        <p:nvSpPr>
          <p:cNvPr id="16" name="Shape 14"/>
          <p:cNvSpPr/>
          <p:nvPr/>
        </p:nvSpPr>
        <p:spPr>
          <a:xfrm>
            <a:off x="114300" y="1755648"/>
            <a:ext cx="406908" cy="621792"/>
          </a:xfrm>
          <a:prstGeom prst="roundRect">
            <a:avLst>
              <a:gd name="adj" fmla="val 31818"/>
            </a:avLst>
          </a:prstGeom>
          <a:solidFill>
            <a:srgbClr val="02A896"/>
          </a:solidFill>
          <a:ln w="12700">
            <a:solidFill>
              <a:srgbClr val="02A896"/>
            </a:solidFill>
            <a:prstDash val="solid"/>
          </a:ln>
        </p:spPr>
        <p:txBody>
          <a:bodyPr/>
          <a:lstStyle/>
          <a:p>
            <a:endParaRPr lang="en-GB"/>
          </a:p>
        </p:txBody>
      </p:sp>
      <p:sp>
        <p:nvSpPr>
          <p:cNvPr id="17" name="Shape 15"/>
          <p:cNvSpPr/>
          <p:nvPr/>
        </p:nvSpPr>
        <p:spPr>
          <a:xfrm>
            <a:off x="420624" y="1755648"/>
            <a:ext cx="100584" cy="621792"/>
          </a:xfrm>
          <a:prstGeom prst="rect">
            <a:avLst/>
          </a:prstGeom>
          <a:solidFill>
            <a:srgbClr val="02A896"/>
          </a:solidFill>
          <a:ln w="12700">
            <a:solidFill>
              <a:srgbClr val="02A896"/>
            </a:solidFill>
            <a:prstDash val="solid"/>
          </a:ln>
        </p:spPr>
        <p:txBody>
          <a:bodyPr/>
          <a:lstStyle/>
          <a:p>
            <a:endParaRPr lang="en-GB"/>
          </a:p>
        </p:txBody>
      </p:sp>
      <p:sp>
        <p:nvSpPr>
          <p:cNvPr id="18" name="Shape 16"/>
          <p:cNvSpPr/>
          <p:nvPr/>
        </p:nvSpPr>
        <p:spPr>
          <a:xfrm>
            <a:off x="658368" y="1856232"/>
            <a:ext cx="420624" cy="420624"/>
          </a:xfrm>
          <a:prstGeom prst="ellipse">
            <a:avLst/>
          </a:prstGeom>
          <a:solidFill>
            <a:srgbClr val="02A896"/>
          </a:solidFill>
          <a:ln w="19050">
            <a:solidFill>
              <a:srgbClr val="02C39A"/>
            </a:solidFill>
            <a:prstDash val="solid"/>
          </a:ln>
        </p:spPr>
        <p:txBody>
          <a:bodyPr/>
          <a:lstStyle/>
          <a:p>
            <a:endParaRPr lang="en-GB"/>
          </a:p>
        </p:txBody>
      </p:sp>
      <p:sp>
        <p:nvSpPr>
          <p:cNvPr id="19" name="Text 17"/>
          <p:cNvSpPr/>
          <p:nvPr/>
        </p:nvSpPr>
        <p:spPr>
          <a:xfrm>
            <a:off x="658368" y="1856232"/>
            <a:ext cx="420624" cy="420624"/>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02</a:t>
            </a:r>
            <a:endParaRPr lang="en-US" sz="1200" dirty="0"/>
          </a:p>
        </p:txBody>
      </p:sp>
      <p:sp>
        <p:nvSpPr>
          <p:cNvPr id="20" name="Shape 18"/>
          <p:cNvSpPr/>
          <p:nvPr/>
        </p:nvSpPr>
        <p:spPr>
          <a:xfrm>
            <a:off x="1188720" y="1865376"/>
            <a:ext cx="9144" cy="402336"/>
          </a:xfrm>
          <a:prstGeom prst="line">
            <a:avLst/>
          </a:prstGeom>
          <a:noFill/>
          <a:ln w="12700">
            <a:solidFill>
              <a:srgbClr val="1E4060"/>
            </a:solidFill>
            <a:prstDash val="solid"/>
          </a:ln>
        </p:spPr>
        <p:txBody>
          <a:bodyPr/>
          <a:lstStyle/>
          <a:p>
            <a:endParaRPr lang="en-GB"/>
          </a:p>
        </p:txBody>
      </p:sp>
      <p:sp>
        <p:nvSpPr>
          <p:cNvPr id="21" name="Text 19"/>
          <p:cNvSpPr/>
          <p:nvPr/>
        </p:nvSpPr>
        <p:spPr>
          <a:xfrm>
            <a:off x="1298448" y="1819656"/>
            <a:ext cx="4114800" cy="292608"/>
          </a:xfrm>
          <a:prstGeom prst="rect">
            <a:avLst/>
          </a:prstGeom>
          <a:noFill/>
          <a:ln/>
        </p:spPr>
        <p:txBody>
          <a:bodyPr wrap="square" rtlCol="0" anchor="ctr"/>
          <a:lstStyle/>
          <a:p>
            <a:pPr marL="0" indent="0" algn="l">
              <a:buNone/>
            </a:pPr>
            <a:r>
              <a:rPr lang="en-US" sz="1300" b="1" dirty="0">
                <a:solidFill>
                  <a:srgbClr val="FFFFFF"/>
                </a:solidFill>
                <a:latin typeface="Calibri" pitchFamily="34" charset="0"/>
                <a:ea typeface="Calibri" pitchFamily="34" charset="-122"/>
                <a:cs typeface="Calibri" pitchFamily="34" charset="-120"/>
              </a:rPr>
              <a:t>Why It Matters in </a:t>
            </a:r>
            <a:r>
              <a:rPr lang="en-US" sz="1300" b="1" dirty="0" err="1">
                <a:solidFill>
                  <a:srgbClr val="FFFFFF"/>
                </a:solidFill>
                <a:latin typeface="Calibri" pitchFamily="34" charset="0"/>
                <a:ea typeface="Calibri" pitchFamily="34" charset="-122"/>
                <a:cs typeface="Calibri" pitchFamily="34" charset="-120"/>
              </a:rPr>
              <a:t>H&amp;SC</a:t>
            </a:r>
            <a:r>
              <a:rPr lang="en-US" sz="1300" b="1" dirty="0">
                <a:solidFill>
                  <a:srgbClr val="FFFFFF"/>
                </a:solidFill>
                <a:latin typeface="Calibri" pitchFamily="34" charset="0"/>
                <a:ea typeface="Calibri" pitchFamily="34" charset="-122"/>
                <a:cs typeface="Calibri" pitchFamily="34" charset="-120"/>
              </a:rPr>
              <a:t> (Health and Social Care)</a:t>
            </a:r>
            <a:endParaRPr lang="en-US" sz="1300" dirty="0"/>
          </a:p>
        </p:txBody>
      </p:sp>
      <p:sp>
        <p:nvSpPr>
          <p:cNvPr id="22" name="Text 20"/>
          <p:cNvSpPr/>
          <p:nvPr/>
        </p:nvSpPr>
        <p:spPr>
          <a:xfrm>
            <a:off x="1298448" y="2084832"/>
            <a:ext cx="7223760" cy="256032"/>
          </a:xfrm>
          <a:prstGeom prst="rect">
            <a:avLst/>
          </a:prstGeom>
          <a:noFill/>
          <a:ln/>
        </p:spPr>
        <p:txBody>
          <a:bodyPr wrap="square" rtlCol="0" anchor="t"/>
          <a:lstStyle/>
          <a:p>
            <a:pPr marL="0" indent="0" algn="l">
              <a:buNone/>
            </a:pPr>
            <a:r>
              <a:rPr lang="en-US" sz="1000" dirty="0">
                <a:solidFill>
                  <a:srgbClr val="7EC8D8"/>
                </a:solidFill>
                <a:latin typeface="Calibri" pitchFamily="34" charset="0"/>
                <a:ea typeface="Calibri" pitchFamily="34" charset="-122"/>
                <a:cs typeface="Calibri" pitchFamily="34" charset="-120"/>
              </a:rPr>
              <a:t>Relevance and importance to professional practice</a:t>
            </a:r>
            <a:endParaRPr lang="en-US" sz="1000" dirty="0"/>
          </a:p>
        </p:txBody>
      </p:sp>
      <p:sp>
        <p:nvSpPr>
          <p:cNvPr id="23" name="Shape 21"/>
          <p:cNvSpPr/>
          <p:nvPr/>
        </p:nvSpPr>
        <p:spPr>
          <a:xfrm>
            <a:off x="8549640" y="1938528"/>
            <a:ext cx="256032" cy="256032"/>
          </a:xfrm>
          <a:prstGeom prst="ellipse">
            <a:avLst/>
          </a:prstGeom>
          <a:solidFill>
            <a:srgbClr val="02A896">
              <a:alpha val="30000"/>
            </a:srgbClr>
          </a:solidFill>
          <a:ln w="12700">
            <a:solidFill>
              <a:srgbClr val="02A896">
                <a:alpha val="60000"/>
              </a:srgbClr>
            </a:solidFill>
            <a:prstDash val="solid"/>
          </a:ln>
        </p:spPr>
        <p:txBody>
          <a:bodyPr/>
          <a:lstStyle/>
          <a:p>
            <a:endParaRPr lang="en-GB"/>
          </a:p>
        </p:txBody>
      </p:sp>
      <p:sp>
        <p:nvSpPr>
          <p:cNvPr id="24" name="Text 22"/>
          <p:cNvSpPr/>
          <p:nvPr/>
        </p:nvSpPr>
        <p:spPr>
          <a:xfrm>
            <a:off x="8549640" y="1938528"/>
            <a:ext cx="256032" cy="256032"/>
          </a:xfrm>
          <a:prstGeom prst="rect">
            <a:avLst/>
          </a:prstGeom>
          <a:noFill/>
          <a:ln/>
        </p:spPr>
        <p:txBody>
          <a:bodyPr wrap="square" lIns="0" tIns="0" rIns="0" bIns="0" rtlCol="0" anchor="ctr"/>
          <a:lstStyle/>
          <a:p>
            <a:pPr marL="0" indent="0" algn="ctr">
              <a:buNone/>
            </a:pPr>
            <a:r>
              <a:rPr lang="en-US" sz="1400" b="1" dirty="0">
                <a:solidFill>
                  <a:srgbClr val="02C39A"/>
                </a:solidFill>
                <a:latin typeface="Calibri" pitchFamily="34" charset="0"/>
                <a:ea typeface="Calibri" pitchFamily="34" charset="-122"/>
                <a:cs typeface="Calibri" pitchFamily="34" charset="-120"/>
              </a:rPr>
              <a:t>›</a:t>
            </a:r>
            <a:endParaRPr lang="en-US" sz="1400" dirty="0"/>
          </a:p>
        </p:txBody>
      </p:sp>
      <p:sp>
        <p:nvSpPr>
          <p:cNvPr id="25" name="Shape 23"/>
          <p:cNvSpPr/>
          <p:nvPr/>
        </p:nvSpPr>
        <p:spPr>
          <a:xfrm>
            <a:off x="338328" y="2395728"/>
            <a:ext cx="8732520" cy="621792"/>
          </a:xfrm>
          <a:prstGeom prst="roundRect">
            <a:avLst>
              <a:gd name="adj" fmla="val 10294"/>
            </a:avLst>
          </a:prstGeom>
          <a:solidFill>
            <a:srgbClr val="112A40"/>
          </a:solidFill>
          <a:ln w="12700">
            <a:solidFill>
              <a:srgbClr val="1A3A55"/>
            </a:solidFill>
            <a:prstDash val="solid"/>
          </a:ln>
          <a:effectLst>
            <a:outerShdw blurRad="63500" dist="25400" dir="2700000" algn="bl" rotWithShape="0">
              <a:srgbClr val="000000">
                <a:alpha val="25000"/>
              </a:srgbClr>
            </a:outerShdw>
          </a:effectLst>
        </p:spPr>
        <p:txBody>
          <a:bodyPr/>
          <a:lstStyle/>
          <a:p>
            <a:endParaRPr lang="en-GB"/>
          </a:p>
        </p:txBody>
      </p:sp>
      <p:sp>
        <p:nvSpPr>
          <p:cNvPr id="26" name="Shape 24"/>
          <p:cNvSpPr/>
          <p:nvPr/>
        </p:nvSpPr>
        <p:spPr>
          <a:xfrm>
            <a:off x="128016" y="2432304"/>
            <a:ext cx="393192" cy="621792"/>
          </a:xfrm>
          <a:prstGeom prst="roundRect">
            <a:avLst>
              <a:gd name="adj" fmla="val 31818"/>
            </a:avLst>
          </a:prstGeom>
          <a:solidFill>
            <a:srgbClr val="028090"/>
          </a:solidFill>
          <a:ln w="12700">
            <a:solidFill>
              <a:srgbClr val="028090"/>
            </a:solidFill>
            <a:prstDash val="solid"/>
          </a:ln>
        </p:spPr>
        <p:txBody>
          <a:bodyPr/>
          <a:lstStyle/>
          <a:p>
            <a:endParaRPr lang="en-GB"/>
          </a:p>
        </p:txBody>
      </p:sp>
      <p:sp>
        <p:nvSpPr>
          <p:cNvPr id="27" name="Shape 25"/>
          <p:cNvSpPr/>
          <p:nvPr/>
        </p:nvSpPr>
        <p:spPr>
          <a:xfrm>
            <a:off x="420624" y="2432304"/>
            <a:ext cx="100584" cy="621792"/>
          </a:xfrm>
          <a:prstGeom prst="rect">
            <a:avLst/>
          </a:prstGeom>
          <a:solidFill>
            <a:srgbClr val="028090"/>
          </a:solidFill>
          <a:ln w="12700">
            <a:solidFill>
              <a:srgbClr val="028090"/>
            </a:solidFill>
            <a:prstDash val="solid"/>
          </a:ln>
        </p:spPr>
        <p:txBody>
          <a:bodyPr/>
          <a:lstStyle/>
          <a:p>
            <a:endParaRPr lang="en-GB"/>
          </a:p>
        </p:txBody>
      </p:sp>
      <p:sp>
        <p:nvSpPr>
          <p:cNvPr id="28" name="Shape 26"/>
          <p:cNvSpPr/>
          <p:nvPr/>
        </p:nvSpPr>
        <p:spPr>
          <a:xfrm>
            <a:off x="658368" y="2532888"/>
            <a:ext cx="420624" cy="420624"/>
          </a:xfrm>
          <a:prstGeom prst="ellipse">
            <a:avLst/>
          </a:prstGeom>
          <a:solidFill>
            <a:srgbClr val="028090"/>
          </a:solidFill>
          <a:ln w="19050">
            <a:solidFill>
              <a:srgbClr val="02C39A"/>
            </a:solidFill>
            <a:prstDash val="solid"/>
          </a:ln>
        </p:spPr>
        <p:txBody>
          <a:bodyPr/>
          <a:lstStyle/>
          <a:p>
            <a:endParaRPr lang="en-GB"/>
          </a:p>
        </p:txBody>
      </p:sp>
      <p:sp>
        <p:nvSpPr>
          <p:cNvPr id="29" name="Text 27"/>
          <p:cNvSpPr/>
          <p:nvPr/>
        </p:nvSpPr>
        <p:spPr>
          <a:xfrm>
            <a:off x="658368" y="2532888"/>
            <a:ext cx="420624" cy="420624"/>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03</a:t>
            </a:r>
            <a:endParaRPr lang="en-US" sz="1200" dirty="0"/>
          </a:p>
        </p:txBody>
      </p:sp>
      <p:sp>
        <p:nvSpPr>
          <p:cNvPr id="30" name="Shape 28"/>
          <p:cNvSpPr/>
          <p:nvPr/>
        </p:nvSpPr>
        <p:spPr>
          <a:xfrm>
            <a:off x="1188720" y="2542032"/>
            <a:ext cx="9144" cy="402336"/>
          </a:xfrm>
          <a:prstGeom prst="line">
            <a:avLst/>
          </a:prstGeom>
          <a:noFill/>
          <a:ln w="12700">
            <a:solidFill>
              <a:srgbClr val="1E4060"/>
            </a:solidFill>
            <a:prstDash val="solid"/>
          </a:ln>
        </p:spPr>
        <p:txBody>
          <a:bodyPr/>
          <a:lstStyle/>
          <a:p>
            <a:endParaRPr lang="en-GB"/>
          </a:p>
        </p:txBody>
      </p:sp>
      <p:sp>
        <p:nvSpPr>
          <p:cNvPr id="31" name="Text 29"/>
          <p:cNvSpPr/>
          <p:nvPr/>
        </p:nvSpPr>
        <p:spPr>
          <a:xfrm>
            <a:off x="1298448" y="2496312"/>
            <a:ext cx="4114800" cy="292608"/>
          </a:xfrm>
          <a:prstGeom prst="rect">
            <a:avLst/>
          </a:prstGeom>
          <a:noFill/>
          <a:ln/>
        </p:spPr>
        <p:txBody>
          <a:bodyPr wrap="square" rtlCol="0" anchor="ctr"/>
          <a:lstStyle/>
          <a:p>
            <a:pPr marL="0" indent="0" algn="l">
              <a:buNone/>
            </a:pPr>
            <a:r>
              <a:rPr lang="en-US" sz="1300" b="1" dirty="0">
                <a:solidFill>
                  <a:srgbClr val="FFFFFF"/>
                </a:solidFill>
                <a:latin typeface="Calibri" pitchFamily="34" charset="0"/>
                <a:ea typeface="Calibri" pitchFamily="34" charset="-122"/>
                <a:cs typeface="Calibri" pitchFamily="34" charset="-120"/>
              </a:rPr>
              <a:t>Key Model: Paul &amp; Elder Framework</a:t>
            </a:r>
            <a:endParaRPr lang="en-US" sz="1300" dirty="0"/>
          </a:p>
        </p:txBody>
      </p:sp>
      <p:sp>
        <p:nvSpPr>
          <p:cNvPr id="32" name="Text 30"/>
          <p:cNvSpPr/>
          <p:nvPr/>
        </p:nvSpPr>
        <p:spPr>
          <a:xfrm>
            <a:off x="1298448" y="2761488"/>
            <a:ext cx="7223760" cy="256032"/>
          </a:xfrm>
          <a:prstGeom prst="rect">
            <a:avLst/>
          </a:prstGeom>
          <a:noFill/>
          <a:ln/>
        </p:spPr>
        <p:txBody>
          <a:bodyPr wrap="square" rtlCol="0" anchor="t"/>
          <a:lstStyle/>
          <a:p>
            <a:pPr marL="0" indent="0" algn="l">
              <a:buNone/>
            </a:pPr>
            <a:r>
              <a:rPr lang="en-US" sz="1000" dirty="0">
                <a:solidFill>
                  <a:srgbClr val="7EC8D8"/>
                </a:solidFill>
                <a:latin typeface="Calibri" pitchFamily="34" charset="0"/>
                <a:ea typeface="Calibri" pitchFamily="34" charset="-122"/>
                <a:cs typeface="Calibri" pitchFamily="34" charset="-120"/>
              </a:rPr>
              <a:t>Applying a recognised critical thinking model</a:t>
            </a:r>
            <a:endParaRPr lang="en-US" sz="1000" dirty="0"/>
          </a:p>
        </p:txBody>
      </p:sp>
      <p:sp>
        <p:nvSpPr>
          <p:cNvPr id="33" name="Shape 31"/>
          <p:cNvSpPr/>
          <p:nvPr/>
        </p:nvSpPr>
        <p:spPr>
          <a:xfrm>
            <a:off x="8549640" y="2615184"/>
            <a:ext cx="256032" cy="256032"/>
          </a:xfrm>
          <a:prstGeom prst="ellipse">
            <a:avLst/>
          </a:prstGeom>
          <a:solidFill>
            <a:srgbClr val="028090">
              <a:alpha val="30000"/>
            </a:srgbClr>
          </a:solidFill>
          <a:ln w="12700">
            <a:solidFill>
              <a:srgbClr val="028090">
                <a:alpha val="60000"/>
              </a:srgbClr>
            </a:solidFill>
            <a:prstDash val="solid"/>
          </a:ln>
        </p:spPr>
        <p:txBody>
          <a:bodyPr/>
          <a:lstStyle/>
          <a:p>
            <a:endParaRPr lang="en-GB"/>
          </a:p>
        </p:txBody>
      </p:sp>
      <p:sp>
        <p:nvSpPr>
          <p:cNvPr id="34" name="Text 32"/>
          <p:cNvSpPr/>
          <p:nvPr/>
        </p:nvSpPr>
        <p:spPr>
          <a:xfrm>
            <a:off x="8549640" y="2615184"/>
            <a:ext cx="256032" cy="256032"/>
          </a:xfrm>
          <a:prstGeom prst="rect">
            <a:avLst/>
          </a:prstGeom>
          <a:noFill/>
          <a:ln/>
        </p:spPr>
        <p:txBody>
          <a:bodyPr wrap="square" lIns="0" tIns="0" rIns="0" bIns="0" rtlCol="0" anchor="ctr"/>
          <a:lstStyle/>
          <a:p>
            <a:pPr marL="0" indent="0" algn="ctr">
              <a:buNone/>
            </a:pPr>
            <a:r>
              <a:rPr lang="en-US" sz="1400" b="1" dirty="0">
                <a:solidFill>
                  <a:srgbClr val="02C39A"/>
                </a:solidFill>
                <a:latin typeface="Calibri" pitchFamily="34" charset="0"/>
                <a:ea typeface="Calibri" pitchFamily="34" charset="-122"/>
                <a:cs typeface="Calibri" pitchFamily="34" charset="-120"/>
              </a:rPr>
              <a:t>›</a:t>
            </a:r>
            <a:endParaRPr lang="en-US" sz="1400" dirty="0"/>
          </a:p>
        </p:txBody>
      </p:sp>
      <p:sp>
        <p:nvSpPr>
          <p:cNvPr id="35" name="Shape 33"/>
          <p:cNvSpPr/>
          <p:nvPr/>
        </p:nvSpPr>
        <p:spPr>
          <a:xfrm>
            <a:off x="320040" y="3108960"/>
            <a:ext cx="8732520" cy="621792"/>
          </a:xfrm>
          <a:prstGeom prst="roundRect">
            <a:avLst>
              <a:gd name="adj" fmla="val 10294"/>
            </a:avLst>
          </a:prstGeom>
          <a:solidFill>
            <a:srgbClr val="112A40"/>
          </a:solidFill>
          <a:ln w="12700">
            <a:solidFill>
              <a:srgbClr val="1A3A55"/>
            </a:solidFill>
            <a:prstDash val="solid"/>
          </a:ln>
          <a:effectLst>
            <a:outerShdw blurRad="63500" dist="25400" dir="2700000" algn="bl" rotWithShape="0">
              <a:srgbClr val="000000">
                <a:alpha val="25000"/>
              </a:srgbClr>
            </a:outerShdw>
          </a:effectLst>
        </p:spPr>
        <p:txBody>
          <a:bodyPr/>
          <a:lstStyle/>
          <a:p>
            <a:endParaRPr lang="en-GB"/>
          </a:p>
        </p:txBody>
      </p:sp>
      <p:sp>
        <p:nvSpPr>
          <p:cNvPr id="36" name="Shape 34"/>
          <p:cNvSpPr/>
          <p:nvPr/>
        </p:nvSpPr>
        <p:spPr>
          <a:xfrm>
            <a:off x="128016" y="3108960"/>
            <a:ext cx="393192" cy="621792"/>
          </a:xfrm>
          <a:prstGeom prst="roundRect">
            <a:avLst>
              <a:gd name="adj" fmla="val 31818"/>
            </a:avLst>
          </a:prstGeom>
          <a:solidFill>
            <a:srgbClr val="02A896"/>
          </a:solidFill>
          <a:ln w="12700">
            <a:solidFill>
              <a:srgbClr val="02A896"/>
            </a:solidFill>
            <a:prstDash val="solid"/>
          </a:ln>
        </p:spPr>
        <p:txBody>
          <a:bodyPr/>
          <a:lstStyle/>
          <a:p>
            <a:endParaRPr lang="en-GB"/>
          </a:p>
        </p:txBody>
      </p:sp>
      <p:sp>
        <p:nvSpPr>
          <p:cNvPr id="37" name="Shape 35"/>
          <p:cNvSpPr/>
          <p:nvPr/>
        </p:nvSpPr>
        <p:spPr>
          <a:xfrm>
            <a:off x="420624" y="3108960"/>
            <a:ext cx="100584" cy="621792"/>
          </a:xfrm>
          <a:prstGeom prst="rect">
            <a:avLst/>
          </a:prstGeom>
          <a:solidFill>
            <a:srgbClr val="02A896"/>
          </a:solidFill>
          <a:ln w="12700">
            <a:solidFill>
              <a:srgbClr val="02A896"/>
            </a:solidFill>
            <a:prstDash val="solid"/>
          </a:ln>
        </p:spPr>
        <p:txBody>
          <a:bodyPr/>
          <a:lstStyle/>
          <a:p>
            <a:endParaRPr lang="en-GB"/>
          </a:p>
        </p:txBody>
      </p:sp>
      <p:sp>
        <p:nvSpPr>
          <p:cNvPr id="38" name="Shape 36"/>
          <p:cNvSpPr/>
          <p:nvPr/>
        </p:nvSpPr>
        <p:spPr>
          <a:xfrm>
            <a:off x="658368" y="3209544"/>
            <a:ext cx="420624" cy="420624"/>
          </a:xfrm>
          <a:prstGeom prst="ellipse">
            <a:avLst/>
          </a:prstGeom>
          <a:solidFill>
            <a:srgbClr val="02A896"/>
          </a:solidFill>
          <a:ln w="19050">
            <a:solidFill>
              <a:srgbClr val="02C39A"/>
            </a:solidFill>
            <a:prstDash val="solid"/>
          </a:ln>
        </p:spPr>
        <p:txBody>
          <a:bodyPr/>
          <a:lstStyle/>
          <a:p>
            <a:endParaRPr lang="en-GB"/>
          </a:p>
        </p:txBody>
      </p:sp>
      <p:sp>
        <p:nvSpPr>
          <p:cNvPr id="39" name="Text 37"/>
          <p:cNvSpPr/>
          <p:nvPr/>
        </p:nvSpPr>
        <p:spPr>
          <a:xfrm>
            <a:off x="658368" y="3209544"/>
            <a:ext cx="420624" cy="420624"/>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04</a:t>
            </a:r>
            <a:endParaRPr lang="en-US" sz="1200" dirty="0"/>
          </a:p>
        </p:txBody>
      </p:sp>
      <p:sp>
        <p:nvSpPr>
          <p:cNvPr id="40" name="Shape 38"/>
          <p:cNvSpPr/>
          <p:nvPr/>
        </p:nvSpPr>
        <p:spPr>
          <a:xfrm>
            <a:off x="1188720" y="3218688"/>
            <a:ext cx="9144" cy="402336"/>
          </a:xfrm>
          <a:prstGeom prst="line">
            <a:avLst/>
          </a:prstGeom>
          <a:noFill/>
          <a:ln w="12700">
            <a:solidFill>
              <a:srgbClr val="1E4060"/>
            </a:solidFill>
            <a:prstDash val="solid"/>
          </a:ln>
        </p:spPr>
        <p:txBody>
          <a:bodyPr/>
          <a:lstStyle/>
          <a:p>
            <a:endParaRPr lang="en-GB"/>
          </a:p>
        </p:txBody>
      </p:sp>
      <p:sp>
        <p:nvSpPr>
          <p:cNvPr id="41" name="Text 39"/>
          <p:cNvSpPr/>
          <p:nvPr/>
        </p:nvSpPr>
        <p:spPr>
          <a:xfrm>
            <a:off x="1298448" y="3172968"/>
            <a:ext cx="4114800" cy="292608"/>
          </a:xfrm>
          <a:prstGeom prst="rect">
            <a:avLst/>
          </a:prstGeom>
          <a:noFill/>
          <a:ln/>
        </p:spPr>
        <p:txBody>
          <a:bodyPr wrap="square" rtlCol="0" anchor="ctr"/>
          <a:lstStyle/>
          <a:p>
            <a:pPr marL="0" indent="0" algn="l">
              <a:buNone/>
            </a:pPr>
            <a:r>
              <a:rPr lang="en-US" sz="1300" b="1" dirty="0">
                <a:solidFill>
                  <a:srgbClr val="FFFFFF"/>
                </a:solidFill>
                <a:latin typeface="Calibri" pitchFamily="34" charset="0"/>
                <a:ea typeface="Calibri" pitchFamily="34" charset="-122"/>
                <a:cs typeface="Calibri" pitchFamily="34" charset="-120"/>
              </a:rPr>
              <a:t>Practical Application</a:t>
            </a:r>
            <a:endParaRPr lang="en-US" sz="1300" dirty="0"/>
          </a:p>
        </p:txBody>
      </p:sp>
      <p:sp>
        <p:nvSpPr>
          <p:cNvPr id="42" name="Text 40"/>
          <p:cNvSpPr/>
          <p:nvPr/>
        </p:nvSpPr>
        <p:spPr>
          <a:xfrm>
            <a:off x="1298448" y="3438144"/>
            <a:ext cx="7223760" cy="256032"/>
          </a:xfrm>
          <a:prstGeom prst="rect">
            <a:avLst/>
          </a:prstGeom>
          <a:noFill/>
          <a:ln/>
        </p:spPr>
        <p:txBody>
          <a:bodyPr wrap="square" rtlCol="0" anchor="t"/>
          <a:lstStyle/>
          <a:p>
            <a:pPr marL="0" indent="0" algn="l">
              <a:buNone/>
            </a:pPr>
            <a:r>
              <a:rPr lang="en-US" sz="1000" dirty="0">
                <a:solidFill>
                  <a:srgbClr val="7EC8D8"/>
                </a:solidFill>
                <a:latin typeface="Calibri" pitchFamily="34" charset="0"/>
                <a:ea typeface="Calibri" pitchFamily="34" charset="-122"/>
                <a:cs typeface="Calibri" pitchFamily="34" charset="-120"/>
              </a:rPr>
              <a:t>Real-world example from Early Years practice</a:t>
            </a:r>
            <a:endParaRPr lang="en-US" sz="1000" dirty="0"/>
          </a:p>
        </p:txBody>
      </p:sp>
      <p:sp>
        <p:nvSpPr>
          <p:cNvPr id="43" name="Shape 41"/>
          <p:cNvSpPr/>
          <p:nvPr/>
        </p:nvSpPr>
        <p:spPr>
          <a:xfrm>
            <a:off x="8549640" y="3291840"/>
            <a:ext cx="256032" cy="256032"/>
          </a:xfrm>
          <a:prstGeom prst="ellipse">
            <a:avLst/>
          </a:prstGeom>
          <a:solidFill>
            <a:srgbClr val="02A896">
              <a:alpha val="30000"/>
            </a:srgbClr>
          </a:solidFill>
          <a:ln w="12700">
            <a:solidFill>
              <a:srgbClr val="02A896">
                <a:alpha val="60000"/>
              </a:srgbClr>
            </a:solidFill>
            <a:prstDash val="solid"/>
          </a:ln>
        </p:spPr>
        <p:txBody>
          <a:bodyPr/>
          <a:lstStyle/>
          <a:p>
            <a:endParaRPr lang="en-GB"/>
          </a:p>
        </p:txBody>
      </p:sp>
      <p:sp>
        <p:nvSpPr>
          <p:cNvPr id="44" name="Text 42"/>
          <p:cNvSpPr/>
          <p:nvPr/>
        </p:nvSpPr>
        <p:spPr>
          <a:xfrm>
            <a:off x="8549640" y="3291840"/>
            <a:ext cx="256032" cy="256032"/>
          </a:xfrm>
          <a:prstGeom prst="rect">
            <a:avLst/>
          </a:prstGeom>
          <a:noFill/>
          <a:ln/>
        </p:spPr>
        <p:txBody>
          <a:bodyPr wrap="square" lIns="0" tIns="0" rIns="0" bIns="0" rtlCol="0" anchor="ctr"/>
          <a:lstStyle/>
          <a:p>
            <a:pPr marL="0" indent="0" algn="ctr">
              <a:buNone/>
            </a:pPr>
            <a:r>
              <a:rPr lang="en-US" sz="1400" b="1" dirty="0">
                <a:solidFill>
                  <a:srgbClr val="02C39A"/>
                </a:solidFill>
                <a:latin typeface="Calibri" pitchFamily="34" charset="0"/>
                <a:ea typeface="Calibri" pitchFamily="34" charset="-122"/>
                <a:cs typeface="Calibri" pitchFamily="34" charset="-120"/>
              </a:rPr>
              <a:t>›</a:t>
            </a:r>
            <a:endParaRPr lang="en-US" sz="1400" dirty="0"/>
          </a:p>
        </p:txBody>
      </p:sp>
      <p:sp>
        <p:nvSpPr>
          <p:cNvPr id="45" name="Shape 43"/>
          <p:cNvSpPr/>
          <p:nvPr/>
        </p:nvSpPr>
        <p:spPr>
          <a:xfrm>
            <a:off x="320040" y="3785616"/>
            <a:ext cx="8732520" cy="621792"/>
          </a:xfrm>
          <a:prstGeom prst="roundRect">
            <a:avLst>
              <a:gd name="adj" fmla="val 10294"/>
            </a:avLst>
          </a:prstGeom>
          <a:solidFill>
            <a:srgbClr val="112A40"/>
          </a:solidFill>
          <a:ln w="12700">
            <a:solidFill>
              <a:srgbClr val="1A3A55"/>
            </a:solidFill>
            <a:prstDash val="solid"/>
          </a:ln>
          <a:effectLst>
            <a:outerShdw blurRad="63500" dist="25400" dir="2700000" algn="bl" rotWithShape="0">
              <a:srgbClr val="000000">
                <a:alpha val="25000"/>
              </a:srgbClr>
            </a:outerShdw>
          </a:effectLst>
        </p:spPr>
        <p:txBody>
          <a:bodyPr/>
          <a:lstStyle/>
          <a:p>
            <a:endParaRPr lang="en-GB"/>
          </a:p>
        </p:txBody>
      </p:sp>
      <p:sp>
        <p:nvSpPr>
          <p:cNvPr id="46" name="Shape 44"/>
          <p:cNvSpPr/>
          <p:nvPr/>
        </p:nvSpPr>
        <p:spPr>
          <a:xfrm>
            <a:off x="128016" y="3785616"/>
            <a:ext cx="393192" cy="621792"/>
          </a:xfrm>
          <a:prstGeom prst="roundRect">
            <a:avLst>
              <a:gd name="adj" fmla="val 31818"/>
            </a:avLst>
          </a:prstGeom>
          <a:solidFill>
            <a:srgbClr val="028090"/>
          </a:solidFill>
          <a:ln w="12700">
            <a:solidFill>
              <a:srgbClr val="028090"/>
            </a:solidFill>
            <a:prstDash val="solid"/>
          </a:ln>
        </p:spPr>
        <p:txBody>
          <a:bodyPr/>
          <a:lstStyle/>
          <a:p>
            <a:endParaRPr lang="en-GB"/>
          </a:p>
        </p:txBody>
      </p:sp>
      <p:sp>
        <p:nvSpPr>
          <p:cNvPr id="47" name="Shape 45"/>
          <p:cNvSpPr/>
          <p:nvPr/>
        </p:nvSpPr>
        <p:spPr>
          <a:xfrm>
            <a:off x="420624" y="3785616"/>
            <a:ext cx="100584" cy="621792"/>
          </a:xfrm>
          <a:prstGeom prst="rect">
            <a:avLst/>
          </a:prstGeom>
          <a:solidFill>
            <a:srgbClr val="028090"/>
          </a:solidFill>
          <a:ln w="12700">
            <a:solidFill>
              <a:srgbClr val="028090"/>
            </a:solidFill>
            <a:prstDash val="solid"/>
          </a:ln>
        </p:spPr>
        <p:txBody>
          <a:bodyPr/>
          <a:lstStyle/>
          <a:p>
            <a:endParaRPr lang="en-GB"/>
          </a:p>
        </p:txBody>
      </p:sp>
      <p:sp>
        <p:nvSpPr>
          <p:cNvPr id="48" name="Shape 46"/>
          <p:cNvSpPr/>
          <p:nvPr/>
        </p:nvSpPr>
        <p:spPr>
          <a:xfrm>
            <a:off x="658368" y="3886200"/>
            <a:ext cx="420624" cy="420624"/>
          </a:xfrm>
          <a:prstGeom prst="ellipse">
            <a:avLst/>
          </a:prstGeom>
          <a:solidFill>
            <a:srgbClr val="028090"/>
          </a:solidFill>
          <a:ln w="19050">
            <a:solidFill>
              <a:srgbClr val="02C39A"/>
            </a:solidFill>
            <a:prstDash val="solid"/>
          </a:ln>
        </p:spPr>
        <p:txBody>
          <a:bodyPr/>
          <a:lstStyle/>
          <a:p>
            <a:endParaRPr lang="en-GB"/>
          </a:p>
        </p:txBody>
      </p:sp>
      <p:sp>
        <p:nvSpPr>
          <p:cNvPr id="49" name="Text 47"/>
          <p:cNvSpPr/>
          <p:nvPr/>
        </p:nvSpPr>
        <p:spPr>
          <a:xfrm>
            <a:off x="658368" y="3886200"/>
            <a:ext cx="420624" cy="420624"/>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05</a:t>
            </a:r>
            <a:endParaRPr lang="en-US" sz="1200" dirty="0"/>
          </a:p>
        </p:txBody>
      </p:sp>
      <p:sp>
        <p:nvSpPr>
          <p:cNvPr id="50" name="Shape 48"/>
          <p:cNvSpPr/>
          <p:nvPr/>
        </p:nvSpPr>
        <p:spPr>
          <a:xfrm>
            <a:off x="1188720" y="3895344"/>
            <a:ext cx="9144" cy="402336"/>
          </a:xfrm>
          <a:prstGeom prst="line">
            <a:avLst/>
          </a:prstGeom>
          <a:noFill/>
          <a:ln w="12700">
            <a:solidFill>
              <a:srgbClr val="1E4060"/>
            </a:solidFill>
            <a:prstDash val="solid"/>
          </a:ln>
        </p:spPr>
        <p:txBody>
          <a:bodyPr/>
          <a:lstStyle/>
          <a:p>
            <a:endParaRPr lang="en-GB"/>
          </a:p>
        </p:txBody>
      </p:sp>
      <p:sp>
        <p:nvSpPr>
          <p:cNvPr id="51" name="Text 49"/>
          <p:cNvSpPr/>
          <p:nvPr/>
        </p:nvSpPr>
        <p:spPr>
          <a:xfrm>
            <a:off x="1298448" y="3849624"/>
            <a:ext cx="4114800" cy="292608"/>
          </a:xfrm>
          <a:prstGeom prst="rect">
            <a:avLst/>
          </a:prstGeom>
          <a:noFill/>
          <a:ln/>
        </p:spPr>
        <p:txBody>
          <a:bodyPr wrap="square" rtlCol="0" anchor="ctr"/>
          <a:lstStyle/>
          <a:p>
            <a:pPr marL="0" indent="0" algn="l">
              <a:buNone/>
            </a:pPr>
            <a:r>
              <a:rPr lang="en-US" sz="1300" b="1" dirty="0">
                <a:solidFill>
                  <a:srgbClr val="FFFFFF"/>
                </a:solidFill>
                <a:latin typeface="Calibri" pitchFamily="34" charset="0"/>
                <a:ea typeface="Calibri" pitchFamily="34" charset="-122"/>
                <a:cs typeface="Calibri" pitchFamily="34" charset="-120"/>
              </a:rPr>
              <a:t>Reflection &amp; Action Plan</a:t>
            </a:r>
            <a:endParaRPr lang="en-US" sz="1300" dirty="0"/>
          </a:p>
        </p:txBody>
      </p:sp>
      <p:sp>
        <p:nvSpPr>
          <p:cNvPr id="52" name="Text 50"/>
          <p:cNvSpPr/>
          <p:nvPr/>
        </p:nvSpPr>
        <p:spPr>
          <a:xfrm>
            <a:off x="1298448" y="4114800"/>
            <a:ext cx="7223760" cy="256032"/>
          </a:xfrm>
          <a:prstGeom prst="rect">
            <a:avLst/>
          </a:prstGeom>
          <a:noFill/>
          <a:ln/>
        </p:spPr>
        <p:txBody>
          <a:bodyPr wrap="square" rtlCol="0" anchor="t"/>
          <a:lstStyle/>
          <a:p>
            <a:pPr marL="0" indent="0" algn="l">
              <a:buNone/>
            </a:pPr>
            <a:r>
              <a:rPr lang="en-US" sz="1000" dirty="0">
                <a:solidFill>
                  <a:srgbClr val="7EC8D8"/>
                </a:solidFill>
                <a:latin typeface="Calibri" pitchFamily="34" charset="0"/>
                <a:ea typeface="Calibri" pitchFamily="34" charset="-122"/>
                <a:cs typeface="Calibri" pitchFamily="34" charset="-120"/>
              </a:rPr>
              <a:t>Personal development and next steps</a:t>
            </a:r>
            <a:endParaRPr lang="en-US" sz="1000" dirty="0"/>
          </a:p>
        </p:txBody>
      </p:sp>
      <p:sp>
        <p:nvSpPr>
          <p:cNvPr id="53" name="Shape 51"/>
          <p:cNvSpPr/>
          <p:nvPr/>
        </p:nvSpPr>
        <p:spPr>
          <a:xfrm>
            <a:off x="8549640" y="3968496"/>
            <a:ext cx="256032" cy="256032"/>
          </a:xfrm>
          <a:prstGeom prst="ellipse">
            <a:avLst/>
          </a:prstGeom>
          <a:solidFill>
            <a:srgbClr val="028090">
              <a:alpha val="30000"/>
            </a:srgbClr>
          </a:solidFill>
          <a:ln w="12700">
            <a:solidFill>
              <a:srgbClr val="028090">
                <a:alpha val="60000"/>
              </a:srgbClr>
            </a:solidFill>
            <a:prstDash val="solid"/>
          </a:ln>
        </p:spPr>
        <p:txBody>
          <a:bodyPr/>
          <a:lstStyle/>
          <a:p>
            <a:endParaRPr lang="en-GB"/>
          </a:p>
        </p:txBody>
      </p:sp>
      <p:sp>
        <p:nvSpPr>
          <p:cNvPr id="54" name="Text 52"/>
          <p:cNvSpPr/>
          <p:nvPr/>
        </p:nvSpPr>
        <p:spPr>
          <a:xfrm>
            <a:off x="8549640" y="3968496"/>
            <a:ext cx="256032" cy="256032"/>
          </a:xfrm>
          <a:prstGeom prst="rect">
            <a:avLst/>
          </a:prstGeom>
          <a:noFill/>
          <a:ln/>
        </p:spPr>
        <p:txBody>
          <a:bodyPr wrap="square" lIns="0" tIns="0" rIns="0" bIns="0" rtlCol="0" anchor="ctr"/>
          <a:lstStyle/>
          <a:p>
            <a:pPr marL="0" indent="0" algn="ctr">
              <a:buNone/>
            </a:pPr>
            <a:r>
              <a:rPr lang="en-US" sz="1400" b="1" dirty="0">
                <a:solidFill>
                  <a:srgbClr val="02C39A"/>
                </a:solidFill>
                <a:latin typeface="Calibri" pitchFamily="34" charset="0"/>
                <a:ea typeface="Calibri" pitchFamily="34" charset="-122"/>
                <a:cs typeface="Calibri" pitchFamily="34" charset="-120"/>
              </a:rPr>
              <a:t>›</a:t>
            </a:r>
            <a:endParaRPr lang="en-US" sz="1400" dirty="0"/>
          </a:p>
        </p:txBody>
      </p:sp>
      <p:sp>
        <p:nvSpPr>
          <p:cNvPr id="55" name="Shape 53"/>
          <p:cNvSpPr/>
          <p:nvPr/>
        </p:nvSpPr>
        <p:spPr>
          <a:xfrm>
            <a:off x="320040" y="4462272"/>
            <a:ext cx="8732520" cy="621792"/>
          </a:xfrm>
          <a:prstGeom prst="roundRect">
            <a:avLst>
              <a:gd name="adj" fmla="val 10294"/>
            </a:avLst>
          </a:prstGeom>
          <a:solidFill>
            <a:srgbClr val="112A40"/>
          </a:solidFill>
          <a:ln w="12700">
            <a:solidFill>
              <a:srgbClr val="1A3A55"/>
            </a:solidFill>
            <a:prstDash val="solid"/>
          </a:ln>
          <a:effectLst>
            <a:outerShdw blurRad="63500" dist="25400" dir="2700000" algn="bl" rotWithShape="0">
              <a:srgbClr val="000000">
                <a:alpha val="25000"/>
              </a:srgbClr>
            </a:outerShdw>
          </a:effectLst>
        </p:spPr>
        <p:txBody>
          <a:bodyPr/>
          <a:lstStyle/>
          <a:p>
            <a:endParaRPr lang="en-GB"/>
          </a:p>
        </p:txBody>
      </p:sp>
      <p:sp>
        <p:nvSpPr>
          <p:cNvPr id="56" name="Shape 54"/>
          <p:cNvSpPr/>
          <p:nvPr/>
        </p:nvSpPr>
        <p:spPr>
          <a:xfrm>
            <a:off x="128016" y="4462272"/>
            <a:ext cx="393192" cy="621792"/>
          </a:xfrm>
          <a:prstGeom prst="roundRect">
            <a:avLst>
              <a:gd name="adj" fmla="val 31818"/>
            </a:avLst>
          </a:prstGeom>
          <a:solidFill>
            <a:srgbClr val="02A896"/>
          </a:solidFill>
          <a:ln w="12700">
            <a:solidFill>
              <a:srgbClr val="02A896"/>
            </a:solidFill>
            <a:prstDash val="solid"/>
          </a:ln>
        </p:spPr>
        <p:txBody>
          <a:bodyPr/>
          <a:lstStyle/>
          <a:p>
            <a:endParaRPr lang="en-GB"/>
          </a:p>
        </p:txBody>
      </p:sp>
      <p:sp>
        <p:nvSpPr>
          <p:cNvPr id="57" name="Shape 55"/>
          <p:cNvSpPr/>
          <p:nvPr/>
        </p:nvSpPr>
        <p:spPr>
          <a:xfrm>
            <a:off x="420624" y="4462272"/>
            <a:ext cx="100584" cy="621792"/>
          </a:xfrm>
          <a:prstGeom prst="rect">
            <a:avLst/>
          </a:prstGeom>
          <a:solidFill>
            <a:srgbClr val="02A896"/>
          </a:solidFill>
          <a:ln w="12700">
            <a:solidFill>
              <a:srgbClr val="02A896"/>
            </a:solidFill>
            <a:prstDash val="solid"/>
          </a:ln>
        </p:spPr>
        <p:txBody>
          <a:bodyPr/>
          <a:lstStyle/>
          <a:p>
            <a:endParaRPr lang="en-GB"/>
          </a:p>
        </p:txBody>
      </p:sp>
      <p:sp>
        <p:nvSpPr>
          <p:cNvPr id="58" name="Shape 56"/>
          <p:cNvSpPr/>
          <p:nvPr/>
        </p:nvSpPr>
        <p:spPr>
          <a:xfrm>
            <a:off x="658368" y="4562856"/>
            <a:ext cx="420624" cy="420624"/>
          </a:xfrm>
          <a:prstGeom prst="ellipse">
            <a:avLst/>
          </a:prstGeom>
          <a:solidFill>
            <a:srgbClr val="02A896"/>
          </a:solidFill>
          <a:ln w="19050">
            <a:solidFill>
              <a:srgbClr val="02C39A"/>
            </a:solidFill>
            <a:prstDash val="solid"/>
          </a:ln>
        </p:spPr>
        <p:txBody>
          <a:bodyPr/>
          <a:lstStyle/>
          <a:p>
            <a:endParaRPr lang="en-GB"/>
          </a:p>
        </p:txBody>
      </p:sp>
      <p:sp>
        <p:nvSpPr>
          <p:cNvPr id="59" name="Text 57"/>
          <p:cNvSpPr/>
          <p:nvPr/>
        </p:nvSpPr>
        <p:spPr>
          <a:xfrm>
            <a:off x="658368" y="4562856"/>
            <a:ext cx="420624" cy="420624"/>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06</a:t>
            </a:r>
            <a:endParaRPr lang="en-US" sz="1200" dirty="0"/>
          </a:p>
        </p:txBody>
      </p:sp>
      <p:sp>
        <p:nvSpPr>
          <p:cNvPr id="60" name="Shape 58"/>
          <p:cNvSpPr/>
          <p:nvPr/>
        </p:nvSpPr>
        <p:spPr>
          <a:xfrm>
            <a:off x="1188720" y="4572000"/>
            <a:ext cx="9144" cy="402336"/>
          </a:xfrm>
          <a:prstGeom prst="line">
            <a:avLst/>
          </a:prstGeom>
          <a:noFill/>
          <a:ln w="12700">
            <a:solidFill>
              <a:srgbClr val="1E4060"/>
            </a:solidFill>
            <a:prstDash val="solid"/>
          </a:ln>
        </p:spPr>
        <p:txBody>
          <a:bodyPr/>
          <a:lstStyle/>
          <a:p>
            <a:endParaRPr lang="en-GB"/>
          </a:p>
        </p:txBody>
      </p:sp>
      <p:sp>
        <p:nvSpPr>
          <p:cNvPr id="61" name="Text 59"/>
          <p:cNvSpPr/>
          <p:nvPr/>
        </p:nvSpPr>
        <p:spPr>
          <a:xfrm>
            <a:off x="1298448" y="4526280"/>
            <a:ext cx="4114800" cy="292608"/>
          </a:xfrm>
          <a:prstGeom prst="rect">
            <a:avLst/>
          </a:prstGeom>
          <a:noFill/>
          <a:ln/>
        </p:spPr>
        <p:txBody>
          <a:bodyPr wrap="square" rtlCol="0" anchor="ctr"/>
          <a:lstStyle/>
          <a:p>
            <a:pPr marL="0" indent="0" algn="l">
              <a:buNone/>
            </a:pPr>
            <a:r>
              <a:rPr lang="en-US" sz="1300" b="1" dirty="0">
                <a:solidFill>
                  <a:srgbClr val="FFFFFF"/>
                </a:solidFill>
                <a:latin typeface="Calibri" pitchFamily="34" charset="0"/>
                <a:ea typeface="Calibri" pitchFamily="34" charset="-122"/>
                <a:cs typeface="Calibri" pitchFamily="34" charset="-120"/>
              </a:rPr>
              <a:t>References</a:t>
            </a:r>
            <a:endParaRPr lang="en-US" sz="1300" dirty="0"/>
          </a:p>
        </p:txBody>
      </p:sp>
      <p:sp>
        <p:nvSpPr>
          <p:cNvPr id="62" name="Text 60"/>
          <p:cNvSpPr/>
          <p:nvPr/>
        </p:nvSpPr>
        <p:spPr>
          <a:xfrm>
            <a:off x="1298448" y="4791456"/>
            <a:ext cx="7223760" cy="256032"/>
          </a:xfrm>
          <a:prstGeom prst="rect">
            <a:avLst/>
          </a:prstGeom>
          <a:noFill/>
          <a:ln/>
        </p:spPr>
        <p:txBody>
          <a:bodyPr wrap="square" rtlCol="0" anchor="t"/>
          <a:lstStyle/>
          <a:p>
            <a:pPr marL="0" indent="0" algn="l">
              <a:buNone/>
            </a:pPr>
            <a:r>
              <a:rPr lang="en-US" sz="1000" dirty="0">
                <a:solidFill>
                  <a:srgbClr val="7EC8D8"/>
                </a:solidFill>
                <a:latin typeface="Calibri" pitchFamily="34" charset="0"/>
                <a:ea typeface="Calibri" pitchFamily="34" charset="-122"/>
                <a:cs typeface="Calibri" pitchFamily="34" charset="-120"/>
              </a:rPr>
              <a:t>UWTSD Harvard referenced sources</a:t>
            </a:r>
            <a:endParaRPr lang="en-US" sz="1000" dirty="0"/>
          </a:p>
        </p:txBody>
      </p:sp>
      <p:sp>
        <p:nvSpPr>
          <p:cNvPr id="63" name="Shape 61"/>
          <p:cNvSpPr/>
          <p:nvPr/>
        </p:nvSpPr>
        <p:spPr>
          <a:xfrm>
            <a:off x="8549640" y="4645152"/>
            <a:ext cx="256032" cy="256032"/>
          </a:xfrm>
          <a:prstGeom prst="ellipse">
            <a:avLst/>
          </a:prstGeom>
          <a:solidFill>
            <a:srgbClr val="02A896">
              <a:alpha val="30000"/>
            </a:srgbClr>
          </a:solidFill>
          <a:ln w="12700">
            <a:solidFill>
              <a:srgbClr val="02A896">
                <a:alpha val="60000"/>
              </a:srgbClr>
            </a:solidFill>
            <a:prstDash val="solid"/>
          </a:ln>
        </p:spPr>
        <p:txBody>
          <a:bodyPr/>
          <a:lstStyle/>
          <a:p>
            <a:endParaRPr lang="en-GB"/>
          </a:p>
        </p:txBody>
      </p:sp>
      <p:sp>
        <p:nvSpPr>
          <p:cNvPr id="64" name="Text 62"/>
          <p:cNvSpPr/>
          <p:nvPr/>
        </p:nvSpPr>
        <p:spPr>
          <a:xfrm>
            <a:off x="8549640" y="4645152"/>
            <a:ext cx="256032" cy="256032"/>
          </a:xfrm>
          <a:prstGeom prst="rect">
            <a:avLst/>
          </a:prstGeom>
          <a:noFill/>
          <a:ln/>
        </p:spPr>
        <p:txBody>
          <a:bodyPr wrap="square" lIns="0" tIns="0" rIns="0" bIns="0" rtlCol="0" anchor="ctr"/>
          <a:lstStyle/>
          <a:p>
            <a:pPr marL="0" indent="0" algn="ctr">
              <a:buNone/>
            </a:pPr>
            <a:r>
              <a:rPr lang="en-US" sz="1400" b="1" dirty="0">
                <a:solidFill>
                  <a:srgbClr val="02C39A"/>
                </a:solidFill>
                <a:latin typeface="Calibri" pitchFamily="34" charset="0"/>
                <a:ea typeface="Calibri" pitchFamily="34" charset="-122"/>
                <a:cs typeface="Calibri" pitchFamily="34" charset="-120"/>
              </a:rPr>
              <a:t>›</a:t>
            </a:r>
            <a:endParaRPr lang="en-US"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3954"/>
          </a:solidFill>
          <a:ln w="12700">
            <a:solidFill>
              <a:srgbClr val="0B3954"/>
            </a:solidFill>
            <a:prstDash val="solid"/>
          </a:ln>
        </p:spPr>
        <p:txBody>
          <a:bodyPr/>
          <a:lstStyle/>
          <a:p>
            <a:endParaRPr lang="en-GB"/>
          </a:p>
        </p:txBody>
      </p:sp>
      <p:sp>
        <p:nvSpPr>
          <p:cNvPr id="3" name="Text 1"/>
          <p:cNvSpPr/>
          <p:nvPr/>
        </p:nvSpPr>
        <p:spPr>
          <a:xfrm>
            <a:off x="457200" y="73152"/>
            <a:ext cx="8229600" cy="777240"/>
          </a:xfrm>
          <a:prstGeom prst="rect">
            <a:avLst/>
          </a:prstGeom>
          <a:noFill/>
          <a:ln/>
        </p:spPr>
        <p:txBody>
          <a:bodyPr wrap="square" rtlCol="0" anchor="ctr"/>
          <a:lstStyle/>
          <a:p>
            <a:r>
              <a:rPr lang="en-GB" sz="2800" dirty="0"/>
              <a:t>🔎 </a:t>
            </a:r>
            <a:r>
              <a:rPr lang="en-US" sz="2800" b="1" dirty="0">
                <a:solidFill>
                  <a:srgbClr val="FFFFFF"/>
                </a:solidFill>
                <a:latin typeface="Cambria" pitchFamily="34" charset="0"/>
                <a:ea typeface="Cambria" pitchFamily="34" charset="-122"/>
                <a:cs typeface="Cambria" pitchFamily="34" charset="-120"/>
              </a:rPr>
              <a:t>Critical Thinking?</a:t>
            </a:r>
            <a:endParaRPr lang="en-US" sz="2800" dirty="0"/>
          </a:p>
        </p:txBody>
      </p:sp>
      <p:sp>
        <p:nvSpPr>
          <p:cNvPr id="4" name="Shape 2"/>
          <p:cNvSpPr/>
          <p:nvPr/>
        </p:nvSpPr>
        <p:spPr>
          <a:xfrm>
            <a:off x="365760" y="1051560"/>
            <a:ext cx="8412480" cy="960120"/>
          </a:xfrm>
          <a:prstGeom prst="roundRect">
            <a:avLst>
              <a:gd name="adj" fmla="val 7619"/>
            </a:avLst>
          </a:prstGeom>
          <a:solidFill>
            <a:srgbClr val="087E8B">
              <a:alpha val="12000"/>
            </a:srgbClr>
          </a:solidFill>
          <a:ln w="15240">
            <a:solidFill>
              <a:srgbClr val="087E8B"/>
            </a:solidFill>
            <a:prstDash val="solid"/>
          </a:ln>
        </p:spPr>
        <p:txBody>
          <a:bodyPr/>
          <a:lstStyle/>
          <a:p>
            <a:endParaRPr lang="en-GB"/>
          </a:p>
        </p:txBody>
      </p:sp>
      <p:sp>
        <p:nvSpPr>
          <p:cNvPr id="5" name="Text 3"/>
          <p:cNvSpPr/>
          <p:nvPr/>
        </p:nvSpPr>
        <p:spPr>
          <a:xfrm>
            <a:off x="502920" y="1097280"/>
            <a:ext cx="8138160" cy="868680"/>
          </a:xfrm>
          <a:prstGeom prst="rect">
            <a:avLst/>
          </a:prstGeom>
          <a:noFill/>
          <a:ln/>
        </p:spPr>
        <p:txBody>
          <a:bodyPr wrap="square" rtlCol="0" anchor="ctr"/>
          <a:lstStyle/>
          <a:p>
            <a:r>
              <a:rPr lang="en-GB" sz="1200" b="1" u="sng" dirty="0"/>
              <a:t>Description</a:t>
            </a:r>
            <a:r>
              <a:rPr lang="en-GB" sz="1200" dirty="0"/>
              <a:t>: </a:t>
            </a:r>
            <a:r>
              <a:rPr lang="en-GB" sz="1200" i="1" dirty="0"/>
              <a:t>Critical thinking means carefully thinking about information, ideas, and experiences to understand them better, calculate evidence, and make informed decisions (Paul and Elder, 2020).</a:t>
            </a:r>
            <a:endParaRPr lang="en-US" sz="1150" i="1" dirty="0"/>
          </a:p>
        </p:txBody>
      </p:sp>
      <p:sp>
        <p:nvSpPr>
          <p:cNvPr id="6" name="Shape 4"/>
          <p:cNvSpPr/>
          <p:nvPr/>
        </p:nvSpPr>
        <p:spPr>
          <a:xfrm>
            <a:off x="365760" y="2148840"/>
            <a:ext cx="1920240" cy="2651760"/>
          </a:xfrm>
          <a:prstGeom prst="roundRect">
            <a:avLst>
              <a:gd name="adj" fmla="val 4762"/>
            </a:avLst>
          </a:prstGeom>
          <a:solidFill>
            <a:srgbClr val="0B3954"/>
          </a:solidFill>
          <a:ln w="12700">
            <a:solidFill>
              <a:srgbClr val="0B3954"/>
            </a:solidFill>
            <a:prstDash val="solid"/>
          </a:ln>
          <a:effectLst>
            <a:outerShdw blurRad="101600" dist="38100" dir="2700000" algn="bl" rotWithShape="0">
              <a:srgbClr val="000000">
                <a:alpha val="14000"/>
              </a:srgbClr>
            </a:outerShdw>
          </a:effectLst>
        </p:spPr>
        <p:txBody>
          <a:bodyPr/>
          <a:lstStyle/>
          <a:p>
            <a:endParaRPr lang="en-GB"/>
          </a:p>
        </p:txBody>
      </p:sp>
      <p:sp>
        <p:nvSpPr>
          <p:cNvPr id="7" name="Text 5"/>
          <p:cNvSpPr/>
          <p:nvPr/>
        </p:nvSpPr>
        <p:spPr>
          <a:xfrm>
            <a:off x="365760" y="2240280"/>
            <a:ext cx="1920240" cy="502920"/>
          </a:xfrm>
          <a:prstGeom prst="rect">
            <a:avLst/>
          </a:prstGeom>
          <a:noFill/>
          <a:ln/>
        </p:spPr>
        <p:txBody>
          <a:bodyPr wrap="square" rtlCol="0" anchor="ctr"/>
          <a:lstStyle/>
          <a:p>
            <a:pPr marL="0" indent="0" algn="ctr">
              <a:buNone/>
            </a:pPr>
            <a:r>
              <a:rPr lang="en-US" sz="2200" dirty="0">
                <a:solidFill>
                  <a:srgbClr val="000000"/>
                </a:solidFill>
                <a:latin typeface="Calibri" pitchFamily="34" charset="0"/>
                <a:ea typeface="Calibri" pitchFamily="34" charset="-122"/>
                <a:cs typeface="Calibri" pitchFamily="34" charset="-120"/>
              </a:rPr>
              <a:t>🔍</a:t>
            </a:r>
            <a:endParaRPr lang="en-US" sz="2200" dirty="0"/>
          </a:p>
        </p:txBody>
      </p:sp>
      <p:sp>
        <p:nvSpPr>
          <p:cNvPr id="8" name="Text 6"/>
          <p:cNvSpPr/>
          <p:nvPr/>
        </p:nvSpPr>
        <p:spPr>
          <a:xfrm>
            <a:off x="438912" y="2788920"/>
            <a:ext cx="1773936" cy="384048"/>
          </a:xfrm>
          <a:prstGeom prst="rect">
            <a:avLst/>
          </a:prstGeom>
          <a:noFill/>
          <a:ln/>
        </p:spPr>
        <p:txBody>
          <a:bodyPr wrap="square" rtlCol="0" anchor="ctr"/>
          <a:lstStyle/>
          <a:p>
            <a:pPr marL="0" indent="0" algn="ctr">
              <a:buNone/>
            </a:pPr>
            <a:r>
              <a:rPr lang="en-US" sz="1300" b="1" dirty="0">
                <a:solidFill>
                  <a:srgbClr val="C8963E"/>
                </a:solidFill>
                <a:latin typeface="Cambria" pitchFamily="34" charset="0"/>
                <a:ea typeface="Cambria" pitchFamily="34" charset="-122"/>
                <a:cs typeface="Cambria" pitchFamily="34" charset="-120"/>
              </a:rPr>
              <a:t>Analysis</a:t>
            </a:r>
          </a:p>
          <a:p>
            <a:pPr marL="0" indent="0" algn="ctr">
              <a:buNone/>
            </a:pPr>
            <a:endParaRPr lang="en-US" sz="1300" dirty="0"/>
          </a:p>
        </p:txBody>
      </p:sp>
      <p:sp>
        <p:nvSpPr>
          <p:cNvPr id="9" name="Text 7"/>
          <p:cNvSpPr/>
          <p:nvPr/>
        </p:nvSpPr>
        <p:spPr>
          <a:xfrm>
            <a:off x="457200" y="3200400"/>
            <a:ext cx="1737360" cy="594360"/>
          </a:xfrm>
          <a:prstGeom prst="rect">
            <a:avLst/>
          </a:prstGeom>
          <a:noFill/>
          <a:ln/>
        </p:spPr>
        <p:txBody>
          <a:bodyPr wrap="square" rtlCol="0" anchor="ctr"/>
          <a:lstStyle/>
          <a:p>
            <a:pPr algn="ctr"/>
            <a:r>
              <a:rPr lang="en-GB" sz="1000" dirty="0">
                <a:solidFill>
                  <a:schemeClr val="bg1"/>
                </a:solidFill>
              </a:rPr>
              <a:t>Breaking down difficult information into manageable parts means taking difficult information and dividing it into smaller, easier to understand sections.</a:t>
            </a:r>
            <a:endParaRPr lang="en-US" sz="950" dirty="0">
              <a:solidFill>
                <a:schemeClr val="bg1"/>
              </a:solidFill>
            </a:endParaRPr>
          </a:p>
        </p:txBody>
      </p:sp>
      <p:sp>
        <p:nvSpPr>
          <p:cNvPr id="10" name="Shape 8"/>
          <p:cNvSpPr/>
          <p:nvPr/>
        </p:nvSpPr>
        <p:spPr>
          <a:xfrm>
            <a:off x="2478024" y="2147090"/>
            <a:ext cx="1920240" cy="2651760"/>
          </a:xfrm>
          <a:prstGeom prst="roundRect">
            <a:avLst>
              <a:gd name="adj" fmla="val 4762"/>
            </a:avLst>
          </a:prstGeom>
          <a:solidFill>
            <a:srgbClr val="087E8B"/>
          </a:solidFill>
          <a:ln w="12700">
            <a:solidFill>
              <a:srgbClr val="087E8B"/>
            </a:solidFill>
            <a:prstDash val="solid"/>
          </a:ln>
          <a:effectLst>
            <a:outerShdw blurRad="101600" dist="38100" dir="2700000" algn="bl" rotWithShape="0">
              <a:srgbClr val="000000">
                <a:alpha val="14000"/>
              </a:srgbClr>
            </a:outerShdw>
          </a:effectLst>
        </p:spPr>
        <p:txBody>
          <a:bodyPr/>
          <a:lstStyle/>
          <a:p>
            <a:endParaRPr lang="en-GB" sz="1000" b="1" dirty="0"/>
          </a:p>
          <a:p>
            <a:endParaRPr lang="en-GB" sz="1000" b="1" dirty="0"/>
          </a:p>
          <a:p>
            <a:endParaRPr lang="en-GB" sz="1000" b="1" dirty="0"/>
          </a:p>
          <a:p>
            <a:endParaRPr lang="en-GB" sz="1000" b="1" dirty="0"/>
          </a:p>
          <a:p>
            <a:endParaRPr lang="en-GB" sz="1000" b="1" dirty="0"/>
          </a:p>
          <a:p>
            <a:endParaRPr lang="en-GB" sz="1000" b="1" dirty="0">
              <a:solidFill>
                <a:schemeClr val="bg1"/>
              </a:solidFill>
            </a:endParaRPr>
          </a:p>
          <a:p>
            <a:r>
              <a:rPr lang="en-GB" sz="1000" dirty="0">
                <a:solidFill>
                  <a:schemeClr val="bg1"/>
                </a:solidFill>
              </a:rPr>
              <a:t>Judging the authority and importance of evidence means checking whether information is trustworthy and deciding how useful it is for answering a question or supporting a decision.</a:t>
            </a:r>
          </a:p>
        </p:txBody>
      </p:sp>
      <p:sp>
        <p:nvSpPr>
          <p:cNvPr id="11" name="Text 9"/>
          <p:cNvSpPr/>
          <p:nvPr/>
        </p:nvSpPr>
        <p:spPr>
          <a:xfrm>
            <a:off x="2468880" y="2240280"/>
            <a:ext cx="1920240" cy="502920"/>
          </a:xfrm>
          <a:prstGeom prst="rect">
            <a:avLst/>
          </a:prstGeom>
          <a:noFill/>
          <a:ln/>
        </p:spPr>
        <p:txBody>
          <a:bodyPr wrap="square" rtlCol="0" anchor="ctr"/>
          <a:lstStyle/>
          <a:p>
            <a:pPr marL="0" indent="0" algn="ctr">
              <a:buNone/>
            </a:pPr>
            <a:r>
              <a:rPr lang="en-US" sz="2200" dirty="0">
                <a:solidFill>
                  <a:srgbClr val="000000"/>
                </a:solidFill>
                <a:latin typeface="Calibri" pitchFamily="34" charset="0"/>
                <a:ea typeface="Calibri" pitchFamily="34" charset="-122"/>
                <a:cs typeface="Calibri" pitchFamily="34" charset="-120"/>
              </a:rPr>
              <a:t>⚖️</a:t>
            </a:r>
            <a:endParaRPr lang="en-US" sz="2200" dirty="0"/>
          </a:p>
        </p:txBody>
      </p:sp>
      <p:sp>
        <p:nvSpPr>
          <p:cNvPr id="12" name="Text 10"/>
          <p:cNvSpPr/>
          <p:nvPr/>
        </p:nvSpPr>
        <p:spPr>
          <a:xfrm>
            <a:off x="2542032" y="2788920"/>
            <a:ext cx="1773936" cy="384048"/>
          </a:xfrm>
          <a:prstGeom prst="rect">
            <a:avLst/>
          </a:prstGeom>
          <a:noFill/>
          <a:ln/>
        </p:spPr>
        <p:txBody>
          <a:bodyPr wrap="square" rtlCol="0" anchor="ctr"/>
          <a:lstStyle/>
          <a:p>
            <a:pPr marL="0" indent="0" algn="ctr">
              <a:buNone/>
            </a:pPr>
            <a:r>
              <a:rPr lang="en-US" sz="1300" b="1" dirty="0">
                <a:solidFill>
                  <a:srgbClr val="C8963E"/>
                </a:solidFill>
                <a:latin typeface="Cambria" pitchFamily="34" charset="0"/>
                <a:ea typeface="Cambria" pitchFamily="34" charset="-122"/>
                <a:cs typeface="Cambria" pitchFamily="34" charset="-120"/>
              </a:rPr>
              <a:t>Evaluation</a:t>
            </a:r>
            <a:endParaRPr lang="en-US" sz="1300" dirty="0"/>
          </a:p>
        </p:txBody>
      </p:sp>
      <p:sp>
        <p:nvSpPr>
          <p:cNvPr id="13" name="Text 11"/>
          <p:cNvSpPr/>
          <p:nvPr/>
        </p:nvSpPr>
        <p:spPr>
          <a:xfrm>
            <a:off x="2560320" y="3200400"/>
            <a:ext cx="1737360" cy="1365813"/>
          </a:xfrm>
          <a:prstGeom prst="rect">
            <a:avLst/>
          </a:prstGeom>
          <a:noFill/>
          <a:ln/>
        </p:spPr>
        <p:txBody>
          <a:bodyPr wrap="square" rtlCol="0" anchor="ctr"/>
          <a:lstStyle/>
          <a:p>
            <a:pPr algn="ctr"/>
            <a:endParaRPr lang="en-GB" sz="1000" b="1" dirty="0"/>
          </a:p>
        </p:txBody>
      </p:sp>
      <p:sp>
        <p:nvSpPr>
          <p:cNvPr id="14" name="Shape 12"/>
          <p:cNvSpPr/>
          <p:nvPr/>
        </p:nvSpPr>
        <p:spPr>
          <a:xfrm>
            <a:off x="4572000" y="2148840"/>
            <a:ext cx="1920240" cy="2651760"/>
          </a:xfrm>
          <a:prstGeom prst="roundRect">
            <a:avLst>
              <a:gd name="adj" fmla="val 4762"/>
            </a:avLst>
          </a:prstGeom>
          <a:solidFill>
            <a:srgbClr val="0B3954"/>
          </a:solidFill>
          <a:ln w="12700">
            <a:solidFill>
              <a:srgbClr val="0B3954"/>
            </a:solidFill>
            <a:prstDash val="solid"/>
          </a:ln>
          <a:effectLst>
            <a:outerShdw blurRad="101600" dist="38100" dir="2700000" algn="bl" rotWithShape="0">
              <a:srgbClr val="000000">
                <a:alpha val="14000"/>
              </a:srgbClr>
            </a:outerShdw>
          </a:effectLst>
        </p:spPr>
        <p:txBody>
          <a:bodyPr/>
          <a:lstStyle/>
          <a:p>
            <a:endParaRPr lang="en-GB"/>
          </a:p>
        </p:txBody>
      </p:sp>
      <p:sp>
        <p:nvSpPr>
          <p:cNvPr id="15" name="Text 13"/>
          <p:cNvSpPr/>
          <p:nvPr/>
        </p:nvSpPr>
        <p:spPr>
          <a:xfrm>
            <a:off x="4572000" y="2240280"/>
            <a:ext cx="1920240" cy="502920"/>
          </a:xfrm>
          <a:prstGeom prst="rect">
            <a:avLst/>
          </a:prstGeom>
          <a:noFill/>
          <a:ln/>
        </p:spPr>
        <p:txBody>
          <a:bodyPr wrap="square" rtlCol="0" anchor="ctr"/>
          <a:lstStyle/>
          <a:p>
            <a:pPr marL="0" indent="0" algn="ctr">
              <a:buNone/>
            </a:pPr>
            <a:r>
              <a:rPr lang="en-US" sz="2200" dirty="0">
                <a:solidFill>
                  <a:srgbClr val="000000"/>
                </a:solidFill>
                <a:latin typeface="Calibri" pitchFamily="34" charset="0"/>
                <a:ea typeface="Calibri" pitchFamily="34" charset="-122"/>
                <a:cs typeface="Calibri" pitchFamily="34" charset="-120"/>
              </a:rPr>
              <a:t>💡</a:t>
            </a:r>
            <a:endParaRPr lang="en-US" sz="2200" dirty="0"/>
          </a:p>
        </p:txBody>
      </p:sp>
      <p:sp>
        <p:nvSpPr>
          <p:cNvPr id="16" name="Text 14"/>
          <p:cNvSpPr/>
          <p:nvPr/>
        </p:nvSpPr>
        <p:spPr>
          <a:xfrm>
            <a:off x="4645152" y="2788920"/>
            <a:ext cx="1773936" cy="384048"/>
          </a:xfrm>
          <a:prstGeom prst="rect">
            <a:avLst/>
          </a:prstGeom>
          <a:noFill/>
          <a:ln/>
        </p:spPr>
        <p:txBody>
          <a:bodyPr wrap="square" rtlCol="0" anchor="ctr"/>
          <a:lstStyle/>
          <a:p>
            <a:pPr marL="0" indent="0" algn="ctr">
              <a:buNone/>
            </a:pPr>
            <a:r>
              <a:rPr lang="en-US" sz="1300" b="1" dirty="0">
                <a:solidFill>
                  <a:srgbClr val="C8963E"/>
                </a:solidFill>
                <a:latin typeface="Cambria" pitchFamily="34" charset="0"/>
                <a:ea typeface="Cambria" pitchFamily="34" charset="-122"/>
                <a:cs typeface="Cambria" pitchFamily="34" charset="-120"/>
              </a:rPr>
              <a:t>Suggestion</a:t>
            </a:r>
            <a:endParaRPr lang="en-US" sz="1300" dirty="0"/>
          </a:p>
        </p:txBody>
      </p:sp>
      <p:sp>
        <p:nvSpPr>
          <p:cNvPr id="17" name="Text 15"/>
          <p:cNvSpPr/>
          <p:nvPr/>
        </p:nvSpPr>
        <p:spPr>
          <a:xfrm>
            <a:off x="4681728" y="3080891"/>
            <a:ext cx="1737360" cy="1126796"/>
          </a:xfrm>
          <a:prstGeom prst="rect">
            <a:avLst/>
          </a:prstGeom>
          <a:noFill/>
          <a:ln/>
        </p:spPr>
        <p:txBody>
          <a:bodyPr wrap="square" rtlCol="0" anchor="ctr"/>
          <a:lstStyle/>
          <a:p>
            <a:pPr algn="ctr"/>
            <a:endParaRPr lang="en-GB" sz="1000" b="1" dirty="0">
              <a:solidFill>
                <a:schemeClr val="bg1"/>
              </a:solidFill>
            </a:endParaRPr>
          </a:p>
          <a:p>
            <a:pPr algn="ctr"/>
            <a:r>
              <a:rPr lang="en-GB" sz="1000" dirty="0">
                <a:solidFill>
                  <a:schemeClr val="bg1"/>
                </a:solidFill>
              </a:rPr>
              <a:t>Drawing conclusions from available data means using the information and evidence you must reach a practical and conclusion.</a:t>
            </a:r>
            <a:endParaRPr lang="en-US" sz="950" dirty="0">
              <a:solidFill>
                <a:schemeClr val="bg1"/>
              </a:solidFill>
            </a:endParaRPr>
          </a:p>
        </p:txBody>
      </p:sp>
      <p:sp>
        <p:nvSpPr>
          <p:cNvPr id="18" name="Shape 16"/>
          <p:cNvSpPr/>
          <p:nvPr/>
        </p:nvSpPr>
        <p:spPr>
          <a:xfrm>
            <a:off x="6687621" y="2148840"/>
            <a:ext cx="1920240" cy="2651760"/>
          </a:xfrm>
          <a:prstGeom prst="roundRect">
            <a:avLst>
              <a:gd name="adj" fmla="val 4762"/>
            </a:avLst>
          </a:prstGeom>
          <a:solidFill>
            <a:srgbClr val="087E8B"/>
          </a:solidFill>
          <a:ln w="12700">
            <a:solidFill>
              <a:srgbClr val="087E8B"/>
            </a:solidFill>
            <a:prstDash val="solid"/>
          </a:ln>
          <a:effectLst>
            <a:outerShdw blurRad="101600" dist="38100" dir="2700000" algn="bl" rotWithShape="0">
              <a:srgbClr val="000000">
                <a:alpha val="14000"/>
              </a:srgbClr>
            </a:outerShdw>
          </a:effectLst>
        </p:spPr>
        <p:txBody>
          <a:bodyPr/>
          <a:lstStyle/>
          <a:p>
            <a:endParaRPr lang="en-GB"/>
          </a:p>
        </p:txBody>
      </p:sp>
      <p:sp>
        <p:nvSpPr>
          <p:cNvPr id="19" name="Text 17"/>
          <p:cNvSpPr/>
          <p:nvPr/>
        </p:nvSpPr>
        <p:spPr>
          <a:xfrm>
            <a:off x="6675120" y="2240280"/>
            <a:ext cx="1920240" cy="502920"/>
          </a:xfrm>
          <a:prstGeom prst="rect">
            <a:avLst/>
          </a:prstGeom>
          <a:noFill/>
          <a:ln/>
        </p:spPr>
        <p:txBody>
          <a:bodyPr wrap="square" rtlCol="0" anchor="ctr"/>
          <a:lstStyle/>
          <a:p>
            <a:pPr marL="0" indent="0" algn="ctr">
              <a:buNone/>
            </a:pPr>
            <a:r>
              <a:rPr lang="en-US" sz="2200" dirty="0">
                <a:solidFill>
                  <a:srgbClr val="000000"/>
                </a:solidFill>
                <a:latin typeface="Calibri" pitchFamily="34" charset="0"/>
                <a:ea typeface="Calibri" pitchFamily="34" charset="-122"/>
                <a:cs typeface="Calibri" pitchFamily="34" charset="-120"/>
              </a:rPr>
              <a:t>🔄</a:t>
            </a:r>
            <a:endParaRPr lang="en-US" sz="2200" dirty="0"/>
          </a:p>
        </p:txBody>
      </p:sp>
      <p:sp>
        <p:nvSpPr>
          <p:cNvPr id="20" name="Text 18"/>
          <p:cNvSpPr/>
          <p:nvPr/>
        </p:nvSpPr>
        <p:spPr>
          <a:xfrm>
            <a:off x="6748272" y="2788920"/>
            <a:ext cx="1773936" cy="384048"/>
          </a:xfrm>
          <a:prstGeom prst="rect">
            <a:avLst/>
          </a:prstGeom>
          <a:noFill/>
          <a:ln/>
        </p:spPr>
        <p:txBody>
          <a:bodyPr wrap="square" rtlCol="0" anchor="ctr"/>
          <a:lstStyle/>
          <a:p>
            <a:pPr marL="0" indent="0" algn="ctr">
              <a:buNone/>
            </a:pPr>
            <a:r>
              <a:rPr lang="en-US" sz="1300" b="1" dirty="0">
                <a:solidFill>
                  <a:srgbClr val="C8963E"/>
                </a:solidFill>
                <a:latin typeface="Cambria" pitchFamily="34" charset="0"/>
                <a:ea typeface="Cambria" pitchFamily="34" charset="-122"/>
                <a:cs typeface="Cambria" pitchFamily="34" charset="-120"/>
              </a:rPr>
              <a:t>Reflection</a:t>
            </a:r>
            <a:endParaRPr lang="en-US" sz="1300" dirty="0"/>
          </a:p>
        </p:txBody>
      </p:sp>
      <p:sp>
        <p:nvSpPr>
          <p:cNvPr id="21" name="Text 19"/>
          <p:cNvSpPr/>
          <p:nvPr/>
        </p:nvSpPr>
        <p:spPr>
          <a:xfrm>
            <a:off x="6766560" y="3138678"/>
            <a:ext cx="1737360" cy="1090132"/>
          </a:xfrm>
          <a:prstGeom prst="rect">
            <a:avLst/>
          </a:prstGeom>
          <a:noFill/>
          <a:ln/>
        </p:spPr>
        <p:txBody>
          <a:bodyPr wrap="square" rtlCol="0" anchor="ctr"/>
          <a:lstStyle/>
          <a:p>
            <a:pPr algn="ctr"/>
            <a:r>
              <a:rPr lang="en-GB" sz="1000" dirty="0">
                <a:solidFill>
                  <a:schemeClr val="bg1"/>
                </a:solidFill>
              </a:rPr>
              <a:t>Examining one's own reasoning and preferences means thinking about how your own beliefs, experiences, and assumptions may influence your judgments and decisions</a:t>
            </a:r>
            <a:endParaRPr lang="en-US" sz="950" dirty="0">
              <a:solidFill>
                <a:schemeClr val="bg1"/>
              </a:solidFill>
            </a:endParaRPr>
          </a:p>
        </p:txBody>
      </p:sp>
      <p:sp>
        <p:nvSpPr>
          <p:cNvPr id="23" name="Shape 0">
            <a:extLst>
              <a:ext uri="{FF2B5EF4-FFF2-40B4-BE49-F238E27FC236}">
                <a16:creationId xmlns:a16="http://schemas.microsoft.com/office/drawing/2014/main" id="{C1B1F273-C594-E07D-1D29-88044321ECB1}"/>
              </a:ext>
            </a:extLst>
          </p:cNvPr>
          <p:cNvSpPr/>
          <p:nvPr/>
        </p:nvSpPr>
        <p:spPr>
          <a:xfrm>
            <a:off x="0" y="5031486"/>
            <a:ext cx="9144000" cy="128016"/>
          </a:xfrm>
          <a:prstGeom prst="rect">
            <a:avLst/>
          </a:prstGeom>
          <a:solidFill>
            <a:srgbClr val="0B3954"/>
          </a:solidFill>
          <a:ln w="12700">
            <a:solidFill>
              <a:srgbClr val="0B3954"/>
            </a:solidFill>
            <a:prstDash val="solid"/>
          </a:ln>
        </p:spPr>
        <p:txBody>
          <a:bodyPr/>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F7F6"/>
        </a:solidFill>
        <a:effectLst/>
      </p:bgPr>
    </p:bg>
    <p:spTree>
      <p:nvGrpSpPr>
        <p:cNvPr id="1" name=""/>
        <p:cNvGrpSpPr/>
        <p:nvPr/>
      </p:nvGrpSpPr>
      <p:grpSpPr>
        <a:xfrm>
          <a:off x="0" y="0"/>
          <a:ext cx="0" cy="0"/>
          <a:chOff x="0" y="0"/>
          <a:chExt cx="0" cy="0"/>
        </a:xfrm>
      </p:grpSpPr>
      <p:sp>
        <p:nvSpPr>
          <p:cNvPr id="2" name="Shape 0"/>
          <p:cNvSpPr/>
          <p:nvPr/>
        </p:nvSpPr>
        <p:spPr>
          <a:xfrm>
            <a:off x="0" y="-4572"/>
            <a:ext cx="9144000" cy="960120"/>
          </a:xfrm>
          <a:prstGeom prst="rect">
            <a:avLst/>
          </a:prstGeom>
          <a:solidFill>
            <a:srgbClr val="0B3954"/>
          </a:solidFill>
          <a:ln w="12700">
            <a:solidFill>
              <a:srgbClr val="0B3954"/>
            </a:solidFill>
            <a:prstDash val="solid"/>
          </a:ln>
        </p:spPr>
        <p:txBody>
          <a:bodyPr/>
          <a:lstStyle/>
          <a:p>
            <a:endParaRPr lang="en-GB"/>
          </a:p>
        </p:txBody>
      </p:sp>
      <p:sp>
        <p:nvSpPr>
          <p:cNvPr id="3" name="Text 1"/>
          <p:cNvSpPr/>
          <p:nvPr/>
        </p:nvSpPr>
        <p:spPr>
          <a:xfrm>
            <a:off x="457200" y="73152"/>
            <a:ext cx="8229600" cy="777240"/>
          </a:xfrm>
          <a:prstGeom prst="rect">
            <a:avLst/>
          </a:prstGeom>
          <a:noFill/>
          <a:ln/>
        </p:spPr>
        <p:txBody>
          <a:bodyPr wrap="square" rtlCol="0" anchor="ctr"/>
          <a:lstStyle/>
          <a:p>
            <a:r>
              <a:rPr lang="en-GB" sz="2000" dirty="0"/>
              <a:t>✨  </a:t>
            </a:r>
            <a:r>
              <a:rPr lang="en-US" sz="2000" b="1" dirty="0">
                <a:solidFill>
                  <a:srgbClr val="FFFFFF"/>
                </a:solidFill>
                <a:latin typeface="Cambria" pitchFamily="34" charset="0"/>
                <a:ea typeface="Cambria" pitchFamily="34" charset="-122"/>
                <a:cs typeface="Cambria" pitchFamily="34" charset="-120"/>
              </a:rPr>
              <a:t>Why Critical Thinking Matters in Health and Social Care</a:t>
            </a:r>
            <a:endParaRPr lang="en-US" sz="2000" dirty="0"/>
          </a:p>
        </p:txBody>
      </p:sp>
      <p:sp>
        <p:nvSpPr>
          <p:cNvPr id="4" name="Shape 2"/>
          <p:cNvSpPr/>
          <p:nvPr/>
        </p:nvSpPr>
        <p:spPr>
          <a:xfrm>
            <a:off x="365760" y="1078992"/>
            <a:ext cx="5120640" cy="841248"/>
          </a:xfrm>
          <a:prstGeom prst="roundRect">
            <a:avLst>
              <a:gd name="adj" fmla="val 7609"/>
            </a:avLst>
          </a:prstGeom>
          <a:solidFill>
            <a:srgbClr val="FFFFFF"/>
          </a:solidFill>
          <a:ln w="6350">
            <a:solidFill>
              <a:srgbClr val="DDEAF0"/>
            </a:solidFill>
            <a:prstDash val="solid"/>
          </a:ln>
          <a:effectLst>
            <a:outerShdw blurRad="101600" dist="38100" dir="2700000" algn="bl" rotWithShape="0">
              <a:srgbClr val="000000">
                <a:alpha val="14000"/>
              </a:srgbClr>
            </a:outerShdw>
          </a:effectLst>
        </p:spPr>
        <p:txBody>
          <a:bodyPr/>
          <a:lstStyle/>
          <a:p>
            <a:endParaRPr lang="en-GB" sz="900"/>
          </a:p>
        </p:txBody>
      </p:sp>
      <p:sp>
        <p:nvSpPr>
          <p:cNvPr id="5" name="Text 3"/>
          <p:cNvSpPr/>
          <p:nvPr/>
        </p:nvSpPr>
        <p:spPr>
          <a:xfrm>
            <a:off x="438912" y="1261872"/>
            <a:ext cx="384048" cy="384048"/>
          </a:xfrm>
          <a:prstGeom prst="rect">
            <a:avLst/>
          </a:prstGeom>
          <a:noFill/>
          <a:ln/>
        </p:spPr>
        <p:txBody>
          <a:bodyPr wrap="square" rtlCol="0" anchor="ctr"/>
          <a:lstStyle/>
          <a:p>
            <a:pPr marL="0" indent="0" algn="ctr">
              <a:buNone/>
            </a:pPr>
            <a:r>
              <a:rPr lang="en-US" sz="900" b="1" dirty="0">
                <a:solidFill>
                  <a:srgbClr val="FFFFFF"/>
                </a:solidFill>
                <a:latin typeface="Cambria" pitchFamily="34" charset="0"/>
                <a:ea typeface="Cambria" pitchFamily="34" charset="-122"/>
                <a:cs typeface="Cambria" pitchFamily="34" charset="-120"/>
              </a:rPr>
              <a:t>1</a:t>
            </a:r>
            <a:endParaRPr lang="en-US" sz="900" dirty="0"/>
          </a:p>
        </p:txBody>
      </p:sp>
      <p:sp>
        <p:nvSpPr>
          <p:cNvPr id="6" name="Shape 4"/>
          <p:cNvSpPr/>
          <p:nvPr/>
        </p:nvSpPr>
        <p:spPr>
          <a:xfrm>
            <a:off x="457200" y="1261872"/>
            <a:ext cx="384048" cy="384048"/>
          </a:xfrm>
          <a:prstGeom prst="ellipse">
            <a:avLst/>
          </a:prstGeom>
          <a:solidFill>
            <a:srgbClr val="C8963E"/>
          </a:solidFill>
          <a:ln w="12700">
            <a:solidFill>
              <a:srgbClr val="C8963E"/>
            </a:solidFill>
            <a:prstDash val="solid"/>
          </a:ln>
        </p:spPr>
        <p:txBody>
          <a:bodyPr/>
          <a:lstStyle/>
          <a:p>
            <a:endParaRPr lang="en-GB" sz="900"/>
          </a:p>
        </p:txBody>
      </p:sp>
      <p:sp>
        <p:nvSpPr>
          <p:cNvPr id="7" name="Text 5"/>
          <p:cNvSpPr/>
          <p:nvPr/>
        </p:nvSpPr>
        <p:spPr>
          <a:xfrm>
            <a:off x="438912" y="1261872"/>
            <a:ext cx="384048" cy="384048"/>
          </a:xfrm>
          <a:prstGeom prst="rect">
            <a:avLst/>
          </a:prstGeom>
          <a:noFill/>
          <a:ln/>
        </p:spPr>
        <p:txBody>
          <a:bodyPr wrap="square" lIns="0" tIns="0" rIns="0" bIns="0" rtlCol="0" anchor="ctr"/>
          <a:lstStyle/>
          <a:p>
            <a:pPr marL="0" indent="0" algn="ctr">
              <a:buNone/>
            </a:pPr>
            <a:r>
              <a:rPr lang="en-US" sz="900" b="1" dirty="0">
                <a:solidFill>
                  <a:srgbClr val="FFFFFF"/>
                </a:solidFill>
                <a:latin typeface="Cambria" pitchFamily="34" charset="0"/>
                <a:ea typeface="Cambria" pitchFamily="34" charset="-122"/>
                <a:cs typeface="Cambria" pitchFamily="34" charset="-120"/>
              </a:rPr>
              <a:t>1</a:t>
            </a:r>
            <a:endParaRPr lang="en-US" sz="900" dirty="0"/>
          </a:p>
        </p:txBody>
      </p:sp>
      <p:sp>
        <p:nvSpPr>
          <p:cNvPr id="8" name="Text 6"/>
          <p:cNvSpPr/>
          <p:nvPr/>
        </p:nvSpPr>
        <p:spPr>
          <a:xfrm>
            <a:off x="914400" y="1133856"/>
            <a:ext cx="4434840" cy="256032"/>
          </a:xfrm>
          <a:prstGeom prst="rect">
            <a:avLst/>
          </a:prstGeom>
          <a:noFill/>
          <a:ln/>
        </p:spPr>
        <p:txBody>
          <a:bodyPr wrap="square" rtlCol="0" anchor="ctr"/>
          <a:lstStyle/>
          <a:p>
            <a:pPr marL="0" indent="0">
              <a:buNone/>
            </a:pPr>
            <a:r>
              <a:rPr lang="en-US" sz="900" b="1" dirty="0">
                <a:solidFill>
                  <a:schemeClr val="accent5">
                    <a:lumMod val="50000"/>
                  </a:schemeClr>
                </a:solidFill>
                <a:latin typeface="Calibri" pitchFamily="34" charset="0"/>
                <a:ea typeface="Calibri" pitchFamily="34" charset="-122"/>
                <a:cs typeface="Calibri" pitchFamily="34" charset="-120"/>
              </a:rPr>
              <a:t>Safe &amp; Evidence Based Practice</a:t>
            </a:r>
            <a:endParaRPr lang="en-US" sz="900" dirty="0">
              <a:solidFill>
                <a:schemeClr val="accent5">
                  <a:lumMod val="50000"/>
                </a:schemeClr>
              </a:solidFill>
            </a:endParaRPr>
          </a:p>
        </p:txBody>
      </p:sp>
      <p:sp>
        <p:nvSpPr>
          <p:cNvPr id="9" name="Text 7"/>
          <p:cNvSpPr/>
          <p:nvPr/>
        </p:nvSpPr>
        <p:spPr>
          <a:xfrm>
            <a:off x="914400" y="1389888"/>
            <a:ext cx="4434840" cy="438912"/>
          </a:xfrm>
          <a:prstGeom prst="rect">
            <a:avLst/>
          </a:prstGeom>
          <a:noFill/>
          <a:ln/>
        </p:spPr>
        <p:txBody>
          <a:bodyPr wrap="square" rtlCol="0" anchor="ctr"/>
          <a:lstStyle/>
          <a:p>
            <a:r>
              <a:rPr lang="en-GB" sz="900" dirty="0">
                <a:solidFill>
                  <a:srgbClr val="5C7C87"/>
                </a:solidFill>
              </a:rPr>
              <a:t>Critical thinking helps workers check research carefully and use it correctly, which can help keep service users safe (Cottrell, 2017).</a:t>
            </a:r>
          </a:p>
          <a:p>
            <a:pPr marL="0" indent="0">
              <a:buNone/>
            </a:pPr>
            <a:endParaRPr lang="en-US" sz="900" dirty="0"/>
          </a:p>
        </p:txBody>
      </p:sp>
      <p:sp>
        <p:nvSpPr>
          <p:cNvPr id="10" name="Shape 8"/>
          <p:cNvSpPr/>
          <p:nvPr/>
        </p:nvSpPr>
        <p:spPr>
          <a:xfrm>
            <a:off x="360088" y="1967537"/>
            <a:ext cx="5120640" cy="841248"/>
          </a:xfrm>
          <a:prstGeom prst="roundRect">
            <a:avLst>
              <a:gd name="adj" fmla="val 7609"/>
            </a:avLst>
          </a:prstGeom>
          <a:solidFill>
            <a:srgbClr val="FFFFFF"/>
          </a:solidFill>
          <a:ln w="6350">
            <a:solidFill>
              <a:srgbClr val="DDEAF0"/>
            </a:solidFill>
            <a:prstDash val="solid"/>
          </a:ln>
          <a:effectLst>
            <a:outerShdw blurRad="101600" dist="38100" dir="2700000" algn="bl" rotWithShape="0">
              <a:srgbClr val="000000">
                <a:alpha val="14000"/>
              </a:srgbClr>
            </a:outerShdw>
          </a:effectLst>
        </p:spPr>
        <p:txBody>
          <a:bodyPr/>
          <a:lstStyle/>
          <a:p>
            <a:endParaRPr lang="en-GB" sz="900"/>
          </a:p>
        </p:txBody>
      </p:sp>
      <p:sp>
        <p:nvSpPr>
          <p:cNvPr id="11" name="Text 9"/>
          <p:cNvSpPr/>
          <p:nvPr/>
        </p:nvSpPr>
        <p:spPr>
          <a:xfrm>
            <a:off x="438912" y="2194560"/>
            <a:ext cx="384048" cy="384048"/>
          </a:xfrm>
          <a:prstGeom prst="rect">
            <a:avLst/>
          </a:prstGeom>
          <a:noFill/>
          <a:ln/>
        </p:spPr>
        <p:txBody>
          <a:bodyPr wrap="square" rtlCol="0" anchor="ctr"/>
          <a:lstStyle/>
          <a:p>
            <a:pPr marL="0" indent="0" algn="ctr">
              <a:buNone/>
            </a:pPr>
            <a:r>
              <a:rPr lang="en-US" sz="900" b="1" dirty="0">
                <a:solidFill>
                  <a:srgbClr val="FFFFFF"/>
                </a:solidFill>
                <a:latin typeface="Cambria" pitchFamily="34" charset="0"/>
                <a:ea typeface="Cambria" pitchFamily="34" charset="-122"/>
                <a:cs typeface="Cambria" pitchFamily="34" charset="-120"/>
              </a:rPr>
              <a:t>2</a:t>
            </a:r>
            <a:endParaRPr lang="en-US" sz="900" dirty="0"/>
          </a:p>
        </p:txBody>
      </p:sp>
      <p:sp>
        <p:nvSpPr>
          <p:cNvPr id="12" name="Shape 10"/>
          <p:cNvSpPr/>
          <p:nvPr/>
        </p:nvSpPr>
        <p:spPr>
          <a:xfrm>
            <a:off x="438912" y="2194560"/>
            <a:ext cx="384048" cy="384048"/>
          </a:xfrm>
          <a:prstGeom prst="ellipse">
            <a:avLst/>
          </a:prstGeom>
          <a:solidFill>
            <a:srgbClr val="C8963E"/>
          </a:solidFill>
          <a:ln w="12700">
            <a:solidFill>
              <a:srgbClr val="C8963E"/>
            </a:solidFill>
            <a:prstDash val="solid"/>
          </a:ln>
        </p:spPr>
        <p:txBody>
          <a:bodyPr/>
          <a:lstStyle/>
          <a:p>
            <a:endParaRPr lang="en-GB" sz="900"/>
          </a:p>
        </p:txBody>
      </p:sp>
      <p:sp>
        <p:nvSpPr>
          <p:cNvPr id="13" name="Text 11"/>
          <p:cNvSpPr/>
          <p:nvPr/>
        </p:nvSpPr>
        <p:spPr>
          <a:xfrm>
            <a:off x="438912" y="2194560"/>
            <a:ext cx="384048" cy="384048"/>
          </a:xfrm>
          <a:prstGeom prst="rect">
            <a:avLst/>
          </a:prstGeom>
          <a:noFill/>
          <a:ln/>
        </p:spPr>
        <p:txBody>
          <a:bodyPr wrap="square" lIns="0" tIns="0" rIns="0" bIns="0" rtlCol="0" anchor="ctr"/>
          <a:lstStyle/>
          <a:p>
            <a:pPr marL="0" indent="0" algn="ctr">
              <a:buNone/>
            </a:pPr>
            <a:r>
              <a:rPr lang="en-US" sz="900" b="1" dirty="0">
                <a:solidFill>
                  <a:srgbClr val="FFFFFF"/>
                </a:solidFill>
                <a:latin typeface="Cambria" pitchFamily="34" charset="0"/>
                <a:ea typeface="Cambria" pitchFamily="34" charset="-122"/>
                <a:cs typeface="Cambria" pitchFamily="34" charset="-120"/>
              </a:rPr>
              <a:t>2</a:t>
            </a:r>
            <a:endParaRPr lang="en-US" sz="900" dirty="0"/>
          </a:p>
        </p:txBody>
      </p:sp>
      <p:sp>
        <p:nvSpPr>
          <p:cNvPr id="14" name="Text 12"/>
          <p:cNvSpPr/>
          <p:nvPr/>
        </p:nvSpPr>
        <p:spPr>
          <a:xfrm>
            <a:off x="914400" y="2066776"/>
            <a:ext cx="4434840" cy="256032"/>
          </a:xfrm>
          <a:prstGeom prst="rect">
            <a:avLst/>
          </a:prstGeom>
          <a:noFill/>
          <a:ln/>
        </p:spPr>
        <p:txBody>
          <a:bodyPr wrap="square" rtlCol="0" anchor="ctr"/>
          <a:lstStyle/>
          <a:p>
            <a:r>
              <a:rPr sz="900" b="1" dirty="0">
                <a:solidFill>
                  <a:schemeClr val="accent5">
                    <a:lumMod val="50000"/>
                  </a:schemeClr>
                </a:solidFill>
              </a:rPr>
              <a:t>Effective Decision</a:t>
            </a:r>
            <a:r>
              <a:rPr lang="en-GB" sz="900" b="1" dirty="0">
                <a:solidFill>
                  <a:schemeClr val="accent5">
                    <a:lumMod val="50000"/>
                  </a:schemeClr>
                </a:solidFill>
              </a:rPr>
              <a:t> </a:t>
            </a:r>
            <a:r>
              <a:rPr sz="900" b="1" dirty="0">
                <a:solidFill>
                  <a:schemeClr val="accent5">
                    <a:lumMod val="50000"/>
                  </a:schemeClr>
                </a:solidFill>
              </a:rPr>
              <a:t>Making (Paul &amp;</a:t>
            </a:r>
            <a:r>
              <a:rPr lang="en-GB" sz="900" b="1" dirty="0">
                <a:solidFill>
                  <a:schemeClr val="accent5">
                    <a:lumMod val="50000"/>
                  </a:schemeClr>
                </a:solidFill>
              </a:rPr>
              <a:t> Elder, 2020)</a:t>
            </a:r>
            <a:endParaRPr lang="en-US" sz="900" b="1" dirty="0">
              <a:solidFill>
                <a:schemeClr val="accent5">
                  <a:lumMod val="50000"/>
                </a:schemeClr>
              </a:solidFill>
            </a:endParaRPr>
          </a:p>
        </p:txBody>
      </p:sp>
      <p:sp>
        <p:nvSpPr>
          <p:cNvPr id="15" name="Text 13"/>
          <p:cNvSpPr/>
          <p:nvPr/>
        </p:nvSpPr>
        <p:spPr>
          <a:xfrm>
            <a:off x="914400" y="2322576"/>
            <a:ext cx="4434840" cy="438912"/>
          </a:xfrm>
          <a:prstGeom prst="rect">
            <a:avLst/>
          </a:prstGeom>
          <a:noFill/>
          <a:ln/>
        </p:spPr>
        <p:txBody>
          <a:bodyPr wrap="square" rtlCol="0" anchor="ctr"/>
          <a:lstStyle/>
          <a:p>
            <a:r>
              <a:rPr lang="en-GB" sz="900" dirty="0">
                <a:solidFill>
                  <a:srgbClr val="5C7C87"/>
                </a:solidFill>
              </a:rPr>
              <a:t>In Health and Social Care, decisions can have serious effects. Thinking carefully about options helps choose the best action.</a:t>
            </a:r>
          </a:p>
          <a:p>
            <a:pPr marL="0" indent="0">
              <a:buNone/>
            </a:pPr>
            <a:endParaRPr lang="en-US" sz="900" dirty="0"/>
          </a:p>
        </p:txBody>
      </p:sp>
      <p:sp>
        <p:nvSpPr>
          <p:cNvPr id="16" name="Shape 14"/>
          <p:cNvSpPr/>
          <p:nvPr/>
        </p:nvSpPr>
        <p:spPr>
          <a:xfrm>
            <a:off x="365760" y="2944368"/>
            <a:ext cx="5120640" cy="841248"/>
          </a:xfrm>
          <a:prstGeom prst="roundRect">
            <a:avLst>
              <a:gd name="adj" fmla="val 7609"/>
            </a:avLst>
          </a:prstGeom>
          <a:solidFill>
            <a:srgbClr val="FFFFFF"/>
          </a:solidFill>
          <a:ln w="6350">
            <a:solidFill>
              <a:srgbClr val="DDEAF0"/>
            </a:solidFill>
            <a:prstDash val="solid"/>
          </a:ln>
          <a:effectLst>
            <a:outerShdw blurRad="101600" dist="38100" dir="2700000" algn="bl" rotWithShape="0">
              <a:srgbClr val="000000">
                <a:alpha val="14000"/>
              </a:srgbClr>
            </a:outerShdw>
          </a:effectLst>
        </p:spPr>
        <p:txBody>
          <a:bodyPr/>
          <a:lstStyle/>
          <a:p>
            <a:endParaRPr lang="en-GB" sz="900"/>
          </a:p>
        </p:txBody>
      </p:sp>
      <p:sp>
        <p:nvSpPr>
          <p:cNvPr id="17" name="Text 15"/>
          <p:cNvSpPr/>
          <p:nvPr/>
        </p:nvSpPr>
        <p:spPr>
          <a:xfrm>
            <a:off x="438912" y="3127248"/>
            <a:ext cx="384048" cy="384048"/>
          </a:xfrm>
          <a:prstGeom prst="rect">
            <a:avLst/>
          </a:prstGeom>
          <a:noFill/>
          <a:ln/>
        </p:spPr>
        <p:txBody>
          <a:bodyPr wrap="square" rtlCol="0" anchor="ctr"/>
          <a:lstStyle/>
          <a:p>
            <a:pPr marL="0" indent="0" algn="ctr">
              <a:buNone/>
            </a:pPr>
            <a:r>
              <a:rPr lang="en-US" sz="900" b="1" dirty="0">
                <a:solidFill>
                  <a:srgbClr val="FFFFFF"/>
                </a:solidFill>
                <a:latin typeface="Cambria" pitchFamily="34" charset="0"/>
                <a:ea typeface="Cambria" pitchFamily="34" charset="-122"/>
                <a:cs typeface="Cambria" pitchFamily="34" charset="-120"/>
              </a:rPr>
              <a:t>3</a:t>
            </a:r>
            <a:endParaRPr lang="en-US" sz="900" dirty="0"/>
          </a:p>
        </p:txBody>
      </p:sp>
      <p:sp>
        <p:nvSpPr>
          <p:cNvPr id="18" name="Shape 16"/>
          <p:cNvSpPr/>
          <p:nvPr/>
        </p:nvSpPr>
        <p:spPr>
          <a:xfrm>
            <a:off x="438912" y="3127248"/>
            <a:ext cx="384048" cy="384048"/>
          </a:xfrm>
          <a:prstGeom prst="ellipse">
            <a:avLst/>
          </a:prstGeom>
          <a:solidFill>
            <a:srgbClr val="C8963E"/>
          </a:solidFill>
          <a:ln w="12700">
            <a:solidFill>
              <a:srgbClr val="C8963E"/>
            </a:solidFill>
            <a:prstDash val="solid"/>
          </a:ln>
        </p:spPr>
        <p:txBody>
          <a:bodyPr/>
          <a:lstStyle/>
          <a:p>
            <a:endParaRPr lang="en-GB" sz="900"/>
          </a:p>
        </p:txBody>
      </p:sp>
      <p:sp>
        <p:nvSpPr>
          <p:cNvPr id="19" name="Text 17"/>
          <p:cNvSpPr/>
          <p:nvPr/>
        </p:nvSpPr>
        <p:spPr>
          <a:xfrm>
            <a:off x="438912" y="3127248"/>
            <a:ext cx="384048" cy="384048"/>
          </a:xfrm>
          <a:prstGeom prst="rect">
            <a:avLst/>
          </a:prstGeom>
          <a:noFill/>
          <a:ln/>
        </p:spPr>
        <p:txBody>
          <a:bodyPr wrap="square" lIns="0" tIns="0" rIns="0" bIns="0" rtlCol="0" anchor="ctr"/>
          <a:lstStyle/>
          <a:p>
            <a:pPr marL="0" indent="0" algn="ctr">
              <a:buNone/>
            </a:pPr>
            <a:r>
              <a:rPr lang="en-US" sz="900" b="1" dirty="0">
                <a:solidFill>
                  <a:srgbClr val="FFFFFF"/>
                </a:solidFill>
                <a:latin typeface="Cambria" pitchFamily="34" charset="0"/>
                <a:ea typeface="Cambria" pitchFamily="34" charset="-122"/>
                <a:cs typeface="Cambria" pitchFamily="34" charset="-120"/>
              </a:rPr>
              <a:t>3</a:t>
            </a:r>
            <a:endParaRPr lang="en-US" sz="900" dirty="0"/>
          </a:p>
        </p:txBody>
      </p:sp>
      <p:sp>
        <p:nvSpPr>
          <p:cNvPr id="20" name="Text 18"/>
          <p:cNvSpPr/>
          <p:nvPr/>
        </p:nvSpPr>
        <p:spPr>
          <a:xfrm>
            <a:off x="937260" y="3134106"/>
            <a:ext cx="4434840" cy="256032"/>
          </a:xfrm>
          <a:prstGeom prst="rect">
            <a:avLst/>
          </a:prstGeom>
          <a:noFill/>
          <a:ln/>
        </p:spPr>
        <p:txBody>
          <a:bodyPr wrap="square" rtlCol="0" anchor="ctr"/>
          <a:lstStyle/>
          <a:p>
            <a:pPr marL="0" indent="0">
              <a:buNone/>
            </a:pPr>
            <a:r>
              <a:rPr sz="900" b="1" dirty="0">
                <a:solidFill>
                  <a:schemeClr val="accent5">
                    <a:lumMod val="50000"/>
                  </a:schemeClr>
                </a:solidFill>
              </a:rPr>
              <a:t>Person-</a:t>
            </a:r>
            <a:r>
              <a:rPr lang="en-GB" sz="900" b="1" dirty="0">
                <a:solidFill>
                  <a:schemeClr val="accent5">
                    <a:lumMod val="50000"/>
                  </a:schemeClr>
                </a:solidFill>
              </a:rPr>
              <a:t>c</a:t>
            </a:r>
            <a:r>
              <a:rPr sz="900" b="1" dirty="0">
                <a:solidFill>
                  <a:schemeClr val="accent5">
                    <a:lumMod val="50000"/>
                  </a:schemeClr>
                </a:solidFill>
              </a:rPr>
              <a:t>entered Care (Skills for Care, 2023)</a:t>
            </a:r>
            <a:br>
              <a:rPr sz="900" b="1" dirty="0">
                <a:solidFill>
                  <a:schemeClr val="accent5">
                    <a:lumMod val="50000"/>
                  </a:schemeClr>
                </a:solidFill>
              </a:rPr>
            </a:br>
            <a:endParaRPr lang="en-US" sz="900" b="1" dirty="0">
              <a:solidFill>
                <a:schemeClr val="accent5">
                  <a:lumMod val="50000"/>
                </a:schemeClr>
              </a:solidFill>
            </a:endParaRPr>
          </a:p>
        </p:txBody>
      </p:sp>
      <p:sp>
        <p:nvSpPr>
          <p:cNvPr id="21" name="Text 19"/>
          <p:cNvSpPr/>
          <p:nvPr/>
        </p:nvSpPr>
        <p:spPr>
          <a:xfrm>
            <a:off x="914400" y="3255264"/>
            <a:ext cx="4434840" cy="438912"/>
          </a:xfrm>
          <a:prstGeom prst="rect">
            <a:avLst/>
          </a:prstGeom>
          <a:noFill/>
          <a:ln/>
        </p:spPr>
        <p:txBody>
          <a:bodyPr wrap="square" rtlCol="0" anchor="ctr"/>
          <a:lstStyle/>
          <a:p>
            <a:r>
              <a:rPr lang="en-GB" sz="900" dirty="0">
                <a:solidFill>
                  <a:srgbClr val="5C7C87"/>
                </a:solidFill>
              </a:rPr>
              <a:t>Questioning assumptions helps consultants avoid labels and treat each person according to their own needs and situation.</a:t>
            </a:r>
            <a:endParaRPr lang="en-US" sz="900" dirty="0">
              <a:solidFill>
                <a:srgbClr val="5C7C87"/>
              </a:solidFill>
            </a:endParaRPr>
          </a:p>
        </p:txBody>
      </p:sp>
      <p:sp>
        <p:nvSpPr>
          <p:cNvPr id="22" name="Shape 20"/>
          <p:cNvSpPr/>
          <p:nvPr/>
        </p:nvSpPr>
        <p:spPr>
          <a:xfrm>
            <a:off x="365760" y="3877056"/>
            <a:ext cx="5120640" cy="841248"/>
          </a:xfrm>
          <a:prstGeom prst="roundRect">
            <a:avLst>
              <a:gd name="adj" fmla="val 7609"/>
            </a:avLst>
          </a:prstGeom>
          <a:solidFill>
            <a:srgbClr val="FFFFFF"/>
          </a:solidFill>
          <a:ln w="6350">
            <a:solidFill>
              <a:srgbClr val="DDEAF0"/>
            </a:solidFill>
            <a:prstDash val="solid"/>
          </a:ln>
          <a:effectLst>
            <a:outerShdw blurRad="101600" dist="38100" dir="2700000" algn="bl" rotWithShape="0">
              <a:srgbClr val="000000">
                <a:alpha val="14000"/>
              </a:srgbClr>
            </a:outerShdw>
          </a:effectLst>
        </p:spPr>
        <p:txBody>
          <a:bodyPr/>
          <a:lstStyle/>
          <a:p>
            <a:endParaRPr lang="en-GB" sz="900"/>
          </a:p>
        </p:txBody>
      </p:sp>
      <p:sp>
        <p:nvSpPr>
          <p:cNvPr id="23" name="Text 21"/>
          <p:cNvSpPr/>
          <p:nvPr/>
        </p:nvSpPr>
        <p:spPr>
          <a:xfrm>
            <a:off x="438912" y="4059936"/>
            <a:ext cx="384048" cy="384048"/>
          </a:xfrm>
          <a:prstGeom prst="rect">
            <a:avLst/>
          </a:prstGeom>
          <a:noFill/>
          <a:ln/>
        </p:spPr>
        <p:txBody>
          <a:bodyPr wrap="square" rtlCol="0" anchor="ctr"/>
          <a:lstStyle/>
          <a:p>
            <a:pPr marL="0" indent="0" algn="ctr">
              <a:buNone/>
            </a:pPr>
            <a:r>
              <a:rPr lang="en-US" sz="900" b="1" dirty="0">
                <a:solidFill>
                  <a:srgbClr val="FFFFFF"/>
                </a:solidFill>
                <a:latin typeface="Cambria" pitchFamily="34" charset="0"/>
                <a:ea typeface="Cambria" pitchFamily="34" charset="-122"/>
                <a:cs typeface="Cambria" pitchFamily="34" charset="-120"/>
              </a:rPr>
              <a:t>4</a:t>
            </a:r>
            <a:endParaRPr lang="en-US" sz="900" dirty="0"/>
          </a:p>
        </p:txBody>
      </p:sp>
      <p:sp>
        <p:nvSpPr>
          <p:cNvPr id="24" name="Shape 22"/>
          <p:cNvSpPr/>
          <p:nvPr/>
        </p:nvSpPr>
        <p:spPr>
          <a:xfrm>
            <a:off x="438912" y="4059936"/>
            <a:ext cx="384048" cy="384048"/>
          </a:xfrm>
          <a:prstGeom prst="ellipse">
            <a:avLst/>
          </a:prstGeom>
          <a:solidFill>
            <a:srgbClr val="C8963E"/>
          </a:solidFill>
          <a:ln w="12700">
            <a:solidFill>
              <a:srgbClr val="C8963E"/>
            </a:solidFill>
            <a:prstDash val="solid"/>
          </a:ln>
        </p:spPr>
        <p:txBody>
          <a:bodyPr/>
          <a:lstStyle/>
          <a:p>
            <a:endParaRPr lang="en-GB" sz="900"/>
          </a:p>
        </p:txBody>
      </p:sp>
      <p:sp>
        <p:nvSpPr>
          <p:cNvPr id="25" name="Text 23"/>
          <p:cNvSpPr/>
          <p:nvPr/>
        </p:nvSpPr>
        <p:spPr>
          <a:xfrm>
            <a:off x="438912" y="4059936"/>
            <a:ext cx="384048" cy="384048"/>
          </a:xfrm>
          <a:prstGeom prst="rect">
            <a:avLst/>
          </a:prstGeom>
          <a:noFill/>
          <a:ln/>
        </p:spPr>
        <p:txBody>
          <a:bodyPr wrap="square" lIns="0" tIns="0" rIns="0" bIns="0" rtlCol="0" anchor="ctr"/>
          <a:lstStyle/>
          <a:p>
            <a:pPr marL="0" indent="0" algn="ctr">
              <a:buNone/>
            </a:pPr>
            <a:r>
              <a:rPr lang="en-US" sz="900" b="1" dirty="0">
                <a:solidFill>
                  <a:srgbClr val="FFFFFF"/>
                </a:solidFill>
                <a:latin typeface="Cambria" pitchFamily="34" charset="0"/>
                <a:ea typeface="Cambria" pitchFamily="34" charset="-122"/>
                <a:cs typeface="Cambria" pitchFamily="34" charset="-120"/>
              </a:rPr>
              <a:t>4</a:t>
            </a:r>
            <a:endParaRPr lang="en-US" sz="900" dirty="0"/>
          </a:p>
        </p:txBody>
      </p:sp>
      <p:sp>
        <p:nvSpPr>
          <p:cNvPr id="26" name="Text 24"/>
          <p:cNvSpPr/>
          <p:nvPr/>
        </p:nvSpPr>
        <p:spPr>
          <a:xfrm>
            <a:off x="914400" y="3931920"/>
            <a:ext cx="4434840" cy="256032"/>
          </a:xfrm>
          <a:prstGeom prst="rect">
            <a:avLst/>
          </a:prstGeom>
          <a:noFill/>
          <a:ln/>
        </p:spPr>
        <p:txBody>
          <a:bodyPr wrap="square" rtlCol="0" anchor="ctr"/>
          <a:lstStyle/>
          <a:p>
            <a:pPr marL="0" indent="0">
              <a:buNone/>
            </a:pPr>
            <a:r>
              <a:rPr lang="en-US" sz="900" b="1" dirty="0">
                <a:solidFill>
                  <a:srgbClr val="0B3954"/>
                </a:solidFill>
                <a:latin typeface="Calibri" pitchFamily="34" charset="0"/>
                <a:ea typeface="Calibri" pitchFamily="34" charset="-122"/>
                <a:cs typeface="Calibri" pitchFamily="34" charset="-120"/>
              </a:rPr>
              <a:t>Regulatory Requirement</a:t>
            </a:r>
            <a:endParaRPr lang="en-US" sz="900" dirty="0"/>
          </a:p>
        </p:txBody>
      </p:sp>
      <p:sp>
        <p:nvSpPr>
          <p:cNvPr id="27" name="Text 25"/>
          <p:cNvSpPr/>
          <p:nvPr/>
        </p:nvSpPr>
        <p:spPr>
          <a:xfrm>
            <a:off x="914400" y="4278116"/>
            <a:ext cx="4434840" cy="438912"/>
          </a:xfrm>
          <a:prstGeom prst="rect">
            <a:avLst/>
          </a:prstGeom>
          <a:noFill/>
          <a:ln/>
        </p:spPr>
        <p:txBody>
          <a:bodyPr wrap="square" rtlCol="0" anchor="ctr"/>
          <a:lstStyle/>
          <a:p>
            <a:r>
              <a:rPr lang="en-GB" sz="900" dirty="0">
                <a:solidFill>
                  <a:srgbClr val="5C7C87"/>
                </a:solidFill>
              </a:rPr>
              <a:t>The </a:t>
            </a:r>
            <a:r>
              <a:rPr lang="en-GB" sz="900" dirty="0" err="1">
                <a:solidFill>
                  <a:srgbClr val="5C7C87"/>
                </a:solidFill>
              </a:rPr>
              <a:t>NMC</a:t>
            </a:r>
            <a:r>
              <a:rPr lang="en-GB" sz="900" dirty="0">
                <a:solidFill>
                  <a:srgbClr val="5C7C87"/>
                </a:solidFill>
              </a:rPr>
              <a:t> Code and HCPC Standards require specialists to question their practice and make decisions based on evidence.  - </a:t>
            </a:r>
            <a:r>
              <a:rPr lang="en-GB" sz="900" dirty="0" err="1">
                <a:solidFill>
                  <a:srgbClr val="5C7C87"/>
                </a:solidFill>
              </a:rPr>
              <a:t>NMC</a:t>
            </a:r>
            <a:r>
              <a:rPr lang="en-GB" sz="900" dirty="0">
                <a:solidFill>
                  <a:srgbClr val="5C7C87"/>
                </a:solidFill>
              </a:rPr>
              <a:t> - Nursing and Midwifery Council - HCPC = Health and Care Professions Council</a:t>
            </a:r>
          </a:p>
          <a:p>
            <a:endParaRPr lang="en-GB" sz="900" dirty="0">
              <a:solidFill>
                <a:srgbClr val="5C7C87"/>
              </a:solidFill>
            </a:endParaRPr>
          </a:p>
          <a:p>
            <a:pPr marL="0" indent="0">
              <a:buNone/>
            </a:pPr>
            <a:endParaRPr lang="en-US" sz="900" dirty="0"/>
          </a:p>
        </p:txBody>
      </p:sp>
      <p:sp>
        <p:nvSpPr>
          <p:cNvPr id="28" name="Shape 26"/>
          <p:cNvSpPr/>
          <p:nvPr/>
        </p:nvSpPr>
        <p:spPr>
          <a:xfrm>
            <a:off x="5760720" y="1078992"/>
            <a:ext cx="3017520" cy="3584448"/>
          </a:xfrm>
          <a:prstGeom prst="roundRect">
            <a:avLst>
              <a:gd name="adj" fmla="val 3636"/>
            </a:avLst>
          </a:prstGeom>
          <a:solidFill>
            <a:srgbClr val="0B3954"/>
          </a:solidFill>
          <a:ln w="12700">
            <a:solidFill>
              <a:srgbClr val="0B3954"/>
            </a:solidFill>
            <a:prstDash val="solid"/>
          </a:ln>
          <a:effectLst>
            <a:outerShdw blurRad="101600" dist="38100" dir="2700000" algn="bl" rotWithShape="0">
              <a:srgbClr val="000000">
                <a:alpha val="14000"/>
              </a:srgbClr>
            </a:outerShdw>
          </a:effectLst>
        </p:spPr>
        <p:txBody>
          <a:bodyPr/>
          <a:lstStyle/>
          <a:p>
            <a:endParaRPr lang="en-GB"/>
          </a:p>
        </p:txBody>
      </p:sp>
      <p:sp>
        <p:nvSpPr>
          <p:cNvPr id="29" name="Text 27"/>
          <p:cNvSpPr/>
          <p:nvPr/>
        </p:nvSpPr>
        <p:spPr>
          <a:xfrm>
            <a:off x="5852160" y="1170432"/>
            <a:ext cx="2834640" cy="320040"/>
          </a:xfrm>
          <a:prstGeom prst="rect">
            <a:avLst/>
          </a:prstGeom>
          <a:noFill/>
          <a:ln/>
        </p:spPr>
        <p:txBody>
          <a:bodyPr wrap="square" rtlCol="0" anchor="ctr"/>
          <a:lstStyle/>
          <a:p>
            <a:pPr marL="0" indent="0" algn="ctr">
              <a:buNone/>
            </a:pPr>
            <a:r>
              <a:rPr lang="en-US" sz="1100" b="1" kern="0" spc="150" dirty="0">
                <a:solidFill>
                  <a:srgbClr val="C8963E"/>
                </a:solidFill>
                <a:latin typeface="Calibri" pitchFamily="34" charset="0"/>
                <a:ea typeface="Calibri" pitchFamily="34" charset="-122"/>
                <a:cs typeface="Calibri" pitchFamily="34" charset="-120"/>
              </a:rPr>
              <a:t>Key Insight</a:t>
            </a:r>
            <a:endParaRPr lang="en-US" sz="1100" dirty="0"/>
          </a:p>
        </p:txBody>
      </p:sp>
      <p:sp>
        <p:nvSpPr>
          <p:cNvPr id="30" name="Text 28"/>
          <p:cNvSpPr/>
          <p:nvPr/>
        </p:nvSpPr>
        <p:spPr>
          <a:xfrm>
            <a:off x="5897880" y="1508760"/>
            <a:ext cx="2834640" cy="1005840"/>
          </a:xfrm>
          <a:prstGeom prst="rect">
            <a:avLst/>
          </a:prstGeom>
          <a:noFill/>
          <a:ln/>
        </p:spPr>
        <p:txBody>
          <a:bodyPr wrap="square" rtlCol="0" anchor="ctr"/>
          <a:lstStyle/>
          <a:p>
            <a:pPr marL="0" indent="0" algn="ctr">
              <a:buNone/>
            </a:pPr>
            <a:r>
              <a:rPr lang="en-US" sz="1150" i="1" dirty="0">
                <a:solidFill>
                  <a:srgbClr val="FFFFFF"/>
                </a:solidFill>
                <a:latin typeface="Calibri" pitchFamily="34" charset="0"/>
                <a:ea typeface="Calibri" pitchFamily="34" charset="-122"/>
                <a:cs typeface="Calibri" pitchFamily="34" charset="-120"/>
              </a:rPr>
              <a:t>Critical thinking is listed as one of the top 5 workforce skills needed in health and social care by Skills for Care (2023).</a:t>
            </a:r>
            <a:endParaRPr lang="en-US" sz="1150" dirty="0"/>
          </a:p>
        </p:txBody>
      </p:sp>
      <p:sp>
        <p:nvSpPr>
          <p:cNvPr id="31" name="Text 29"/>
          <p:cNvSpPr/>
          <p:nvPr/>
        </p:nvSpPr>
        <p:spPr>
          <a:xfrm>
            <a:off x="5897880" y="2606040"/>
            <a:ext cx="2834640" cy="274320"/>
          </a:xfrm>
          <a:prstGeom prst="rect">
            <a:avLst/>
          </a:prstGeom>
          <a:noFill/>
          <a:ln/>
        </p:spPr>
        <p:txBody>
          <a:bodyPr wrap="square" rtlCol="0" anchor="ctr"/>
          <a:lstStyle/>
          <a:p>
            <a:pPr marL="0" indent="0" algn="l">
              <a:buNone/>
            </a:pPr>
            <a:r>
              <a:rPr lang="en-US" sz="1000" b="1" dirty="0">
                <a:solidFill>
                  <a:srgbClr val="C8963E"/>
                </a:solidFill>
                <a:latin typeface="Calibri" pitchFamily="34" charset="0"/>
                <a:ea typeface="Calibri" pitchFamily="34" charset="-122"/>
                <a:cs typeface="Calibri" pitchFamily="34" charset="-120"/>
              </a:rPr>
              <a:t>Without it, consultants risk:</a:t>
            </a:r>
            <a:endParaRPr lang="en-US" sz="1000" dirty="0"/>
          </a:p>
        </p:txBody>
      </p:sp>
      <p:sp>
        <p:nvSpPr>
          <p:cNvPr id="32" name="Text 30"/>
          <p:cNvSpPr/>
          <p:nvPr/>
        </p:nvSpPr>
        <p:spPr>
          <a:xfrm>
            <a:off x="5925312" y="2907792"/>
            <a:ext cx="2743200" cy="256032"/>
          </a:xfrm>
          <a:prstGeom prst="rect">
            <a:avLst/>
          </a:prstGeom>
          <a:noFill/>
          <a:ln/>
        </p:spPr>
        <p:txBody>
          <a:bodyPr wrap="square" rtlCol="0" anchor="ctr"/>
          <a:lstStyle/>
          <a:p>
            <a:pPr marL="342900" indent="-342900">
              <a:buSzPct val="100000"/>
              <a:buChar char="•"/>
            </a:pPr>
            <a:r>
              <a:rPr lang="en-US" sz="950" dirty="0">
                <a:solidFill>
                  <a:srgbClr val="F4F7F6"/>
                </a:solidFill>
                <a:latin typeface="Calibri" pitchFamily="34" charset="0"/>
                <a:ea typeface="Calibri" pitchFamily="34" charset="-122"/>
                <a:cs typeface="Calibri" pitchFamily="34" charset="-120"/>
              </a:rPr>
              <a:t>Accepting inaccurate information</a:t>
            </a:r>
            <a:endParaRPr lang="en-US" sz="950" dirty="0"/>
          </a:p>
        </p:txBody>
      </p:sp>
      <p:sp>
        <p:nvSpPr>
          <p:cNvPr id="33" name="Text 31"/>
          <p:cNvSpPr/>
          <p:nvPr/>
        </p:nvSpPr>
        <p:spPr>
          <a:xfrm>
            <a:off x="5925312" y="3182112"/>
            <a:ext cx="2743200" cy="256032"/>
          </a:xfrm>
          <a:prstGeom prst="rect">
            <a:avLst/>
          </a:prstGeom>
          <a:noFill/>
          <a:ln/>
        </p:spPr>
        <p:txBody>
          <a:bodyPr wrap="square" rtlCol="0" anchor="ctr"/>
          <a:lstStyle/>
          <a:p>
            <a:pPr marL="342900" indent="-342900">
              <a:buSzPct val="100000"/>
              <a:buChar char="•"/>
            </a:pPr>
            <a:r>
              <a:rPr lang="en-US" sz="950" dirty="0">
                <a:solidFill>
                  <a:srgbClr val="F4F7F6"/>
                </a:solidFill>
                <a:latin typeface="Calibri" pitchFamily="34" charset="0"/>
                <a:ea typeface="Calibri" pitchFamily="34" charset="-122"/>
                <a:cs typeface="Calibri" pitchFamily="34" charset="-120"/>
              </a:rPr>
              <a:t>Missing protection concerns</a:t>
            </a:r>
            <a:endParaRPr lang="en-US" sz="950" dirty="0"/>
          </a:p>
        </p:txBody>
      </p:sp>
      <p:sp>
        <p:nvSpPr>
          <p:cNvPr id="34" name="Text 32"/>
          <p:cNvSpPr/>
          <p:nvPr/>
        </p:nvSpPr>
        <p:spPr>
          <a:xfrm>
            <a:off x="5925312" y="3456432"/>
            <a:ext cx="2743200" cy="256032"/>
          </a:xfrm>
          <a:prstGeom prst="rect">
            <a:avLst/>
          </a:prstGeom>
          <a:noFill/>
          <a:ln/>
        </p:spPr>
        <p:txBody>
          <a:bodyPr wrap="square" rtlCol="0" anchor="ctr"/>
          <a:lstStyle/>
          <a:p>
            <a:pPr marL="342900" indent="-342900">
              <a:buSzPct val="100000"/>
              <a:buChar char="•"/>
            </a:pPr>
            <a:r>
              <a:rPr lang="en-US" sz="950" dirty="0">
                <a:solidFill>
                  <a:srgbClr val="F4F7F6"/>
                </a:solidFill>
                <a:latin typeface="Calibri" pitchFamily="34" charset="0"/>
                <a:ea typeface="Calibri" pitchFamily="34" charset="-122"/>
                <a:cs typeface="Calibri" pitchFamily="34" charset="-120"/>
              </a:rPr>
              <a:t>Providing ineffective care</a:t>
            </a:r>
            <a:endParaRPr lang="en-US" sz="950" dirty="0"/>
          </a:p>
        </p:txBody>
      </p:sp>
      <p:sp>
        <p:nvSpPr>
          <p:cNvPr id="36" name="Shape 0">
            <a:extLst>
              <a:ext uri="{FF2B5EF4-FFF2-40B4-BE49-F238E27FC236}">
                <a16:creationId xmlns:a16="http://schemas.microsoft.com/office/drawing/2014/main" id="{665AC71F-7369-E222-D2C5-412E29A91C06}"/>
              </a:ext>
            </a:extLst>
          </p:cNvPr>
          <p:cNvSpPr/>
          <p:nvPr/>
        </p:nvSpPr>
        <p:spPr>
          <a:xfrm>
            <a:off x="0" y="5031486"/>
            <a:ext cx="9144000" cy="128016"/>
          </a:xfrm>
          <a:prstGeom prst="rect">
            <a:avLst/>
          </a:prstGeom>
          <a:solidFill>
            <a:srgbClr val="0B3954"/>
          </a:solidFill>
          <a:ln w="12700">
            <a:solidFill>
              <a:srgbClr val="0B3954"/>
            </a:solidFill>
            <a:prstDash val="solid"/>
          </a:ln>
        </p:spPr>
        <p:txBody>
          <a:bodyPr/>
          <a:lstStyle/>
          <a:p>
            <a:endParaRPr lang="en-GB"/>
          </a:p>
        </p:txBody>
      </p:sp>
      <p:sp>
        <p:nvSpPr>
          <p:cNvPr id="38" name="Rectangle 3">
            <a:extLst>
              <a:ext uri="{FF2B5EF4-FFF2-40B4-BE49-F238E27FC236}">
                <a16:creationId xmlns:a16="http://schemas.microsoft.com/office/drawing/2014/main" id="{FDAD6BAE-1B8A-54BA-9153-67AA50613972}"/>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tx1"/>
                </a:solidFill>
                <a:effectLst/>
                <a:latin typeface="Arial" panose="020B0604020202020204" pitchFamily="34" charset="0"/>
              </a:rPr>
              <a:t>NMC</a:t>
            </a:r>
            <a:r>
              <a:rPr kumimoji="0" lang="en-US" altLang="en-US" sz="1800" b="0" i="0" u="none" strike="noStrike" cap="none" normalizeH="0" baseline="0">
                <a:ln>
                  <a:noFill/>
                </a:ln>
                <a:solidFill>
                  <a:schemeClr val="tx1"/>
                </a:solidFill>
                <a:effectLst/>
                <a:latin typeface="Arial" panose="020B0604020202020204" pitchFamily="34" charset="0"/>
              </a:rPr>
              <a:t> = </a:t>
            </a:r>
            <a:r>
              <a:rPr kumimoji="0" lang="en-US" altLang="en-US" sz="1800" b="1" i="0" u="none" strike="noStrike" cap="none" normalizeH="0" baseline="0">
                <a:ln>
                  <a:noFill/>
                </a:ln>
                <a:solidFill>
                  <a:schemeClr val="tx1"/>
                </a:solidFill>
                <a:effectLst/>
                <a:latin typeface="Arial" panose="020B0604020202020204" pitchFamily="34" charset="0"/>
              </a:rPr>
              <a:t>Nursing and Midwifery Council</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a:ln>
                  <a:noFill/>
                </a:ln>
                <a:solidFill>
                  <a:schemeClr val="tx1"/>
                </a:solidFill>
                <a:effectLst/>
                <a:latin typeface="Arial" panose="020B0604020202020204" pitchFamily="34" charset="0"/>
              </a:rPr>
              <a:t>HCPC</a:t>
            </a:r>
            <a:r>
              <a:rPr kumimoji="0" lang="en-US" altLang="en-US" sz="1800" b="0" i="0" u="none" strike="noStrike" cap="none" normalizeH="0" baseline="0">
                <a:ln>
                  <a:noFill/>
                </a:ln>
                <a:solidFill>
                  <a:schemeClr val="tx1"/>
                </a:solidFill>
                <a:effectLst/>
                <a:latin typeface="Arial" panose="020B0604020202020204" pitchFamily="34" charset="0"/>
              </a:rPr>
              <a:t> = </a:t>
            </a:r>
            <a:r>
              <a:rPr kumimoji="0" lang="en-US" altLang="en-US" sz="1800" b="1" i="0" u="none" strike="noStrike" cap="none" normalizeH="0" baseline="0">
                <a:ln>
                  <a:noFill/>
                </a:ln>
                <a:solidFill>
                  <a:schemeClr val="tx1"/>
                </a:solidFill>
                <a:effectLst/>
                <a:latin typeface="Arial" panose="020B0604020202020204" pitchFamily="34" charset="0"/>
              </a:rPr>
              <a:t>Health and Care Professions Council</a:t>
            </a:r>
            <a:r>
              <a:rPr kumimoji="0" lang="en-US" altLang="en-US" sz="1800" b="0" i="0" u="none" strike="noStrike" cap="none" normalizeH="0" baseline="0">
                <a:ln>
                  <a:noFill/>
                </a:ln>
                <a:solidFill>
                  <a:schemeClr val="tx1"/>
                </a:solidFill>
                <a:effectLst/>
                <a:latin typeface="Arial" panose="020B0604020202020204" pitchFamily="34" charset="0"/>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87E8B"/>
          </a:solidFill>
          <a:ln w="12700">
            <a:solidFill>
              <a:srgbClr val="087E8B"/>
            </a:solidFill>
            <a:prstDash val="solid"/>
          </a:ln>
        </p:spPr>
        <p:txBody>
          <a:bodyPr/>
          <a:lstStyle/>
          <a:p>
            <a:endParaRPr lang="en-GB"/>
          </a:p>
        </p:txBody>
      </p:sp>
      <p:sp>
        <p:nvSpPr>
          <p:cNvPr id="3" name="Text 1"/>
          <p:cNvSpPr/>
          <p:nvPr/>
        </p:nvSpPr>
        <p:spPr>
          <a:xfrm>
            <a:off x="457200" y="73152"/>
            <a:ext cx="8229600" cy="777240"/>
          </a:xfrm>
          <a:prstGeom prst="rect">
            <a:avLst/>
          </a:prstGeom>
          <a:noFill/>
          <a:ln/>
        </p:spPr>
        <p:txBody>
          <a:bodyPr wrap="square" rtlCol="0" anchor="ctr"/>
          <a:lstStyle/>
          <a:p>
            <a:r>
              <a:rPr lang="en-GB" sz="2400" dirty="0"/>
              <a:t>💡 </a:t>
            </a:r>
            <a:r>
              <a:rPr lang="en-US" sz="2400" b="1" dirty="0">
                <a:solidFill>
                  <a:srgbClr val="FFFFFF"/>
                </a:solidFill>
                <a:latin typeface="Cambria" pitchFamily="34" charset="0"/>
                <a:ea typeface="Cambria" pitchFamily="34" charset="-122"/>
                <a:cs typeface="Cambria" pitchFamily="34" charset="-120"/>
              </a:rPr>
              <a:t>Model: Paul &amp; Elder's Framework of Critical Thinking</a:t>
            </a:r>
            <a:endParaRPr lang="en-US" sz="2400" dirty="0"/>
          </a:p>
        </p:txBody>
      </p:sp>
      <p:sp>
        <p:nvSpPr>
          <p:cNvPr id="4" name="Text 2"/>
          <p:cNvSpPr/>
          <p:nvPr/>
        </p:nvSpPr>
        <p:spPr>
          <a:xfrm>
            <a:off x="457200" y="1005840"/>
            <a:ext cx="8229600" cy="320040"/>
          </a:xfrm>
          <a:prstGeom prst="rect">
            <a:avLst/>
          </a:prstGeom>
          <a:noFill/>
          <a:ln/>
        </p:spPr>
        <p:txBody>
          <a:bodyPr wrap="square" rtlCol="0" anchor="ctr"/>
          <a:lstStyle/>
          <a:p>
            <a:pPr marL="0" indent="0">
              <a:buNone/>
            </a:pPr>
            <a:r>
              <a:rPr lang="en-US" sz="1100" dirty="0">
                <a:solidFill>
                  <a:srgbClr val="1A2E35"/>
                </a:solidFill>
                <a:latin typeface="Calibri" pitchFamily="34" charset="0"/>
                <a:ea typeface="Calibri" pitchFamily="34" charset="-122"/>
                <a:cs typeface="Calibri" pitchFamily="34" charset="-120"/>
              </a:rPr>
              <a:t>Paul and Elder (2020) identify eight Essentials of Thought that guide critical thinkers in any context:</a:t>
            </a:r>
            <a:endParaRPr lang="en-US" sz="1100" dirty="0"/>
          </a:p>
        </p:txBody>
      </p:sp>
      <p:sp>
        <p:nvSpPr>
          <p:cNvPr id="5" name="Shape 3"/>
          <p:cNvSpPr/>
          <p:nvPr/>
        </p:nvSpPr>
        <p:spPr>
          <a:xfrm>
            <a:off x="365760" y="1389888"/>
            <a:ext cx="4160520" cy="822960"/>
          </a:xfrm>
          <a:prstGeom prst="roundRect">
            <a:avLst>
              <a:gd name="adj" fmla="val 8889"/>
            </a:avLst>
          </a:prstGeom>
          <a:solidFill>
            <a:srgbClr val="0B3954"/>
          </a:solidFill>
          <a:ln w="12700">
            <a:solidFill>
              <a:srgbClr val="0B3954"/>
            </a:solidFill>
            <a:prstDash val="solid"/>
          </a:ln>
          <a:effectLst>
            <a:outerShdw blurRad="101600" dist="38100" dir="2700000" algn="bl" rotWithShape="0">
              <a:srgbClr val="000000">
                <a:alpha val="14000"/>
              </a:srgbClr>
            </a:outerShdw>
          </a:effectLst>
        </p:spPr>
        <p:txBody>
          <a:bodyPr/>
          <a:lstStyle/>
          <a:p>
            <a:endParaRPr lang="en-GB"/>
          </a:p>
        </p:txBody>
      </p:sp>
      <p:sp>
        <p:nvSpPr>
          <p:cNvPr id="6" name="Text 4"/>
          <p:cNvSpPr/>
          <p:nvPr/>
        </p:nvSpPr>
        <p:spPr>
          <a:xfrm>
            <a:off x="502920" y="1453896"/>
            <a:ext cx="3886200" cy="292608"/>
          </a:xfrm>
          <a:prstGeom prst="rect">
            <a:avLst/>
          </a:prstGeom>
          <a:noFill/>
          <a:ln/>
        </p:spPr>
        <p:txBody>
          <a:bodyPr wrap="square" rtlCol="0" anchor="ctr"/>
          <a:lstStyle/>
          <a:p>
            <a:pPr marL="0" indent="0">
              <a:buNone/>
            </a:pPr>
            <a:r>
              <a:rPr lang="en-US" sz="1250" b="1" dirty="0">
                <a:solidFill>
                  <a:srgbClr val="C8963E"/>
                </a:solidFill>
                <a:latin typeface="Cambria" pitchFamily="34" charset="0"/>
                <a:ea typeface="Cambria" pitchFamily="34" charset="-122"/>
                <a:cs typeface="Cambria" pitchFamily="34" charset="-120"/>
              </a:rPr>
              <a:t>1. Purpose</a:t>
            </a:r>
            <a:endParaRPr lang="en-US" sz="1250" dirty="0"/>
          </a:p>
        </p:txBody>
      </p:sp>
      <p:sp>
        <p:nvSpPr>
          <p:cNvPr id="7" name="Text 5"/>
          <p:cNvSpPr/>
          <p:nvPr/>
        </p:nvSpPr>
        <p:spPr>
          <a:xfrm>
            <a:off x="502920" y="1773936"/>
            <a:ext cx="3886200" cy="347472"/>
          </a:xfrm>
          <a:prstGeom prst="rect">
            <a:avLst/>
          </a:prstGeom>
          <a:noFill/>
          <a:ln/>
        </p:spPr>
        <p:txBody>
          <a:bodyPr wrap="square" rtlCol="0" anchor="ctr"/>
          <a:lstStyle/>
          <a:p>
            <a:pPr marL="0" indent="0">
              <a:buNone/>
            </a:pPr>
            <a:r>
              <a:rPr lang="en-US" sz="950" dirty="0">
                <a:solidFill>
                  <a:srgbClr val="F4F7F6"/>
                </a:solidFill>
                <a:latin typeface="Calibri" pitchFamily="34" charset="0"/>
                <a:ea typeface="Calibri" pitchFamily="34" charset="-122"/>
                <a:cs typeface="Calibri" pitchFamily="34" charset="-120"/>
              </a:rPr>
              <a:t>What is the goal of this decision or action?</a:t>
            </a:r>
            <a:endParaRPr lang="en-US" sz="950" dirty="0"/>
          </a:p>
        </p:txBody>
      </p:sp>
      <p:sp>
        <p:nvSpPr>
          <p:cNvPr id="8" name="Shape 6"/>
          <p:cNvSpPr/>
          <p:nvPr/>
        </p:nvSpPr>
        <p:spPr>
          <a:xfrm>
            <a:off x="365760" y="2276856"/>
            <a:ext cx="4160520" cy="822960"/>
          </a:xfrm>
          <a:prstGeom prst="roundRect">
            <a:avLst>
              <a:gd name="adj" fmla="val 8889"/>
            </a:avLst>
          </a:prstGeom>
          <a:solidFill>
            <a:srgbClr val="087E8B"/>
          </a:solidFill>
          <a:ln w="12700">
            <a:solidFill>
              <a:srgbClr val="087E8B"/>
            </a:solidFill>
            <a:prstDash val="solid"/>
          </a:ln>
          <a:effectLst>
            <a:outerShdw blurRad="101600" dist="38100" dir="2700000" algn="bl" rotWithShape="0">
              <a:srgbClr val="000000">
                <a:alpha val="14000"/>
              </a:srgbClr>
            </a:outerShdw>
          </a:effectLst>
        </p:spPr>
        <p:txBody>
          <a:bodyPr/>
          <a:lstStyle/>
          <a:p>
            <a:endParaRPr lang="en-GB"/>
          </a:p>
        </p:txBody>
      </p:sp>
      <p:sp>
        <p:nvSpPr>
          <p:cNvPr id="9" name="Text 7"/>
          <p:cNvSpPr/>
          <p:nvPr/>
        </p:nvSpPr>
        <p:spPr>
          <a:xfrm>
            <a:off x="502920" y="2340864"/>
            <a:ext cx="3886200" cy="292608"/>
          </a:xfrm>
          <a:prstGeom prst="rect">
            <a:avLst/>
          </a:prstGeom>
          <a:noFill/>
          <a:ln/>
        </p:spPr>
        <p:txBody>
          <a:bodyPr wrap="square" rtlCol="0" anchor="ctr"/>
          <a:lstStyle/>
          <a:p>
            <a:pPr marL="0" indent="0">
              <a:buNone/>
            </a:pPr>
            <a:r>
              <a:rPr lang="en-US" sz="1250" b="1" dirty="0">
                <a:solidFill>
                  <a:srgbClr val="C8963E"/>
                </a:solidFill>
                <a:latin typeface="Cambria" pitchFamily="34" charset="0"/>
                <a:ea typeface="Cambria" pitchFamily="34" charset="-122"/>
                <a:cs typeface="Cambria" pitchFamily="34" charset="-120"/>
              </a:rPr>
              <a:t>2. Question</a:t>
            </a:r>
            <a:endParaRPr lang="en-US" sz="1250" dirty="0"/>
          </a:p>
        </p:txBody>
      </p:sp>
      <p:sp>
        <p:nvSpPr>
          <p:cNvPr id="10" name="Text 8"/>
          <p:cNvSpPr/>
          <p:nvPr/>
        </p:nvSpPr>
        <p:spPr>
          <a:xfrm>
            <a:off x="502920" y="2660904"/>
            <a:ext cx="3886200" cy="347472"/>
          </a:xfrm>
          <a:prstGeom prst="rect">
            <a:avLst/>
          </a:prstGeom>
          <a:noFill/>
          <a:ln/>
        </p:spPr>
        <p:txBody>
          <a:bodyPr wrap="square" rtlCol="0" anchor="ctr"/>
          <a:lstStyle/>
          <a:p>
            <a:pPr marL="0" indent="0">
              <a:buNone/>
            </a:pPr>
            <a:r>
              <a:rPr lang="en-US" sz="950" dirty="0">
                <a:solidFill>
                  <a:srgbClr val="F4F7F6"/>
                </a:solidFill>
                <a:latin typeface="Calibri" pitchFamily="34" charset="0"/>
                <a:ea typeface="Calibri" pitchFamily="34" charset="-122"/>
                <a:cs typeface="Calibri" pitchFamily="34" charset="-120"/>
              </a:rPr>
              <a:t>What is the key problem or issue?</a:t>
            </a:r>
            <a:endParaRPr lang="en-US" sz="950" dirty="0"/>
          </a:p>
        </p:txBody>
      </p:sp>
      <p:sp>
        <p:nvSpPr>
          <p:cNvPr id="11" name="Shape 9"/>
          <p:cNvSpPr/>
          <p:nvPr/>
        </p:nvSpPr>
        <p:spPr>
          <a:xfrm>
            <a:off x="365760" y="3163824"/>
            <a:ext cx="4160520" cy="822960"/>
          </a:xfrm>
          <a:prstGeom prst="roundRect">
            <a:avLst>
              <a:gd name="adj" fmla="val 8889"/>
            </a:avLst>
          </a:prstGeom>
          <a:solidFill>
            <a:srgbClr val="0B3954"/>
          </a:solidFill>
          <a:ln w="12700">
            <a:solidFill>
              <a:srgbClr val="0B3954"/>
            </a:solidFill>
            <a:prstDash val="solid"/>
          </a:ln>
          <a:effectLst>
            <a:outerShdw blurRad="101600" dist="38100" dir="2700000" algn="bl" rotWithShape="0">
              <a:srgbClr val="000000">
                <a:alpha val="14000"/>
              </a:srgbClr>
            </a:outerShdw>
          </a:effectLst>
        </p:spPr>
        <p:txBody>
          <a:bodyPr/>
          <a:lstStyle/>
          <a:p>
            <a:endParaRPr lang="en-GB"/>
          </a:p>
        </p:txBody>
      </p:sp>
      <p:sp>
        <p:nvSpPr>
          <p:cNvPr id="12" name="Text 10"/>
          <p:cNvSpPr/>
          <p:nvPr/>
        </p:nvSpPr>
        <p:spPr>
          <a:xfrm>
            <a:off x="502920" y="3227832"/>
            <a:ext cx="3886200" cy="292608"/>
          </a:xfrm>
          <a:prstGeom prst="rect">
            <a:avLst/>
          </a:prstGeom>
          <a:noFill/>
          <a:ln/>
        </p:spPr>
        <p:txBody>
          <a:bodyPr wrap="square" rtlCol="0" anchor="ctr"/>
          <a:lstStyle/>
          <a:p>
            <a:pPr marL="0" indent="0">
              <a:buNone/>
            </a:pPr>
            <a:r>
              <a:rPr lang="en-US" sz="1250" b="1" dirty="0">
                <a:solidFill>
                  <a:srgbClr val="C8963E"/>
                </a:solidFill>
                <a:latin typeface="Cambria" pitchFamily="34" charset="0"/>
                <a:ea typeface="Cambria" pitchFamily="34" charset="-122"/>
                <a:cs typeface="Cambria" pitchFamily="34" charset="-120"/>
              </a:rPr>
              <a:t>3. Information</a:t>
            </a:r>
            <a:endParaRPr lang="en-US" sz="1250" dirty="0"/>
          </a:p>
        </p:txBody>
      </p:sp>
      <p:sp>
        <p:nvSpPr>
          <p:cNvPr id="13" name="Text 11"/>
          <p:cNvSpPr/>
          <p:nvPr/>
        </p:nvSpPr>
        <p:spPr>
          <a:xfrm>
            <a:off x="502920" y="3547872"/>
            <a:ext cx="3886200" cy="347472"/>
          </a:xfrm>
          <a:prstGeom prst="rect">
            <a:avLst/>
          </a:prstGeom>
          <a:noFill/>
          <a:ln/>
        </p:spPr>
        <p:txBody>
          <a:bodyPr wrap="square" rtlCol="0" anchor="ctr"/>
          <a:lstStyle/>
          <a:p>
            <a:pPr marL="0" indent="0">
              <a:buNone/>
            </a:pPr>
            <a:r>
              <a:rPr lang="en-US" sz="950" dirty="0">
                <a:solidFill>
                  <a:srgbClr val="F4F7F6"/>
                </a:solidFill>
                <a:latin typeface="Calibri" pitchFamily="34" charset="0"/>
                <a:ea typeface="Calibri" pitchFamily="34" charset="-122"/>
                <a:cs typeface="Calibri" pitchFamily="34" charset="-120"/>
              </a:rPr>
              <a:t>What data or evidence is available?</a:t>
            </a:r>
            <a:endParaRPr lang="en-US" sz="950" dirty="0"/>
          </a:p>
        </p:txBody>
      </p:sp>
      <p:sp>
        <p:nvSpPr>
          <p:cNvPr id="14" name="Shape 12"/>
          <p:cNvSpPr/>
          <p:nvPr/>
        </p:nvSpPr>
        <p:spPr>
          <a:xfrm>
            <a:off x="365760" y="4050792"/>
            <a:ext cx="4160520" cy="822960"/>
          </a:xfrm>
          <a:prstGeom prst="roundRect">
            <a:avLst>
              <a:gd name="adj" fmla="val 8889"/>
            </a:avLst>
          </a:prstGeom>
          <a:solidFill>
            <a:srgbClr val="087E8B"/>
          </a:solidFill>
          <a:ln w="12700">
            <a:solidFill>
              <a:srgbClr val="087E8B"/>
            </a:solidFill>
            <a:prstDash val="solid"/>
          </a:ln>
          <a:effectLst>
            <a:outerShdw blurRad="101600" dist="38100" dir="2700000" algn="bl" rotWithShape="0">
              <a:srgbClr val="000000">
                <a:alpha val="14000"/>
              </a:srgbClr>
            </a:outerShdw>
          </a:effectLst>
        </p:spPr>
        <p:txBody>
          <a:bodyPr/>
          <a:lstStyle/>
          <a:p>
            <a:endParaRPr lang="en-GB"/>
          </a:p>
        </p:txBody>
      </p:sp>
      <p:sp>
        <p:nvSpPr>
          <p:cNvPr id="15" name="Text 13"/>
          <p:cNvSpPr/>
          <p:nvPr/>
        </p:nvSpPr>
        <p:spPr>
          <a:xfrm>
            <a:off x="502920" y="4114800"/>
            <a:ext cx="3886200" cy="292608"/>
          </a:xfrm>
          <a:prstGeom prst="rect">
            <a:avLst/>
          </a:prstGeom>
          <a:noFill/>
          <a:ln/>
        </p:spPr>
        <p:txBody>
          <a:bodyPr wrap="square" rtlCol="0" anchor="ctr"/>
          <a:lstStyle/>
          <a:p>
            <a:pPr marL="0" indent="0">
              <a:buNone/>
            </a:pPr>
            <a:r>
              <a:rPr lang="en-US" sz="1250" b="1" dirty="0">
                <a:solidFill>
                  <a:srgbClr val="C8963E"/>
                </a:solidFill>
                <a:latin typeface="Cambria" pitchFamily="34" charset="0"/>
                <a:ea typeface="Cambria" pitchFamily="34" charset="-122"/>
                <a:cs typeface="Cambria" pitchFamily="34" charset="-120"/>
              </a:rPr>
              <a:t>4. Interpretation</a:t>
            </a:r>
            <a:endParaRPr lang="en-US" sz="1250" dirty="0"/>
          </a:p>
        </p:txBody>
      </p:sp>
      <p:sp>
        <p:nvSpPr>
          <p:cNvPr id="16" name="Text 14"/>
          <p:cNvSpPr/>
          <p:nvPr/>
        </p:nvSpPr>
        <p:spPr>
          <a:xfrm>
            <a:off x="502920" y="4434840"/>
            <a:ext cx="3886200" cy="347472"/>
          </a:xfrm>
          <a:prstGeom prst="rect">
            <a:avLst/>
          </a:prstGeom>
          <a:noFill/>
          <a:ln/>
        </p:spPr>
        <p:txBody>
          <a:bodyPr wrap="square" rtlCol="0" anchor="ctr"/>
          <a:lstStyle/>
          <a:p>
            <a:pPr marL="0" indent="0">
              <a:buNone/>
            </a:pPr>
            <a:r>
              <a:rPr lang="en-US" sz="950" dirty="0">
                <a:solidFill>
                  <a:srgbClr val="F4F7F6"/>
                </a:solidFill>
                <a:latin typeface="Calibri" pitchFamily="34" charset="0"/>
                <a:ea typeface="Calibri" pitchFamily="34" charset="-122"/>
                <a:cs typeface="Calibri" pitchFamily="34" charset="-120"/>
              </a:rPr>
              <a:t>What conclusions can be drawn?</a:t>
            </a:r>
            <a:endParaRPr lang="en-US" sz="950" dirty="0"/>
          </a:p>
        </p:txBody>
      </p:sp>
      <p:sp>
        <p:nvSpPr>
          <p:cNvPr id="17" name="Shape 15"/>
          <p:cNvSpPr/>
          <p:nvPr/>
        </p:nvSpPr>
        <p:spPr>
          <a:xfrm>
            <a:off x="4800600" y="1389888"/>
            <a:ext cx="4160520" cy="822960"/>
          </a:xfrm>
          <a:prstGeom prst="roundRect">
            <a:avLst>
              <a:gd name="adj" fmla="val 8889"/>
            </a:avLst>
          </a:prstGeom>
          <a:solidFill>
            <a:srgbClr val="0B3954"/>
          </a:solidFill>
          <a:ln w="12700">
            <a:solidFill>
              <a:srgbClr val="0B3954"/>
            </a:solidFill>
            <a:prstDash val="solid"/>
          </a:ln>
          <a:effectLst>
            <a:outerShdw blurRad="101600" dist="38100" dir="2700000" algn="bl" rotWithShape="0">
              <a:srgbClr val="000000">
                <a:alpha val="14000"/>
              </a:srgbClr>
            </a:outerShdw>
          </a:effectLst>
        </p:spPr>
        <p:txBody>
          <a:bodyPr/>
          <a:lstStyle/>
          <a:p>
            <a:endParaRPr lang="en-GB"/>
          </a:p>
        </p:txBody>
      </p:sp>
      <p:sp>
        <p:nvSpPr>
          <p:cNvPr id="18" name="Text 16"/>
          <p:cNvSpPr/>
          <p:nvPr/>
        </p:nvSpPr>
        <p:spPr>
          <a:xfrm>
            <a:off x="4937760" y="1453896"/>
            <a:ext cx="3886200" cy="292608"/>
          </a:xfrm>
          <a:prstGeom prst="rect">
            <a:avLst/>
          </a:prstGeom>
          <a:noFill/>
          <a:ln/>
        </p:spPr>
        <p:txBody>
          <a:bodyPr wrap="square" rtlCol="0" anchor="ctr"/>
          <a:lstStyle/>
          <a:p>
            <a:pPr marL="0" indent="0">
              <a:buNone/>
            </a:pPr>
            <a:r>
              <a:rPr lang="en-US" sz="1250" b="1" dirty="0">
                <a:solidFill>
                  <a:srgbClr val="C8963E"/>
                </a:solidFill>
                <a:latin typeface="Cambria" pitchFamily="34" charset="0"/>
                <a:ea typeface="Cambria" pitchFamily="34" charset="-122"/>
                <a:cs typeface="Cambria" pitchFamily="34" charset="-120"/>
              </a:rPr>
              <a:t>5. Concepts</a:t>
            </a:r>
            <a:endParaRPr lang="en-US" sz="1250" dirty="0"/>
          </a:p>
        </p:txBody>
      </p:sp>
      <p:sp>
        <p:nvSpPr>
          <p:cNvPr id="19" name="Text 17"/>
          <p:cNvSpPr/>
          <p:nvPr/>
        </p:nvSpPr>
        <p:spPr>
          <a:xfrm>
            <a:off x="4937760" y="1773936"/>
            <a:ext cx="3886200" cy="347472"/>
          </a:xfrm>
          <a:prstGeom prst="rect">
            <a:avLst/>
          </a:prstGeom>
          <a:noFill/>
          <a:ln/>
        </p:spPr>
        <p:txBody>
          <a:bodyPr wrap="square" rtlCol="0" anchor="ctr"/>
          <a:lstStyle/>
          <a:p>
            <a:pPr marL="0" indent="0">
              <a:buNone/>
            </a:pPr>
            <a:r>
              <a:rPr lang="en-US" sz="950" dirty="0">
                <a:solidFill>
                  <a:srgbClr val="F4F7F6"/>
                </a:solidFill>
                <a:latin typeface="Calibri" pitchFamily="34" charset="0"/>
                <a:ea typeface="Calibri" pitchFamily="34" charset="-122"/>
                <a:cs typeface="Calibri" pitchFamily="34" charset="-120"/>
              </a:rPr>
              <a:t>What frameworks or theories apply?</a:t>
            </a:r>
            <a:endParaRPr lang="en-US" sz="950" dirty="0"/>
          </a:p>
        </p:txBody>
      </p:sp>
      <p:sp>
        <p:nvSpPr>
          <p:cNvPr id="20" name="Shape 18"/>
          <p:cNvSpPr/>
          <p:nvPr/>
        </p:nvSpPr>
        <p:spPr>
          <a:xfrm>
            <a:off x="4800600" y="2276856"/>
            <a:ext cx="4160520" cy="822960"/>
          </a:xfrm>
          <a:prstGeom prst="roundRect">
            <a:avLst>
              <a:gd name="adj" fmla="val 8889"/>
            </a:avLst>
          </a:prstGeom>
          <a:solidFill>
            <a:srgbClr val="087E8B"/>
          </a:solidFill>
          <a:ln w="12700">
            <a:solidFill>
              <a:srgbClr val="087E8B"/>
            </a:solidFill>
            <a:prstDash val="solid"/>
          </a:ln>
          <a:effectLst>
            <a:outerShdw blurRad="101600" dist="38100" dir="2700000" algn="bl" rotWithShape="0">
              <a:srgbClr val="000000">
                <a:alpha val="14000"/>
              </a:srgbClr>
            </a:outerShdw>
          </a:effectLst>
        </p:spPr>
        <p:txBody>
          <a:bodyPr/>
          <a:lstStyle/>
          <a:p>
            <a:endParaRPr lang="en-GB"/>
          </a:p>
        </p:txBody>
      </p:sp>
      <p:sp>
        <p:nvSpPr>
          <p:cNvPr id="21" name="Text 19"/>
          <p:cNvSpPr/>
          <p:nvPr/>
        </p:nvSpPr>
        <p:spPr>
          <a:xfrm>
            <a:off x="4937760" y="2340864"/>
            <a:ext cx="3886200" cy="292608"/>
          </a:xfrm>
          <a:prstGeom prst="rect">
            <a:avLst/>
          </a:prstGeom>
          <a:noFill/>
          <a:ln/>
        </p:spPr>
        <p:txBody>
          <a:bodyPr wrap="square" rtlCol="0" anchor="ctr"/>
          <a:lstStyle/>
          <a:p>
            <a:pPr marL="0" indent="0">
              <a:buNone/>
            </a:pPr>
            <a:r>
              <a:rPr lang="en-US" sz="1250" b="1" dirty="0">
                <a:solidFill>
                  <a:srgbClr val="C8963E"/>
                </a:solidFill>
                <a:latin typeface="Cambria" pitchFamily="34" charset="0"/>
                <a:ea typeface="Cambria" pitchFamily="34" charset="-122"/>
                <a:cs typeface="Cambria" pitchFamily="34" charset="-120"/>
              </a:rPr>
              <a:t>6. Assumptions</a:t>
            </a:r>
            <a:endParaRPr lang="en-US" sz="1250" dirty="0"/>
          </a:p>
        </p:txBody>
      </p:sp>
      <p:sp>
        <p:nvSpPr>
          <p:cNvPr id="22" name="Text 20"/>
          <p:cNvSpPr/>
          <p:nvPr/>
        </p:nvSpPr>
        <p:spPr>
          <a:xfrm>
            <a:off x="4937760" y="2660904"/>
            <a:ext cx="3886200" cy="347472"/>
          </a:xfrm>
          <a:prstGeom prst="rect">
            <a:avLst/>
          </a:prstGeom>
          <a:noFill/>
          <a:ln/>
        </p:spPr>
        <p:txBody>
          <a:bodyPr wrap="square" rtlCol="0" anchor="ctr"/>
          <a:lstStyle/>
          <a:p>
            <a:pPr marL="0" indent="0">
              <a:buNone/>
            </a:pPr>
            <a:r>
              <a:rPr lang="en-US" sz="950" dirty="0">
                <a:solidFill>
                  <a:srgbClr val="F4F7F6"/>
                </a:solidFill>
                <a:latin typeface="Calibri" pitchFamily="34" charset="0"/>
                <a:ea typeface="Calibri" pitchFamily="34" charset="-122"/>
                <a:cs typeface="Calibri" pitchFamily="34" charset="-120"/>
              </a:rPr>
              <a:t>What are we taking for granted?</a:t>
            </a:r>
            <a:endParaRPr lang="en-US" sz="950" dirty="0"/>
          </a:p>
        </p:txBody>
      </p:sp>
      <p:sp>
        <p:nvSpPr>
          <p:cNvPr id="23" name="Shape 21"/>
          <p:cNvSpPr/>
          <p:nvPr/>
        </p:nvSpPr>
        <p:spPr>
          <a:xfrm>
            <a:off x="4800600" y="3163824"/>
            <a:ext cx="4160520" cy="822960"/>
          </a:xfrm>
          <a:prstGeom prst="roundRect">
            <a:avLst>
              <a:gd name="adj" fmla="val 8889"/>
            </a:avLst>
          </a:prstGeom>
          <a:solidFill>
            <a:srgbClr val="0B3954"/>
          </a:solidFill>
          <a:ln w="12700">
            <a:solidFill>
              <a:srgbClr val="0B3954"/>
            </a:solidFill>
            <a:prstDash val="solid"/>
          </a:ln>
          <a:effectLst>
            <a:outerShdw blurRad="101600" dist="38100" dir="2700000" algn="bl" rotWithShape="0">
              <a:srgbClr val="000000">
                <a:alpha val="14000"/>
              </a:srgbClr>
            </a:outerShdw>
          </a:effectLst>
        </p:spPr>
        <p:txBody>
          <a:bodyPr/>
          <a:lstStyle/>
          <a:p>
            <a:endParaRPr lang="en-GB"/>
          </a:p>
        </p:txBody>
      </p:sp>
      <p:sp>
        <p:nvSpPr>
          <p:cNvPr id="24" name="Text 22"/>
          <p:cNvSpPr/>
          <p:nvPr/>
        </p:nvSpPr>
        <p:spPr>
          <a:xfrm>
            <a:off x="4937760" y="3227832"/>
            <a:ext cx="3886200" cy="292608"/>
          </a:xfrm>
          <a:prstGeom prst="rect">
            <a:avLst/>
          </a:prstGeom>
          <a:noFill/>
          <a:ln/>
        </p:spPr>
        <p:txBody>
          <a:bodyPr wrap="square" rtlCol="0" anchor="ctr"/>
          <a:lstStyle/>
          <a:p>
            <a:pPr marL="0" indent="0">
              <a:buNone/>
            </a:pPr>
            <a:r>
              <a:rPr lang="en-US" sz="1250" b="1" dirty="0">
                <a:solidFill>
                  <a:srgbClr val="C8963E"/>
                </a:solidFill>
                <a:latin typeface="Cambria" pitchFamily="34" charset="0"/>
                <a:ea typeface="Cambria" pitchFamily="34" charset="-122"/>
                <a:cs typeface="Cambria" pitchFamily="34" charset="-120"/>
              </a:rPr>
              <a:t>7. Implications</a:t>
            </a:r>
            <a:endParaRPr lang="en-US" sz="1250" dirty="0"/>
          </a:p>
        </p:txBody>
      </p:sp>
      <p:sp>
        <p:nvSpPr>
          <p:cNvPr id="25" name="Text 23"/>
          <p:cNvSpPr/>
          <p:nvPr/>
        </p:nvSpPr>
        <p:spPr>
          <a:xfrm>
            <a:off x="4937760" y="3547872"/>
            <a:ext cx="3886200" cy="347472"/>
          </a:xfrm>
          <a:prstGeom prst="rect">
            <a:avLst/>
          </a:prstGeom>
          <a:noFill/>
          <a:ln/>
        </p:spPr>
        <p:txBody>
          <a:bodyPr wrap="square" rtlCol="0" anchor="ctr"/>
          <a:lstStyle/>
          <a:p>
            <a:pPr marL="0" indent="0">
              <a:buNone/>
            </a:pPr>
            <a:r>
              <a:rPr lang="en-US" sz="950" dirty="0">
                <a:solidFill>
                  <a:srgbClr val="F4F7F6"/>
                </a:solidFill>
                <a:latin typeface="Calibri" pitchFamily="34" charset="0"/>
                <a:ea typeface="Calibri" pitchFamily="34" charset="-122"/>
                <a:cs typeface="Calibri" pitchFamily="34" charset="-120"/>
              </a:rPr>
              <a:t>What are the consequences of this path?</a:t>
            </a:r>
            <a:endParaRPr lang="en-US" sz="950" dirty="0"/>
          </a:p>
        </p:txBody>
      </p:sp>
      <p:sp>
        <p:nvSpPr>
          <p:cNvPr id="26" name="Shape 24"/>
          <p:cNvSpPr/>
          <p:nvPr/>
        </p:nvSpPr>
        <p:spPr>
          <a:xfrm>
            <a:off x="4800600" y="4050792"/>
            <a:ext cx="4160520" cy="822960"/>
          </a:xfrm>
          <a:prstGeom prst="roundRect">
            <a:avLst>
              <a:gd name="adj" fmla="val 8889"/>
            </a:avLst>
          </a:prstGeom>
          <a:solidFill>
            <a:srgbClr val="087E8B"/>
          </a:solidFill>
          <a:ln w="12700">
            <a:solidFill>
              <a:srgbClr val="087E8B"/>
            </a:solidFill>
            <a:prstDash val="solid"/>
          </a:ln>
          <a:effectLst>
            <a:outerShdw blurRad="101600" dist="38100" dir="2700000" algn="bl" rotWithShape="0">
              <a:srgbClr val="000000">
                <a:alpha val="14000"/>
              </a:srgbClr>
            </a:outerShdw>
          </a:effectLst>
        </p:spPr>
        <p:txBody>
          <a:bodyPr/>
          <a:lstStyle/>
          <a:p>
            <a:endParaRPr lang="en-GB"/>
          </a:p>
        </p:txBody>
      </p:sp>
      <p:sp>
        <p:nvSpPr>
          <p:cNvPr id="27" name="Text 25"/>
          <p:cNvSpPr/>
          <p:nvPr/>
        </p:nvSpPr>
        <p:spPr>
          <a:xfrm>
            <a:off x="4937760" y="4114800"/>
            <a:ext cx="3886200" cy="292608"/>
          </a:xfrm>
          <a:prstGeom prst="rect">
            <a:avLst/>
          </a:prstGeom>
          <a:noFill/>
          <a:ln/>
        </p:spPr>
        <p:txBody>
          <a:bodyPr wrap="square" rtlCol="0" anchor="ctr"/>
          <a:lstStyle/>
          <a:p>
            <a:pPr marL="0" indent="0">
              <a:buNone/>
            </a:pPr>
            <a:r>
              <a:rPr lang="en-US" sz="1250" b="1" dirty="0">
                <a:solidFill>
                  <a:srgbClr val="C8963E"/>
                </a:solidFill>
                <a:latin typeface="Cambria" pitchFamily="34" charset="0"/>
                <a:ea typeface="Cambria" pitchFamily="34" charset="-122"/>
                <a:cs typeface="Cambria" pitchFamily="34" charset="-120"/>
              </a:rPr>
              <a:t>8. Point of View</a:t>
            </a:r>
            <a:endParaRPr lang="en-US" sz="1250" dirty="0"/>
          </a:p>
        </p:txBody>
      </p:sp>
      <p:sp>
        <p:nvSpPr>
          <p:cNvPr id="28" name="Text 26"/>
          <p:cNvSpPr/>
          <p:nvPr/>
        </p:nvSpPr>
        <p:spPr>
          <a:xfrm>
            <a:off x="4937760" y="4434840"/>
            <a:ext cx="3886200" cy="347472"/>
          </a:xfrm>
          <a:prstGeom prst="rect">
            <a:avLst/>
          </a:prstGeom>
          <a:noFill/>
          <a:ln/>
        </p:spPr>
        <p:txBody>
          <a:bodyPr wrap="square" rtlCol="0" anchor="ctr"/>
          <a:lstStyle/>
          <a:p>
            <a:pPr marL="0" indent="0">
              <a:buNone/>
            </a:pPr>
            <a:r>
              <a:rPr lang="en-US" sz="950" dirty="0">
                <a:solidFill>
                  <a:srgbClr val="F4F7F6"/>
                </a:solidFill>
                <a:latin typeface="Calibri" pitchFamily="34" charset="0"/>
                <a:ea typeface="Calibri" pitchFamily="34" charset="-122"/>
                <a:cs typeface="Calibri" pitchFamily="34" charset="-120"/>
              </a:rPr>
              <a:t>Whose perspective is being considered?</a:t>
            </a:r>
            <a:endParaRPr lang="en-US" sz="950" dirty="0"/>
          </a:p>
        </p:txBody>
      </p:sp>
      <p:sp>
        <p:nvSpPr>
          <p:cNvPr id="30" name="Shape 0">
            <a:extLst>
              <a:ext uri="{FF2B5EF4-FFF2-40B4-BE49-F238E27FC236}">
                <a16:creationId xmlns:a16="http://schemas.microsoft.com/office/drawing/2014/main" id="{2DDF9CD9-EDDC-FB90-57EC-9DC3B1F08BC2}"/>
              </a:ext>
            </a:extLst>
          </p:cNvPr>
          <p:cNvSpPr/>
          <p:nvPr/>
        </p:nvSpPr>
        <p:spPr>
          <a:xfrm>
            <a:off x="0" y="5031486"/>
            <a:ext cx="9144000" cy="128016"/>
          </a:xfrm>
          <a:prstGeom prst="rect">
            <a:avLst/>
          </a:prstGeom>
          <a:solidFill>
            <a:srgbClr val="0B3954"/>
          </a:solidFill>
          <a:ln w="12700">
            <a:solidFill>
              <a:srgbClr val="0B3954"/>
            </a:solidFill>
            <a:prstDash val="solid"/>
          </a:ln>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4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B3954"/>
          </a:solidFill>
          <a:ln w="12700">
            <a:solidFill>
              <a:srgbClr val="0B3954"/>
            </a:solidFill>
            <a:prstDash val="solid"/>
          </a:ln>
        </p:spPr>
        <p:txBody>
          <a:bodyPr/>
          <a:lstStyle/>
          <a:p>
            <a:endParaRPr lang="en-GB"/>
          </a:p>
        </p:txBody>
      </p:sp>
      <p:sp>
        <p:nvSpPr>
          <p:cNvPr id="3" name="Text 1"/>
          <p:cNvSpPr/>
          <p:nvPr/>
        </p:nvSpPr>
        <p:spPr>
          <a:xfrm>
            <a:off x="457200" y="73152"/>
            <a:ext cx="8229600" cy="777240"/>
          </a:xfrm>
          <a:prstGeom prst="rect">
            <a:avLst/>
          </a:prstGeom>
          <a:noFill/>
          <a:ln/>
        </p:spPr>
        <p:txBody>
          <a:bodyPr wrap="square" rtlCol="0" anchor="ctr"/>
          <a:lstStyle/>
          <a:p>
            <a:r>
              <a:rPr lang="en-GB" sz="2800" dirty="0"/>
              <a:t>👉 </a:t>
            </a:r>
            <a:r>
              <a:rPr lang="en-US" sz="2600" b="1" dirty="0">
                <a:solidFill>
                  <a:srgbClr val="FFFFFF"/>
                </a:solidFill>
                <a:latin typeface="Cambria" pitchFamily="34" charset="0"/>
                <a:ea typeface="Cambria" pitchFamily="34" charset="-122"/>
                <a:cs typeface="Cambria" pitchFamily="34" charset="-120"/>
              </a:rPr>
              <a:t>Practical Application: Early Years Setting</a:t>
            </a:r>
            <a:endParaRPr lang="en-US" sz="2600" dirty="0"/>
          </a:p>
        </p:txBody>
      </p:sp>
      <p:sp>
        <p:nvSpPr>
          <p:cNvPr id="4" name="Shape 2"/>
          <p:cNvSpPr/>
          <p:nvPr/>
        </p:nvSpPr>
        <p:spPr>
          <a:xfrm>
            <a:off x="365760" y="1024128"/>
            <a:ext cx="8412480" cy="804672"/>
          </a:xfrm>
          <a:prstGeom prst="roundRect">
            <a:avLst>
              <a:gd name="adj" fmla="val 9091"/>
            </a:avLst>
          </a:prstGeom>
          <a:solidFill>
            <a:srgbClr val="C8963E">
              <a:alpha val="15000"/>
            </a:srgbClr>
          </a:solidFill>
          <a:ln w="12700">
            <a:solidFill>
              <a:srgbClr val="C8963E"/>
            </a:solidFill>
            <a:prstDash val="solid"/>
          </a:ln>
        </p:spPr>
        <p:txBody>
          <a:bodyPr/>
          <a:lstStyle/>
          <a:p>
            <a:endParaRPr lang="en-GB"/>
          </a:p>
        </p:txBody>
      </p:sp>
      <p:sp>
        <p:nvSpPr>
          <p:cNvPr id="5" name="Text 3"/>
          <p:cNvSpPr/>
          <p:nvPr/>
        </p:nvSpPr>
        <p:spPr>
          <a:xfrm>
            <a:off x="502920" y="1078992"/>
            <a:ext cx="8138160" cy="694944"/>
          </a:xfrm>
          <a:prstGeom prst="rect">
            <a:avLst/>
          </a:prstGeom>
          <a:noFill/>
          <a:ln/>
        </p:spPr>
        <p:txBody>
          <a:bodyPr wrap="square" rtlCol="0" anchor="ctr"/>
          <a:lstStyle/>
          <a:p>
            <a:pPr marL="0" indent="0" algn="l">
              <a:buNone/>
            </a:pPr>
            <a:r>
              <a:rPr lang="en-US" sz="1050" b="1" dirty="0">
                <a:solidFill>
                  <a:srgbClr val="0B3954"/>
                </a:solidFill>
                <a:latin typeface="Calibri" pitchFamily="34" charset="0"/>
                <a:ea typeface="Calibri" pitchFamily="34" charset="-122"/>
                <a:cs typeface="Calibri" pitchFamily="34" charset="-120"/>
              </a:rPr>
              <a:t>Scenario: </a:t>
            </a:r>
            <a:r>
              <a:rPr lang="en-US" sz="1050" dirty="0">
                <a:solidFill>
                  <a:srgbClr val="1A2E35"/>
                </a:solidFill>
                <a:latin typeface="Calibri" pitchFamily="34" charset="0"/>
                <a:ea typeface="Calibri" pitchFamily="34" charset="-122"/>
                <a:cs typeface="Calibri" pitchFamily="34" charset="-120"/>
              </a:rPr>
              <a:t>As a Trainee Early Years Support Worker at a London Children's Centre, a child shows sudden behavioural changes — increased withdrawal and irritability. Using critical thinking, rather than accepting a surface explanation, I investigate further.</a:t>
            </a:r>
            <a:endParaRPr lang="en-US" sz="1050" dirty="0"/>
          </a:p>
        </p:txBody>
      </p:sp>
      <p:sp>
        <p:nvSpPr>
          <p:cNvPr id="6" name="Shape 4"/>
          <p:cNvSpPr/>
          <p:nvPr/>
        </p:nvSpPr>
        <p:spPr>
          <a:xfrm>
            <a:off x="365760" y="1920240"/>
            <a:ext cx="1920240" cy="2606040"/>
          </a:xfrm>
          <a:prstGeom prst="roundRect">
            <a:avLst>
              <a:gd name="adj" fmla="val 4762"/>
            </a:avLst>
          </a:prstGeom>
          <a:solidFill>
            <a:srgbClr val="0B3954"/>
          </a:solidFill>
          <a:ln w="12700">
            <a:solidFill>
              <a:srgbClr val="0B3954"/>
            </a:solidFill>
            <a:prstDash val="solid"/>
          </a:ln>
          <a:effectLst>
            <a:outerShdw blurRad="101600" dist="38100" dir="2700000" algn="bl" rotWithShape="0">
              <a:srgbClr val="000000">
                <a:alpha val="14000"/>
              </a:srgbClr>
            </a:outerShdw>
          </a:effectLst>
        </p:spPr>
        <p:txBody>
          <a:bodyPr/>
          <a:lstStyle/>
          <a:p>
            <a:endParaRPr lang="en-GB"/>
          </a:p>
        </p:txBody>
      </p:sp>
      <p:sp>
        <p:nvSpPr>
          <p:cNvPr id="7" name="Text 5"/>
          <p:cNvSpPr/>
          <p:nvPr/>
        </p:nvSpPr>
        <p:spPr>
          <a:xfrm>
            <a:off x="1033272" y="1993392"/>
            <a:ext cx="502920" cy="502920"/>
          </a:xfrm>
          <a:prstGeom prst="rect">
            <a:avLst/>
          </a:prstGeom>
          <a:noFill/>
          <a:ln/>
        </p:spPr>
        <p:txBody>
          <a:bodyPr wrap="square" rtlCol="0" anchor="ctr"/>
          <a:lstStyle/>
          <a:p>
            <a:pPr marL="0" indent="0" algn="ctr">
              <a:buNone/>
            </a:pPr>
            <a:r>
              <a:rPr lang="en-US" sz="1600" b="1" dirty="0">
                <a:solidFill>
                  <a:srgbClr val="C8963E"/>
                </a:solidFill>
                <a:latin typeface="Cambria" pitchFamily="34" charset="0"/>
                <a:ea typeface="Cambria" pitchFamily="34" charset="-122"/>
                <a:cs typeface="Cambria" pitchFamily="34" charset="-120"/>
              </a:rPr>
              <a:t>1</a:t>
            </a:r>
            <a:endParaRPr lang="en-US" sz="1600" dirty="0"/>
          </a:p>
        </p:txBody>
      </p:sp>
      <p:sp>
        <p:nvSpPr>
          <p:cNvPr id="8" name="Text 6"/>
          <p:cNvSpPr/>
          <p:nvPr/>
        </p:nvSpPr>
        <p:spPr>
          <a:xfrm>
            <a:off x="457200" y="2514600"/>
            <a:ext cx="1737360" cy="347472"/>
          </a:xfrm>
          <a:prstGeom prst="rect">
            <a:avLst/>
          </a:prstGeom>
          <a:noFill/>
          <a:ln/>
        </p:spPr>
        <p:txBody>
          <a:bodyPr wrap="square" rtlCol="0" anchor="ctr"/>
          <a:lstStyle/>
          <a:p>
            <a:pPr marL="0" indent="0" algn="ctr">
              <a:buNone/>
            </a:pPr>
            <a:r>
              <a:rPr lang="en-US" sz="1200" b="1" dirty="0">
                <a:solidFill>
                  <a:srgbClr val="C8963E"/>
                </a:solidFill>
                <a:latin typeface="Cambria" pitchFamily="34" charset="0"/>
                <a:ea typeface="Cambria" pitchFamily="34" charset="-122"/>
                <a:cs typeface="Cambria" pitchFamily="34" charset="-120"/>
              </a:rPr>
              <a:t>OBSERVE</a:t>
            </a:r>
            <a:endParaRPr lang="en-US" sz="1200" dirty="0"/>
          </a:p>
        </p:txBody>
      </p:sp>
      <p:sp>
        <p:nvSpPr>
          <p:cNvPr id="9" name="Text 7"/>
          <p:cNvSpPr/>
          <p:nvPr/>
        </p:nvSpPr>
        <p:spPr>
          <a:xfrm>
            <a:off x="457200" y="2907792"/>
            <a:ext cx="1737360" cy="777240"/>
          </a:xfrm>
          <a:prstGeom prst="rect">
            <a:avLst/>
          </a:prstGeom>
          <a:noFill/>
          <a:ln/>
        </p:spPr>
        <p:txBody>
          <a:bodyPr wrap="square" rtlCol="0" anchor="ctr"/>
          <a:lstStyle/>
          <a:p>
            <a:pPr marL="0" indent="0" algn="ctr">
              <a:buNone/>
            </a:pPr>
            <a:r>
              <a:rPr lang="en-US" sz="900" dirty="0">
                <a:solidFill>
                  <a:srgbClr val="F4F7F6"/>
                </a:solidFill>
                <a:latin typeface="Calibri" pitchFamily="34" charset="0"/>
                <a:ea typeface="Calibri" pitchFamily="34" charset="-122"/>
                <a:cs typeface="Calibri" pitchFamily="34" charset="-120"/>
              </a:rPr>
              <a:t>Notice the child's changed behaviour patterns without jumping to conclusions</a:t>
            </a:r>
            <a:endParaRPr lang="en-US" sz="900" dirty="0"/>
          </a:p>
        </p:txBody>
      </p:sp>
      <p:sp>
        <p:nvSpPr>
          <p:cNvPr id="10" name="Shape 8"/>
          <p:cNvSpPr/>
          <p:nvPr/>
        </p:nvSpPr>
        <p:spPr>
          <a:xfrm>
            <a:off x="2468880" y="1920240"/>
            <a:ext cx="1920240" cy="2606040"/>
          </a:xfrm>
          <a:prstGeom prst="roundRect">
            <a:avLst>
              <a:gd name="adj" fmla="val 4762"/>
            </a:avLst>
          </a:prstGeom>
          <a:solidFill>
            <a:srgbClr val="087E8B"/>
          </a:solidFill>
          <a:ln w="12700">
            <a:solidFill>
              <a:srgbClr val="087E8B"/>
            </a:solidFill>
            <a:prstDash val="solid"/>
          </a:ln>
          <a:effectLst>
            <a:outerShdw blurRad="101600" dist="38100" dir="2700000" algn="bl" rotWithShape="0">
              <a:srgbClr val="000000">
                <a:alpha val="14000"/>
              </a:srgbClr>
            </a:outerShdw>
          </a:effectLst>
        </p:spPr>
        <p:txBody>
          <a:bodyPr/>
          <a:lstStyle/>
          <a:p>
            <a:endParaRPr lang="en-GB"/>
          </a:p>
        </p:txBody>
      </p:sp>
      <p:sp>
        <p:nvSpPr>
          <p:cNvPr id="11" name="Text 9"/>
          <p:cNvSpPr/>
          <p:nvPr/>
        </p:nvSpPr>
        <p:spPr>
          <a:xfrm>
            <a:off x="3136392" y="1993392"/>
            <a:ext cx="502920" cy="502920"/>
          </a:xfrm>
          <a:prstGeom prst="rect">
            <a:avLst/>
          </a:prstGeom>
          <a:noFill/>
          <a:ln/>
        </p:spPr>
        <p:txBody>
          <a:bodyPr wrap="square" rtlCol="0" anchor="ctr"/>
          <a:lstStyle/>
          <a:p>
            <a:pPr marL="0" indent="0" algn="ctr">
              <a:buNone/>
            </a:pPr>
            <a:r>
              <a:rPr lang="en-US" sz="1600" b="1" dirty="0">
                <a:solidFill>
                  <a:srgbClr val="C8963E"/>
                </a:solidFill>
                <a:latin typeface="Cambria" pitchFamily="34" charset="0"/>
                <a:ea typeface="Cambria" pitchFamily="34" charset="-122"/>
                <a:cs typeface="Cambria" pitchFamily="34" charset="-120"/>
              </a:rPr>
              <a:t>2</a:t>
            </a:r>
            <a:endParaRPr lang="en-US" sz="1600" dirty="0"/>
          </a:p>
        </p:txBody>
      </p:sp>
      <p:sp>
        <p:nvSpPr>
          <p:cNvPr id="12" name="Text 10"/>
          <p:cNvSpPr/>
          <p:nvPr/>
        </p:nvSpPr>
        <p:spPr>
          <a:xfrm>
            <a:off x="2560320" y="2514600"/>
            <a:ext cx="1737360" cy="347472"/>
          </a:xfrm>
          <a:prstGeom prst="rect">
            <a:avLst/>
          </a:prstGeom>
          <a:noFill/>
          <a:ln/>
        </p:spPr>
        <p:txBody>
          <a:bodyPr wrap="square" rtlCol="0" anchor="ctr"/>
          <a:lstStyle/>
          <a:p>
            <a:pPr marL="0" indent="0" algn="ctr">
              <a:buNone/>
            </a:pPr>
            <a:r>
              <a:rPr lang="en-US" sz="1200" b="1" dirty="0">
                <a:solidFill>
                  <a:srgbClr val="C8963E"/>
                </a:solidFill>
                <a:latin typeface="Cambria" pitchFamily="34" charset="0"/>
                <a:ea typeface="Cambria" pitchFamily="34" charset="-122"/>
                <a:cs typeface="Cambria" pitchFamily="34" charset="-120"/>
              </a:rPr>
              <a:t>QUESTION</a:t>
            </a:r>
            <a:endParaRPr lang="en-US" sz="1200" dirty="0"/>
          </a:p>
        </p:txBody>
      </p:sp>
      <p:sp>
        <p:nvSpPr>
          <p:cNvPr id="13" name="Text 11"/>
          <p:cNvSpPr/>
          <p:nvPr/>
        </p:nvSpPr>
        <p:spPr>
          <a:xfrm>
            <a:off x="2560320" y="2907792"/>
            <a:ext cx="1737360" cy="703509"/>
          </a:xfrm>
          <a:prstGeom prst="rect">
            <a:avLst/>
          </a:prstGeom>
          <a:noFill/>
          <a:ln/>
        </p:spPr>
        <p:txBody>
          <a:bodyPr wrap="square" rtlCol="0" anchor="ctr"/>
          <a:lstStyle/>
          <a:p>
            <a:pPr marL="0" indent="0" algn="ctr">
              <a:buNone/>
            </a:pPr>
            <a:r>
              <a:rPr lang="en-US" sz="900" dirty="0">
                <a:solidFill>
                  <a:srgbClr val="F4F7F6"/>
                </a:solidFill>
                <a:latin typeface="Calibri" pitchFamily="34" charset="0"/>
                <a:ea typeface="Calibri" pitchFamily="34" charset="-122"/>
                <a:cs typeface="Calibri" pitchFamily="34" charset="-120"/>
              </a:rPr>
              <a:t>Ask: Is this within normal developmental variation? Could there be safeguarding concerns?</a:t>
            </a:r>
            <a:endParaRPr lang="en-US" sz="900" dirty="0"/>
          </a:p>
        </p:txBody>
      </p:sp>
      <p:sp>
        <p:nvSpPr>
          <p:cNvPr id="14" name="Shape 12"/>
          <p:cNvSpPr/>
          <p:nvPr/>
        </p:nvSpPr>
        <p:spPr>
          <a:xfrm>
            <a:off x="4572000" y="1920240"/>
            <a:ext cx="1920240" cy="2606040"/>
          </a:xfrm>
          <a:prstGeom prst="roundRect">
            <a:avLst>
              <a:gd name="adj" fmla="val 4762"/>
            </a:avLst>
          </a:prstGeom>
          <a:solidFill>
            <a:srgbClr val="0B3954"/>
          </a:solidFill>
          <a:ln w="12700">
            <a:solidFill>
              <a:srgbClr val="0B3954"/>
            </a:solidFill>
            <a:prstDash val="solid"/>
          </a:ln>
          <a:effectLst>
            <a:outerShdw blurRad="101600" dist="38100" dir="2700000" algn="bl" rotWithShape="0">
              <a:srgbClr val="000000">
                <a:alpha val="14000"/>
              </a:srgbClr>
            </a:outerShdw>
          </a:effectLst>
        </p:spPr>
        <p:txBody>
          <a:bodyPr/>
          <a:lstStyle/>
          <a:p>
            <a:endParaRPr lang="en-GB"/>
          </a:p>
        </p:txBody>
      </p:sp>
      <p:sp>
        <p:nvSpPr>
          <p:cNvPr id="15" name="Text 13"/>
          <p:cNvSpPr/>
          <p:nvPr/>
        </p:nvSpPr>
        <p:spPr>
          <a:xfrm>
            <a:off x="5239512" y="1993392"/>
            <a:ext cx="502920" cy="502920"/>
          </a:xfrm>
          <a:prstGeom prst="rect">
            <a:avLst/>
          </a:prstGeom>
          <a:noFill/>
          <a:ln/>
        </p:spPr>
        <p:txBody>
          <a:bodyPr wrap="square" rtlCol="0" anchor="ctr"/>
          <a:lstStyle/>
          <a:p>
            <a:pPr marL="0" indent="0" algn="ctr">
              <a:buNone/>
            </a:pPr>
            <a:r>
              <a:rPr lang="en-US" sz="1600" b="1" dirty="0">
                <a:solidFill>
                  <a:srgbClr val="C8963E"/>
                </a:solidFill>
                <a:latin typeface="Cambria" pitchFamily="34" charset="0"/>
                <a:ea typeface="Cambria" pitchFamily="34" charset="-122"/>
                <a:cs typeface="Cambria" pitchFamily="34" charset="-120"/>
              </a:rPr>
              <a:t>3</a:t>
            </a:r>
            <a:endParaRPr lang="en-US" sz="1600" dirty="0"/>
          </a:p>
        </p:txBody>
      </p:sp>
      <p:sp>
        <p:nvSpPr>
          <p:cNvPr id="16" name="Text 14"/>
          <p:cNvSpPr/>
          <p:nvPr/>
        </p:nvSpPr>
        <p:spPr>
          <a:xfrm>
            <a:off x="4663440" y="2514600"/>
            <a:ext cx="1737360" cy="347472"/>
          </a:xfrm>
          <a:prstGeom prst="rect">
            <a:avLst/>
          </a:prstGeom>
          <a:noFill/>
          <a:ln/>
        </p:spPr>
        <p:txBody>
          <a:bodyPr wrap="square" rtlCol="0" anchor="ctr"/>
          <a:lstStyle/>
          <a:p>
            <a:pPr marL="0" indent="0" algn="ctr">
              <a:buNone/>
            </a:pPr>
            <a:r>
              <a:rPr lang="en-US" sz="1200" b="1" dirty="0">
                <a:solidFill>
                  <a:srgbClr val="C8963E"/>
                </a:solidFill>
                <a:latin typeface="Cambria" pitchFamily="34" charset="0"/>
                <a:ea typeface="Cambria" pitchFamily="34" charset="-122"/>
                <a:cs typeface="Cambria" pitchFamily="34" charset="-120"/>
              </a:rPr>
              <a:t>INVESTIGATE</a:t>
            </a:r>
            <a:endParaRPr lang="en-US" sz="1200" dirty="0"/>
          </a:p>
        </p:txBody>
      </p:sp>
      <p:sp>
        <p:nvSpPr>
          <p:cNvPr id="17" name="Text 15"/>
          <p:cNvSpPr/>
          <p:nvPr/>
        </p:nvSpPr>
        <p:spPr>
          <a:xfrm>
            <a:off x="4663440" y="2907792"/>
            <a:ext cx="1737360" cy="842405"/>
          </a:xfrm>
          <a:prstGeom prst="rect">
            <a:avLst/>
          </a:prstGeom>
          <a:noFill/>
          <a:ln/>
        </p:spPr>
        <p:txBody>
          <a:bodyPr wrap="square" rtlCol="0" anchor="ctr"/>
          <a:lstStyle/>
          <a:p>
            <a:pPr algn="ctr"/>
            <a:r>
              <a:rPr lang="en-US" sz="900" dirty="0">
                <a:solidFill>
                  <a:srgbClr val="F4F7F6"/>
                </a:solidFill>
                <a:latin typeface="Calibri" pitchFamily="34" charset="0"/>
                <a:ea typeface="Calibri" pitchFamily="34" charset="-122"/>
                <a:cs typeface="Calibri" pitchFamily="34" charset="-120"/>
              </a:rPr>
              <a:t>Consult observation records, speak sensitively with family, review </a:t>
            </a:r>
            <a:r>
              <a:rPr lang="en-US" sz="900" dirty="0" err="1">
                <a:solidFill>
                  <a:srgbClr val="F4F7F6"/>
                </a:solidFill>
                <a:latin typeface="Calibri" pitchFamily="34" charset="0"/>
                <a:ea typeface="Calibri" pitchFamily="34" charset="-122"/>
                <a:cs typeface="Calibri" pitchFamily="34" charset="-120"/>
              </a:rPr>
              <a:t>EYFS</a:t>
            </a:r>
            <a:r>
              <a:rPr lang="en-US" sz="900" dirty="0">
                <a:solidFill>
                  <a:srgbClr val="F4F7F6"/>
                </a:solidFill>
                <a:latin typeface="Calibri" pitchFamily="34" charset="0"/>
                <a:ea typeface="Calibri" pitchFamily="34" charset="-122"/>
                <a:cs typeface="Calibri" pitchFamily="34" charset="-120"/>
              </a:rPr>
              <a:t> (</a:t>
            </a:r>
            <a:r>
              <a:rPr lang="en-GB" sz="900" dirty="0">
                <a:solidFill>
                  <a:schemeClr val="bg1"/>
                </a:solidFill>
              </a:rPr>
              <a:t>Early Years Foundation Stage) </a:t>
            </a:r>
            <a:r>
              <a:rPr lang="en-US" sz="900" dirty="0">
                <a:solidFill>
                  <a:srgbClr val="F4F7F6"/>
                </a:solidFill>
                <a:latin typeface="Calibri" pitchFamily="34" charset="0"/>
                <a:ea typeface="Calibri" pitchFamily="34" charset="-122"/>
                <a:cs typeface="Calibri" pitchFamily="34" charset="-120"/>
              </a:rPr>
              <a:t>progress notes</a:t>
            </a:r>
            <a:endParaRPr lang="en-US" sz="900" dirty="0"/>
          </a:p>
        </p:txBody>
      </p:sp>
      <p:sp>
        <p:nvSpPr>
          <p:cNvPr id="18" name="Shape 16"/>
          <p:cNvSpPr/>
          <p:nvPr/>
        </p:nvSpPr>
        <p:spPr>
          <a:xfrm>
            <a:off x="6675120" y="1920240"/>
            <a:ext cx="1920240" cy="2606040"/>
          </a:xfrm>
          <a:prstGeom prst="roundRect">
            <a:avLst>
              <a:gd name="adj" fmla="val 4762"/>
            </a:avLst>
          </a:prstGeom>
          <a:solidFill>
            <a:srgbClr val="087E8B"/>
          </a:solidFill>
          <a:ln w="12700">
            <a:solidFill>
              <a:srgbClr val="087E8B"/>
            </a:solidFill>
            <a:prstDash val="solid"/>
          </a:ln>
          <a:effectLst>
            <a:outerShdw blurRad="101600" dist="38100" dir="2700000" algn="bl" rotWithShape="0">
              <a:srgbClr val="000000">
                <a:alpha val="14000"/>
              </a:srgbClr>
            </a:outerShdw>
          </a:effectLst>
        </p:spPr>
        <p:txBody>
          <a:bodyPr/>
          <a:lstStyle/>
          <a:p>
            <a:endParaRPr lang="en-GB"/>
          </a:p>
        </p:txBody>
      </p:sp>
      <p:sp>
        <p:nvSpPr>
          <p:cNvPr id="19" name="Text 17"/>
          <p:cNvSpPr/>
          <p:nvPr/>
        </p:nvSpPr>
        <p:spPr>
          <a:xfrm>
            <a:off x="7342632" y="1993392"/>
            <a:ext cx="502920" cy="502920"/>
          </a:xfrm>
          <a:prstGeom prst="rect">
            <a:avLst/>
          </a:prstGeom>
          <a:noFill/>
          <a:ln/>
        </p:spPr>
        <p:txBody>
          <a:bodyPr wrap="square" rtlCol="0" anchor="ctr"/>
          <a:lstStyle/>
          <a:p>
            <a:pPr marL="0" indent="0" algn="ctr">
              <a:buNone/>
            </a:pPr>
            <a:r>
              <a:rPr lang="en-US" sz="1600" b="1" dirty="0">
                <a:solidFill>
                  <a:srgbClr val="C8963E"/>
                </a:solidFill>
                <a:latin typeface="Cambria" pitchFamily="34" charset="0"/>
                <a:ea typeface="Cambria" pitchFamily="34" charset="-122"/>
                <a:cs typeface="Cambria" pitchFamily="34" charset="-120"/>
              </a:rPr>
              <a:t>4</a:t>
            </a:r>
            <a:endParaRPr lang="en-US" sz="1600" dirty="0"/>
          </a:p>
        </p:txBody>
      </p:sp>
      <p:sp>
        <p:nvSpPr>
          <p:cNvPr id="20" name="Text 18"/>
          <p:cNvSpPr/>
          <p:nvPr/>
        </p:nvSpPr>
        <p:spPr>
          <a:xfrm>
            <a:off x="6766560" y="2514600"/>
            <a:ext cx="1737360" cy="347472"/>
          </a:xfrm>
          <a:prstGeom prst="rect">
            <a:avLst/>
          </a:prstGeom>
          <a:noFill/>
          <a:ln/>
        </p:spPr>
        <p:txBody>
          <a:bodyPr wrap="square" rtlCol="0" anchor="ctr"/>
          <a:lstStyle/>
          <a:p>
            <a:pPr marL="0" indent="0" algn="ctr">
              <a:buNone/>
            </a:pPr>
            <a:r>
              <a:rPr lang="en-US" sz="1200" b="1" dirty="0">
                <a:solidFill>
                  <a:srgbClr val="C8963E"/>
                </a:solidFill>
                <a:latin typeface="Cambria" pitchFamily="34" charset="0"/>
                <a:ea typeface="Cambria" pitchFamily="34" charset="-122"/>
                <a:cs typeface="Cambria" pitchFamily="34" charset="-120"/>
              </a:rPr>
              <a:t>ACT</a:t>
            </a:r>
            <a:endParaRPr lang="en-US" sz="1200" dirty="0"/>
          </a:p>
        </p:txBody>
      </p:sp>
      <p:sp>
        <p:nvSpPr>
          <p:cNvPr id="21" name="Text 19"/>
          <p:cNvSpPr/>
          <p:nvPr/>
        </p:nvSpPr>
        <p:spPr>
          <a:xfrm>
            <a:off x="6766560" y="2907792"/>
            <a:ext cx="1737360" cy="777240"/>
          </a:xfrm>
          <a:prstGeom prst="rect">
            <a:avLst/>
          </a:prstGeom>
          <a:noFill/>
          <a:ln/>
        </p:spPr>
        <p:txBody>
          <a:bodyPr wrap="square" rtlCol="0" anchor="ctr"/>
          <a:lstStyle/>
          <a:p>
            <a:pPr marL="0" indent="0" algn="ctr">
              <a:buNone/>
            </a:pPr>
            <a:r>
              <a:rPr lang="en-US" sz="900" dirty="0">
                <a:solidFill>
                  <a:srgbClr val="F4F7F6"/>
                </a:solidFill>
                <a:latin typeface="Calibri" pitchFamily="34" charset="0"/>
                <a:ea typeface="Calibri" pitchFamily="34" charset="-122"/>
                <a:cs typeface="Calibri" pitchFamily="34" charset="-120"/>
              </a:rPr>
              <a:t>Raise concerns with the designated safeguarding lead, document findings, follow policy</a:t>
            </a:r>
            <a:endParaRPr lang="en-US" sz="900" dirty="0"/>
          </a:p>
        </p:txBody>
      </p:sp>
      <p:sp>
        <p:nvSpPr>
          <p:cNvPr id="22" name="Text 20"/>
          <p:cNvSpPr/>
          <p:nvPr/>
        </p:nvSpPr>
        <p:spPr>
          <a:xfrm>
            <a:off x="365760" y="4663440"/>
            <a:ext cx="8412480" cy="320040"/>
          </a:xfrm>
          <a:prstGeom prst="rect">
            <a:avLst/>
          </a:prstGeom>
          <a:noFill/>
          <a:ln/>
        </p:spPr>
        <p:txBody>
          <a:bodyPr wrap="square" rtlCol="0" anchor="ctr"/>
          <a:lstStyle/>
          <a:p>
            <a:pPr marL="0" indent="0">
              <a:buNone/>
            </a:pPr>
            <a:r>
              <a:rPr lang="en-US" sz="900" i="1" dirty="0">
                <a:solidFill>
                  <a:srgbClr val="5C7C87"/>
                </a:solidFill>
                <a:latin typeface="Calibri" pitchFamily="34" charset="0"/>
                <a:ea typeface="Calibri" pitchFamily="34" charset="-122"/>
                <a:cs typeface="Calibri" pitchFamily="34" charset="-120"/>
              </a:rPr>
              <a:t>This example demonstrates that critical thinking directly supports safeguarding and person-centred practice — two core competencies in health and social care (Cottrell, 2017; Skills for Care, 2023).</a:t>
            </a:r>
            <a:endParaRPr lang="en-US" sz="900" dirty="0"/>
          </a:p>
        </p:txBody>
      </p:sp>
      <p:sp>
        <p:nvSpPr>
          <p:cNvPr id="24" name="Shape 0">
            <a:extLst>
              <a:ext uri="{FF2B5EF4-FFF2-40B4-BE49-F238E27FC236}">
                <a16:creationId xmlns:a16="http://schemas.microsoft.com/office/drawing/2014/main" id="{74C44CDD-0F59-E100-EBFD-C8CBB0B6EB33}"/>
              </a:ext>
            </a:extLst>
          </p:cNvPr>
          <p:cNvSpPr/>
          <p:nvPr/>
        </p:nvSpPr>
        <p:spPr>
          <a:xfrm>
            <a:off x="0" y="5031486"/>
            <a:ext cx="9144000" cy="128016"/>
          </a:xfrm>
          <a:prstGeom prst="rect">
            <a:avLst/>
          </a:prstGeom>
          <a:solidFill>
            <a:srgbClr val="0B3954"/>
          </a:solidFill>
          <a:ln w="12700">
            <a:solidFill>
              <a:srgbClr val="0B3954"/>
            </a:solidFill>
            <a:prstDash val="solid"/>
          </a:ln>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4F7F6"/>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087E8B"/>
          </a:solidFill>
          <a:ln w="12700">
            <a:solidFill>
              <a:srgbClr val="087E8B"/>
            </a:solidFill>
            <a:prstDash val="solid"/>
          </a:ln>
        </p:spPr>
        <p:txBody>
          <a:bodyPr/>
          <a:lstStyle/>
          <a:p>
            <a:endParaRPr lang="en-GB"/>
          </a:p>
        </p:txBody>
      </p:sp>
      <p:sp>
        <p:nvSpPr>
          <p:cNvPr id="3" name="Text 1"/>
          <p:cNvSpPr/>
          <p:nvPr/>
        </p:nvSpPr>
        <p:spPr>
          <a:xfrm>
            <a:off x="457200" y="73152"/>
            <a:ext cx="8229600" cy="777240"/>
          </a:xfrm>
          <a:prstGeom prst="rect">
            <a:avLst/>
          </a:prstGeom>
          <a:noFill/>
          <a:ln/>
        </p:spPr>
        <p:txBody>
          <a:bodyPr wrap="square" rtlCol="0" anchor="ctr"/>
          <a:lstStyle/>
          <a:p>
            <a:r>
              <a:rPr lang="en-GB" sz="2800" dirty="0"/>
              <a:t>🪞</a:t>
            </a:r>
            <a:r>
              <a:rPr lang="en-US" sz="2600" b="1" dirty="0">
                <a:solidFill>
                  <a:srgbClr val="FFFFFF"/>
                </a:solidFill>
                <a:latin typeface="Cambria" pitchFamily="34" charset="0"/>
                <a:ea typeface="Cambria" pitchFamily="34" charset="-122"/>
                <a:cs typeface="Cambria" pitchFamily="34" charset="-120"/>
              </a:rPr>
              <a:t>Reflection &amp; Personal Action Plan</a:t>
            </a:r>
            <a:endParaRPr lang="en-US" sz="2600" dirty="0"/>
          </a:p>
        </p:txBody>
      </p:sp>
      <p:sp>
        <p:nvSpPr>
          <p:cNvPr id="4" name="Text 2"/>
          <p:cNvSpPr/>
          <p:nvPr/>
        </p:nvSpPr>
        <p:spPr>
          <a:xfrm>
            <a:off x="365760" y="1051560"/>
            <a:ext cx="4114800" cy="320040"/>
          </a:xfrm>
          <a:prstGeom prst="rect">
            <a:avLst/>
          </a:prstGeom>
          <a:noFill/>
          <a:ln/>
        </p:spPr>
        <p:txBody>
          <a:bodyPr wrap="square" rtlCol="0" anchor="ctr"/>
          <a:lstStyle/>
          <a:p>
            <a:pPr marL="0" indent="0">
              <a:buNone/>
            </a:pPr>
            <a:r>
              <a:rPr lang="en-US" sz="1300" b="1" dirty="0">
                <a:solidFill>
                  <a:srgbClr val="0B3954"/>
                </a:solidFill>
                <a:latin typeface="Cambria" pitchFamily="34" charset="0"/>
                <a:ea typeface="Cambria" pitchFamily="34" charset="-122"/>
                <a:cs typeface="Cambria" pitchFamily="34" charset="-120"/>
              </a:rPr>
              <a:t>Current Self-Assessment</a:t>
            </a:r>
            <a:endParaRPr lang="en-US" sz="1300" dirty="0"/>
          </a:p>
        </p:txBody>
      </p:sp>
      <p:sp>
        <p:nvSpPr>
          <p:cNvPr id="5" name="Text 3"/>
          <p:cNvSpPr/>
          <p:nvPr/>
        </p:nvSpPr>
        <p:spPr>
          <a:xfrm>
            <a:off x="365760" y="1417320"/>
            <a:ext cx="4114800" cy="256032"/>
          </a:xfrm>
          <a:prstGeom prst="rect">
            <a:avLst/>
          </a:prstGeom>
          <a:noFill/>
          <a:ln/>
        </p:spPr>
        <p:txBody>
          <a:bodyPr wrap="square" rtlCol="0" anchor="ctr"/>
          <a:lstStyle/>
          <a:p>
            <a:pPr marL="0" indent="0">
              <a:buNone/>
            </a:pPr>
            <a:r>
              <a:rPr lang="en-US" sz="1050" b="1" dirty="0">
                <a:solidFill>
                  <a:srgbClr val="087E8B"/>
                </a:solidFill>
                <a:latin typeface="Calibri" pitchFamily="34" charset="0"/>
                <a:ea typeface="Calibri" pitchFamily="34" charset="-122"/>
                <a:cs typeface="Calibri" pitchFamily="34" charset="-120"/>
              </a:rPr>
              <a:t>Strengths:</a:t>
            </a:r>
            <a:endParaRPr lang="en-US" sz="1050" dirty="0"/>
          </a:p>
        </p:txBody>
      </p:sp>
      <p:sp>
        <p:nvSpPr>
          <p:cNvPr id="6" name="Text 4"/>
          <p:cNvSpPr/>
          <p:nvPr/>
        </p:nvSpPr>
        <p:spPr>
          <a:xfrm>
            <a:off x="411480" y="1691640"/>
            <a:ext cx="4069080" cy="347472"/>
          </a:xfrm>
          <a:prstGeom prst="rect">
            <a:avLst/>
          </a:prstGeom>
          <a:noFill/>
          <a:ln/>
        </p:spPr>
        <p:txBody>
          <a:bodyPr wrap="square" rtlCol="0" anchor="ctr"/>
          <a:lstStyle/>
          <a:p>
            <a:pPr marL="342900" indent="-342900">
              <a:buSzPct val="100000"/>
              <a:buChar char="•"/>
            </a:pPr>
            <a:r>
              <a:rPr lang="en-US" sz="1000" dirty="0">
                <a:solidFill>
                  <a:srgbClr val="1A2E35"/>
                </a:solidFill>
                <a:latin typeface="Calibri" pitchFamily="34" charset="0"/>
                <a:ea typeface="Calibri" pitchFamily="34" charset="-122"/>
                <a:cs typeface="Calibri" pitchFamily="34" charset="-120"/>
              </a:rPr>
              <a:t>Ask questions before accepting information at face value</a:t>
            </a:r>
            <a:endParaRPr lang="en-US" sz="1000" dirty="0"/>
          </a:p>
        </p:txBody>
      </p:sp>
      <p:sp>
        <p:nvSpPr>
          <p:cNvPr id="7" name="Text 5"/>
          <p:cNvSpPr/>
          <p:nvPr/>
        </p:nvSpPr>
        <p:spPr>
          <a:xfrm>
            <a:off x="411480" y="2075688"/>
            <a:ext cx="4069080" cy="347472"/>
          </a:xfrm>
          <a:prstGeom prst="rect">
            <a:avLst/>
          </a:prstGeom>
          <a:noFill/>
          <a:ln/>
        </p:spPr>
        <p:txBody>
          <a:bodyPr wrap="square" rtlCol="0" anchor="ctr"/>
          <a:lstStyle/>
          <a:p>
            <a:pPr marL="342900" indent="-342900">
              <a:buSzPct val="100000"/>
              <a:buChar char="•"/>
            </a:pPr>
            <a:r>
              <a:rPr lang="en-GB" sz="1000" dirty="0"/>
              <a:t>Comfortable checking observation records and looking for patterns.</a:t>
            </a:r>
            <a:endParaRPr lang="en-US" sz="1000" dirty="0"/>
          </a:p>
        </p:txBody>
      </p:sp>
      <p:sp>
        <p:nvSpPr>
          <p:cNvPr id="8" name="Text 6"/>
          <p:cNvSpPr/>
          <p:nvPr/>
        </p:nvSpPr>
        <p:spPr>
          <a:xfrm>
            <a:off x="365760" y="2514600"/>
            <a:ext cx="4114800" cy="256032"/>
          </a:xfrm>
          <a:prstGeom prst="rect">
            <a:avLst/>
          </a:prstGeom>
          <a:noFill/>
          <a:ln/>
        </p:spPr>
        <p:txBody>
          <a:bodyPr wrap="square" rtlCol="0" anchor="ctr"/>
          <a:lstStyle/>
          <a:p>
            <a:pPr marL="0" indent="0">
              <a:buNone/>
            </a:pPr>
            <a:r>
              <a:rPr lang="en-US" sz="1050" b="1" dirty="0">
                <a:solidFill>
                  <a:srgbClr val="C8963E"/>
                </a:solidFill>
                <a:latin typeface="Calibri" pitchFamily="34" charset="0"/>
                <a:ea typeface="Calibri" pitchFamily="34" charset="-122"/>
                <a:cs typeface="Calibri" pitchFamily="34" charset="-120"/>
              </a:rPr>
              <a:t>Areas to Develop:</a:t>
            </a:r>
            <a:endParaRPr lang="en-US" sz="1050" dirty="0"/>
          </a:p>
        </p:txBody>
      </p:sp>
      <p:sp>
        <p:nvSpPr>
          <p:cNvPr id="9" name="Text 7"/>
          <p:cNvSpPr/>
          <p:nvPr/>
        </p:nvSpPr>
        <p:spPr>
          <a:xfrm>
            <a:off x="411480" y="2788920"/>
            <a:ext cx="4069080" cy="347472"/>
          </a:xfrm>
          <a:prstGeom prst="rect">
            <a:avLst/>
          </a:prstGeom>
          <a:noFill/>
          <a:ln/>
        </p:spPr>
        <p:txBody>
          <a:bodyPr wrap="square" rtlCol="0" anchor="ctr"/>
          <a:lstStyle/>
          <a:p>
            <a:pPr marL="342900" indent="-342900">
              <a:buSzPct val="100000"/>
              <a:buChar char="•"/>
            </a:pPr>
            <a:r>
              <a:rPr lang="en-GB" sz="1000" dirty="0"/>
              <a:t>Needs to improve in checking and judging academic research sources.</a:t>
            </a:r>
            <a:endParaRPr lang="en-US" sz="1000" dirty="0"/>
          </a:p>
        </p:txBody>
      </p:sp>
      <p:sp>
        <p:nvSpPr>
          <p:cNvPr id="10" name="Text 8"/>
          <p:cNvSpPr/>
          <p:nvPr/>
        </p:nvSpPr>
        <p:spPr>
          <a:xfrm>
            <a:off x="411480" y="3172968"/>
            <a:ext cx="4069080" cy="347472"/>
          </a:xfrm>
          <a:prstGeom prst="rect">
            <a:avLst/>
          </a:prstGeom>
          <a:noFill/>
          <a:ln/>
        </p:spPr>
        <p:txBody>
          <a:bodyPr wrap="square" rtlCol="0" anchor="ctr"/>
          <a:lstStyle/>
          <a:p>
            <a:pPr marL="342900" indent="-342900">
              <a:buSzPct val="100000"/>
              <a:buChar char="•"/>
            </a:pPr>
            <a:r>
              <a:rPr lang="en-GB" sz="1000" dirty="0"/>
              <a:t>Needs to build confidence in formally reporting concerns to senior staff.</a:t>
            </a:r>
            <a:endParaRPr lang="en-US" sz="1000" dirty="0"/>
          </a:p>
        </p:txBody>
      </p:sp>
      <p:sp>
        <p:nvSpPr>
          <p:cNvPr id="11" name="Shape 9"/>
          <p:cNvSpPr/>
          <p:nvPr/>
        </p:nvSpPr>
        <p:spPr>
          <a:xfrm>
            <a:off x="4754880" y="1024128"/>
            <a:ext cx="4023360" cy="3794760"/>
          </a:xfrm>
          <a:prstGeom prst="roundRect">
            <a:avLst>
              <a:gd name="adj" fmla="val 2410"/>
            </a:avLst>
          </a:prstGeom>
          <a:solidFill>
            <a:srgbClr val="0B3954"/>
          </a:solidFill>
          <a:ln w="12700">
            <a:solidFill>
              <a:srgbClr val="0B3954"/>
            </a:solidFill>
            <a:prstDash val="solid"/>
          </a:ln>
          <a:effectLst>
            <a:outerShdw blurRad="101600" dist="38100" dir="2700000" algn="bl" rotWithShape="0">
              <a:srgbClr val="000000">
                <a:alpha val="14000"/>
              </a:srgbClr>
            </a:outerShdw>
          </a:effectLst>
        </p:spPr>
        <p:txBody>
          <a:bodyPr/>
          <a:lstStyle/>
          <a:p>
            <a:endParaRPr lang="en-GB"/>
          </a:p>
        </p:txBody>
      </p:sp>
      <p:sp>
        <p:nvSpPr>
          <p:cNvPr id="12" name="Text 10"/>
          <p:cNvSpPr/>
          <p:nvPr/>
        </p:nvSpPr>
        <p:spPr>
          <a:xfrm>
            <a:off x="4846320" y="1115568"/>
            <a:ext cx="3840480" cy="347472"/>
          </a:xfrm>
          <a:prstGeom prst="rect">
            <a:avLst/>
          </a:prstGeom>
          <a:noFill/>
          <a:ln/>
        </p:spPr>
        <p:txBody>
          <a:bodyPr wrap="square" rtlCol="0" anchor="ctr"/>
          <a:lstStyle/>
          <a:p>
            <a:pPr marL="0" indent="0" algn="ctr">
              <a:buNone/>
            </a:pPr>
            <a:r>
              <a:rPr lang="en-US" sz="1400" b="1" dirty="0">
                <a:solidFill>
                  <a:srgbClr val="C8963E"/>
                </a:solidFill>
                <a:latin typeface="Cambria" pitchFamily="34" charset="0"/>
                <a:ea typeface="Cambria" pitchFamily="34" charset="-122"/>
                <a:cs typeface="Cambria" pitchFamily="34" charset="-120"/>
              </a:rPr>
              <a:t>Action Plan</a:t>
            </a:r>
            <a:endParaRPr lang="en-US" sz="1400" dirty="0"/>
          </a:p>
        </p:txBody>
      </p:sp>
      <p:sp>
        <p:nvSpPr>
          <p:cNvPr id="13" name="Shape 11"/>
          <p:cNvSpPr/>
          <p:nvPr/>
        </p:nvSpPr>
        <p:spPr>
          <a:xfrm>
            <a:off x="4892040" y="1554480"/>
            <a:ext cx="3749040" cy="676656"/>
          </a:xfrm>
          <a:prstGeom prst="roundRect">
            <a:avLst>
              <a:gd name="adj" fmla="val 8108"/>
            </a:avLst>
          </a:prstGeom>
          <a:solidFill>
            <a:srgbClr val="087E8B">
              <a:alpha val="20000"/>
            </a:srgbClr>
          </a:solidFill>
          <a:ln w="6350">
            <a:solidFill>
              <a:srgbClr val="087E8B"/>
            </a:solidFill>
            <a:prstDash val="solid"/>
          </a:ln>
        </p:spPr>
        <p:txBody>
          <a:bodyPr/>
          <a:lstStyle/>
          <a:p>
            <a:endParaRPr lang="en-GB"/>
          </a:p>
        </p:txBody>
      </p:sp>
      <p:sp>
        <p:nvSpPr>
          <p:cNvPr id="14" name="Text 12"/>
          <p:cNvSpPr/>
          <p:nvPr/>
        </p:nvSpPr>
        <p:spPr>
          <a:xfrm>
            <a:off x="4983480" y="1591056"/>
            <a:ext cx="2834640" cy="292608"/>
          </a:xfrm>
          <a:prstGeom prst="rect">
            <a:avLst/>
          </a:prstGeom>
          <a:noFill/>
          <a:ln/>
        </p:spPr>
        <p:txBody>
          <a:bodyPr wrap="square" rtlCol="0" anchor="ctr"/>
          <a:lstStyle/>
          <a:p>
            <a:pPr marL="0" indent="0">
              <a:buNone/>
            </a:pPr>
            <a:r>
              <a:rPr lang="en-US" sz="950" dirty="0">
                <a:solidFill>
                  <a:srgbClr val="FFFFFF"/>
                </a:solidFill>
                <a:latin typeface="Calibri" pitchFamily="34" charset="0"/>
                <a:ea typeface="Calibri" pitchFamily="34" charset="-122"/>
                <a:cs typeface="Calibri" pitchFamily="34" charset="-120"/>
              </a:rPr>
              <a:t>Complete critical review workshop</a:t>
            </a:r>
            <a:endParaRPr lang="en-US" sz="950" dirty="0"/>
          </a:p>
        </p:txBody>
      </p:sp>
      <p:sp>
        <p:nvSpPr>
          <p:cNvPr id="15" name="Text 13"/>
          <p:cNvSpPr/>
          <p:nvPr/>
        </p:nvSpPr>
        <p:spPr>
          <a:xfrm>
            <a:off x="7498080" y="1591056"/>
            <a:ext cx="914400" cy="292608"/>
          </a:xfrm>
          <a:prstGeom prst="rect">
            <a:avLst/>
          </a:prstGeom>
          <a:noFill/>
          <a:ln/>
        </p:spPr>
        <p:txBody>
          <a:bodyPr wrap="square" rtlCol="0" anchor="ctr"/>
          <a:lstStyle/>
          <a:p>
            <a:pPr marL="0" indent="0" algn="r">
              <a:buNone/>
            </a:pPr>
            <a:r>
              <a:rPr lang="en-US" sz="850" b="1" dirty="0">
                <a:solidFill>
                  <a:srgbClr val="C8963E"/>
                </a:solidFill>
                <a:latin typeface="Calibri" pitchFamily="34" charset="0"/>
                <a:ea typeface="Calibri" pitchFamily="34" charset="-122"/>
                <a:cs typeface="Calibri" pitchFamily="34" charset="-120"/>
              </a:rPr>
              <a:t>July 2026</a:t>
            </a:r>
            <a:endParaRPr lang="en-US" sz="850" dirty="0"/>
          </a:p>
        </p:txBody>
      </p:sp>
      <p:sp>
        <p:nvSpPr>
          <p:cNvPr id="16" name="Text 14"/>
          <p:cNvSpPr/>
          <p:nvPr/>
        </p:nvSpPr>
        <p:spPr>
          <a:xfrm>
            <a:off x="4983480" y="1901952"/>
            <a:ext cx="3566160" cy="201168"/>
          </a:xfrm>
          <a:prstGeom prst="rect">
            <a:avLst/>
          </a:prstGeom>
          <a:noFill/>
          <a:ln/>
        </p:spPr>
        <p:txBody>
          <a:bodyPr wrap="square" rtlCol="0" anchor="ctr"/>
          <a:lstStyle/>
          <a:p>
            <a:pPr marL="0" indent="0">
              <a:buNone/>
            </a:pPr>
            <a:r>
              <a:rPr lang="en-US" sz="800" i="1" dirty="0">
                <a:solidFill>
                  <a:srgbClr val="A0BAC4"/>
                </a:solidFill>
                <a:latin typeface="Calibri" pitchFamily="34" charset="0"/>
                <a:ea typeface="Calibri" pitchFamily="34" charset="-122"/>
                <a:cs typeface="Calibri" pitchFamily="34" charset="-120"/>
              </a:rPr>
              <a:t>Action 1</a:t>
            </a:r>
            <a:endParaRPr lang="en-US" sz="800" dirty="0"/>
          </a:p>
        </p:txBody>
      </p:sp>
      <p:sp>
        <p:nvSpPr>
          <p:cNvPr id="17" name="Shape 15"/>
          <p:cNvSpPr/>
          <p:nvPr/>
        </p:nvSpPr>
        <p:spPr>
          <a:xfrm>
            <a:off x="4892040" y="2322576"/>
            <a:ext cx="3749040" cy="676656"/>
          </a:xfrm>
          <a:prstGeom prst="roundRect">
            <a:avLst>
              <a:gd name="adj" fmla="val 8108"/>
            </a:avLst>
          </a:prstGeom>
          <a:solidFill>
            <a:srgbClr val="087E8B">
              <a:alpha val="20000"/>
            </a:srgbClr>
          </a:solidFill>
          <a:ln w="6350">
            <a:solidFill>
              <a:srgbClr val="087E8B"/>
            </a:solidFill>
            <a:prstDash val="solid"/>
          </a:ln>
        </p:spPr>
        <p:txBody>
          <a:bodyPr/>
          <a:lstStyle/>
          <a:p>
            <a:endParaRPr lang="en-GB"/>
          </a:p>
        </p:txBody>
      </p:sp>
      <p:sp>
        <p:nvSpPr>
          <p:cNvPr id="18" name="Text 16"/>
          <p:cNvSpPr/>
          <p:nvPr/>
        </p:nvSpPr>
        <p:spPr>
          <a:xfrm>
            <a:off x="4983480" y="2359152"/>
            <a:ext cx="2834640" cy="292608"/>
          </a:xfrm>
          <a:prstGeom prst="rect">
            <a:avLst/>
          </a:prstGeom>
          <a:noFill/>
          <a:ln/>
        </p:spPr>
        <p:txBody>
          <a:bodyPr wrap="square" rtlCol="0" anchor="ctr"/>
          <a:lstStyle/>
          <a:p>
            <a:pPr marL="0" indent="0">
              <a:buNone/>
            </a:pPr>
            <a:r>
              <a:rPr lang="en-US" sz="950" dirty="0">
                <a:solidFill>
                  <a:srgbClr val="FFFFFF"/>
                </a:solidFill>
                <a:latin typeface="Calibri" pitchFamily="34" charset="0"/>
                <a:ea typeface="Calibri" pitchFamily="34" charset="-122"/>
                <a:cs typeface="Calibri" pitchFamily="34" charset="-120"/>
              </a:rPr>
              <a:t>Read one peer-studied article weekly on H&amp;SC practice</a:t>
            </a:r>
            <a:endParaRPr lang="en-US" sz="950" dirty="0"/>
          </a:p>
        </p:txBody>
      </p:sp>
      <p:sp>
        <p:nvSpPr>
          <p:cNvPr id="19" name="Text 17"/>
          <p:cNvSpPr/>
          <p:nvPr/>
        </p:nvSpPr>
        <p:spPr>
          <a:xfrm>
            <a:off x="7498080" y="2359152"/>
            <a:ext cx="914400" cy="292608"/>
          </a:xfrm>
          <a:prstGeom prst="rect">
            <a:avLst/>
          </a:prstGeom>
          <a:noFill/>
          <a:ln/>
        </p:spPr>
        <p:txBody>
          <a:bodyPr wrap="square" rtlCol="0" anchor="ctr"/>
          <a:lstStyle/>
          <a:p>
            <a:pPr marL="0" indent="0" algn="r">
              <a:buNone/>
            </a:pPr>
            <a:r>
              <a:rPr lang="en-US" sz="850" b="1" dirty="0">
                <a:solidFill>
                  <a:srgbClr val="C8963E"/>
                </a:solidFill>
                <a:latin typeface="Calibri" pitchFamily="34" charset="0"/>
                <a:ea typeface="Calibri" pitchFamily="34" charset="-122"/>
                <a:cs typeface="Calibri" pitchFamily="34" charset="-120"/>
              </a:rPr>
              <a:t>Ongoing</a:t>
            </a:r>
            <a:endParaRPr lang="en-US" sz="850" dirty="0"/>
          </a:p>
        </p:txBody>
      </p:sp>
      <p:sp>
        <p:nvSpPr>
          <p:cNvPr id="20" name="Text 18"/>
          <p:cNvSpPr/>
          <p:nvPr/>
        </p:nvSpPr>
        <p:spPr>
          <a:xfrm>
            <a:off x="4983480" y="2670048"/>
            <a:ext cx="3566160" cy="201168"/>
          </a:xfrm>
          <a:prstGeom prst="rect">
            <a:avLst/>
          </a:prstGeom>
          <a:noFill/>
          <a:ln/>
        </p:spPr>
        <p:txBody>
          <a:bodyPr wrap="square" rtlCol="0" anchor="ctr"/>
          <a:lstStyle/>
          <a:p>
            <a:pPr marL="0" indent="0">
              <a:buNone/>
            </a:pPr>
            <a:r>
              <a:rPr lang="en-US" sz="800" i="1" dirty="0">
                <a:solidFill>
                  <a:srgbClr val="A0BAC4"/>
                </a:solidFill>
                <a:latin typeface="Calibri" pitchFamily="34" charset="0"/>
                <a:ea typeface="Calibri" pitchFamily="34" charset="-122"/>
                <a:cs typeface="Calibri" pitchFamily="34" charset="-120"/>
              </a:rPr>
              <a:t>Action 2</a:t>
            </a:r>
            <a:endParaRPr lang="en-US" sz="800" dirty="0"/>
          </a:p>
        </p:txBody>
      </p:sp>
      <p:sp>
        <p:nvSpPr>
          <p:cNvPr id="21" name="Shape 19"/>
          <p:cNvSpPr/>
          <p:nvPr/>
        </p:nvSpPr>
        <p:spPr>
          <a:xfrm>
            <a:off x="4892040" y="3090672"/>
            <a:ext cx="3749040" cy="676656"/>
          </a:xfrm>
          <a:prstGeom prst="roundRect">
            <a:avLst>
              <a:gd name="adj" fmla="val 8108"/>
            </a:avLst>
          </a:prstGeom>
          <a:solidFill>
            <a:srgbClr val="087E8B">
              <a:alpha val="20000"/>
            </a:srgbClr>
          </a:solidFill>
          <a:ln w="6350">
            <a:solidFill>
              <a:srgbClr val="087E8B"/>
            </a:solidFill>
            <a:prstDash val="solid"/>
          </a:ln>
        </p:spPr>
        <p:txBody>
          <a:bodyPr/>
          <a:lstStyle/>
          <a:p>
            <a:endParaRPr lang="en-GB"/>
          </a:p>
        </p:txBody>
      </p:sp>
      <p:sp>
        <p:nvSpPr>
          <p:cNvPr id="22" name="Text 20"/>
          <p:cNvSpPr/>
          <p:nvPr/>
        </p:nvSpPr>
        <p:spPr>
          <a:xfrm>
            <a:off x="4983480" y="3127248"/>
            <a:ext cx="2834640" cy="292608"/>
          </a:xfrm>
          <a:prstGeom prst="rect">
            <a:avLst/>
          </a:prstGeom>
          <a:noFill/>
          <a:ln/>
        </p:spPr>
        <p:txBody>
          <a:bodyPr wrap="square" rtlCol="0" anchor="ctr"/>
          <a:lstStyle/>
          <a:p>
            <a:pPr marL="0" indent="0">
              <a:buNone/>
            </a:pPr>
            <a:r>
              <a:rPr lang="en-US" sz="950" dirty="0">
                <a:solidFill>
                  <a:srgbClr val="FFFFFF"/>
                </a:solidFill>
                <a:latin typeface="Calibri" pitchFamily="34" charset="0"/>
                <a:ea typeface="Calibri" pitchFamily="34" charset="-122"/>
                <a:cs typeface="Calibri" pitchFamily="34" charset="-120"/>
              </a:rPr>
              <a:t>Apply Paul &amp; Elder framework to reflective journal</a:t>
            </a:r>
            <a:endParaRPr lang="en-US" sz="950" dirty="0"/>
          </a:p>
        </p:txBody>
      </p:sp>
      <p:sp>
        <p:nvSpPr>
          <p:cNvPr id="23" name="Text 21"/>
          <p:cNvSpPr/>
          <p:nvPr/>
        </p:nvSpPr>
        <p:spPr>
          <a:xfrm>
            <a:off x="7498080" y="3127248"/>
            <a:ext cx="914400" cy="292608"/>
          </a:xfrm>
          <a:prstGeom prst="rect">
            <a:avLst/>
          </a:prstGeom>
          <a:noFill/>
          <a:ln/>
        </p:spPr>
        <p:txBody>
          <a:bodyPr wrap="square" rtlCol="0" anchor="ctr"/>
          <a:lstStyle/>
          <a:p>
            <a:pPr marL="0" indent="0" algn="r">
              <a:buNone/>
            </a:pPr>
            <a:r>
              <a:rPr lang="en-US" sz="850" b="1" dirty="0">
                <a:solidFill>
                  <a:srgbClr val="C8963E"/>
                </a:solidFill>
                <a:latin typeface="Calibri" pitchFamily="34" charset="0"/>
                <a:ea typeface="Calibri" pitchFamily="34" charset="-122"/>
                <a:cs typeface="Calibri" pitchFamily="34" charset="-120"/>
              </a:rPr>
              <a:t>Weekly</a:t>
            </a:r>
            <a:endParaRPr lang="en-US" sz="850" dirty="0"/>
          </a:p>
        </p:txBody>
      </p:sp>
      <p:sp>
        <p:nvSpPr>
          <p:cNvPr id="24" name="Text 22"/>
          <p:cNvSpPr/>
          <p:nvPr/>
        </p:nvSpPr>
        <p:spPr>
          <a:xfrm>
            <a:off x="4983480" y="3438144"/>
            <a:ext cx="3566160" cy="201168"/>
          </a:xfrm>
          <a:prstGeom prst="rect">
            <a:avLst/>
          </a:prstGeom>
          <a:noFill/>
          <a:ln/>
        </p:spPr>
        <p:txBody>
          <a:bodyPr wrap="square" rtlCol="0" anchor="ctr"/>
          <a:lstStyle/>
          <a:p>
            <a:pPr marL="0" indent="0">
              <a:buNone/>
            </a:pPr>
            <a:r>
              <a:rPr lang="en-US" sz="800" i="1" dirty="0">
                <a:solidFill>
                  <a:srgbClr val="A0BAC4"/>
                </a:solidFill>
                <a:latin typeface="Calibri" pitchFamily="34" charset="0"/>
                <a:ea typeface="Calibri" pitchFamily="34" charset="-122"/>
                <a:cs typeface="Calibri" pitchFamily="34" charset="-120"/>
              </a:rPr>
              <a:t>Action 3</a:t>
            </a:r>
            <a:endParaRPr lang="en-US" sz="800" dirty="0"/>
          </a:p>
        </p:txBody>
      </p:sp>
      <p:sp>
        <p:nvSpPr>
          <p:cNvPr id="25" name="Shape 23"/>
          <p:cNvSpPr/>
          <p:nvPr/>
        </p:nvSpPr>
        <p:spPr>
          <a:xfrm>
            <a:off x="4892040" y="3858768"/>
            <a:ext cx="3749040" cy="676656"/>
          </a:xfrm>
          <a:prstGeom prst="roundRect">
            <a:avLst>
              <a:gd name="adj" fmla="val 8108"/>
            </a:avLst>
          </a:prstGeom>
          <a:solidFill>
            <a:srgbClr val="087E8B">
              <a:alpha val="20000"/>
            </a:srgbClr>
          </a:solidFill>
          <a:ln w="6350">
            <a:solidFill>
              <a:srgbClr val="087E8B"/>
            </a:solidFill>
            <a:prstDash val="solid"/>
          </a:ln>
        </p:spPr>
        <p:txBody>
          <a:bodyPr/>
          <a:lstStyle/>
          <a:p>
            <a:endParaRPr lang="en-GB"/>
          </a:p>
        </p:txBody>
      </p:sp>
      <p:sp>
        <p:nvSpPr>
          <p:cNvPr id="26" name="Text 24"/>
          <p:cNvSpPr/>
          <p:nvPr/>
        </p:nvSpPr>
        <p:spPr>
          <a:xfrm>
            <a:off x="4983480" y="3895344"/>
            <a:ext cx="2834640" cy="292608"/>
          </a:xfrm>
          <a:prstGeom prst="rect">
            <a:avLst/>
          </a:prstGeom>
          <a:noFill/>
          <a:ln/>
        </p:spPr>
        <p:txBody>
          <a:bodyPr wrap="square" rtlCol="0" anchor="ctr"/>
          <a:lstStyle/>
          <a:p>
            <a:r>
              <a:rPr lang="en-GB" sz="1000" dirty="0">
                <a:solidFill>
                  <a:schemeClr val="bg1"/>
                </a:solidFill>
              </a:rPr>
              <a:t>Go to supervision meetings and practise explaining thinking</a:t>
            </a:r>
            <a:endParaRPr lang="en-US" sz="950" dirty="0">
              <a:solidFill>
                <a:schemeClr val="bg1"/>
              </a:solidFill>
            </a:endParaRPr>
          </a:p>
        </p:txBody>
      </p:sp>
      <p:sp>
        <p:nvSpPr>
          <p:cNvPr id="27" name="Text 25"/>
          <p:cNvSpPr/>
          <p:nvPr/>
        </p:nvSpPr>
        <p:spPr>
          <a:xfrm>
            <a:off x="7498080" y="3895344"/>
            <a:ext cx="914400" cy="292608"/>
          </a:xfrm>
          <a:prstGeom prst="rect">
            <a:avLst/>
          </a:prstGeom>
          <a:noFill/>
          <a:ln/>
        </p:spPr>
        <p:txBody>
          <a:bodyPr wrap="square" rtlCol="0" anchor="ctr"/>
          <a:lstStyle/>
          <a:p>
            <a:pPr marL="0" indent="0" algn="r">
              <a:buNone/>
            </a:pPr>
            <a:r>
              <a:rPr lang="en-US" sz="850" b="1" dirty="0">
                <a:solidFill>
                  <a:srgbClr val="C8963E"/>
                </a:solidFill>
                <a:latin typeface="Calibri" pitchFamily="34" charset="0"/>
                <a:ea typeface="Calibri" pitchFamily="34" charset="-122"/>
                <a:cs typeface="Calibri" pitchFamily="34" charset="-120"/>
              </a:rPr>
              <a:t>Monthly</a:t>
            </a:r>
            <a:endParaRPr lang="en-US" sz="850" dirty="0"/>
          </a:p>
        </p:txBody>
      </p:sp>
      <p:sp>
        <p:nvSpPr>
          <p:cNvPr id="28" name="Text 26"/>
          <p:cNvSpPr/>
          <p:nvPr/>
        </p:nvSpPr>
        <p:spPr>
          <a:xfrm>
            <a:off x="4983480" y="4206240"/>
            <a:ext cx="3566160" cy="201168"/>
          </a:xfrm>
          <a:prstGeom prst="rect">
            <a:avLst/>
          </a:prstGeom>
          <a:noFill/>
          <a:ln/>
        </p:spPr>
        <p:txBody>
          <a:bodyPr wrap="square" rtlCol="0" anchor="ctr"/>
          <a:lstStyle/>
          <a:p>
            <a:pPr marL="0" indent="0">
              <a:buNone/>
            </a:pPr>
            <a:r>
              <a:rPr lang="en-US" sz="800" i="1" dirty="0">
                <a:solidFill>
                  <a:srgbClr val="A0BAC4"/>
                </a:solidFill>
                <a:latin typeface="Calibri" pitchFamily="34" charset="0"/>
                <a:ea typeface="Calibri" pitchFamily="34" charset="-122"/>
                <a:cs typeface="Calibri" pitchFamily="34" charset="-120"/>
              </a:rPr>
              <a:t>Action 4</a:t>
            </a:r>
            <a:endParaRPr lang="en-US" sz="800" dirty="0"/>
          </a:p>
        </p:txBody>
      </p:sp>
      <p:sp>
        <p:nvSpPr>
          <p:cNvPr id="30" name="Shape 0">
            <a:extLst>
              <a:ext uri="{FF2B5EF4-FFF2-40B4-BE49-F238E27FC236}">
                <a16:creationId xmlns:a16="http://schemas.microsoft.com/office/drawing/2014/main" id="{095285A3-4536-629E-EF46-0B6F34765073}"/>
              </a:ext>
            </a:extLst>
          </p:cNvPr>
          <p:cNvSpPr/>
          <p:nvPr/>
        </p:nvSpPr>
        <p:spPr>
          <a:xfrm>
            <a:off x="0" y="5031486"/>
            <a:ext cx="9144000" cy="128016"/>
          </a:xfrm>
          <a:prstGeom prst="rect">
            <a:avLst/>
          </a:prstGeom>
          <a:solidFill>
            <a:srgbClr val="0B3954"/>
          </a:solidFill>
          <a:ln w="12700">
            <a:solidFill>
              <a:srgbClr val="0B3954"/>
            </a:solidFill>
            <a:prstDash val="solid"/>
          </a:ln>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B3954"/>
        </a:solidFill>
        <a:effectLst/>
      </p:bgPr>
    </p:bg>
    <p:spTree>
      <p:nvGrpSpPr>
        <p:cNvPr id="1" name=""/>
        <p:cNvGrpSpPr/>
        <p:nvPr/>
      </p:nvGrpSpPr>
      <p:grpSpPr>
        <a:xfrm>
          <a:off x="0" y="0"/>
          <a:ext cx="0" cy="0"/>
          <a:chOff x="0" y="0"/>
          <a:chExt cx="0" cy="0"/>
        </a:xfrm>
      </p:grpSpPr>
      <p:sp>
        <p:nvSpPr>
          <p:cNvPr id="2" name="Shape 0"/>
          <p:cNvSpPr/>
          <p:nvPr/>
        </p:nvSpPr>
        <p:spPr>
          <a:xfrm>
            <a:off x="5736866" y="91639"/>
            <a:ext cx="3200400" cy="3200400"/>
          </a:xfrm>
          <a:prstGeom prst="ellipse">
            <a:avLst/>
          </a:prstGeom>
          <a:solidFill>
            <a:srgbClr val="087E8B">
              <a:alpha val="25000"/>
            </a:srgbClr>
          </a:solidFill>
          <a:ln w="12700">
            <a:solidFill>
              <a:srgbClr val="087E8B">
                <a:alpha val="25000"/>
              </a:srgbClr>
            </a:solidFill>
            <a:prstDash val="solid"/>
          </a:ln>
        </p:spPr>
        <p:txBody>
          <a:bodyPr/>
          <a:lstStyle/>
          <a:p>
            <a:endParaRPr lang="en-GB"/>
          </a:p>
        </p:txBody>
      </p:sp>
      <p:sp>
        <p:nvSpPr>
          <p:cNvPr id="3" name="Text 1"/>
          <p:cNvSpPr/>
          <p:nvPr/>
        </p:nvSpPr>
        <p:spPr>
          <a:xfrm>
            <a:off x="548640" y="320040"/>
            <a:ext cx="7315200" cy="640080"/>
          </a:xfrm>
          <a:prstGeom prst="rect">
            <a:avLst/>
          </a:prstGeom>
          <a:noFill/>
          <a:ln/>
        </p:spPr>
        <p:txBody>
          <a:bodyPr wrap="square" rtlCol="0" anchor="ctr"/>
          <a:lstStyle/>
          <a:p>
            <a:r>
              <a:rPr lang="en-GB" sz="3600" dirty="0"/>
              <a:t>📚  </a:t>
            </a:r>
            <a:r>
              <a:rPr lang="en-US" sz="3400" b="1" dirty="0">
                <a:solidFill>
                  <a:srgbClr val="FFFFFF"/>
                </a:solidFill>
                <a:latin typeface="Cambria" pitchFamily="34" charset="0"/>
                <a:ea typeface="Cambria" pitchFamily="34" charset="-122"/>
                <a:cs typeface="Cambria" pitchFamily="34" charset="-120"/>
              </a:rPr>
              <a:t>References</a:t>
            </a:r>
            <a:endParaRPr lang="en-US" sz="3400" dirty="0"/>
          </a:p>
        </p:txBody>
      </p:sp>
      <p:sp>
        <p:nvSpPr>
          <p:cNvPr id="4" name="Shape 2"/>
          <p:cNvSpPr/>
          <p:nvPr/>
        </p:nvSpPr>
        <p:spPr>
          <a:xfrm>
            <a:off x="548640" y="1005840"/>
            <a:ext cx="3200400" cy="36576"/>
          </a:xfrm>
          <a:prstGeom prst="rect">
            <a:avLst/>
          </a:prstGeom>
          <a:solidFill>
            <a:srgbClr val="C8963E"/>
          </a:solidFill>
          <a:ln w="12700">
            <a:solidFill>
              <a:srgbClr val="C8963E"/>
            </a:solidFill>
            <a:prstDash val="solid"/>
          </a:ln>
        </p:spPr>
        <p:txBody>
          <a:bodyPr/>
          <a:lstStyle/>
          <a:p>
            <a:endParaRPr lang="en-GB"/>
          </a:p>
        </p:txBody>
      </p:sp>
      <p:sp>
        <p:nvSpPr>
          <p:cNvPr id="5" name="Text 3"/>
          <p:cNvSpPr/>
          <p:nvPr/>
        </p:nvSpPr>
        <p:spPr>
          <a:xfrm>
            <a:off x="548640" y="1078992"/>
            <a:ext cx="7315200" cy="274320"/>
          </a:xfrm>
          <a:prstGeom prst="rect">
            <a:avLst/>
          </a:prstGeom>
          <a:noFill/>
          <a:ln/>
        </p:spPr>
        <p:txBody>
          <a:bodyPr wrap="square" rtlCol="0" anchor="ctr"/>
          <a:lstStyle/>
          <a:p>
            <a:pPr marL="0" indent="0">
              <a:buNone/>
            </a:pPr>
            <a:r>
              <a:rPr lang="en-US" sz="950" kern="0" spc="100" dirty="0">
                <a:solidFill>
                  <a:srgbClr val="C8963E"/>
                </a:solidFill>
                <a:latin typeface="Calibri" pitchFamily="34" charset="0"/>
                <a:ea typeface="Calibri" pitchFamily="34" charset="-122"/>
                <a:cs typeface="Calibri" pitchFamily="34" charset="-120"/>
              </a:rPr>
              <a:t>UWTSD Harvard Referencing Style</a:t>
            </a:r>
            <a:endParaRPr lang="en-US" sz="950" dirty="0"/>
          </a:p>
        </p:txBody>
      </p:sp>
      <p:sp>
        <p:nvSpPr>
          <p:cNvPr id="6" name="Shape 4"/>
          <p:cNvSpPr/>
          <p:nvPr/>
        </p:nvSpPr>
        <p:spPr>
          <a:xfrm>
            <a:off x="457200" y="1463040"/>
            <a:ext cx="8229600" cy="960120"/>
          </a:xfrm>
          <a:prstGeom prst="roundRect">
            <a:avLst>
              <a:gd name="adj" fmla="val 7619"/>
            </a:avLst>
          </a:prstGeom>
          <a:solidFill>
            <a:srgbClr val="1A5F6A"/>
          </a:solidFill>
          <a:ln w="10160">
            <a:solidFill>
              <a:srgbClr val="C8963E"/>
            </a:solidFill>
            <a:prstDash val="solid"/>
          </a:ln>
        </p:spPr>
        <p:txBody>
          <a:bodyPr/>
          <a:lstStyle/>
          <a:p>
            <a:endParaRPr lang="en-GB"/>
          </a:p>
        </p:txBody>
      </p:sp>
      <p:sp>
        <p:nvSpPr>
          <p:cNvPr id="7" name="Text 5"/>
          <p:cNvSpPr/>
          <p:nvPr/>
        </p:nvSpPr>
        <p:spPr>
          <a:xfrm>
            <a:off x="548640" y="1554480"/>
            <a:ext cx="411480" cy="731520"/>
          </a:xfrm>
          <a:prstGeom prst="rect">
            <a:avLst/>
          </a:prstGeom>
          <a:noFill/>
          <a:ln/>
        </p:spPr>
        <p:txBody>
          <a:bodyPr wrap="square" rtlCol="0" anchor="ctr"/>
          <a:lstStyle/>
          <a:p>
            <a:pPr marL="0" indent="0" algn="ctr">
              <a:buNone/>
            </a:pPr>
            <a:r>
              <a:rPr lang="en-US" sz="1300" b="1" dirty="0">
                <a:solidFill>
                  <a:srgbClr val="C8963E"/>
                </a:solidFill>
                <a:latin typeface="Cambria" pitchFamily="34" charset="0"/>
                <a:ea typeface="Cambria" pitchFamily="34" charset="-122"/>
                <a:cs typeface="Cambria" pitchFamily="34" charset="-120"/>
              </a:rPr>
              <a:t>[1]</a:t>
            </a:r>
            <a:endParaRPr lang="en-US" sz="1300" dirty="0"/>
          </a:p>
        </p:txBody>
      </p:sp>
      <p:sp>
        <p:nvSpPr>
          <p:cNvPr id="8" name="Text 6"/>
          <p:cNvSpPr/>
          <p:nvPr/>
        </p:nvSpPr>
        <p:spPr>
          <a:xfrm>
            <a:off x="1051560" y="1536192"/>
            <a:ext cx="7498080" cy="804672"/>
          </a:xfrm>
          <a:prstGeom prst="rect">
            <a:avLst/>
          </a:prstGeom>
          <a:noFill/>
          <a:ln/>
        </p:spPr>
        <p:txBody>
          <a:bodyPr wrap="square" rtlCol="0" anchor="ctr"/>
          <a:lstStyle/>
          <a:p>
            <a:pPr marL="0" indent="0" algn="l">
              <a:buNone/>
            </a:pPr>
            <a:r>
              <a:rPr lang="en-US" sz="1050" dirty="0">
                <a:solidFill>
                  <a:srgbClr val="FFFFFF"/>
                </a:solidFill>
                <a:latin typeface="Calibri" pitchFamily="34" charset="0"/>
                <a:ea typeface="Calibri" pitchFamily="34" charset="-122"/>
                <a:cs typeface="Calibri" pitchFamily="34" charset="-120"/>
              </a:rPr>
              <a:t>Cottrell, S. (2017) Critical Thinking Skills: Effective Analysis, Argument and Reflection. 3rd edn. London: Palgrave Macmillan.</a:t>
            </a:r>
            <a:endParaRPr lang="en-US" sz="1050" dirty="0"/>
          </a:p>
        </p:txBody>
      </p:sp>
      <p:sp>
        <p:nvSpPr>
          <p:cNvPr id="9" name="Shape 7"/>
          <p:cNvSpPr/>
          <p:nvPr/>
        </p:nvSpPr>
        <p:spPr>
          <a:xfrm>
            <a:off x="457200" y="2578608"/>
            <a:ext cx="8229600" cy="960120"/>
          </a:xfrm>
          <a:prstGeom prst="roundRect">
            <a:avLst>
              <a:gd name="adj" fmla="val 7619"/>
            </a:avLst>
          </a:prstGeom>
          <a:solidFill>
            <a:srgbClr val="1A5F6A"/>
          </a:solidFill>
          <a:ln w="10160">
            <a:solidFill>
              <a:srgbClr val="C8963E"/>
            </a:solidFill>
            <a:prstDash val="solid"/>
          </a:ln>
        </p:spPr>
        <p:txBody>
          <a:bodyPr/>
          <a:lstStyle/>
          <a:p>
            <a:endParaRPr lang="en-GB"/>
          </a:p>
        </p:txBody>
      </p:sp>
      <p:sp>
        <p:nvSpPr>
          <p:cNvPr id="10" name="Text 8"/>
          <p:cNvSpPr/>
          <p:nvPr/>
        </p:nvSpPr>
        <p:spPr>
          <a:xfrm>
            <a:off x="548640" y="2670048"/>
            <a:ext cx="411480" cy="731520"/>
          </a:xfrm>
          <a:prstGeom prst="rect">
            <a:avLst/>
          </a:prstGeom>
          <a:noFill/>
          <a:ln/>
        </p:spPr>
        <p:txBody>
          <a:bodyPr wrap="square" rtlCol="0" anchor="ctr"/>
          <a:lstStyle/>
          <a:p>
            <a:pPr marL="0" indent="0" algn="ctr">
              <a:buNone/>
            </a:pPr>
            <a:r>
              <a:rPr lang="en-US" sz="1300" b="1" dirty="0">
                <a:solidFill>
                  <a:srgbClr val="C8963E"/>
                </a:solidFill>
                <a:latin typeface="Cambria" pitchFamily="34" charset="0"/>
                <a:ea typeface="Cambria" pitchFamily="34" charset="-122"/>
                <a:cs typeface="Cambria" pitchFamily="34" charset="-120"/>
              </a:rPr>
              <a:t>[2]</a:t>
            </a:r>
            <a:endParaRPr lang="en-US" sz="1300" dirty="0"/>
          </a:p>
        </p:txBody>
      </p:sp>
      <p:sp>
        <p:nvSpPr>
          <p:cNvPr id="11" name="Text 9"/>
          <p:cNvSpPr/>
          <p:nvPr/>
        </p:nvSpPr>
        <p:spPr>
          <a:xfrm>
            <a:off x="1051560" y="2651760"/>
            <a:ext cx="7498080" cy="804672"/>
          </a:xfrm>
          <a:prstGeom prst="rect">
            <a:avLst/>
          </a:prstGeom>
          <a:noFill/>
          <a:ln/>
        </p:spPr>
        <p:txBody>
          <a:bodyPr wrap="square" rtlCol="0" anchor="ctr"/>
          <a:lstStyle/>
          <a:p>
            <a:pPr marL="0" indent="0" algn="l">
              <a:buNone/>
            </a:pPr>
            <a:r>
              <a:rPr lang="en-US" sz="1050" dirty="0">
                <a:solidFill>
                  <a:srgbClr val="FFFFFF"/>
                </a:solidFill>
                <a:latin typeface="Calibri" pitchFamily="34" charset="0"/>
                <a:ea typeface="Calibri" pitchFamily="34" charset="-122"/>
                <a:cs typeface="Calibri" pitchFamily="34" charset="-120"/>
              </a:rPr>
              <a:t>Paul, R. and Elder, L. (2020) The Miniature Guide to Critical Thinking: Concepts and Tools. 8th edn. Lanham, MD: Rowman &amp; Littlefield.</a:t>
            </a:r>
            <a:endParaRPr lang="en-US" sz="1050" dirty="0"/>
          </a:p>
        </p:txBody>
      </p:sp>
      <p:sp>
        <p:nvSpPr>
          <p:cNvPr id="12" name="Shape 10"/>
          <p:cNvSpPr/>
          <p:nvPr/>
        </p:nvSpPr>
        <p:spPr>
          <a:xfrm>
            <a:off x="457200" y="3694176"/>
            <a:ext cx="8229600" cy="960120"/>
          </a:xfrm>
          <a:prstGeom prst="roundRect">
            <a:avLst>
              <a:gd name="adj" fmla="val 7619"/>
            </a:avLst>
          </a:prstGeom>
          <a:solidFill>
            <a:srgbClr val="1A5F6A"/>
          </a:solidFill>
          <a:ln w="10160">
            <a:solidFill>
              <a:srgbClr val="C8963E"/>
            </a:solidFill>
            <a:prstDash val="solid"/>
          </a:ln>
        </p:spPr>
        <p:txBody>
          <a:bodyPr/>
          <a:lstStyle/>
          <a:p>
            <a:endParaRPr lang="en-GB"/>
          </a:p>
        </p:txBody>
      </p:sp>
      <p:sp>
        <p:nvSpPr>
          <p:cNvPr id="13" name="Text 11"/>
          <p:cNvSpPr/>
          <p:nvPr/>
        </p:nvSpPr>
        <p:spPr>
          <a:xfrm>
            <a:off x="548640" y="3785616"/>
            <a:ext cx="411480" cy="731520"/>
          </a:xfrm>
          <a:prstGeom prst="rect">
            <a:avLst/>
          </a:prstGeom>
          <a:noFill/>
          <a:ln/>
        </p:spPr>
        <p:txBody>
          <a:bodyPr wrap="square" rtlCol="0" anchor="ctr"/>
          <a:lstStyle/>
          <a:p>
            <a:pPr marL="0" indent="0" algn="ctr">
              <a:buNone/>
            </a:pPr>
            <a:r>
              <a:rPr lang="en-US" sz="1300" b="1" dirty="0">
                <a:solidFill>
                  <a:srgbClr val="C8963E"/>
                </a:solidFill>
                <a:latin typeface="Cambria" pitchFamily="34" charset="0"/>
                <a:ea typeface="Cambria" pitchFamily="34" charset="-122"/>
                <a:cs typeface="Cambria" pitchFamily="34" charset="-120"/>
              </a:rPr>
              <a:t>[3]</a:t>
            </a:r>
            <a:endParaRPr lang="en-US" sz="1300" dirty="0"/>
          </a:p>
        </p:txBody>
      </p:sp>
      <p:sp>
        <p:nvSpPr>
          <p:cNvPr id="14" name="Text 12"/>
          <p:cNvSpPr/>
          <p:nvPr/>
        </p:nvSpPr>
        <p:spPr>
          <a:xfrm>
            <a:off x="1051560" y="3767328"/>
            <a:ext cx="7498080" cy="804672"/>
          </a:xfrm>
          <a:prstGeom prst="rect">
            <a:avLst/>
          </a:prstGeom>
          <a:noFill/>
          <a:ln/>
        </p:spPr>
        <p:txBody>
          <a:bodyPr wrap="square" rtlCol="0" anchor="ctr"/>
          <a:lstStyle/>
          <a:p>
            <a:pPr marL="0" indent="0" algn="l">
              <a:buNone/>
            </a:pPr>
            <a:r>
              <a:rPr lang="en-US" sz="1050" dirty="0">
                <a:solidFill>
                  <a:srgbClr val="FFFFFF"/>
                </a:solidFill>
                <a:latin typeface="Calibri" pitchFamily="34" charset="0"/>
                <a:ea typeface="Calibri" pitchFamily="34" charset="-122"/>
                <a:cs typeface="Calibri" pitchFamily="34" charset="-120"/>
              </a:rPr>
              <a:t>Skills for Care (2023) The State of the Adult Social Care Sector and Workforce in England. Leeds: Skills for Care. Available at: https://www.skillsforcare.org.uk (Accessed: 10 June 2026).</a:t>
            </a:r>
            <a:endParaRPr lang="en-US" sz="1050" dirty="0"/>
          </a:p>
        </p:txBody>
      </p:sp>
      <p:sp>
        <p:nvSpPr>
          <p:cNvPr id="15" name="Text 13"/>
          <p:cNvSpPr/>
          <p:nvPr/>
        </p:nvSpPr>
        <p:spPr>
          <a:xfrm>
            <a:off x="457200" y="4828032"/>
            <a:ext cx="8229600" cy="237744"/>
          </a:xfrm>
          <a:prstGeom prst="rect">
            <a:avLst/>
          </a:prstGeom>
          <a:noFill/>
          <a:ln/>
        </p:spPr>
        <p:txBody>
          <a:bodyPr wrap="square" rtlCol="0" anchor="ctr"/>
          <a:lstStyle/>
          <a:p>
            <a:pPr marL="0" indent="0">
              <a:buNone/>
            </a:pPr>
            <a:r>
              <a:rPr lang="en-US" sz="850" i="1" dirty="0">
                <a:solidFill>
                  <a:srgbClr val="5C7C87"/>
                </a:solidFill>
                <a:latin typeface="Calibri" pitchFamily="34" charset="0"/>
                <a:ea typeface="Calibri" pitchFamily="34" charset="-122"/>
                <a:cs typeface="Calibri" pitchFamily="34" charset="-120"/>
              </a:rPr>
              <a:t>Minimum 2 sources required — 3 included above | UWTSD Harvard Style</a:t>
            </a:r>
            <a:endParaRPr lang="en-US" sz="8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132</TotalTime>
  <Words>1730</Words>
  <Application>Microsoft Office PowerPoint</Application>
  <PresentationFormat>On-screen Show (16:9)</PresentationFormat>
  <Paragraphs>159</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in Health and Social Care</dc:title>
  <dc:subject>PptxGenJS Presentation</dc:subject>
  <dc:creator>Student</dc:creator>
  <cp:lastModifiedBy>Rabia Rashid (2504610)</cp:lastModifiedBy>
  <cp:revision>21</cp:revision>
  <dcterms:created xsi:type="dcterms:W3CDTF">2026-06-12T22:28:50Z</dcterms:created>
  <dcterms:modified xsi:type="dcterms:W3CDTF">2026-06-13T20:18:04Z</dcterms:modified>
</cp:coreProperties>
</file>