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2"/>
  </p:sldMasterIdLst>
  <p:notesMasterIdLst>
    <p:notesMasterId r:id="rId44"/>
  </p:notesMasterIdLst>
  <p:handoutMasterIdLst>
    <p:handoutMasterId r:id="rId45"/>
  </p:handoutMasterIdLst>
  <p:sldIdLst>
    <p:sldId id="272" r:id="rId3"/>
    <p:sldId id="273" r:id="rId4"/>
    <p:sldId id="274" r:id="rId5"/>
    <p:sldId id="275" r:id="rId6"/>
    <p:sldId id="276" r:id="rId7"/>
    <p:sldId id="292" r:id="rId8"/>
    <p:sldId id="294" r:id="rId9"/>
    <p:sldId id="277" r:id="rId10"/>
    <p:sldId id="280" r:id="rId11"/>
    <p:sldId id="281" r:id="rId12"/>
    <p:sldId id="282" r:id="rId13"/>
    <p:sldId id="295" r:id="rId14"/>
    <p:sldId id="283" r:id="rId15"/>
    <p:sldId id="296" r:id="rId16"/>
    <p:sldId id="284" r:id="rId17"/>
    <p:sldId id="297" r:id="rId18"/>
    <p:sldId id="298" r:id="rId19"/>
    <p:sldId id="299" r:id="rId20"/>
    <p:sldId id="300" r:id="rId21"/>
    <p:sldId id="301" r:id="rId22"/>
    <p:sldId id="302" r:id="rId23"/>
    <p:sldId id="303" r:id="rId24"/>
    <p:sldId id="304" r:id="rId25"/>
    <p:sldId id="305" r:id="rId26"/>
    <p:sldId id="306" r:id="rId27"/>
    <p:sldId id="307" r:id="rId28"/>
    <p:sldId id="285" r:id="rId29"/>
    <p:sldId id="308" r:id="rId30"/>
    <p:sldId id="309" r:id="rId31"/>
    <p:sldId id="310" r:id="rId32"/>
    <p:sldId id="279" r:id="rId33"/>
    <p:sldId id="293" r:id="rId34"/>
    <p:sldId id="311" r:id="rId35"/>
    <p:sldId id="312" r:id="rId36"/>
    <p:sldId id="313" r:id="rId37"/>
    <p:sldId id="314" r:id="rId38"/>
    <p:sldId id="315" r:id="rId39"/>
    <p:sldId id="316" r:id="rId40"/>
    <p:sldId id="317" r:id="rId41"/>
    <p:sldId id="318" r:id="rId42"/>
    <p:sldId id="319" r:id="rId4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2842" autoAdjust="0"/>
  </p:normalViewPr>
  <p:slideViewPr>
    <p:cSldViewPr snapToGrid="0">
      <p:cViewPr varScale="1">
        <p:scale>
          <a:sx n="83" d="100"/>
          <a:sy n="83" d="100"/>
        </p:scale>
        <p:origin x="1674" y="84"/>
      </p:cViewPr>
      <p:guideLst>
        <p:guide pos="3840"/>
        <p:guide orient="horz" pos="2160"/>
      </p:guideLst>
    </p:cSldViewPr>
  </p:slideViewPr>
  <p:notesTextViewPr>
    <p:cViewPr>
      <p:scale>
        <a:sx n="1" d="1"/>
        <a:sy n="1" d="1"/>
      </p:scale>
      <p:origin x="0" y="0"/>
    </p:cViewPr>
  </p:notesTextViewPr>
  <p:notesViewPr>
    <p:cSldViewPr snapToGrid="0">
      <p:cViewPr varScale="1">
        <p:scale>
          <a:sx n="94" d="100"/>
          <a:sy n="94" d="100"/>
        </p:scale>
        <p:origin x="1932"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1.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customXml" Target="../customXml/item1.xml"/><Relationship Id="rId6"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3113" tIns="46557" rIns="93113" bIns="46557" rtlCol="0"/>
          <a:lstStyle>
            <a:lvl1pPr algn="l">
              <a:defRPr sz="1200"/>
            </a:lvl1pPr>
          </a:lstStyle>
          <a:p>
            <a:endParaRPr/>
          </a:p>
        </p:txBody>
      </p:sp>
      <p:sp>
        <p:nvSpPr>
          <p:cNvPr id="3" name="Date Placeholder 2"/>
          <p:cNvSpPr>
            <a:spLocks noGrp="1"/>
          </p:cNvSpPr>
          <p:nvPr>
            <p:ph type="dt" sz="quarter" idx="1"/>
          </p:nvPr>
        </p:nvSpPr>
        <p:spPr>
          <a:xfrm>
            <a:off x="3850443" y="0"/>
            <a:ext cx="2945659" cy="498056"/>
          </a:xfrm>
          <a:prstGeom prst="rect">
            <a:avLst/>
          </a:prstGeom>
        </p:spPr>
        <p:txBody>
          <a:bodyPr vert="horz" lIns="93113" tIns="46557" rIns="93113" bIns="46557" rtlCol="0"/>
          <a:lstStyle>
            <a:lvl1pPr algn="r">
              <a:defRPr sz="1200"/>
            </a:lvl1pPr>
          </a:lstStyle>
          <a:p>
            <a:fld id="{20EA5F0D-C1DC-412F-A146-DDB3A74B588F}" type="datetimeFigureOut">
              <a:rPr lang="en-US"/>
              <a:t>2/14/2020</a:t>
            </a:fld>
            <a:endParaRPr/>
          </a:p>
        </p:txBody>
      </p:sp>
      <p:sp>
        <p:nvSpPr>
          <p:cNvPr id="4" name="Footer Placeholder 3"/>
          <p:cNvSpPr>
            <a:spLocks noGrp="1"/>
          </p:cNvSpPr>
          <p:nvPr>
            <p:ph type="ftr" sz="quarter" idx="2"/>
          </p:nvPr>
        </p:nvSpPr>
        <p:spPr>
          <a:xfrm>
            <a:off x="0" y="9428585"/>
            <a:ext cx="2945659" cy="498055"/>
          </a:xfrm>
          <a:prstGeom prst="rect">
            <a:avLst/>
          </a:prstGeom>
        </p:spPr>
        <p:txBody>
          <a:bodyPr vert="horz" lIns="93113" tIns="46557" rIns="93113" bIns="46557" rtlCol="0" anchor="b"/>
          <a:lstStyle>
            <a:lvl1pPr algn="l">
              <a:defRPr sz="1200"/>
            </a:lvl1pPr>
          </a:lstStyle>
          <a:p>
            <a:endParaRPr/>
          </a:p>
        </p:txBody>
      </p:sp>
      <p:sp>
        <p:nvSpPr>
          <p:cNvPr id="5" name="Slide Number Placeholder 4"/>
          <p:cNvSpPr>
            <a:spLocks noGrp="1"/>
          </p:cNvSpPr>
          <p:nvPr>
            <p:ph type="sldNum" sz="quarter" idx="3"/>
          </p:nvPr>
        </p:nvSpPr>
        <p:spPr>
          <a:xfrm>
            <a:off x="3850443" y="9428585"/>
            <a:ext cx="2945659" cy="498055"/>
          </a:xfrm>
          <a:prstGeom prst="rect">
            <a:avLst/>
          </a:prstGeom>
        </p:spPr>
        <p:txBody>
          <a:bodyPr vert="horz" lIns="93113" tIns="46557" rIns="93113" bIns="46557" rtlCol="0" anchor="b"/>
          <a:lstStyle>
            <a:lvl1pPr algn="r">
              <a:defRPr sz="1200"/>
            </a:lvl1pPr>
          </a:lstStyle>
          <a:p>
            <a:fld id="{7BAE14B8-3CC9-472D-9BC5-A84D80684DE2}" type="slidenum">
              <a:rPr/>
              <a:t>‹#›</a:t>
            </a:fld>
            <a:endParaRPr/>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3113" tIns="46557" rIns="93113" bIns="46557" rtlCol="0"/>
          <a:lstStyle>
            <a:lvl1pPr algn="l">
              <a:defRPr sz="1200"/>
            </a:lvl1pPr>
          </a:lstStyle>
          <a:p>
            <a:endParaRPr/>
          </a:p>
        </p:txBody>
      </p:sp>
      <p:sp>
        <p:nvSpPr>
          <p:cNvPr id="3" name="Date Placeholder 2"/>
          <p:cNvSpPr>
            <a:spLocks noGrp="1"/>
          </p:cNvSpPr>
          <p:nvPr>
            <p:ph type="dt" idx="1"/>
          </p:nvPr>
        </p:nvSpPr>
        <p:spPr>
          <a:xfrm>
            <a:off x="3850443" y="0"/>
            <a:ext cx="2945659" cy="498056"/>
          </a:xfrm>
          <a:prstGeom prst="rect">
            <a:avLst/>
          </a:prstGeom>
        </p:spPr>
        <p:txBody>
          <a:bodyPr vert="horz" lIns="93113" tIns="46557" rIns="93113" bIns="46557" rtlCol="0"/>
          <a:lstStyle>
            <a:lvl1pPr algn="r">
              <a:defRPr sz="1200"/>
            </a:lvl1pPr>
          </a:lstStyle>
          <a:p>
            <a:fld id="{A8CDE508-72C8-4AB5-AA9C-1584D31690E0}" type="datetimeFigureOut">
              <a:rPr lang="en-US"/>
              <a:t>2/14/2020</a:t>
            </a:fld>
            <a:endParaRPr/>
          </a:p>
        </p:txBody>
      </p:sp>
      <p:sp>
        <p:nvSpPr>
          <p:cNvPr id="4" name="Slide Image Placeholder 3"/>
          <p:cNvSpPr>
            <a:spLocks noGrp="1" noRot="1" noChangeAspect="1"/>
          </p:cNvSpPr>
          <p:nvPr>
            <p:ph type="sldImg" idx="2"/>
          </p:nvPr>
        </p:nvSpPr>
        <p:spPr>
          <a:xfrm>
            <a:off x="420688" y="1241425"/>
            <a:ext cx="5956300" cy="3349625"/>
          </a:xfrm>
          <a:prstGeom prst="rect">
            <a:avLst/>
          </a:prstGeom>
          <a:noFill/>
          <a:ln w="12700">
            <a:solidFill>
              <a:prstClr val="black"/>
            </a:solidFill>
          </a:ln>
        </p:spPr>
        <p:txBody>
          <a:bodyPr vert="horz" lIns="93113" tIns="46557" rIns="93113" bIns="46557" rtlCol="0" anchor="ctr"/>
          <a:lstStyle/>
          <a:p>
            <a:endParaRPr/>
          </a:p>
        </p:txBody>
      </p:sp>
      <p:sp>
        <p:nvSpPr>
          <p:cNvPr id="5" name="Notes Placeholder 4"/>
          <p:cNvSpPr>
            <a:spLocks noGrp="1"/>
          </p:cNvSpPr>
          <p:nvPr>
            <p:ph type="body" sz="quarter" idx="3"/>
          </p:nvPr>
        </p:nvSpPr>
        <p:spPr>
          <a:xfrm>
            <a:off x="679768" y="4777195"/>
            <a:ext cx="5438140" cy="3350240"/>
          </a:xfrm>
          <a:prstGeom prst="rect">
            <a:avLst/>
          </a:prstGeom>
        </p:spPr>
        <p:txBody>
          <a:bodyPr vert="horz" lIns="93113" tIns="46557" rIns="93113" bIns="46557"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428585"/>
            <a:ext cx="2945659" cy="498055"/>
          </a:xfrm>
          <a:prstGeom prst="rect">
            <a:avLst/>
          </a:prstGeom>
        </p:spPr>
        <p:txBody>
          <a:bodyPr vert="horz" lIns="93113" tIns="46557" rIns="93113" bIns="46557" rtlCol="0" anchor="b"/>
          <a:lstStyle>
            <a:lvl1pPr algn="l">
              <a:defRPr sz="1200"/>
            </a:lvl1pPr>
          </a:lstStyle>
          <a:p>
            <a:endParaRPr/>
          </a:p>
        </p:txBody>
      </p:sp>
      <p:sp>
        <p:nvSpPr>
          <p:cNvPr id="7" name="Slide Number Placeholder 6"/>
          <p:cNvSpPr>
            <a:spLocks noGrp="1"/>
          </p:cNvSpPr>
          <p:nvPr>
            <p:ph type="sldNum" sz="quarter" idx="5"/>
          </p:nvPr>
        </p:nvSpPr>
        <p:spPr>
          <a:xfrm>
            <a:off x="3850443" y="9428585"/>
            <a:ext cx="2945659" cy="498055"/>
          </a:xfrm>
          <a:prstGeom prst="rect">
            <a:avLst/>
          </a:prstGeom>
        </p:spPr>
        <p:txBody>
          <a:bodyPr vert="horz" lIns="93113" tIns="46557" rIns="93113" bIns="46557" rtlCol="0" anchor="b"/>
          <a:lstStyle>
            <a:lvl1pPr algn="r">
              <a:defRPr sz="1200"/>
            </a:lvl1pPr>
          </a:lstStyle>
          <a:p>
            <a:fld id="{7FB667E1-E601-4AAF-B95C-B25720D70A60}" type="slidenum">
              <a:rPr/>
              <a:t>‹#›</a:t>
            </a:fld>
            <a:endParaRPr/>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FB667E1-E601-4AAF-B95C-B25720D70A60}" type="slidenum">
              <a:rPr lang="en-GB" smtClean="0"/>
              <a:t>1</a:t>
            </a:fld>
            <a:endParaRPr lang="en-GB"/>
          </a:p>
        </p:txBody>
      </p:sp>
    </p:spTree>
    <p:extLst>
      <p:ext uri="{BB962C8B-B14F-4D97-AF65-F5344CB8AC3E}">
        <p14:creationId xmlns:p14="http://schemas.microsoft.com/office/powerpoint/2010/main" val="3559890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FB667E1-E601-4AAF-B95C-B25720D70A60}" type="slidenum">
              <a:rPr lang="en-GB" smtClean="0"/>
              <a:t>2</a:t>
            </a:fld>
            <a:endParaRPr lang="en-GB"/>
          </a:p>
        </p:txBody>
      </p:sp>
    </p:spTree>
    <p:extLst>
      <p:ext uri="{BB962C8B-B14F-4D97-AF65-F5344CB8AC3E}">
        <p14:creationId xmlns:p14="http://schemas.microsoft.com/office/powerpoint/2010/main" val="33685200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Member</a:t>
            </a:r>
            <a:r>
              <a:rPr lang="en-GB" baseline="0" dirty="0"/>
              <a:t> States can be held liable for a breach of EU law and as a result individuals are able to claim compensation when their rights are infringed. </a:t>
            </a:r>
          </a:p>
          <a:p>
            <a:endParaRPr lang="en-GB" baseline="0" dirty="0"/>
          </a:p>
          <a:p>
            <a:r>
              <a:rPr lang="en-GB" baseline="0" dirty="0"/>
              <a:t>For example, if a member state has failed to implement transposing legislation in relation to a Directive. </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3</a:t>
            </a:fld>
            <a:endParaRPr lang="en-GB"/>
          </a:p>
        </p:txBody>
      </p:sp>
    </p:spTree>
    <p:extLst>
      <p:ext uri="{BB962C8B-B14F-4D97-AF65-F5344CB8AC3E}">
        <p14:creationId xmlns:p14="http://schemas.microsoft.com/office/powerpoint/2010/main" val="900631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need to ensure the effectiveness</a:t>
            </a:r>
            <a:r>
              <a:rPr lang="en-GB" baseline="0" dirty="0"/>
              <a:t> of the EU has inspired a level of judicial creativity by the CJ resulting in the principles of direct and indirect effect. Neither of these have their origins directly from the EEC Treaty. </a:t>
            </a:r>
          </a:p>
          <a:p>
            <a:r>
              <a:rPr lang="en-GB" baseline="0" dirty="0"/>
              <a:t>However, such doctrines have limits and only go so far to ensure the effectiveness of EU law.</a:t>
            </a:r>
          </a:p>
          <a:p>
            <a:r>
              <a:rPr lang="en-GB" baseline="0" dirty="0"/>
              <a:t>Consequently, the CJ developed the principle of state liability in the landmark joined cases, </a:t>
            </a:r>
            <a:r>
              <a:rPr lang="en-GB" baseline="0" dirty="0" err="1"/>
              <a:t>Francovich</a:t>
            </a:r>
            <a:r>
              <a:rPr lang="en-GB" baseline="0" dirty="0"/>
              <a:t> and </a:t>
            </a:r>
            <a:r>
              <a:rPr lang="en-GB" baseline="0" dirty="0" err="1"/>
              <a:t>Bonifaci</a:t>
            </a:r>
            <a:r>
              <a:rPr lang="en-GB" baseline="0" dirty="0"/>
              <a:t> v Italy [1991]</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4</a:t>
            </a:fld>
            <a:endParaRPr lang="en-GB"/>
          </a:p>
        </p:txBody>
      </p:sp>
    </p:spTree>
    <p:extLst>
      <p:ext uri="{BB962C8B-B14F-4D97-AF65-F5344CB8AC3E}">
        <p14:creationId xmlns:p14="http://schemas.microsoft.com/office/powerpoint/2010/main" val="15206513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case concerned</a:t>
            </a:r>
            <a:r>
              <a:rPr lang="en-GB" baseline="0" dirty="0"/>
              <a:t> a Directive that required Member States to set up a scheme whereby employees of insolvent companies would receive part of their salary. The Directive was not implemented in Italy and the deadline for implementation had long passed. In fact, the Commission had already brought a successful action under the enforcement procedure (now Article 258 TFEU) and the CJ held that Italy was in breach (Commission v Italy [1989]). The Italian Court made reference to the CJ, asking if the relevant provision could be directly effective and whether Italy could be liable for damages resulting from the breach. The CJ confirmed that the provisions were not sufficiently clear to be directly effective. It then observed:</a:t>
            </a:r>
          </a:p>
          <a:p>
            <a:r>
              <a:rPr lang="en-GB" baseline="0" dirty="0"/>
              <a:t>“It must be held that the full effectiveness of Community rules would be impaired and the protection of those which they grant would be weakened if individuals were unable to obtain compensation when their rights are infringed by a breach of Community law for which a MS can be held responsible”</a:t>
            </a:r>
          </a:p>
          <a:p>
            <a:endParaRPr lang="en-GB" baseline="0" dirty="0"/>
          </a:p>
          <a:p>
            <a:r>
              <a:rPr lang="en-GB" baseline="0" dirty="0"/>
              <a:t>This was a ground breaking decision and was reported heavily in the media. It meant that in the national court, Italy was liable in damages to individuals who had suffered loss as a result of Italy’s failure to implement. </a:t>
            </a:r>
          </a:p>
          <a:p>
            <a:r>
              <a:rPr lang="en-GB" baseline="0" dirty="0"/>
              <a:t>The CJ referred to the following criteria for liability to be established in the case:</a:t>
            </a:r>
          </a:p>
          <a:p>
            <a:pPr marL="174588" indent="-174588">
              <a:buFontTx/>
              <a:buChar char="-"/>
            </a:pPr>
            <a:r>
              <a:rPr lang="en-GB" baseline="0" dirty="0"/>
              <a:t>The intended result from the Directive must involve conferring rights on individuals</a:t>
            </a:r>
          </a:p>
          <a:p>
            <a:pPr marL="174588" indent="-174588">
              <a:buFontTx/>
              <a:buChar char="-"/>
            </a:pPr>
            <a:r>
              <a:rPr lang="en-GB" baseline="0" dirty="0"/>
              <a:t>Those rights from the Directive must be identifiable; and</a:t>
            </a:r>
          </a:p>
          <a:p>
            <a:pPr marL="174588" indent="-174588">
              <a:buFontTx/>
              <a:buChar char="-"/>
            </a:pPr>
            <a:r>
              <a:rPr lang="en-GB" baseline="0" dirty="0"/>
              <a:t>There must be a causal link between the breach by the Member State and the loss suffered by the individual</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5</a:t>
            </a:fld>
            <a:endParaRPr lang="en-GB"/>
          </a:p>
        </p:txBody>
      </p:sp>
    </p:spTree>
    <p:extLst>
      <p:ext uri="{BB962C8B-B14F-4D97-AF65-F5344CB8AC3E}">
        <p14:creationId xmlns:p14="http://schemas.microsoft.com/office/powerpoint/2010/main" val="20334403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case concerned a Directive that required Member States to set up a scheme whereby employees of insolvent companies would receive part of their salary. The Directive was not implemented in Italy and the deadline for implementation had long passed. In fact, the Commission had already brought a successful action under the enforcement procedure (now Article 258 TFEU) and the CJ held that Italy was in breach (Commission v Italy [1989]). The Italian Court made reference to the CJ, asking if the relevant provision could be directly effective and whether Italy could be liable for damages resulting from the breach. The CJ confirmed that the provisions were not sufficiently clear to be directly effective. It then observed:</a:t>
            </a:r>
          </a:p>
          <a:p>
            <a:r>
              <a:rPr lang="en-GB" dirty="0"/>
              <a:t>“It must be held that the full effectiveness of Community rules would be impaired and the protection of those which they grant would be weakened if individuals were unable to obtain compensation when their rights are infringed by a breach of Community law for which a MS can be held responsible”</a:t>
            </a:r>
          </a:p>
          <a:p>
            <a:endParaRPr lang="en-GB" dirty="0"/>
          </a:p>
          <a:p>
            <a:r>
              <a:rPr lang="en-GB" dirty="0"/>
              <a:t>This was a ground breaking decision and was reported heavily in the media. It meant that in the national court, Italy was liable in damages to individuals who had suffered loss as a result of Italy’s failure to implement. </a:t>
            </a:r>
          </a:p>
          <a:p>
            <a:r>
              <a:rPr lang="en-GB" dirty="0"/>
              <a:t>The CJ referred to the following criteria for liability to be established in the case:</a:t>
            </a:r>
          </a:p>
          <a:p>
            <a:r>
              <a:rPr lang="en-GB" dirty="0"/>
              <a:t>The intended result from the Directive must involve conferring rights on individuals</a:t>
            </a:r>
          </a:p>
          <a:p>
            <a:r>
              <a:rPr lang="en-GB" dirty="0"/>
              <a:t>Those rights from the Directive must be identifiable; and</a:t>
            </a:r>
          </a:p>
          <a:p>
            <a:r>
              <a:rPr lang="en-GB" dirty="0"/>
              <a:t>There must be a causal link between the breach by the Member State and the loss suffered by the individual</a:t>
            </a:r>
          </a:p>
          <a:p>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6</a:t>
            </a:fld>
            <a:endParaRPr lang="en-GB"/>
          </a:p>
        </p:txBody>
      </p:sp>
    </p:spTree>
    <p:extLst>
      <p:ext uri="{BB962C8B-B14F-4D97-AF65-F5344CB8AC3E}">
        <p14:creationId xmlns:p14="http://schemas.microsoft.com/office/powerpoint/2010/main" val="19618881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7</a:t>
            </a:fld>
            <a:endParaRPr lang="en-GB"/>
          </a:p>
        </p:txBody>
      </p:sp>
    </p:spTree>
    <p:extLst>
      <p:ext uri="{BB962C8B-B14F-4D97-AF65-F5344CB8AC3E}">
        <p14:creationId xmlns:p14="http://schemas.microsoft.com/office/powerpoint/2010/main" val="31223662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the time</a:t>
            </a:r>
            <a:r>
              <a:rPr lang="en-GB" baseline="0" dirty="0"/>
              <a:t> when state liability was introduced, there was no other remedy for individuals who could not rely on direct or indirect effect. There was a need to ensure the effectiveness of EU law for individuals following a breach by a Member State and there was a need to remove the incentive of being in breach.</a:t>
            </a:r>
          </a:p>
          <a:p>
            <a:r>
              <a:rPr lang="en-GB" baseline="0" dirty="0"/>
              <a:t>Just like indirect effect, the juristic basis of the state liability principle rests on what is now Art4(3)TEU. This is the cooperation clause that is too vague to be directly effective but wide enough to allow CJ to be so creative. However, this element of criticism has been criticised. It has been observed often that the principle represents an excessive degree of intervention by the CJ when the Treaties never made any mention of state liability.</a:t>
            </a:r>
          </a:p>
          <a:p>
            <a:r>
              <a:rPr lang="en-GB" baseline="0" dirty="0"/>
              <a:t>Arguably, if actual liability in damages was intended, it would have been included in the founding EEC Treaty. Added to this is the fact that the Community existed for 30 years without the principle of state liability.</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8</a:t>
            </a:fld>
            <a:endParaRPr lang="en-GB"/>
          </a:p>
        </p:txBody>
      </p:sp>
    </p:spTree>
    <p:extLst>
      <p:ext uri="{BB962C8B-B14F-4D97-AF65-F5344CB8AC3E}">
        <p14:creationId xmlns:p14="http://schemas.microsoft.com/office/powerpoint/2010/main" val="1721291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Francovich</a:t>
            </a:r>
            <a:r>
              <a:rPr lang="en-GB" dirty="0"/>
              <a:t> itself was concerned with Italy’s failure to implement a Directive so there was some uncertainty</a:t>
            </a:r>
            <a:r>
              <a:rPr lang="en-GB" baseline="0" dirty="0"/>
              <a:t> about whether the principle applied only to a state’s failure to implement. Alternatively, was it a wider principle that applied to all state breaches that caused loss to individuals and not just those resulting from a failure to implement?</a:t>
            </a:r>
          </a:p>
          <a:p>
            <a:r>
              <a:rPr lang="en-GB" baseline="0" dirty="0"/>
              <a:t>Did the principle apply only to a breach by governments or did it cover breaches by any organs of the state: executive, legislature (parliament) or even the judiciary.</a:t>
            </a:r>
          </a:p>
          <a:p>
            <a:r>
              <a:rPr lang="en-GB" baseline="0" dirty="0"/>
              <a:t>Furthermore, was the principle applicable only in the absence of direct and indirect effect?</a:t>
            </a:r>
          </a:p>
          <a:p>
            <a:endParaRPr lang="en-GB" baseline="0" dirty="0"/>
          </a:p>
          <a:p>
            <a:r>
              <a:rPr lang="en-GB" baseline="0" dirty="0"/>
              <a:t>Some of these uncertainties arising from </a:t>
            </a:r>
            <a:r>
              <a:rPr lang="en-GB" baseline="0" dirty="0" err="1"/>
              <a:t>Francovich</a:t>
            </a:r>
            <a:r>
              <a:rPr lang="en-GB" baseline="0" dirty="0"/>
              <a:t> were resolved in the following joint cases.</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9</a:t>
            </a:fld>
            <a:endParaRPr lang="en-GB"/>
          </a:p>
        </p:txBody>
      </p:sp>
    </p:spTree>
    <p:extLst>
      <p:ext uri="{BB962C8B-B14F-4D97-AF65-F5344CB8AC3E}">
        <p14:creationId xmlns:p14="http://schemas.microsoft.com/office/powerpoint/2010/main" val="12157354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Factortame</a:t>
            </a:r>
            <a:r>
              <a:rPr lang="en-GB" baseline="0" dirty="0"/>
              <a:t> reference was from a compensation claim for losses resulting from the UK rules on the registration of ships being in breach on the rules of freedom of establishment.</a:t>
            </a:r>
          </a:p>
          <a:p>
            <a:endParaRPr lang="en-GB" baseline="0" dirty="0"/>
          </a:p>
          <a:p>
            <a:r>
              <a:rPr lang="en-GB" baseline="0" dirty="0"/>
              <a:t>The reference in Brasserie du </a:t>
            </a:r>
            <a:r>
              <a:rPr lang="en-GB" baseline="0" dirty="0" err="1"/>
              <a:t>Pecheur</a:t>
            </a:r>
            <a:r>
              <a:rPr lang="en-GB" baseline="0" dirty="0"/>
              <a:t> v Germany resulted from the German beer purity laws being in breach of the free movement of goods RULES.  An exported of beer based in France was seeking compensation for losses resulting from having to cease exporting beer to Germany . Interestingly, the EU rules that had been breached were directly effective and so it was argued that the individuals already had a remedy under national law. </a:t>
            </a:r>
          </a:p>
          <a:p>
            <a:endParaRPr lang="en-GB" baseline="0" dirty="0"/>
          </a:p>
          <a:p>
            <a:r>
              <a:rPr lang="en-GB" baseline="0" dirty="0"/>
              <a:t>As expected the CJ adopted a wide approach to the state liability principle. It made it clear that……..</a:t>
            </a:r>
          </a:p>
          <a:p>
            <a:pPr marL="174588" indent="-174588">
              <a:buFontTx/>
              <a:buChar char="-"/>
            </a:pPr>
            <a:r>
              <a:rPr lang="en-GB" baseline="0" dirty="0"/>
              <a:t>The principle applied not just to a breach by the government but any organ of the state. </a:t>
            </a:r>
            <a:r>
              <a:rPr lang="en-GB" i="1" baseline="0" dirty="0"/>
              <a:t>So if legislation in breach of EU law is passed at the national level, the state can be liable in damages for the act of the legislature.</a:t>
            </a:r>
            <a:endParaRPr lang="en-GB" baseline="0" dirty="0"/>
          </a:p>
          <a:p>
            <a:pPr marL="174588" indent="-174588">
              <a:buFontTx/>
              <a:buChar char="-"/>
            </a:pPr>
            <a:r>
              <a:rPr lang="en-GB" baseline="0" dirty="0"/>
              <a:t>The CJ observed that direct effect was a “minimum guarantee”. As a result the full effectiveness of EU law would be “impaired” if the state liability principle only applied in the absence of direct effect.</a:t>
            </a:r>
          </a:p>
          <a:p>
            <a:pPr marL="174588" indent="-174588">
              <a:buFontTx/>
              <a:buChar char="-"/>
            </a:pPr>
            <a:r>
              <a:rPr lang="en-GB" baseline="0" dirty="0"/>
              <a:t>The CJ also confirmed that the principle applies to all breaches of EU law, not just a failure to implement a directive.</a:t>
            </a:r>
          </a:p>
          <a:p>
            <a:pPr marL="174588" indent="-174588">
              <a:buFontTx/>
              <a:buChar char="-"/>
            </a:pPr>
            <a:endParaRPr lang="en-GB" baseline="0" dirty="0"/>
          </a:p>
          <a:p>
            <a:r>
              <a:rPr lang="en-GB" baseline="0" dirty="0"/>
              <a:t>The CJ also clarified the criteria to be satisfied in order for there to be liability:</a:t>
            </a:r>
          </a:p>
          <a:p>
            <a:endParaRPr lang="en-GB" baseline="0" dirty="0"/>
          </a:p>
          <a:p>
            <a:pPr marL="174588" indent="-174588">
              <a:buFont typeface="Wingdings" panose="05000000000000000000" pitchFamily="2" charset="2"/>
              <a:buChar char="v"/>
            </a:pPr>
            <a:r>
              <a:rPr lang="en-GB" baseline="0" dirty="0"/>
              <a:t> the rule infringed must be intended to confer rights on individuals</a:t>
            </a:r>
          </a:p>
          <a:p>
            <a:pPr marL="174588" indent="-174588">
              <a:buFont typeface="Wingdings" panose="05000000000000000000" pitchFamily="2" charset="2"/>
              <a:buChar char="v"/>
            </a:pPr>
            <a:r>
              <a:rPr lang="en-GB" baseline="0" dirty="0"/>
              <a:t>The breach must be sufficiently serious; and</a:t>
            </a:r>
          </a:p>
          <a:p>
            <a:pPr marL="174588" indent="-174588">
              <a:buFont typeface="Wingdings" panose="05000000000000000000" pitchFamily="2" charset="2"/>
              <a:buChar char="v"/>
            </a:pPr>
            <a:r>
              <a:rPr lang="en-GB" baseline="0" dirty="0"/>
              <a:t>There must be a direct causal link between the breach and the loss suffered by the individual.</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10</a:t>
            </a:fld>
            <a:endParaRPr lang="en-GB"/>
          </a:p>
        </p:txBody>
      </p:sp>
    </p:spTree>
    <p:extLst>
      <p:ext uri="{BB962C8B-B14F-4D97-AF65-F5344CB8AC3E}">
        <p14:creationId xmlns:p14="http://schemas.microsoft.com/office/powerpoint/2010/main" val="33118944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requirement that the breach be “sufficiently serious” is the criterion most cases will turn on.  In </a:t>
            </a:r>
            <a:r>
              <a:rPr lang="en-US" i="1" dirty="0"/>
              <a:t>Brasserie du </a:t>
            </a:r>
            <a:r>
              <a:rPr lang="en-US" i="1" dirty="0" err="1"/>
              <a:t>Pecheur</a:t>
            </a:r>
            <a:r>
              <a:rPr lang="en-US" i="1" dirty="0"/>
              <a:t>/Factortame </a:t>
            </a:r>
            <a:r>
              <a:rPr lang="en-US" i="0" dirty="0"/>
              <a:t>the CJ observed that a breach is sufficiently serious where the state has </a:t>
            </a:r>
            <a:r>
              <a:rPr lang="en-US" i="1" dirty="0"/>
              <a:t>“manifestly and gravely disregarded the limits of its discretion”.  </a:t>
            </a:r>
            <a:r>
              <a:rPr lang="en-US" i="0" dirty="0"/>
              <a:t>This requirement is based on the test for the liability of Union institutions established by </a:t>
            </a:r>
            <a:r>
              <a:rPr lang="en-US" b="1" i="0" dirty="0"/>
              <a:t>Art 340(2) TFEU.</a:t>
            </a:r>
          </a:p>
          <a:p>
            <a:r>
              <a:rPr lang="en-US" b="0" i="0" dirty="0"/>
              <a:t>The CJ felt that MS should be liable under the same conditions developed to impose liability on Union institutions.  This is a logical parallel to draw.  Also by relating it to a form of liability from the Treaty, it was an attempt by the CJ to legitimize further its new principle of state liability.</a:t>
            </a:r>
          </a:p>
          <a:p>
            <a:r>
              <a:rPr lang="en-US" b="0" i="0" dirty="0"/>
              <a:t>The above are the factors to be considered by the national court on the issue of a sufficiently serious breach.  </a:t>
            </a:r>
          </a:p>
          <a:p>
            <a:r>
              <a:rPr lang="en-US" b="0" i="0" dirty="0"/>
              <a:t>The CJ did point out that a breach will be sufficiently serious if it has continued after the CJ has declared that the MS is in breach.</a:t>
            </a:r>
          </a:p>
          <a:p>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11</a:t>
            </a:fld>
            <a:endParaRPr lang="en-GB"/>
          </a:p>
        </p:txBody>
      </p:sp>
    </p:spTree>
    <p:extLst>
      <p:ext uri="{BB962C8B-B14F-4D97-AF65-F5344CB8AC3E}">
        <p14:creationId xmlns:p14="http://schemas.microsoft.com/office/powerpoint/2010/main" val="21759146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12</a:t>
            </a:fld>
            <a:endParaRPr lang="en-GB"/>
          </a:p>
        </p:txBody>
      </p:sp>
    </p:spTree>
    <p:extLst>
      <p:ext uri="{BB962C8B-B14F-4D97-AF65-F5344CB8AC3E}">
        <p14:creationId xmlns:p14="http://schemas.microsoft.com/office/powerpoint/2010/main" val="13141209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latest development and key issue relating to state liability</a:t>
            </a:r>
            <a:r>
              <a:rPr lang="en-GB" baseline="0" dirty="0"/>
              <a:t> is its application beyond acts of the state executive and legislature to cover acts of the judiciary. After Brasserie du </a:t>
            </a:r>
            <a:r>
              <a:rPr lang="en-GB" baseline="0" dirty="0" err="1"/>
              <a:t>Pecheur</a:t>
            </a:r>
            <a:r>
              <a:rPr lang="en-GB" baseline="0" dirty="0"/>
              <a:t>/</a:t>
            </a:r>
            <a:r>
              <a:rPr lang="en-GB" baseline="0" dirty="0" err="1"/>
              <a:t>Factortame</a:t>
            </a:r>
            <a:r>
              <a:rPr lang="en-GB" baseline="0" dirty="0"/>
              <a:t>, the application of state liability to the conduct of the national court was a mere theoretical possibility.</a:t>
            </a:r>
          </a:p>
          <a:p>
            <a:r>
              <a:rPr lang="en-GB" baseline="0" dirty="0"/>
              <a:t>However, in the case of </a:t>
            </a:r>
            <a:r>
              <a:rPr lang="en-GB" baseline="0" dirty="0" err="1"/>
              <a:t>Kobler</a:t>
            </a:r>
            <a:r>
              <a:rPr lang="en-GB" baseline="0" dirty="0"/>
              <a:t> v Austria [2003], the CJ took the opportunity to formalise this extension to the state liability principle.</a:t>
            </a:r>
          </a:p>
          <a:p>
            <a:pPr marL="174588" indent="-174588">
              <a:buFontTx/>
              <a:buChar char="-"/>
            </a:pPr>
            <a:r>
              <a:rPr lang="en-GB" baseline="0" dirty="0" err="1"/>
              <a:t>Kobler</a:t>
            </a:r>
            <a:r>
              <a:rPr lang="en-GB" baseline="0" dirty="0"/>
              <a:t> was a German national working as a professor at a university in Austria.</a:t>
            </a:r>
          </a:p>
          <a:p>
            <a:pPr marL="174588" indent="-174588">
              <a:buFontTx/>
              <a:buChar char="-"/>
            </a:pPr>
            <a:r>
              <a:rPr lang="en-GB" baseline="0" dirty="0"/>
              <a:t>The Austrian Administrative Supreme Court refused to award him the “length of service” increment that he had been denied.</a:t>
            </a:r>
          </a:p>
          <a:p>
            <a:pPr marL="174588" indent="-174588">
              <a:buFontTx/>
              <a:buChar char="-"/>
            </a:pPr>
            <a:r>
              <a:rPr lang="en-GB" baseline="0" dirty="0"/>
              <a:t>This decision was in direct conflict with a related CJ ruling from a different case that should have been applied.</a:t>
            </a:r>
          </a:p>
          <a:p>
            <a:pPr marL="174588" indent="-174588">
              <a:buFontTx/>
              <a:buChar char="-"/>
            </a:pPr>
            <a:r>
              <a:rPr lang="en-GB" baseline="0" dirty="0"/>
              <a:t>This prompted </a:t>
            </a:r>
            <a:r>
              <a:rPr lang="en-GB" baseline="0" dirty="0" err="1"/>
              <a:t>Kobler</a:t>
            </a:r>
            <a:r>
              <a:rPr lang="en-GB" baseline="0" dirty="0"/>
              <a:t> to bring an action against Austria in the standard Austrian civil court.</a:t>
            </a:r>
          </a:p>
          <a:p>
            <a:pPr marL="174588" indent="-174588">
              <a:buFontTx/>
              <a:buChar char="-"/>
            </a:pPr>
            <a:r>
              <a:rPr lang="en-GB" baseline="0" dirty="0"/>
              <a:t>He argued that that the Austrian Administrative Supreme Court was in breach of EU law for its failure to apply relevant CJ ruling.</a:t>
            </a:r>
          </a:p>
          <a:p>
            <a:pPr marL="174588" indent="-174588">
              <a:buFontTx/>
              <a:buChar char="-"/>
            </a:pPr>
            <a:r>
              <a:rPr lang="en-GB" baseline="0" dirty="0"/>
              <a:t>On that basis he claimed damages from Austria for the loss resulting from the breach by the Austrian Administrative Supreme Court. </a:t>
            </a:r>
          </a:p>
          <a:p>
            <a:pPr marL="174588" indent="-174588">
              <a:buFontTx/>
              <a:buChar char="-"/>
            </a:pPr>
            <a:r>
              <a:rPr lang="en-GB" baseline="0" dirty="0"/>
              <a:t>When the matter was referred to the CJ, it confirmed that the state liability principle would apply when a Supreme Court of a member state was in breach of EU law, although such liability would be in the “exceptional cases where the court has manifestly infringed the applicable law”.</a:t>
            </a:r>
          </a:p>
          <a:p>
            <a:pPr marL="174588" indent="-174588">
              <a:buFontTx/>
              <a:buChar char="-"/>
            </a:pPr>
            <a:endParaRPr lang="en-GB" baseline="0" dirty="0"/>
          </a:p>
          <a:p>
            <a:pPr marL="174588" indent="-174588">
              <a:buFontTx/>
              <a:buChar char="-"/>
            </a:pPr>
            <a:r>
              <a:rPr lang="en-GB" baseline="0" dirty="0"/>
              <a:t>The CJ observed that although the Austrian Administrative Supreme Court was in breach, the breach was in good faith so it was not classed as “sufficiently serious”.</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13</a:t>
            </a:fld>
            <a:endParaRPr lang="en-GB"/>
          </a:p>
        </p:txBody>
      </p:sp>
    </p:spTree>
    <p:extLst>
      <p:ext uri="{BB962C8B-B14F-4D97-AF65-F5344CB8AC3E}">
        <p14:creationId xmlns:p14="http://schemas.microsoft.com/office/powerpoint/2010/main" val="15487071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case concerned Italian legislation which prescribed the circumstances when acts of the judiciary could result in state liability.  The legislation said that there had to be intentional fault or serious misconduct in the exercise of judicial functions.  “serious misconduct” was defined exhaustively so that it could not be added to or interpreted to be more relaxed.  </a:t>
            </a:r>
            <a:endParaRPr lang="en-GB" dirty="0"/>
          </a:p>
        </p:txBody>
      </p:sp>
      <p:sp>
        <p:nvSpPr>
          <p:cNvPr id="4" name="Slide Number Placeholder 3"/>
          <p:cNvSpPr>
            <a:spLocks noGrp="1"/>
          </p:cNvSpPr>
          <p:nvPr>
            <p:ph type="sldNum" sz="quarter" idx="5"/>
          </p:nvPr>
        </p:nvSpPr>
        <p:spPr/>
        <p:txBody>
          <a:bodyPr/>
          <a:lstStyle/>
          <a:p>
            <a:fld id="{7FB667E1-E601-4AAF-B95C-B25720D70A60}" type="slidenum">
              <a:rPr lang="en-GB" smtClean="0"/>
              <a:t>14</a:t>
            </a:fld>
            <a:endParaRPr lang="en-GB"/>
          </a:p>
        </p:txBody>
      </p:sp>
    </p:spTree>
    <p:extLst>
      <p:ext uri="{BB962C8B-B14F-4D97-AF65-F5344CB8AC3E}">
        <p14:creationId xmlns:p14="http://schemas.microsoft.com/office/powerpoint/2010/main" val="966320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t>
            </a:r>
            <a:r>
              <a:rPr lang="en-GB" dirty="0" err="1"/>
              <a:t>Traghetti</a:t>
            </a:r>
            <a:r>
              <a:rPr lang="en-GB" dirty="0"/>
              <a:t>, the CJ states that to determine</a:t>
            </a:r>
            <a:r>
              <a:rPr lang="en-GB" baseline="0" dirty="0"/>
              <a:t> whether a judicial breach is a “manifest infringement”, the national court must consider the following:</a:t>
            </a:r>
          </a:p>
          <a:p>
            <a:r>
              <a:rPr lang="en-GB" baseline="0" dirty="0"/>
              <a:t>- The degree of clarity and precision of the rule infringed</a:t>
            </a:r>
          </a:p>
          <a:p>
            <a:pPr marL="174588" indent="-174588">
              <a:buFontTx/>
              <a:buChar char="-"/>
            </a:pPr>
            <a:r>
              <a:rPr lang="en-GB" baseline="0" dirty="0"/>
              <a:t>Whether the infringement was intentional</a:t>
            </a:r>
          </a:p>
          <a:p>
            <a:pPr marL="174588" indent="-174588">
              <a:buFontTx/>
              <a:buChar char="-"/>
            </a:pPr>
            <a:r>
              <a:rPr lang="en-GB" baseline="0" dirty="0"/>
              <a:t>Whether the error of law was excusable or inexcusable;</a:t>
            </a:r>
          </a:p>
          <a:p>
            <a:pPr marL="174588" indent="-174588">
              <a:buFontTx/>
              <a:buChar char="-"/>
            </a:pPr>
            <a:r>
              <a:rPr lang="en-GB" baseline="0" dirty="0"/>
              <a:t>The position taken by a Community institution; and</a:t>
            </a:r>
          </a:p>
          <a:p>
            <a:pPr marL="174588" indent="-174588">
              <a:buFontTx/>
              <a:buChar char="-"/>
            </a:pPr>
            <a:r>
              <a:rPr lang="en-GB" baseline="0" dirty="0"/>
              <a:t>The non-compliance by the Court and its obligation to refer the matter to the CJ for a ruling under Article 267 TFEU</a:t>
            </a:r>
          </a:p>
          <a:p>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15</a:t>
            </a:fld>
            <a:endParaRPr lang="en-GB"/>
          </a:p>
        </p:txBody>
      </p:sp>
    </p:spTree>
    <p:extLst>
      <p:ext uri="{BB962C8B-B14F-4D97-AF65-F5344CB8AC3E}">
        <p14:creationId xmlns:p14="http://schemas.microsoft.com/office/powerpoint/2010/main" val="10421104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t>Res judicata – </a:t>
            </a:r>
            <a:r>
              <a:rPr lang="en-US" i="0" dirty="0"/>
              <a:t>concerned with the finality of judgments and is underpinned by the principle of legal certainty.  Arguably a state liability action (following a decision by a national Supreme Court) would serve to unravel that court’s decision so that it would not be a final decision. In </a:t>
            </a:r>
            <a:r>
              <a:rPr lang="en-US" b="1" i="1" dirty="0" err="1"/>
              <a:t>Kobler</a:t>
            </a:r>
            <a:r>
              <a:rPr lang="en-US" b="1" i="1" dirty="0"/>
              <a:t> </a:t>
            </a:r>
            <a:r>
              <a:rPr lang="en-US" b="0" i="0" dirty="0"/>
              <a:t>the CJ said the domestic decision is not unraveled because the state liability case will involve different parties (one party to the original case against the final court).  Also, the state liability case would not overrule the original case in which the breach occurred.  Whilst this is true, it must be accepted that such a state liability action does undermine the authority of the original case where the national court made a decision in breach of EU law.</a:t>
            </a:r>
          </a:p>
          <a:p>
            <a:endParaRPr lang="en-US" b="0" i="0" dirty="0"/>
          </a:p>
          <a:p>
            <a:r>
              <a:rPr lang="en-US" b="0" i="0" dirty="0"/>
              <a:t>On the 2</a:t>
            </a:r>
            <a:r>
              <a:rPr lang="en-US" b="0" i="0" baseline="30000" dirty="0"/>
              <a:t>nd</a:t>
            </a:r>
            <a:r>
              <a:rPr lang="en-US" b="0" i="0" dirty="0"/>
              <a:t> point CJ disagreed and felt that such liability would strengthen the authority and quality of the legal system.</a:t>
            </a:r>
          </a:p>
          <a:p>
            <a:endParaRPr lang="en-US" b="0" i="0" dirty="0"/>
          </a:p>
          <a:p>
            <a:r>
              <a:rPr lang="en-US" b="0" i="0" dirty="0"/>
              <a:t>On the 3</a:t>
            </a:r>
            <a:r>
              <a:rPr lang="en-US" b="0" i="0" baseline="30000" dirty="0"/>
              <a:t>rd</a:t>
            </a:r>
            <a:r>
              <a:rPr lang="en-US" b="0" i="0" dirty="0"/>
              <a:t> point – for example in the UK a state liability action would commence in the High Court.  This would mean that a High Court judge would be asked to rule on the legality and subsequent liability of the UK Supreme Court in the light of one of its decisions. Of course there could be an appeal to the </a:t>
            </a:r>
            <a:r>
              <a:rPr lang="en-US" b="0" i="0" dirty="0" err="1"/>
              <a:t>CofA</a:t>
            </a:r>
            <a:r>
              <a:rPr lang="en-US" b="0" i="0" dirty="0"/>
              <a:t> and finally to the Supreme Court itself.  So in theory the Supreme Court might have to rule on its own liability arising from a previous case.  In reality it is likely that the High Court would refer the matter to the CJ under </a:t>
            </a:r>
            <a:r>
              <a:rPr lang="en-US" b="1" i="0" dirty="0"/>
              <a:t>Art 267 TFEU </a:t>
            </a:r>
            <a:r>
              <a:rPr lang="en-US" b="0" i="0" dirty="0"/>
              <a:t>for a preliminary ruling.  Alternatively, if the reference to the CJ was not made, then the Supreme Court would be expected to make it instead.</a:t>
            </a:r>
          </a:p>
          <a:p>
            <a:endParaRPr lang="en-GB" i="1" dirty="0"/>
          </a:p>
        </p:txBody>
      </p:sp>
      <p:sp>
        <p:nvSpPr>
          <p:cNvPr id="4" name="Slide Number Placeholder 3"/>
          <p:cNvSpPr>
            <a:spLocks noGrp="1"/>
          </p:cNvSpPr>
          <p:nvPr>
            <p:ph type="sldNum" sz="quarter" idx="5"/>
          </p:nvPr>
        </p:nvSpPr>
        <p:spPr/>
        <p:txBody>
          <a:bodyPr/>
          <a:lstStyle/>
          <a:p>
            <a:fld id="{7FB667E1-E601-4AAF-B95C-B25720D70A60}" type="slidenum">
              <a:rPr lang="en-GB" smtClean="0"/>
              <a:t>16</a:t>
            </a:fld>
            <a:endParaRPr lang="en-GB"/>
          </a:p>
        </p:txBody>
      </p:sp>
    </p:spTree>
    <p:extLst>
      <p:ext uri="{BB962C8B-B14F-4D97-AF65-F5344CB8AC3E}">
        <p14:creationId xmlns:p14="http://schemas.microsoft.com/office/powerpoint/2010/main" val="9904580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problem is cross border trade will involve contracts and dealings by parties based in different </a:t>
            </a:r>
            <a:r>
              <a:rPr lang="en-US" dirty="0" err="1"/>
              <a:t>MSs.</a:t>
            </a:r>
            <a:r>
              <a:rPr lang="en-US" dirty="0"/>
              <a:t>  When 1 of these parties seeks to enforce its rights under EU law, there could be disputes about which MS has jurisdiction.  These disputes amount to a (technical) legal barrier to trade.</a:t>
            </a:r>
          </a:p>
          <a:p>
            <a:endParaRPr lang="en-GB" dirty="0"/>
          </a:p>
        </p:txBody>
      </p:sp>
      <p:sp>
        <p:nvSpPr>
          <p:cNvPr id="4" name="Slide Number Placeholder 3"/>
          <p:cNvSpPr>
            <a:spLocks noGrp="1"/>
          </p:cNvSpPr>
          <p:nvPr>
            <p:ph type="sldNum" sz="quarter" idx="5"/>
          </p:nvPr>
        </p:nvSpPr>
        <p:spPr/>
        <p:txBody>
          <a:bodyPr/>
          <a:lstStyle/>
          <a:p>
            <a:fld id="{7FB667E1-E601-4AAF-B95C-B25720D70A60}" type="slidenum">
              <a:rPr lang="en-GB" smtClean="0"/>
              <a:t>17</a:t>
            </a:fld>
            <a:endParaRPr lang="en-GB"/>
          </a:p>
        </p:txBody>
      </p:sp>
    </p:spTree>
    <p:extLst>
      <p:ext uri="{BB962C8B-B14F-4D97-AF65-F5344CB8AC3E}">
        <p14:creationId xmlns:p14="http://schemas.microsoft.com/office/powerpoint/2010/main" val="17114293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18</a:t>
            </a:fld>
            <a:endParaRPr lang="en-GB"/>
          </a:p>
        </p:txBody>
      </p:sp>
    </p:spTree>
    <p:extLst>
      <p:ext uri="{BB962C8B-B14F-4D97-AF65-F5344CB8AC3E}">
        <p14:creationId xmlns:p14="http://schemas.microsoft.com/office/powerpoint/2010/main" val="27325550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19</a:t>
            </a:fld>
            <a:endParaRPr lang="en-GB"/>
          </a:p>
        </p:txBody>
      </p:sp>
    </p:spTree>
    <p:extLst>
      <p:ext uri="{BB962C8B-B14F-4D97-AF65-F5344CB8AC3E}">
        <p14:creationId xmlns:p14="http://schemas.microsoft.com/office/powerpoint/2010/main" val="33177881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20</a:t>
            </a:fld>
            <a:endParaRPr lang="en-GB"/>
          </a:p>
        </p:txBody>
      </p:sp>
    </p:spTree>
    <p:extLst>
      <p:ext uri="{BB962C8B-B14F-4D97-AF65-F5344CB8AC3E}">
        <p14:creationId xmlns:p14="http://schemas.microsoft.com/office/powerpoint/2010/main" val="12631589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problem was it was exposed to abuse.  Lawyers would tactically initiate proceedings in the court of a different MS, usually an Italian court because they are notoriously slow in dealing with jurisdictional disputes.  This tactic was so common it became known as the practice of launching an Italian torpedo.</a:t>
            </a:r>
            <a:endParaRPr lang="en-GB" dirty="0"/>
          </a:p>
        </p:txBody>
      </p:sp>
      <p:sp>
        <p:nvSpPr>
          <p:cNvPr id="4" name="Slide Number Placeholder 3"/>
          <p:cNvSpPr>
            <a:spLocks noGrp="1"/>
          </p:cNvSpPr>
          <p:nvPr>
            <p:ph type="sldNum" sz="quarter" idx="5"/>
          </p:nvPr>
        </p:nvSpPr>
        <p:spPr/>
        <p:txBody>
          <a:bodyPr/>
          <a:lstStyle/>
          <a:p>
            <a:fld id="{7FB667E1-E601-4AAF-B95C-B25720D70A60}" type="slidenum">
              <a:rPr lang="en-GB" smtClean="0"/>
              <a:t>21</a:t>
            </a:fld>
            <a:endParaRPr lang="en-GB"/>
          </a:p>
        </p:txBody>
      </p:sp>
    </p:spTree>
    <p:extLst>
      <p:ext uri="{BB962C8B-B14F-4D97-AF65-F5344CB8AC3E}">
        <p14:creationId xmlns:p14="http://schemas.microsoft.com/office/powerpoint/2010/main" val="10586053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22</a:t>
            </a:fld>
            <a:endParaRPr lang="en-GB"/>
          </a:p>
        </p:txBody>
      </p:sp>
    </p:spTree>
    <p:extLst>
      <p:ext uri="{BB962C8B-B14F-4D97-AF65-F5344CB8AC3E}">
        <p14:creationId xmlns:p14="http://schemas.microsoft.com/office/powerpoint/2010/main" val="27591046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23</a:t>
            </a:fld>
            <a:endParaRPr lang="en-GB"/>
          </a:p>
        </p:txBody>
      </p:sp>
    </p:spTree>
    <p:extLst>
      <p:ext uri="{BB962C8B-B14F-4D97-AF65-F5344CB8AC3E}">
        <p14:creationId xmlns:p14="http://schemas.microsoft.com/office/powerpoint/2010/main" val="16686173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case a UK claimant initiated a damages claim (in England) against a UK defendant and 5 Jamaican defendants based on injuries they caused when the Cl was on holiday in Jamaica.  The defendants challenged the jurisdiction of the English Courts since Jamaica had the better connection with the claim.  </a:t>
            </a:r>
            <a:endParaRPr lang="en-GB" dirty="0"/>
          </a:p>
        </p:txBody>
      </p:sp>
      <p:sp>
        <p:nvSpPr>
          <p:cNvPr id="4" name="Slide Number Placeholder 3"/>
          <p:cNvSpPr>
            <a:spLocks noGrp="1"/>
          </p:cNvSpPr>
          <p:nvPr>
            <p:ph type="sldNum" sz="quarter" idx="5"/>
          </p:nvPr>
        </p:nvSpPr>
        <p:spPr/>
        <p:txBody>
          <a:bodyPr/>
          <a:lstStyle/>
          <a:p>
            <a:fld id="{7FB667E1-E601-4AAF-B95C-B25720D70A60}" type="slidenum">
              <a:rPr lang="en-GB" smtClean="0"/>
              <a:t>24</a:t>
            </a:fld>
            <a:endParaRPr lang="en-GB"/>
          </a:p>
        </p:txBody>
      </p:sp>
    </p:spTree>
    <p:extLst>
      <p:ext uri="{BB962C8B-B14F-4D97-AF65-F5344CB8AC3E}">
        <p14:creationId xmlns:p14="http://schemas.microsoft.com/office/powerpoint/2010/main" val="14240376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party can still initiate proceedings on the validity of an arbitration agreement but the MS court can refer the parties to arbitration.  Also a MS court is not obliged to recognize the judgment of another MS court on the validity of an arbitration clause.  </a:t>
            </a:r>
            <a:r>
              <a:rPr lang="en-US" b="1" dirty="0"/>
              <a:t>Recital 12 </a:t>
            </a:r>
            <a:r>
              <a:rPr lang="en-US" b="0" dirty="0"/>
              <a:t>states that the Regulation does not apply to </a:t>
            </a:r>
            <a:r>
              <a:rPr lang="en-US" b="0" i="1" dirty="0"/>
              <a:t>any action or ancillary proceedings relating to the establishment of an arbitral tribunal, arbitrators’ powers, the conduct of arbitration, or the annulment, review, appeal, recognition or enforcement of an arbitral award.  </a:t>
            </a:r>
            <a:endParaRPr lang="en-GB" dirty="0"/>
          </a:p>
        </p:txBody>
      </p:sp>
      <p:sp>
        <p:nvSpPr>
          <p:cNvPr id="4" name="Slide Number Placeholder 3"/>
          <p:cNvSpPr>
            <a:spLocks noGrp="1"/>
          </p:cNvSpPr>
          <p:nvPr>
            <p:ph type="sldNum" sz="quarter" idx="5"/>
          </p:nvPr>
        </p:nvSpPr>
        <p:spPr/>
        <p:txBody>
          <a:bodyPr/>
          <a:lstStyle/>
          <a:p>
            <a:fld id="{7FB667E1-E601-4AAF-B95C-B25720D70A60}" type="slidenum">
              <a:rPr lang="en-GB" smtClean="0"/>
              <a:t>25</a:t>
            </a:fld>
            <a:endParaRPr lang="en-GB"/>
          </a:p>
        </p:txBody>
      </p:sp>
    </p:spTree>
    <p:extLst>
      <p:ext uri="{BB962C8B-B14F-4D97-AF65-F5344CB8AC3E}">
        <p14:creationId xmlns:p14="http://schemas.microsoft.com/office/powerpoint/2010/main" val="4283761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26</a:t>
            </a:fld>
            <a:endParaRPr lang="en-GB"/>
          </a:p>
        </p:txBody>
      </p:sp>
    </p:spTree>
    <p:extLst>
      <p:ext uri="{BB962C8B-B14F-4D97-AF65-F5344CB8AC3E}">
        <p14:creationId xmlns:p14="http://schemas.microsoft.com/office/powerpoint/2010/main" val="30235762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What is the Brussels Regulation? </a:t>
            </a:r>
          </a:p>
          <a:p>
            <a:endParaRPr lang="en-GB" b="1" u="sng" dirty="0"/>
          </a:p>
          <a:p>
            <a:pPr marL="232783" indent="-232783">
              <a:buAutoNum type="arabicPeriod"/>
            </a:pPr>
            <a:r>
              <a:rPr lang="en-GB" dirty="0"/>
              <a:t>Council Regulation (EC) No 44/2001 on jurisdiction and the recognition and enforcement of judgments in civil and commercial matters (“Brussels Regulation”), dated 22 December 2000. </a:t>
            </a:r>
          </a:p>
          <a:p>
            <a:pPr marL="232783" indent="-232783">
              <a:buAutoNum type="arabicPeriod"/>
            </a:pPr>
            <a:r>
              <a:rPr lang="en-GB" dirty="0"/>
              <a:t>The Brussels Regulation is mainly based on the Brussels Convention on jurisdiction and the enforcement of judgments in civil and commercial matters, dated 27 September 1968. In contrast to the Convention, the Brussels Regulation is mandatory for all members of the EU and need not be ratified. </a:t>
            </a:r>
          </a:p>
          <a:p>
            <a:pPr marL="232783" indent="-232783">
              <a:buAutoNum type="arabicPeriod" startAt="3"/>
            </a:pPr>
            <a:r>
              <a:rPr lang="en-GB" dirty="0"/>
              <a:t>If a person wins a lawsuit and is granted a judgment, they may want to enforce this judgment in order to receive whatever the court has granted. To be enforced, in which, the judgment has to be declared enforceable in the member state enforcement is sought. In general, each Member State has its own laws on enforcement. The Brussels Regulation regulates the enforcement a judgment handed down in another Member State, so that there is a uniform set of provisions which apply across the EU. </a:t>
            </a:r>
          </a:p>
          <a:p>
            <a:pPr marL="232783" indent="-232783">
              <a:buAutoNum type="arabicPeriod" startAt="3"/>
            </a:pPr>
            <a:r>
              <a:rPr lang="en-GB" dirty="0"/>
              <a:t>The Brussels Regulation applies to disputes between individuals from different Member States of the European Union (EU). </a:t>
            </a:r>
          </a:p>
          <a:p>
            <a:pPr marL="232783" indent="-232783">
              <a:buAutoNum type="arabicPeriod" startAt="3"/>
            </a:pPr>
            <a:r>
              <a:rPr lang="en-GB" dirty="0"/>
              <a:t>Questions of interpretation of the Brussels Regulation are subject to the jurisdiction of the European Court of Justice. </a:t>
            </a:r>
          </a:p>
          <a:p>
            <a:pPr marL="232783" indent="-232783">
              <a:buAutoNum type="arabicPeriod" startAt="3"/>
            </a:pPr>
            <a:r>
              <a:rPr lang="en-GB" dirty="0"/>
              <a:t>The Brussels Regulation applies exclusively to civil and commercial matters. In particular, it does not extend to: </a:t>
            </a:r>
          </a:p>
          <a:p>
            <a:pPr marL="174588" indent="-174588">
              <a:buFontTx/>
              <a:buChar char="-"/>
            </a:pPr>
            <a:r>
              <a:rPr lang="en-GB" dirty="0"/>
              <a:t>matters of personal status, including matrimonial matters, wills and succession; </a:t>
            </a:r>
          </a:p>
          <a:p>
            <a:pPr marL="174588" indent="-174588">
              <a:buFontTx/>
              <a:buChar char="-"/>
            </a:pPr>
            <a:r>
              <a:rPr lang="en-GB" dirty="0"/>
              <a:t> bankruptcy; </a:t>
            </a:r>
          </a:p>
          <a:p>
            <a:pPr marL="174588" indent="-174588">
              <a:buFontTx/>
              <a:buChar char="-"/>
            </a:pPr>
            <a:r>
              <a:rPr lang="en-GB" dirty="0"/>
              <a:t>social security; </a:t>
            </a:r>
          </a:p>
          <a:p>
            <a:pPr marL="174588" indent="-174588">
              <a:buFontTx/>
              <a:buChar char="-"/>
            </a:pPr>
            <a:r>
              <a:rPr lang="en-GB" dirty="0"/>
              <a:t>and arbitration.</a:t>
            </a:r>
          </a:p>
        </p:txBody>
      </p:sp>
      <p:sp>
        <p:nvSpPr>
          <p:cNvPr id="4" name="Slide Number Placeholder 3"/>
          <p:cNvSpPr>
            <a:spLocks noGrp="1"/>
          </p:cNvSpPr>
          <p:nvPr>
            <p:ph type="sldNum" sz="quarter" idx="10"/>
          </p:nvPr>
        </p:nvSpPr>
        <p:spPr/>
        <p:txBody>
          <a:bodyPr/>
          <a:lstStyle/>
          <a:p>
            <a:fld id="{7FB667E1-E601-4AAF-B95C-B25720D70A60}" type="slidenum">
              <a:rPr lang="en-GB" smtClean="0"/>
              <a:t>27</a:t>
            </a:fld>
            <a:endParaRPr lang="en-GB"/>
          </a:p>
        </p:txBody>
      </p:sp>
    </p:spTree>
    <p:extLst>
      <p:ext uri="{BB962C8B-B14F-4D97-AF65-F5344CB8AC3E}">
        <p14:creationId xmlns:p14="http://schemas.microsoft.com/office/powerpoint/2010/main" val="3244399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28</a:t>
            </a:fld>
            <a:endParaRPr lang="en-GB"/>
          </a:p>
        </p:txBody>
      </p:sp>
    </p:spTree>
    <p:extLst>
      <p:ext uri="{BB962C8B-B14F-4D97-AF65-F5344CB8AC3E}">
        <p14:creationId xmlns:p14="http://schemas.microsoft.com/office/powerpoint/2010/main" val="10711676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29</a:t>
            </a:fld>
            <a:endParaRPr lang="en-GB"/>
          </a:p>
        </p:txBody>
      </p:sp>
    </p:spTree>
    <p:extLst>
      <p:ext uri="{BB962C8B-B14F-4D97-AF65-F5344CB8AC3E}">
        <p14:creationId xmlns:p14="http://schemas.microsoft.com/office/powerpoint/2010/main" val="23295118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represents a significant improvement to the procedure.  Aim is not to increase number of claims, though that is likely, instead it is hoped that with a higher limit, greater awareness and an easier procedure, the threat of action would seem more realistic – resulting in less disputes by sellers that have often known that formal action would be expensive and time consuming.  It may also result in more claims being settled.</a:t>
            </a:r>
            <a:endParaRPr lang="en-GB" dirty="0"/>
          </a:p>
        </p:txBody>
      </p:sp>
      <p:sp>
        <p:nvSpPr>
          <p:cNvPr id="4" name="Slide Number Placeholder 3"/>
          <p:cNvSpPr>
            <a:spLocks noGrp="1"/>
          </p:cNvSpPr>
          <p:nvPr>
            <p:ph type="sldNum" sz="quarter" idx="5"/>
          </p:nvPr>
        </p:nvSpPr>
        <p:spPr/>
        <p:txBody>
          <a:bodyPr/>
          <a:lstStyle/>
          <a:p>
            <a:fld id="{7FB667E1-E601-4AAF-B95C-B25720D70A60}" type="slidenum">
              <a:rPr lang="en-GB" smtClean="0"/>
              <a:t>30</a:t>
            </a:fld>
            <a:endParaRPr lang="en-GB"/>
          </a:p>
        </p:txBody>
      </p:sp>
    </p:spTree>
    <p:extLst>
      <p:ext uri="{BB962C8B-B14F-4D97-AF65-F5344CB8AC3E}">
        <p14:creationId xmlns:p14="http://schemas.microsoft.com/office/powerpoint/2010/main" val="13424159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2783" indent="-232783">
              <a:buAutoNum type="arabicPeriod"/>
            </a:pPr>
            <a:r>
              <a:rPr lang="en-GB" dirty="0"/>
              <a:t>Rights have</a:t>
            </a:r>
            <a:r>
              <a:rPr lang="en-GB" baseline="0" dirty="0"/>
              <a:t> been enhanced by direct effect, indirect effect and state liability, all of which result from judicial creativity rather than a treaty rule.</a:t>
            </a:r>
          </a:p>
          <a:p>
            <a:pPr marL="232783" indent="-232783">
              <a:buAutoNum type="arabicPeriod"/>
            </a:pPr>
            <a:r>
              <a:rPr lang="en-GB" baseline="0" dirty="0"/>
              <a:t>When it is manifest and grave. A complete failure to implement a directive is presumed to be sufficiently serious. </a:t>
            </a:r>
          </a:p>
          <a:p>
            <a:pPr marL="232783" indent="-232783">
              <a:buAutoNum type="arabicPeriod"/>
            </a:pPr>
            <a:r>
              <a:rPr lang="en-GB" baseline="0" dirty="0"/>
              <a:t>It could compromise res judicata because the decision in breach is being unravelled and, at the very least, deprived of any authority or weight. It could compromise the independence of the judiciary and, finally, there may be bizarre consequences if the liability case goes all the way to the Supreme Court on appeal without it being referred to the CJ.</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31</a:t>
            </a:fld>
            <a:endParaRPr lang="en-GB"/>
          </a:p>
        </p:txBody>
      </p:sp>
    </p:spTree>
    <p:extLst>
      <p:ext uri="{BB962C8B-B14F-4D97-AF65-F5344CB8AC3E}">
        <p14:creationId xmlns:p14="http://schemas.microsoft.com/office/powerpoint/2010/main" val="107836599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32</a:t>
            </a:fld>
            <a:endParaRPr lang="en-GB"/>
          </a:p>
        </p:txBody>
      </p:sp>
    </p:spTree>
    <p:extLst>
      <p:ext uri="{BB962C8B-B14F-4D97-AF65-F5344CB8AC3E}">
        <p14:creationId xmlns:p14="http://schemas.microsoft.com/office/powerpoint/2010/main" val="311681961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33</a:t>
            </a:fld>
            <a:endParaRPr lang="en-GB"/>
          </a:p>
        </p:txBody>
      </p:sp>
    </p:spTree>
    <p:extLst>
      <p:ext uri="{BB962C8B-B14F-4D97-AF65-F5344CB8AC3E}">
        <p14:creationId xmlns:p14="http://schemas.microsoft.com/office/powerpoint/2010/main" val="196423302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34</a:t>
            </a:fld>
            <a:endParaRPr lang="en-GB"/>
          </a:p>
        </p:txBody>
      </p:sp>
    </p:spTree>
    <p:extLst>
      <p:ext uri="{BB962C8B-B14F-4D97-AF65-F5344CB8AC3E}">
        <p14:creationId xmlns:p14="http://schemas.microsoft.com/office/powerpoint/2010/main" val="58045997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35</a:t>
            </a:fld>
            <a:endParaRPr lang="en-GB"/>
          </a:p>
        </p:txBody>
      </p:sp>
    </p:spTree>
    <p:extLst>
      <p:ext uri="{BB962C8B-B14F-4D97-AF65-F5344CB8AC3E}">
        <p14:creationId xmlns:p14="http://schemas.microsoft.com/office/powerpoint/2010/main" val="336156443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36</a:t>
            </a:fld>
            <a:endParaRPr lang="en-GB"/>
          </a:p>
        </p:txBody>
      </p:sp>
    </p:spTree>
    <p:extLst>
      <p:ext uri="{BB962C8B-B14F-4D97-AF65-F5344CB8AC3E}">
        <p14:creationId xmlns:p14="http://schemas.microsoft.com/office/powerpoint/2010/main" val="371181526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37</a:t>
            </a:fld>
            <a:endParaRPr lang="en-GB"/>
          </a:p>
        </p:txBody>
      </p:sp>
    </p:spTree>
    <p:extLst>
      <p:ext uri="{BB962C8B-B14F-4D97-AF65-F5344CB8AC3E}">
        <p14:creationId xmlns:p14="http://schemas.microsoft.com/office/powerpoint/2010/main" val="387682610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38</a:t>
            </a:fld>
            <a:endParaRPr lang="en-GB"/>
          </a:p>
        </p:txBody>
      </p:sp>
    </p:spTree>
    <p:extLst>
      <p:ext uri="{BB962C8B-B14F-4D97-AF65-F5344CB8AC3E}">
        <p14:creationId xmlns:p14="http://schemas.microsoft.com/office/powerpoint/2010/main" val="404523860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39</a:t>
            </a:fld>
            <a:endParaRPr lang="en-GB"/>
          </a:p>
        </p:txBody>
      </p:sp>
    </p:spTree>
    <p:extLst>
      <p:ext uri="{BB962C8B-B14F-4D97-AF65-F5344CB8AC3E}">
        <p14:creationId xmlns:p14="http://schemas.microsoft.com/office/powerpoint/2010/main" val="159324013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40</a:t>
            </a:fld>
            <a:endParaRPr lang="en-GB"/>
          </a:p>
        </p:txBody>
      </p:sp>
    </p:spTree>
    <p:extLst>
      <p:ext uri="{BB962C8B-B14F-4D97-AF65-F5344CB8AC3E}">
        <p14:creationId xmlns:p14="http://schemas.microsoft.com/office/powerpoint/2010/main" val="137469014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B667E1-E601-4AAF-B95C-B25720D70A60}" type="slidenum">
              <a:rPr lang="en-GB" smtClean="0"/>
              <a:t>41</a:t>
            </a:fld>
            <a:endParaRPr lang="en-GB"/>
          </a:p>
        </p:txBody>
      </p:sp>
    </p:spTree>
    <p:extLst>
      <p:ext uri="{BB962C8B-B14F-4D97-AF65-F5344CB8AC3E}">
        <p14:creationId xmlns:p14="http://schemas.microsoft.com/office/powerpoint/2010/main" val="2090461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2/14/2020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032672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583DDF-CA54-461A-A486-592D2374C532}" type="datetimeFigureOut">
              <a:rPr lang="en-US" smtClean="0"/>
              <a:t>2/14/2020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8D9AD5-F248-4919-864A-CFD76CC027D6}" type="slidenum">
              <a:rPr lang="en-GB" smtClean="0"/>
              <a:t>‹#›</a:t>
            </a:fld>
            <a:endParaRPr lang="en-GB"/>
          </a:p>
        </p:txBody>
      </p:sp>
    </p:spTree>
    <p:extLst>
      <p:ext uri="{BB962C8B-B14F-4D97-AF65-F5344CB8AC3E}">
        <p14:creationId xmlns:p14="http://schemas.microsoft.com/office/powerpoint/2010/main" val="2843468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9E583DDF-CA54-461A-A486-592D2374C532}" type="datetimeFigureOut">
              <a:rPr lang="en-US" smtClean="0"/>
              <a:t>2/14/2020</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CA8D9AD5-F248-4919-864A-CFD76CC027D6}" type="slidenum">
              <a:rPr lang="en-GB" smtClean="0"/>
              <a:t>‹#›</a:t>
            </a:fld>
            <a:endParaRPr lang="en-GB"/>
          </a:p>
        </p:txBody>
      </p:sp>
    </p:spTree>
    <p:extLst>
      <p:ext uri="{BB962C8B-B14F-4D97-AF65-F5344CB8AC3E}">
        <p14:creationId xmlns:p14="http://schemas.microsoft.com/office/powerpoint/2010/main" val="418350747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879FD0-C37A-4F50-8F3B-5FA0D9D0B42F}" type="datetimeFigureOut">
              <a:rPr lang="en-US" smtClean="0"/>
              <a:t>2/14/2020</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06EF73-9DB8-4763-865F-2F88181A4732}" type="slidenum">
              <a:rPr lang="en-GB" smtClean="0"/>
              <a:t>‹#›</a:t>
            </a:fld>
            <a:endParaRPr lang="en-GB"/>
          </a:p>
        </p:txBody>
      </p:sp>
    </p:spTree>
    <p:extLst>
      <p:ext uri="{BB962C8B-B14F-4D97-AF65-F5344CB8AC3E}">
        <p14:creationId xmlns:p14="http://schemas.microsoft.com/office/powerpoint/2010/main" val="2342758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583DDF-CA54-461A-A486-592D2374C532}" type="datetimeFigureOut">
              <a:rPr lang="en-US" smtClean="0"/>
              <a:t>2/14/2020</a:t>
            </a:fld>
            <a:endParaRPr 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8D9AD5-F248-4919-864A-CFD76CC027D6}" type="slidenum">
              <a:rPr lang="en-GB" smtClean="0"/>
              <a:t>‹#›</a:t>
            </a:fld>
            <a:endParaRPr lang="en-GB"/>
          </a:p>
        </p:txBody>
      </p:sp>
    </p:spTree>
    <p:extLst>
      <p:ext uri="{BB962C8B-B14F-4D97-AF65-F5344CB8AC3E}">
        <p14:creationId xmlns:p14="http://schemas.microsoft.com/office/powerpoint/2010/main" val="1614134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583DDF-CA54-461A-A486-592D2374C532}" type="datetimeFigureOut">
              <a:rPr lang="en-US" smtClean="0"/>
              <a:t>2/14/2020</a:t>
            </a:fld>
            <a:endParaRPr 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8D9AD5-F248-4919-864A-CFD76CC027D6}" type="slidenum">
              <a:rPr lang="en-GB" smtClean="0"/>
              <a:t>‹#›</a:t>
            </a:fld>
            <a:endParaRPr lang="en-GB"/>
          </a:p>
        </p:txBody>
      </p:sp>
    </p:spTree>
    <p:extLst>
      <p:ext uri="{BB962C8B-B14F-4D97-AF65-F5344CB8AC3E}">
        <p14:creationId xmlns:p14="http://schemas.microsoft.com/office/powerpoint/2010/main" val="3955870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583DDF-CA54-461A-A486-592D2374C532}" type="datetimeFigureOut">
              <a:rPr lang="en-US" smtClean="0"/>
              <a:t>2/14/2020</a:t>
            </a:fld>
            <a:endParaRPr 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8D9AD5-F248-4919-864A-CFD76CC027D6}" type="slidenum">
              <a:rPr lang="en-GB" smtClean="0"/>
              <a:t>‹#›</a:t>
            </a:fld>
            <a:endParaRPr lang="en-GB"/>
          </a:p>
        </p:txBody>
      </p:sp>
    </p:spTree>
    <p:extLst>
      <p:ext uri="{BB962C8B-B14F-4D97-AF65-F5344CB8AC3E}">
        <p14:creationId xmlns:p14="http://schemas.microsoft.com/office/powerpoint/2010/main" val="2523025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583DDF-CA54-461A-A486-592D2374C532}" type="datetimeFigureOut">
              <a:rPr lang="en-US" smtClean="0"/>
              <a:t>2/14/2020</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8D9AD5-F248-4919-864A-CFD76CC027D6}" type="slidenum">
              <a:rPr lang="en-GB" smtClean="0"/>
              <a:t>‹#›</a:t>
            </a:fld>
            <a:endParaRPr lang="en-GB"/>
          </a:p>
        </p:txBody>
      </p:sp>
    </p:spTree>
    <p:extLst>
      <p:ext uri="{BB962C8B-B14F-4D97-AF65-F5344CB8AC3E}">
        <p14:creationId xmlns:p14="http://schemas.microsoft.com/office/powerpoint/2010/main" val="607164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583DDF-CA54-461A-A486-592D2374C532}" type="datetimeFigureOut">
              <a:rPr lang="en-US" smtClean="0"/>
              <a:t>2/14/2020</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8D9AD5-F248-4919-864A-CFD76CC027D6}" type="slidenum">
              <a:rPr lang="en-GB" smtClean="0"/>
              <a:t>‹#›</a:t>
            </a:fld>
            <a:endParaRPr lang="en-GB"/>
          </a:p>
        </p:txBody>
      </p:sp>
    </p:spTree>
    <p:extLst>
      <p:ext uri="{BB962C8B-B14F-4D97-AF65-F5344CB8AC3E}">
        <p14:creationId xmlns:p14="http://schemas.microsoft.com/office/powerpoint/2010/main" val="2553430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583DDF-CA54-461A-A486-592D2374C532}" type="datetimeFigureOut">
              <a:rPr lang="en-US" smtClean="0"/>
              <a:t>2/14/2020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8D9AD5-F248-4919-864A-CFD76CC027D6}" type="slidenum">
              <a:rPr lang="en-GB" smtClean="0"/>
              <a:t>‹#›</a:t>
            </a:fld>
            <a:endParaRPr lang="en-GB"/>
          </a:p>
        </p:txBody>
      </p:sp>
    </p:spTree>
    <p:extLst>
      <p:ext uri="{BB962C8B-B14F-4D97-AF65-F5344CB8AC3E}">
        <p14:creationId xmlns:p14="http://schemas.microsoft.com/office/powerpoint/2010/main" val="198927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9E583DDF-CA54-461A-A486-592D2374C532}" type="datetimeFigureOut">
              <a:rPr lang="en-US" smtClean="0"/>
              <a:t>2/14/2020</a:t>
            </a:fld>
            <a:endParaRPr lang="en-US"/>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CA8D9AD5-F248-4919-864A-CFD76CC027D6}" type="slidenum">
              <a:rPr lang="en-GB" smtClean="0"/>
              <a:t>‹#›</a:t>
            </a:fld>
            <a:endParaRPr lang="en-GB"/>
          </a:p>
        </p:txBody>
      </p:sp>
    </p:spTree>
    <p:extLst>
      <p:ext uri="{BB962C8B-B14F-4D97-AF65-F5344CB8AC3E}">
        <p14:creationId xmlns:p14="http://schemas.microsoft.com/office/powerpoint/2010/main" val="3990730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9E583DDF-CA54-461A-A486-592D2374C532}" type="datetimeFigureOut">
              <a:rPr lang="en-US" smtClean="0"/>
              <a:pPr/>
              <a:t>2/14/2020</a:t>
            </a:fld>
            <a:endParaRPr lang="en-US"/>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CA8D9AD5-F248-4919-864A-CFD76CC027D6}" type="slidenum">
              <a:rPr lang="en-GB" smtClean="0"/>
              <a:pPr/>
              <a:t>‹#›</a:t>
            </a:fld>
            <a:endParaRPr lang="en-GB"/>
          </a:p>
        </p:txBody>
      </p:sp>
    </p:spTree>
    <p:extLst>
      <p:ext uri="{BB962C8B-B14F-4D97-AF65-F5344CB8AC3E}">
        <p14:creationId xmlns:p14="http://schemas.microsoft.com/office/powerpoint/2010/main" val="1478700046"/>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hyperlink" Target="http://global.oup.com/uk/orc/law/eu/foster_directions5e/student/selftest/ch08/"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State liability</a:t>
            </a:r>
          </a:p>
        </p:txBody>
      </p:sp>
      <p:sp>
        <p:nvSpPr>
          <p:cNvPr id="3" name="Subtitle 2"/>
          <p:cNvSpPr>
            <a:spLocks noGrp="1"/>
          </p:cNvSpPr>
          <p:nvPr>
            <p:ph type="subTitle" idx="1"/>
          </p:nvPr>
        </p:nvSpPr>
        <p:spPr/>
        <p:txBody>
          <a:bodyPr/>
          <a:lstStyle/>
          <a:p>
            <a:r>
              <a:rPr lang="en-US" dirty="0"/>
              <a:t>Louise Holmes</a:t>
            </a:r>
          </a:p>
        </p:txBody>
      </p:sp>
    </p:spTree>
    <p:extLst>
      <p:ext uri="{BB962C8B-B14F-4D97-AF65-F5344CB8AC3E}">
        <p14:creationId xmlns:p14="http://schemas.microsoft.com/office/powerpoint/2010/main" val="2671542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p:txBody>
          <a:bodyPr/>
          <a:lstStyle/>
          <a:p>
            <a:pPr marL="45720" indent="0">
              <a:buNone/>
            </a:pPr>
            <a:r>
              <a:rPr lang="en-GB" dirty="0"/>
              <a:t>By the end of this session, you should be able to…….</a:t>
            </a:r>
          </a:p>
          <a:p>
            <a:pPr marL="45720" indent="0">
              <a:buNone/>
            </a:pPr>
            <a:endParaRPr lang="en-GB" dirty="0"/>
          </a:p>
          <a:p>
            <a:r>
              <a:rPr lang="en-GB" dirty="0"/>
              <a:t>Define what is meant by state liability</a:t>
            </a:r>
          </a:p>
          <a:p>
            <a:r>
              <a:rPr lang="en-GB" dirty="0"/>
              <a:t>Understand the relevant case law</a:t>
            </a:r>
          </a:p>
          <a:p>
            <a:r>
              <a:rPr lang="en-GB" dirty="0"/>
              <a:t>Provide arguments for and against reform in this area</a:t>
            </a:r>
          </a:p>
        </p:txBody>
      </p:sp>
    </p:spTree>
    <p:extLst>
      <p:ext uri="{BB962C8B-B14F-4D97-AF65-F5344CB8AC3E}">
        <p14:creationId xmlns:p14="http://schemas.microsoft.com/office/powerpoint/2010/main" val="41487470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circle(in)">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circle(in)">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circle(in)">
                                      <p:cBhvr>
                                        <p:cTn id="22"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4298" y="2607347"/>
            <a:ext cx="9509760" cy="1088136"/>
          </a:xfrm>
        </p:spPr>
        <p:txBody>
          <a:bodyPr>
            <a:normAutofit/>
          </a:bodyPr>
          <a:lstStyle/>
          <a:p>
            <a:r>
              <a:rPr lang="en-GB" sz="6000" b="1" dirty="0">
                <a:solidFill>
                  <a:schemeClr val="bg1"/>
                </a:solidFill>
              </a:rPr>
              <a:t>What is state liability?</a:t>
            </a:r>
          </a:p>
        </p:txBody>
      </p:sp>
    </p:spTree>
    <p:extLst>
      <p:ext uri="{BB962C8B-B14F-4D97-AF65-F5344CB8AC3E}">
        <p14:creationId xmlns:p14="http://schemas.microsoft.com/office/powerpoint/2010/main" val="3111189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Why do we need state liability?</a:t>
            </a:r>
          </a:p>
        </p:txBody>
      </p:sp>
      <p:sp>
        <p:nvSpPr>
          <p:cNvPr id="3" name="Content Placeholder 2"/>
          <p:cNvSpPr>
            <a:spLocks noGrp="1"/>
          </p:cNvSpPr>
          <p:nvPr>
            <p:ph idx="1"/>
          </p:nvPr>
        </p:nvSpPr>
        <p:spPr/>
        <p:txBody>
          <a:bodyPr>
            <a:normAutofit/>
          </a:bodyPr>
          <a:lstStyle/>
          <a:p>
            <a:pPr algn="ctr"/>
            <a:r>
              <a:rPr lang="en-GB" sz="4400" dirty="0"/>
              <a:t>The doctrines of direct and indirect have limits.</a:t>
            </a:r>
          </a:p>
          <a:p>
            <a:pPr algn="ctr"/>
            <a:r>
              <a:rPr lang="en-GB" sz="4400" dirty="0"/>
              <a:t>What do you do in cases when neither applies?</a:t>
            </a:r>
          </a:p>
        </p:txBody>
      </p:sp>
      <p:sp>
        <p:nvSpPr>
          <p:cNvPr id="4" name="TextBox 3"/>
          <p:cNvSpPr txBox="1"/>
          <p:nvPr/>
        </p:nvSpPr>
        <p:spPr>
          <a:xfrm>
            <a:off x="3576005" y="5565914"/>
            <a:ext cx="7410994" cy="461665"/>
          </a:xfrm>
          <a:prstGeom prst="rect">
            <a:avLst/>
          </a:prstGeom>
          <a:noFill/>
        </p:spPr>
        <p:txBody>
          <a:bodyPr wrap="square" rtlCol="0">
            <a:spAutoFit/>
          </a:bodyPr>
          <a:lstStyle/>
          <a:p>
            <a:r>
              <a:rPr lang="en-GB" sz="2400" b="1" i="1" dirty="0" err="1">
                <a:solidFill>
                  <a:srgbClr val="FF0000"/>
                </a:solidFill>
              </a:rPr>
              <a:t>Francovich</a:t>
            </a:r>
            <a:r>
              <a:rPr lang="en-GB" sz="2400" b="1" i="1" dirty="0">
                <a:solidFill>
                  <a:srgbClr val="FF0000"/>
                </a:solidFill>
              </a:rPr>
              <a:t> and </a:t>
            </a:r>
            <a:r>
              <a:rPr lang="en-GB" sz="2400" b="1" i="1" dirty="0" err="1">
                <a:solidFill>
                  <a:srgbClr val="FF0000"/>
                </a:solidFill>
              </a:rPr>
              <a:t>Bonifaci</a:t>
            </a:r>
            <a:r>
              <a:rPr lang="en-GB" sz="2400" b="1" i="1" dirty="0">
                <a:solidFill>
                  <a:srgbClr val="FF0000"/>
                </a:solidFill>
              </a:rPr>
              <a:t> v Italy [1991]</a:t>
            </a:r>
          </a:p>
        </p:txBody>
      </p:sp>
    </p:spTree>
    <p:extLst>
      <p:ext uri="{BB962C8B-B14F-4D97-AF65-F5344CB8AC3E}">
        <p14:creationId xmlns:p14="http://schemas.microsoft.com/office/powerpoint/2010/main" val="561709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400" b="1" i="1" dirty="0" err="1">
                <a:solidFill>
                  <a:srgbClr val="FF0000"/>
                </a:solidFill>
              </a:rPr>
              <a:t>Francovich</a:t>
            </a:r>
            <a:r>
              <a:rPr lang="en-GB" sz="4400" b="1" i="1" dirty="0">
                <a:solidFill>
                  <a:srgbClr val="FF0000"/>
                </a:solidFill>
              </a:rPr>
              <a:t> and </a:t>
            </a:r>
            <a:r>
              <a:rPr lang="en-GB" sz="4400" b="1" i="1" dirty="0" err="1">
                <a:solidFill>
                  <a:srgbClr val="FF0000"/>
                </a:solidFill>
              </a:rPr>
              <a:t>Bonifaci</a:t>
            </a:r>
            <a:r>
              <a:rPr lang="en-GB" sz="4400" b="1" i="1" dirty="0">
                <a:solidFill>
                  <a:srgbClr val="FF0000"/>
                </a:solidFill>
              </a:rPr>
              <a:t> v Italy [1991]</a:t>
            </a:r>
          </a:p>
        </p:txBody>
      </p:sp>
      <p:sp>
        <p:nvSpPr>
          <p:cNvPr id="3" name="Content Placeholder 2"/>
          <p:cNvSpPr>
            <a:spLocks noGrp="1"/>
          </p:cNvSpPr>
          <p:nvPr>
            <p:ph idx="1"/>
          </p:nvPr>
        </p:nvSpPr>
        <p:spPr/>
        <p:txBody>
          <a:bodyPr/>
          <a:lstStyle/>
          <a:p>
            <a:pPr marL="45720" indent="0">
              <a:buNone/>
            </a:pPr>
            <a:r>
              <a:rPr lang="en-GB" sz="2800" dirty="0"/>
              <a:t>The CJ referred to the following criteria for liability to be established in the case:</a:t>
            </a:r>
          </a:p>
          <a:p>
            <a:r>
              <a:rPr lang="en-GB" sz="2800" dirty="0"/>
              <a:t>The intended result from the Directive must involve </a:t>
            </a:r>
            <a:r>
              <a:rPr lang="en-GB" sz="2800" b="1" u="sng" dirty="0"/>
              <a:t>conferring rights on individuals</a:t>
            </a:r>
          </a:p>
          <a:p>
            <a:r>
              <a:rPr lang="en-GB" sz="2800" dirty="0"/>
              <a:t>Those rights from the Directive must be</a:t>
            </a:r>
            <a:r>
              <a:rPr lang="en-GB" sz="2800" u="sng" dirty="0"/>
              <a:t> </a:t>
            </a:r>
            <a:r>
              <a:rPr lang="en-GB" sz="2800" b="1" u="sng" dirty="0"/>
              <a:t>identifiable</a:t>
            </a:r>
            <a:r>
              <a:rPr lang="en-GB" sz="2800" dirty="0"/>
              <a:t>; and</a:t>
            </a:r>
          </a:p>
          <a:p>
            <a:r>
              <a:rPr lang="en-GB" sz="2800" dirty="0"/>
              <a:t>There must be a </a:t>
            </a:r>
            <a:r>
              <a:rPr lang="en-GB" sz="2800" b="1" u="sng" dirty="0"/>
              <a:t>causal link </a:t>
            </a:r>
            <a:r>
              <a:rPr lang="en-GB" sz="2800" dirty="0"/>
              <a:t>between the breach by the Member State and the loss suffered by the individual</a:t>
            </a:r>
          </a:p>
          <a:p>
            <a:endParaRPr lang="en-GB" dirty="0"/>
          </a:p>
        </p:txBody>
      </p:sp>
    </p:spTree>
    <p:extLst>
      <p:ext uri="{BB962C8B-B14F-4D97-AF65-F5344CB8AC3E}">
        <p14:creationId xmlns:p14="http://schemas.microsoft.com/office/powerpoint/2010/main" val="2567952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err="1">
                <a:solidFill>
                  <a:srgbClr val="FF0000"/>
                </a:solidFill>
              </a:rPr>
              <a:t>Francovich</a:t>
            </a:r>
            <a:r>
              <a:rPr lang="en-GB" b="1" i="1" dirty="0">
                <a:solidFill>
                  <a:srgbClr val="FF0000"/>
                </a:solidFill>
              </a:rPr>
              <a:t> and </a:t>
            </a:r>
            <a:r>
              <a:rPr lang="en-GB" b="1" i="1" dirty="0" err="1">
                <a:solidFill>
                  <a:srgbClr val="FF0000"/>
                </a:solidFill>
              </a:rPr>
              <a:t>Bonifaci</a:t>
            </a:r>
            <a:r>
              <a:rPr lang="en-GB" b="1" i="1" dirty="0">
                <a:solidFill>
                  <a:srgbClr val="FF0000"/>
                </a:solidFill>
              </a:rPr>
              <a:t> v Italy [1991]</a:t>
            </a:r>
            <a:endParaRPr lang="en-GB" dirty="0"/>
          </a:p>
        </p:txBody>
      </p:sp>
      <p:pic>
        <p:nvPicPr>
          <p:cNvPr id="3" name="Picture 2"/>
          <p:cNvPicPr>
            <a:picLocks noChangeAspect="1"/>
          </p:cNvPicPr>
          <p:nvPr/>
        </p:nvPicPr>
        <p:blipFill>
          <a:blip r:embed="rId3"/>
          <a:stretch>
            <a:fillRect/>
          </a:stretch>
        </p:blipFill>
        <p:spPr>
          <a:xfrm>
            <a:off x="1664911" y="4889967"/>
            <a:ext cx="1230375" cy="1815634"/>
          </a:xfrm>
          <a:prstGeom prst="rect">
            <a:avLst/>
          </a:prstGeom>
        </p:spPr>
      </p:pic>
      <p:pic>
        <p:nvPicPr>
          <p:cNvPr id="5" name="Picture 4"/>
          <p:cNvPicPr>
            <a:picLocks noChangeAspect="1"/>
          </p:cNvPicPr>
          <p:nvPr/>
        </p:nvPicPr>
        <p:blipFill>
          <a:blip r:embed="rId4"/>
          <a:stretch>
            <a:fillRect/>
          </a:stretch>
        </p:blipFill>
        <p:spPr>
          <a:xfrm>
            <a:off x="8076640" y="4621026"/>
            <a:ext cx="2457450" cy="1866900"/>
          </a:xfrm>
          <a:prstGeom prst="rect">
            <a:avLst/>
          </a:prstGeom>
        </p:spPr>
      </p:pic>
      <p:pic>
        <p:nvPicPr>
          <p:cNvPr id="6" name="Picture 5"/>
          <p:cNvPicPr>
            <a:picLocks noChangeAspect="1"/>
          </p:cNvPicPr>
          <p:nvPr/>
        </p:nvPicPr>
        <p:blipFill>
          <a:blip r:embed="rId5"/>
          <a:stretch>
            <a:fillRect/>
          </a:stretch>
        </p:blipFill>
        <p:spPr>
          <a:xfrm>
            <a:off x="1322837" y="1570224"/>
            <a:ext cx="1914525" cy="2390775"/>
          </a:xfrm>
          <a:prstGeom prst="rect">
            <a:avLst/>
          </a:prstGeom>
        </p:spPr>
      </p:pic>
      <p:sp>
        <p:nvSpPr>
          <p:cNvPr id="7" name="Right Arrow 6"/>
          <p:cNvSpPr/>
          <p:nvPr/>
        </p:nvSpPr>
        <p:spPr>
          <a:xfrm>
            <a:off x="3765176" y="5554476"/>
            <a:ext cx="3155577" cy="6491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Up Arrow 8"/>
          <p:cNvSpPr/>
          <p:nvPr/>
        </p:nvSpPr>
        <p:spPr>
          <a:xfrm>
            <a:off x="2022894" y="4069276"/>
            <a:ext cx="514408" cy="712414"/>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6"/>
          <a:stretch>
            <a:fillRect/>
          </a:stretch>
        </p:blipFill>
        <p:spPr>
          <a:xfrm>
            <a:off x="4627754" y="5199809"/>
            <a:ext cx="1358434" cy="1358434"/>
          </a:xfrm>
          <a:prstGeom prst="rect">
            <a:avLst/>
          </a:prstGeom>
        </p:spPr>
      </p:pic>
    </p:spTree>
    <p:extLst>
      <p:ext uri="{BB962C8B-B14F-4D97-AF65-F5344CB8AC3E}">
        <p14:creationId xmlns:p14="http://schemas.microsoft.com/office/powerpoint/2010/main" val="2221743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ircle(in)">
                                      <p:cBhvr>
                                        <p:cTn id="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EFD439C-83A3-4E1B-BDB0-7555951CE049}"/>
              </a:ext>
            </a:extLst>
          </p:cNvPr>
          <p:cNvSpPr>
            <a:spLocks noGrp="1"/>
          </p:cNvSpPr>
          <p:nvPr>
            <p:ph type="title"/>
          </p:nvPr>
        </p:nvSpPr>
        <p:spPr/>
        <p:txBody>
          <a:bodyPr/>
          <a:lstStyle/>
          <a:p>
            <a:endParaRPr lang="en-GB" dirty="0"/>
          </a:p>
        </p:txBody>
      </p:sp>
      <p:sp>
        <p:nvSpPr>
          <p:cNvPr id="4" name="Content Placeholder 3">
            <a:extLst>
              <a:ext uri="{FF2B5EF4-FFF2-40B4-BE49-F238E27FC236}">
                <a16:creationId xmlns:a16="http://schemas.microsoft.com/office/drawing/2014/main" id="{A8593EF9-AD18-42C3-B1D8-7779AB0130CA}"/>
              </a:ext>
            </a:extLst>
          </p:cNvPr>
          <p:cNvSpPr>
            <a:spLocks noGrp="1"/>
          </p:cNvSpPr>
          <p:nvPr>
            <p:ph idx="1"/>
          </p:nvPr>
        </p:nvSpPr>
        <p:spPr/>
        <p:txBody>
          <a:bodyPr/>
          <a:lstStyle/>
          <a:p>
            <a:pPr marL="0" indent="0">
              <a:buNone/>
            </a:pPr>
            <a:r>
              <a:rPr lang="en-US" dirty="0"/>
              <a:t>The CJ added:-</a:t>
            </a:r>
          </a:p>
          <a:p>
            <a:pPr marL="0" indent="0">
              <a:buNone/>
            </a:pPr>
            <a:r>
              <a:rPr lang="en-US" i="1" dirty="0"/>
              <a:t>“it follows that the principle of State liability for harm caused to individuals by breaches of Community law for which the State can be held responsible is inherent in the system of the Treaty.”</a:t>
            </a:r>
          </a:p>
          <a:p>
            <a:pPr marL="0" indent="0">
              <a:buNone/>
            </a:pPr>
            <a:endParaRPr lang="en-US" i="1" dirty="0"/>
          </a:p>
          <a:p>
            <a:pPr marL="0" indent="0">
              <a:buNone/>
            </a:pPr>
            <a:r>
              <a:rPr lang="en-US" dirty="0"/>
              <a:t>A truly ground breaking decision – it meant that the national court, Italy, was liable in damages to individuals who had suffered loss as a result of Italy’s failure to implement of the aforementioned criteria were met.  </a:t>
            </a:r>
            <a:endParaRPr lang="en-GB" dirty="0"/>
          </a:p>
        </p:txBody>
      </p:sp>
    </p:spTree>
    <p:extLst>
      <p:ext uri="{BB962C8B-B14F-4D97-AF65-F5344CB8AC3E}">
        <p14:creationId xmlns:p14="http://schemas.microsoft.com/office/powerpoint/2010/main" val="4116431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400" b="1" u="sng" dirty="0"/>
              <a:t>State liability: reasoning and perspectives</a:t>
            </a:r>
          </a:p>
        </p:txBody>
      </p:sp>
      <p:sp>
        <p:nvSpPr>
          <p:cNvPr id="3" name="Content Placeholder 2"/>
          <p:cNvSpPr>
            <a:spLocks noGrp="1"/>
          </p:cNvSpPr>
          <p:nvPr>
            <p:ph idx="1"/>
          </p:nvPr>
        </p:nvSpPr>
        <p:spPr/>
        <p:txBody>
          <a:bodyPr/>
          <a:lstStyle/>
          <a:p>
            <a:pPr lvl="1"/>
            <a:endParaRPr lang="en-GB" dirty="0"/>
          </a:p>
          <a:p>
            <a:pPr lvl="1"/>
            <a:endParaRPr lang="en-GB" sz="2800" dirty="0"/>
          </a:p>
          <a:p>
            <a:pPr lvl="1"/>
            <a:r>
              <a:rPr lang="en-GB" sz="2800" dirty="0"/>
              <a:t>When direct and indirect effect was not possible, there was no other remedy for individuals</a:t>
            </a:r>
          </a:p>
        </p:txBody>
      </p:sp>
      <p:sp>
        <p:nvSpPr>
          <p:cNvPr id="4" name="TextBox 3"/>
          <p:cNvSpPr txBox="1"/>
          <p:nvPr/>
        </p:nvSpPr>
        <p:spPr>
          <a:xfrm>
            <a:off x="1706880" y="4049486"/>
            <a:ext cx="7994469" cy="1815882"/>
          </a:xfrm>
          <a:prstGeom prst="rect">
            <a:avLst/>
          </a:prstGeom>
          <a:noFill/>
        </p:spPr>
        <p:txBody>
          <a:bodyPr wrap="square" rtlCol="0">
            <a:spAutoFit/>
          </a:bodyPr>
          <a:lstStyle/>
          <a:p>
            <a:r>
              <a:rPr lang="en-GB" sz="2800" dirty="0"/>
              <a:t>There was no mention in the founding EEC Treaty of state liability. Arguably, if actual liability in damages was intended, it would have been included?</a:t>
            </a:r>
          </a:p>
        </p:txBody>
      </p:sp>
    </p:spTree>
    <p:extLst>
      <p:ext uri="{BB962C8B-B14F-4D97-AF65-F5344CB8AC3E}">
        <p14:creationId xmlns:p14="http://schemas.microsoft.com/office/powerpoint/2010/main" val="2489545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Uncertainties from </a:t>
            </a:r>
            <a:r>
              <a:rPr lang="en-GB" b="1" u="sng" dirty="0" err="1"/>
              <a:t>Francovich</a:t>
            </a:r>
            <a:endParaRPr lang="en-GB" b="1" u="sng" dirty="0"/>
          </a:p>
        </p:txBody>
      </p:sp>
      <p:sp>
        <p:nvSpPr>
          <p:cNvPr id="3" name="Content Placeholder 2"/>
          <p:cNvSpPr>
            <a:spLocks noGrp="1"/>
          </p:cNvSpPr>
          <p:nvPr>
            <p:ph idx="1"/>
          </p:nvPr>
        </p:nvSpPr>
        <p:spPr/>
        <p:txBody>
          <a:bodyPr>
            <a:normAutofit fontScale="70000" lnSpcReduction="20000"/>
          </a:bodyPr>
          <a:lstStyle/>
          <a:p>
            <a:pPr marL="45720" indent="0">
              <a:buNone/>
            </a:pPr>
            <a:r>
              <a:rPr lang="en-GB" sz="2800" dirty="0"/>
              <a:t>Following </a:t>
            </a:r>
            <a:r>
              <a:rPr lang="en-GB" sz="2800" b="1" i="1" dirty="0"/>
              <a:t>Francovich </a:t>
            </a:r>
            <a:r>
              <a:rPr lang="en-GB" sz="2800" dirty="0"/>
              <a:t>a number of questions remained as to the scope of the principle.</a:t>
            </a:r>
          </a:p>
          <a:p>
            <a:pPr marL="45720" indent="0">
              <a:buNone/>
            </a:pPr>
            <a:r>
              <a:rPr lang="en-GB" sz="2800" dirty="0"/>
              <a:t>Francovich itself was concerned with Italy’s failure to implement a Directive so there was some uncertainty about whether the principle applied only to a state’s failure to implement. Alternatively, was it a wider principle that applied to all state breaches that caused loss to individuals and not just those resulting from a failure to implement?</a:t>
            </a:r>
          </a:p>
          <a:p>
            <a:pPr marL="45720" indent="0">
              <a:buNone/>
            </a:pPr>
            <a:endParaRPr lang="en-GB" sz="2800" dirty="0"/>
          </a:p>
          <a:p>
            <a:pPr marL="45720" indent="0">
              <a:buNone/>
            </a:pPr>
            <a:endParaRPr lang="en-GB" sz="2800" dirty="0"/>
          </a:p>
          <a:p>
            <a:pPr marL="45720" indent="0">
              <a:buNone/>
            </a:pPr>
            <a:r>
              <a:rPr lang="en-GB" sz="2800" dirty="0"/>
              <a:t>Did the principle apply only to a breach of Governments or did it cover breaches by any organs of the state; that is did it apply to breaches by the executive, legislature  or even the judiciary?</a:t>
            </a:r>
          </a:p>
          <a:p>
            <a:pPr marL="45720" indent="0">
              <a:buNone/>
            </a:pPr>
            <a:r>
              <a:rPr lang="en-GB" sz="2800" dirty="0"/>
              <a:t>Was the principle applicable only in the absence of direct/indirect effect?</a:t>
            </a:r>
          </a:p>
          <a:p>
            <a:pPr marL="45720" indent="0">
              <a:buNone/>
            </a:pPr>
            <a:r>
              <a:rPr lang="en-GB" sz="2800" dirty="0"/>
              <a:t>Some of the uncertainties were resolved in the following cases…</a:t>
            </a:r>
          </a:p>
        </p:txBody>
      </p:sp>
    </p:spTree>
    <p:extLst>
      <p:ext uri="{BB962C8B-B14F-4D97-AF65-F5344CB8AC3E}">
        <p14:creationId xmlns:p14="http://schemas.microsoft.com/office/powerpoint/2010/main" val="4004124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Brasserie du </a:t>
            </a:r>
            <a:r>
              <a:rPr lang="en-GB" b="1" dirty="0" err="1"/>
              <a:t>Pecheur</a:t>
            </a:r>
            <a:r>
              <a:rPr lang="en-GB" b="1" dirty="0"/>
              <a:t> v Germany </a:t>
            </a:r>
            <a:r>
              <a:rPr lang="en-GB" dirty="0"/>
              <a:t>and</a:t>
            </a:r>
            <a:br>
              <a:rPr lang="en-GB" dirty="0"/>
            </a:br>
            <a:r>
              <a:rPr lang="en-GB" b="1" dirty="0"/>
              <a:t>Secretary of State for Transport, ex parte </a:t>
            </a:r>
            <a:r>
              <a:rPr lang="en-GB" b="1" dirty="0" err="1"/>
              <a:t>Factortame</a:t>
            </a:r>
            <a:r>
              <a:rPr lang="en-GB" b="1" dirty="0"/>
              <a:t> [1996]</a:t>
            </a:r>
          </a:p>
        </p:txBody>
      </p:sp>
      <p:sp>
        <p:nvSpPr>
          <p:cNvPr id="3" name="Content Placeholder 2"/>
          <p:cNvSpPr>
            <a:spLocks noGrp="1"/>
          </p:cNvSpPr>
          <p:nvPr>
            <p:ph idx="1"/>
          </p:nvPr>
        </p:nvSpPr>
        <p:spPr>
          <a:xfrm>
            <a:off x="1341120" y="2201010"/>
            <a:ext cx="9509760" cy="3386763"/>
          </a:xfrm>
        </p:spPr>
        <p:txBody>
          <a:bodyPr>
            <a:normAutofit fontScale="92500"/>
          </a:bodyPr>
          <a:lstStyle/>
          <a:p>
            <a:pPr algn="ctr"/>
            <a:r>
              <a:rPr lang="en-GB" dirty="0"/>
              <a:t>Court of Justice adopted a </a:t>
            </a:r>
            <a:r>
              <a:rPr lang="en-GB" b="1" dirty="0">
                <a:solidFill>
                  <a:srgbClr val="FF0000"/>
                </a:solidFill>
              </a:rPr>
              <a:t>WIDE</a:t>
            </a:r>
            <a:r>
              <a:rPr lang="en-GB" dirty="0"/>
              <a:t> approach to the state liability principle</a:t>
            </a:r>
          </a:p>
          <a:p>
            <a:pPr algn="ctr"/>
            <a:endParaRPr lang="en-GB" dirty="0"/>
          </a:p>
          <a:p>
            <a:pPr marL="171450" indent="-171450" algn="ctr">
              <a:buFont typeface="Wingdings" panose="05000000000000000000" pitchFamily="2" charset="2"/>
              <a:buChar char="v"/>
            </a:pPr>
            <a:r>
              <a:rPr lang="en-GB" dirty="0"/>
              <a:t> </a:t>
            </a:r>
            <a:r>
              <a:rPr lang="en-GB" sz="2800" dirty="0">
                <a:latin typeface="Berlin Sans FB" panose="020E0602020502020306" pitchFamily="34" charset="0"/>
              </a:rPr>
              <a:t>the rule infringed must be intended to confer rights on individuals</a:t>
            </a:r>
          </a:p>
          <a:p>
            <a:pPr marL="171450" indent="-171450" algn="ctr">
              <a:buFont typeface="Wingdings" panose="05000000000000000000" pitchFamily="2" charset="2"/>
              <a:buChar char="v"/>
            </a:pPr>
            <a:r>
              <a:rPr lang="en-GB" sz="2800" dirty="0">
                <a:latin typeface="Berlin Sans FB" panose="020E0602020502020306" pitchFamily="34" charset="0"/>
              </a:rPr>
              <a:t>The breach must be sufficiently serious; and</a:t>
            </a:r>
          </a:p>
          <a:p>
            <a:pPr marL="171450" indent="-171450" algn="ctr">
              <a:buFont typeface="Wingdings" panose="05000000000000000000" pitchFamily="2" charset="2"/>
              <a:buChar char="v"/>
            </a:pPr>
            <a:r>
              <a:rPr lang="en-GB" sz="2800" dirty="0">
                <a:latin typeface="Berlin Sans FB" panose="020E0602020502020306" pitchFamily="34" charset="0"/>
              </a:rPr>
              <a:t>There must be a direct causal link between the breach and the loss suffered by the individual.</a:t>
            </a:r>
          </a:p>
          <a:p>
            <a:pPr marL="45720" indent="0" algn="ctr">
              <a:buNone/>
            </a:pPr>
            <a:r>
              <a:rPr lang="en-GB" dirty="0"/>
              <a:t> </a:t>
            </a:r>
          </a:p>
        </p:txBody>
      </p:sp>
    </p:spTree>
    <p:extLst>
      <p:ext uri="{BB962C8B-B14F-4D97-AF65-F5344CB8AC3E}">
        <p14:creationId xmlns:p14="http://schemas.microsoft.com/office/powerpoint/2010/main" val="1277584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02919" y="2731910"/>
            <a:ext cx="9984370" cy="3486010"/>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pPr algn="ctr"/>
            <a:r>
              <a:rPr lang="en-GB" b="1" u="sng" dirty="0"/>
              <a:t>The requirement of a sufficiently serious breach</a:t>
            </a:r>
          </a:p>
        </p:txBody>
      </p:sp>
      <p:sp>
        <p:nvSpPr>
          <p:cNvPr id="3" name="Content Placeholder 2"/>
          <p:cNvSpPr>
            <a:spLocks noGrp="1"/>
          </p:cNvSpPr>
          <p:nvPr>
            <p:ph idx="1"/>
          </p:nvPr>
        </p:nvSpPr>
        <p:spPr/>
        <p:txBody>
          <a:bodyPr/>
          <a:lstStyle/>
          <a:p>
            <a:pPr>
              <a:buFont typeface="Wingdings" panose="05000000000000000000" pitchFamily="2" charset="2"/>
              <a:buChar char="Ø"/>
            </a:pPr>
            <a:r>
              <a:rPr lang="en-GB" dirty="0"/>
              <a:t>A breach is sufficiently serious where the state has </a:t>
            </a:r>
            <a:r>
              <a:rPr lang="en-GB" b="1" i="1" dirty="0"/>
              <a:t>“manifestly and gravely disregarded the limits of its discretion”.</a:t>
            </a:r>
          </a:p>
          <a:p>
            <a:pPr>
              <a:buFont typeface="Wingdings" panose="05000000000000000000" pitchFamily="2" charset="2"/>
              <a:buChar char="Ø"/>
            </a:pPr>
            <a:endParaRPr lang="en-GB" b="1" i="1" dirty="0"/>
          </a:p>
          <a:p>
            <a:pPr>
              <a:buFont typeface="Wingdings" panose="05000000000000000000" pitchFamily="2" charset="2"/>
              <a:buChar char="Ø"/>
            </a:pPr>
            <a:r>
              <a:rPr lang="en-GB" b="1" dirty="0">
                <a:solidFill>
                  <a:schemeClr val="accent4">
                    <a:lumMod val="75000"/>
                  </a:schemeClr>
                </a:solidFill>
                <a:latin typeface="Book Antiqua" panose="02040602050305030304" pitchFamily="18" charset="0"/>
              </a:rPr>
              <a:t>“whether the infringement and the damage caused was intentional or involuntary”;</a:t>
            </a:r>
          </a:p>
          <a:p>
            <a:pPr>
              <a:buFont typeface="Wingdings" panose="05000000000000000000" pitchFamily="2" charset="2"/>
              <a:buChar char="Ø"/>
            </a:pPr>
            <a:r>
              <a:rPr lang="en-GB" b="1" dirty="0">
                <a:solidFill>
                  <a:schemeClr val="accent4">
                    <a:lumMod val="75000"/>
                  </a:schemeClr>
                </a:solidFill>
                <a:latin typeface="Book Antiqua" panose="02040602050305030304" pitchFamily="18" charset="0"/>
              </a:rPr>
              <a:t>“whether any error of law was excusable or inexcusable”;</a:t>
            </a:r>
          </a:p>
          <a:p>
            <a:pPr>
              <a:buFont typeface="Wingdings" panose="05000000000000000000" pitchFamily="2" charset="2"/>
              <a:buChar char="Ø"/>
            </a:pPr>
            <a:r>
              <a:rPr lang="en-GB" b="1" dirty="0">
                <a:solidFill>
                  <a:schemeClr val="accent4">
                    <a:lumMod val="75000"/>
                  </a:schemeClr>
                </a:solidFill>
                <a:latin typeface="Book Antiqua" panose="02040602050305030304" pitchFamily="18" charset="0"/>
              </a:rPr>
              <a:t>“the fact that the position taken by a Community institution may have contributed towards [the action resulting in the breach]”.</a:t>
            </a:r>
          </a:p>
        </p:txBody>
      </p:sp>
    </p:spTree>
    <p:extLst>
      <p:ext uri="{BB962C8B-B14F-4D97-AF65-F5344CB8AC3E}">
        <p14:creationId xmlns:p14="http://schemas.microsoft.com/office/powerpoint/2010/main" val="2518951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D5DE8-4E78-4B33-8769-40684D42164A}"/>
              </a:ext>
            </a:extLst>
          </p:cNvPr>
          <p:cNvSpPr>
            <a:spLocks noGrp="1"/>
          </p:cNvSpPr>
          <p:nvPr>
            <p:ph type="title"/>
          </p:nvPr>
        </p:nvSpPr>
        <p:spPr/>
        <p:txBody>
          <a:bodyPr/>
          <a:lstStyle/>
          <a:p>
            <a:r>
              <a:rPr lang="en-US" dirty="0"/>
              <a:t>Cases C-178-179 and 188-190/94, </a:t>
            </a:r>
            <a:r>
              <a:rPr lang="en-US" b="1" i="1" dirty="0"/>
              <a:t>DILLENKOFER V GERMANY [1996]</a:t>
            </a:r>
            <a:endParaRPr lang="en-GB" dirty="0"/>
          </a:p>
        </p:txBody>
      </p:sp>
      <p:sp>
        <p:nvSpPr>
          <p:cNvPr id="3" name="Content Placeholder 2">
            <a:extLst>
              <a:ext uri="{FF2B5EF4-FFF2-40B4-BE49-F238E27FC236}">
                <a16:creationId xmlns:a16="http://schemas.microsoft.com/office/drawing/2014/main" id="{79784213-39FC-461B-BC58-ABFA6321EE28}"/>
              </a:ext>
            </a:extLst>
          </p:cNvPr>
          <p:cNvSpPr>
            <a:spLocks noGrp="1"/>
          </p:cNvSpPr>
          <p:nvPr>
            <p:ph idx="1"/>
          </p:nvPr>
        </p:nvSpPr>
        <p:spPr/>
        <p:txBody>
          <a:bodyPr>
            <a:normAutofit fontScale="92500" lnSpcReduction="20000"/>
          </a:bodyPr>
          <a:lstStyle/>
          <a:p>
            <a:pPr marL="0" indent="0">
              <a:buNone/>
            </a:pPr>
            <a:r>
              <a:rPr lang="en-US" dirty="0"/>
              <a:t>This case provides further guidance.  Germany had not implemented a Directive by the deadline date.  This type of breach was deemed to be sufficiently serious for state liability, but what about adequate implementation?  </a:t>
            </a:r>
          </a:p>
          <a:p>
            <a:pPr marL="0" indent="0">
              <a:buNone/>
            </a:pPr>
            <a:r>
              <a:rPr lang="en-US" dirty="0"/>
              <a:t>According to Case 392/93, </a:t>
            </a:r>
            <a:r>
              <a:rPr lang="en-US" b="1" i="1" dirty="0"/>
              <a:t>HM Treasury ex </a:t>
            </a:r>
            <a:r>
              <a:rPr lang="en-US" b="1" i="1" dirty="0" err="1"/>
              <a:t>parte</a:t>
            </a:r>
            <a:r>
              <a:rPr lang="en-US" b="1" i="1" dirty="0"/>
              <a:t> British Telecommunications [1996]</a:t>
            </a:r>
            <a:r>
              <a:rPr lang="en-US" dirty="0"/>
              <a:t>, such a breach is not deemed sufficiently serious .  Instead the matter is determined based on the circumstances.  In this case the implementing legislation was incorrect.</a:t>
            </a:r>
          </a:p>
          <a:p>
            <a:pPr marL="0" indent="0">
              <a:buNone/>
            </a:pPr>
            <a:r>
              <a:rPr lang="en-US" dirty="0"/>
              <a:t>However, the CJ observed that the wording of the Directive was not v precise and was capable of resulting in the UK interpretation that was reflected in its implementation.  In addition there was no CJ case law  and no objection from the Commission on the interpretation adopted by the UK.</a:t>
            </a:r>
          </a:p>
          <a:p>
            <a:pPr marL="0" indent="0">
              <a:buNone/>
            </a:pPr>
            <a:r>
              <a:rPr lang="en-US" dirty="0"/>
              <a:t>For these reasons the breach was excusable and not sufficiently serious for state liability to arise.  Inadequate implementation is a breach capable of resulting in state liability but depends on circumstances.</a:t>
            </a:r>
          </a:p>
          <a:p>
            <a:pPr marL="0" indent="0">
              <a:buNone/>
            </a:pPr>
            <a:r>
              <a:rPr lang="en-US" dirty="0"/>
              <a:t>Here the circumstances showed the UK intended to implement the Directive correctly and thought it has done so.</a:t>
            </a:r>
            <a:endParaRPr lang="en-GB" dirty="0"/>
          </a:p>
        </p:txBody>
      </p:sp>
    </p:spTree>
    <p:extLst>
      <p:ext uri="{BB962C8B-B14F-4D97-AF65-F5344CB8AC3E}">
        <p14:creationId xmlns:p14="http://schemas.microsoft.com/office/powerpoint/2010/main" val="120184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p:cNvSpPr/>
          <p:nvPr/>
        </p:nvSpPr>
        <p:spPr>
          <a:xfrm>
            <a:off x="9076266" y="4340578"/>
            <a:ext cx="3115734" cy="2517422"/>
          </a:xfrm>
          <a:prstGeom prst="ellips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Application of state liability: </a:t>
            </a:r>
            <a:r>
              <a:rPr lang="en-GB" b="1" dirty="0"/>
              <a:t>judiciary</a:t>
            </a:r>
          </a:p>
        </p:txBody>
      </p:sp>
      <p:sp>
        <p:nvSpPr>
          <p:cNvPr id="3" name="TextBox 2"/>
          <p:cNvSpPr txBox="1"/>
          <p:nvPr/>
        </p:nvSpPr>
        <p:spPr>
          <a:xfrm>
            <a:off x="1376203" y="2619022"/>
            <a:ext cx="9437511" cy="2369880"/>
          </a:xfrm>
          <a:prstGeom prst="rect">
            <a:avLst/>
          </a:prstGeom>
          <a:noFill/>
        </p:spPr>
        <p:txBody>
          <a:bodyPr wrap="square" rtlCol="0">
            <a:spAutoFit/>
          </a:bodyPr>
          <a:lstStyle/>
          <a:p>
            <a:r>
              <a:rPr lang="en-GB" sz="3600" b="1" dirty="0" err="1">
                <a:solidFill>
                  <a:srgbClr val="FFFF00"/>
                </a:solidFill>
              </a:rPr>
              <a:t>Kobler</a:t>
            </a:r>
            <a:r>
              <a:rPr lang="en-GB" sz="3600" b="1" dirty="0">
                <a:solidFill>
                  <a:srgbClr val="FFFF00"/>
                </a:solidFill>
              </a:rPr>
              <a:t> v Austria [2003]</a:t>
            </a:r>
          </a:p>
          <a:p>
            <a:r>
              <a:rPr lang="en-GB" sz="2800" b="1" dirty="0"/>
              <a:t>The state liability principle would apply when a Supreme Court of a Member State was in breach of EU law, although such liability would be in the </a:t>
            </a:r>
            <a:r>
              <a:rPr lang="en-GB" sz="2800" b="1" dirty="0">
                <a:solidFill>
                  <a:srgbClr val="FFFF00"/>
                </a:solidFill>
              </a:rPr>
              <a:t>“</a:t>
            </a:r>
            <a:r>
              <a:rPr lang="en-GB" sz="2800" b="1" i="1" dirty="0">
                <a:solidFill>
                  <a:srgbClr val="FFFF00"/>
                </a:solidFill>
              </a:rPr>
              <a:t>exceptional cases where the court has manifestly infringed the applicable law”</a:t>
            </a:r>
          </a:p>
        </p:txBody>
      </p:sp>
      <p:sp>
        <p:nvSpPr>
          <p:cNvPr id="4" name="TextBox 3"/>
          <p:cNvSpPr txBox="1"/>
          <p:nvPr/>
        </p:nvSpPr>
        <p:spPr>
          <a:xfrm>
            <a:off x="9335910" y="5137624"/>
            <a:ext cx="2596445" cy="923330"/>
          </a:xfrm>
          <a:prstGeom prst="rect">
            <a:avLst/>
          </a:prstGeom>
          <a:noFill/>
        </p:spPr>
        <p:txBody>
          <a:bodyPr wrap="square" rtlCol="0">
            <a:spAutoFit/>
          </a:bodyPr>
          <a:lstStyle/>
          <a:p>
            <a:r>
              <a:rPr lang="en-GB" i="1" dirty="0">
                <a:solidFill>
                  <a:srgbClr val="7030A0"/>
                </a:solidFill>
                <a:latin typeface="Arial Rounded MT Bold" panose="020F0704030504030204" pitchFamily="34" charset="0"/>
              </a:rPr>
              <a:t>How do we determine what is considered as manifestly infringed?</a:t>
            </a:r>
          </a:p>
        </p:txBody>
      </p:sp>
    </p:spTree>
    <p:extLst>
      <p:ext uri="{BB962C8B-B14F-4D97-AF65-F5344CB8AC3E}">
        <p14:creationId xmlns:p14="http://schemas.microsoft.com/office/powerpoint/2010/main" val="882157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58453DA-DC36-4D8A-B1C5-4744ADD80D8A}"/>
              </a:ext>
            </a:extLst>
          </p:cNvPr>
          <p:cNvSpPr>
            <a:spLocks noGrp="1"/>
          </p:cNvSpPr>
          <p:nvPr>
            <p:ph type="title"/>
          </p:nvPr>
        </p:nvSpPr>
        <p:spPr/>
        <p:txBody>
          <a:bodyPr/>
          <a:lstStyle/>
          <a:p>
            <a:endParaRPr lang="en-GB"/>
          </a:p>
        </p:txBody>
      </p:sp>
      <p:sp>
        <p:nvSpPr>
          <p:cNvPr id="4" name="Content Placeholder 3">
            <a:extLst>
              <a:ext uri="{FF2B5EF4-FFF2-40B4-BE49-F238E27FC236}">
                <a16:creationId xmlns:a16="http://schemas.microsoft.com/office/drawing/2014/main" id="{BC4629FD-B470-4114-9964-B5E7C4EF021F}"/>
              </a:ext>
            </a:extLst>
          </p:cNvPr>
          <p:cNvSpPr>
            <a:spLocks noGrp="1"/>
          </p:cNvSpPr>
          <p:nvPr>
            <p:ph idx="1"/>
          </p:nvPr>
        </p:nvSpPr>
        <p:spPr/>
        <p:txBody>
          <a:bodyPr/>
          <a:lstStyle/>
          <a:p>
            <a:pPr marL="0" indent="0">
              <a:buNone/>
            </a:pPr>
            <a:r>
              <a:rPr lang="en-US" dirty="0"/>
              <a:t>The application  of state liability principle to national Supreme Courts was considered again in Case C-173/03, </a:t>
            </a:r>
            <a:r>
              <a:rPr lang="en-US" b="1" i="1" dirty="0"/>
              <a:t>Traghetti [2006]</a:t>
            </a:r>
          </a:p>
          <a:p>
            <a:pPr marL="0" indent="0">
              <a:buNone/>
            </a:pPr>
            <a:r>
              <a:rPr lang="en-US" dirty="0"/>
              <a:t>The CJ ruled that national legislation cannot limit the scope of the state liability principle.</a:t>
            </a:r>
          </a:p>
          <a:p>
            <a:pPr marL="0" indent="0">
              <a:buNone/>
            </a:pPr>
            <a:r>
              <a:rPr lang="en-US" dirty="0"/>
              <a:t>The CJ ruled that national law can state the criteria as to the degree of the breach required, but it cannot impose requirements that are stricter than the CJ requirement of “manifest infringement”.</a:t>
            </a:r>
          </a:p>
          <a:p>
            <a:pPr marL="0" indent="0">
              <a:buNone/>
            </a:pPr>
            <a:r>
              <a:rPr lang="en-US" dirty="0"/>
              <a:t>The reasoning is simply that stricter requirements in national law would limit the state’s liability following a breach and undermine the purpose of the state liability principle.</a:t>
            </a:r>
            <a:endParaRPr lang="en-GB" dirty="0"/>
          </a:p>
        </p:txBody>
      </p:sp>
    </p:spTree>
    <p:extLst>
      <p:ext uri="{BB962C8B-B14F-4D97-AF65-F5344CB8AC3E}">
        <p14:creationId xmlns:p14="http://schemas.microsoft.com/office/powerpoint/2010/main" val="2739505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“MANIFESTLY INFRINGED”</a:t>
            </a:r>
          </a:p>
        </p:txBody>
      </p:sp>
      <p:sp>
        <p:nvSpPr>
          <p:cNvPr id="4" name="TextBox 3"/>
          <p:cNvSpPr txBox="1"/>
          <p:nvPr/>
        </p:nvSpPr>
        <p:spPr>
          <a:xfrm>
            <a:off x="1614312" y="2142892"/>
            <a:ext cx="8794043" cy="3970318"/>
          </a:xfrm>
          <a:prstGeom prst="rect">
            <a:avLst/>
          </a:prstGeom>
          <a:noFill/>
        </p:spPr>
        <p:txBody>
          <a:bodyPr wrap="square" rtlCol="0">
            <a:spAutoFit/>
          </a:bodyPr>
          <a:lstStyle/>
          <a:p>
            <a:pPr marL="342900" indent="-342900">
              <a:buFont typeface="Arial" panose="020B0604020202020204" pitchFamily="34" charset="0"/>
              <a:buChar char="•"/>
            </a:pPr>
            <a:r>
              <a:rPr lang="en-GB" sz="2800" b="1" dirty="0"/>
              <a:t>The degree of clarity and precision of the rule infringed</a:t>
            </a:r>
          </a:p>
          <a:p>
            <a:pPr marL="342900" indent="-342900">
              <a:buFont typeface="Arial" panose="020B0604020202020204" pitchFamily="34" charset="0"/>
              <a:buChar char="•"/>
            </a:pPr>
            <a:r>
              <a:rPr lang="en-GB" sz="2800" b="1" dirty="0"/>
              <a:t>Whether the infringement was intentional</a:t>
            </a:r>
          </a:p>
          <a:p>
            <a:pPr marL="342900" indent="-342900">
              <a:buFont typeface="Arial" panose="020B0604020202020204" pitchFamily="34" charset="0"/>
              <a:buChar char="•"/>
            </a:pPr>
            <a:r>
              <a:rPr lang="en-GB" sz="2800" b="1" dirty="0"/>
              <a:t>Whether the error of law was excusable or inexcusable;</a:t>
            </a:r>
          </a:p>
          <a:p>
            <a:pPr marL="342900" indent="-342900">
              <a:buFont typeface="Arial" panose="020B0604020202020204" pitchFamily="34" charset="0"/>
              <a:buChar char="•"/>
            </a:pPr>
            <a:r>
              <a:rPr lang="en-GB" sz="2800" b="1" dirty="0"/>
              <a:t>The position taken by a Community institution; and</a:t>
            </a:r>
          </a:p>
          <a:p>
            <a:pPr marL="342900" indent="-342900">
              <a:buFont typeface="Arial" panose="020B0604020202020204" pitchFamily="34" charset="0"/>
              <a:buChar char="•"/>
            </a:pPr>
            <a:r>
              <a:rPr lang="en-GB" sz="2800" b="1" dirty="0"/>
              <a:t>The non-compliance by the Court and its obligation to refer the matter to the CJ for a ruling under Article 267 TFEU</a:t>
            </a:r>
          </a:p>
        </p:txBody>
      </p:sp>
    </p:spTree>
    <p:extLst>
      <p:ext uri="{BB962C8B-B14F-4D97-AF65-F5344CB8AC3E}">
        <p14:creationId xmlns:p14="http://schemas.microsoft.com/office/powerpoint/2010/main" val="3731081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58F83-24B5-45F5-A1CA-061C5925A2C6}"/>
              </a:ext>
            </a:extLst>
          </p:cNvPr>
          <p:cNvSpPr>
            <a:spLocks noGrp="1"/>
          </p:cNvSpPr>
          <p:nvPr>
            <p:ph type="title"/>
          </p:nvPr>
        </p:nvSpPr>
        <p:spPr/>
        <p:txBody>
          <a:bodyPr/>
          <a:lstStyle/>
          <a:p>
            <a:r>
              <a:rPr lang="en-US" dirty="0"/>
              <a:t>Practical difficulties</a:t>
            </a:r>
            <a:endParaRPr lang="en-GB" dirty="0"/>
          </a:p>
        </p:txBody>
      </p:sp>
      <p:sp>
        <p:nvSpPr>
          <p:cNvPr id="3" name="Content Placeholder 2">
            <a:extLst>
              <a:ext uri="{FF2B5EF4-FFF2-40B4-BE49-F238E27FC236}">
                <a16:creationId xmlns:a16="http://schemas.microsoft.com/office/drawing/2014/main" id="{4B572FFC-840E-4542-B1C7-88C67F4B6CD6}"/>
              </a:ext>
            </a:extLst>
          </p:cNvPr>
          <p:cNvSpPr>
            <a:spLocks noGrp="1"/>
          </p:cNvSpPr>
          <p:nvPr>
            <p:ph idx="1"/>
          </p:nvPr>
        </p:nvSpPr>
        <p:spPr>
          <a:xfrm>
            <a:off x="1203960" y="1976956"/>
            <a:ext cx="9784080" cy="4206240"/>
          </a:xfrm>
        </p:spPr>
        <p:txBody>
          <a:bodyPr>
            <a:normAutofit/>
          </a:bodyPr>
          <a:lstStyle/>
          <a:p>
            <a:r>
              <a:rPr lang="en-US" sz="3200" dirty="0"/>
              <a:t>The principle of </a:t>
            </a:r>
            <a:r>
              <a:rPr lang="en-US" sz="3200" i="1" dirty="0"/>
              <a:t>res judicata </a:t>
            </a:r>
            <a:r>
              <a:rPr lang="en-US" sz="3200" dirty="0"/>
              <a:t>could be compromised;</a:t>
            </a:r>
          </a:p>
          <a:p>
            <a:r>
              <a:rPr lang="en-US" sz="3200" dirty="0"/>
              <a:t>The liability of a Supreme Court could compromise the independence of the judiciary by having to determine the liability of courts within their own system.</a:t>
            </a:r>
          </a:p>
          <a:p>
            <a:r>
              <a:rPr lang="en-US" sz="3200" dirty="0"/>
              <a:t>Most bizarre, is the operation of  the liability in practice because it operates in accordance with national procedural rules.</a:t>
            </a:r>
            <a:endParaRPr lang="en-GB" sz="3200" dirty="0"/>
          </a:p>
        </p:txBody>
      </p:sp>
    </p:spTree>
    <p:extLst>
      <p:ext uri="{BB962C8B-B14F-4D97-AF65-F5344CB8AC3E}">
        <p14:creationId xmlns:p14="http://schemas.microsoft.com/office/powerpoint/2010/main" val="1831912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F664F-A3CB-4351-8508-2BFE9ABE73F2}"/>
              </a:ext>
            </a:extLst>
          </p:cNvPr>
          <p:cNvSpPr>
            <a:spLocks noGrp="1"/>
          </p:cNvSpPr>
          <p:nvPr>
            <p:ph type="title"/>
          </p:nvPr>
        </p:nvSpPr>
        <p:spPr/>
        <p:txBody>
          <a:bodyPr/>
          <a:lstStyle/>
          <a:p>
            <a:r>
              <a:rPr lang="en-US" dirty="0"/>
              <a:t>Jurisdiction in civil and commercial disputes</a:t>
            </a:r>
            <a:endParaRPr lang="en-GB" dirty="0"/>
          </a:p>
        </p:txBody>
      </p:sp>
      <p:sp>
        <p:nvSpPr>
          <p:cNvPr id="3" name="Content Placeholder 2">
            <a:extLst>
              <a:ext uri="{FF2B5EF4-FFF2-40B4-BE49-F238E27FC236}">
                <a16:creationId xmlns:a16="http://schemas.microsoft.com/office/drawing/2014/main" id="{B0D78A69-21A3-4BBF-8E60-345C237E754C}"/>
              </a:ext>
            </a:extLst>
          </p:cNvPr>
          <p:cNvSpPr>
            <a:spLocks noGrp="1"/>
          </p:cNvSpPr>
          <p:nvPr>
            <p:ph idx="1"/>
          </p:nvPr>
        </p:nvSpPr>
        <p:spPr/>
        <p:txBody>
          <a:bodyPr/>
          <a:lstStyle/>
          <a:p>
            <a:pPr marL="0" indent="0">
              <a:buNone/>
            </a:pPr>
            <a:r>
              <a:rPr lang="en-US" dirty="0"/>
              <a:t>The enforcement of EU law by private parties in national courts can result in practical difficulties concerning jurisdiction.</a:t>
            </a:r>
          </a:p>
          <a:p>
            <a:pPr marL="0" indent="0">
              <a:buNone/>
            </a:pPr>
            <a:r>
              <a:rPr lang="en-US" dirty="0"/>
              <a:t>Even when a national court enforces EU law, there could be problems with the enforcement of the judgment against a party based in another MS.</a:t>
            </a:r>
          </a:p>
          <a:p>
            <a:pPr marL="0" indent="0">
              <a:buNone/>
            </a:pPr>
            <a:r>
              <a:rPr lang="en-US" dirty="0"/>
              <a:t>The initial solution was </a:t>
            </a:r>
            <a:r>
              <a:rPr lang="en-US" b="1" dirty="0"/>
              <a:t>Brussels I Regulation 44/2001 </a:t>
            </a:r>
            <a:r>
              <a:rPr lang="en-US" dirty="0"/>
              <a:t>(</a:t>
            </a:r>
            <a:r>
              <a:rPr lang="en-US" b="1" dirty="0"/>
              <a:t>BR I</a:t>
            </a:r>
            <a:r>
              <a:rPr lang="en-US" dirty="0"/>
              <a:t>) – which introduced a common set of rules on which national courts would have jurisdiction.  </a:t>
            </a:r>
          </a:p>
          <a:p>
            <a:pPr marL="0" indent="0">
              <a:buNone/>
            </a:pPr>
            <a:r>
              <a:rPr lang="en-US" dirty="0"/>
              <a:t>It also allowed for a judgment from 1 MS to be recognized in another MS, essentially allowing for the free movement of judgments.</a:t>
            </a:r>
          </a:p>
          <a:p>
            <a:pPr marL="0" indent="0">
              <a:buNone/>
            </a:pPr>
            <a:r>
              <a:rPr lang="en-US" dirty="0"/>
              <a:t>This was a significant improvement and facilitated many cases enforcing EU law in the national courts.</a:t>
            </a:r>
            <a:endParaRPr lang="en-GB" dirty="0"/>
          </a:p>
        </p:txBody>
      </p:sp>
    </p:spTree>
    <p:extLst>
      <p:ext uri="{BB962C8B-B14F-4D97-AF65-F5344CB8AC3E}">
        <p14:creationId xmlns:p14="http://schemas.microsoft.com/office/powerpoint/2010/main" val="3059217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B8E97-5A7A-4415-8F5E-F46721EB2E5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464C86E-CC5E-4F53-B601-F09E473C37F4}"/>
              </a:ext>
            </a:extLst>
          </p:cNvPr>
          <p:cNvSpPr>
            <a:spLocks noGrp="1"/>
          </p:cNvSpPr>
          <p:nvPr>
            <p:ph idx="1"/>
          </p:nvPr>
        </p:nvSpPr>
        <p:spPr/>
        <p:txBody>
          <a:bodyPr>
            <a:normAutofit/>
          </a:bodyPr>
          <a:lstStyle/>
          <a:p>
            <a:pPr marL="0" indent="0">
              <a:buNone/>
            </a:pPr>
            <a:r>
              <a:rPr lang="en-US" sz="2800" dirty="0"/>
              <a:t>However, there has been a lot of case law in the CJ about its application and interpretation.  These revealed the limits of the Regulation and generated criticism of the Regulation’s application.  </a:t>
            </a:r>
          </a:p>
          <a:p>
            <a:pPr marL="0" indent="0">
              <a:buNone/>
            </a:pPr>
            <a:r>
              <a:rPr lang="en-US" sz="2800" dirty="0"/>
              <a:t>This prompted the Commission to develop proposals for reform.  </a:t>
            </a:r>
          </a:p>
          <a:p>
            <a:pPr marL="0" indent="0">
              <a:buNone/>
            </a:pPr>
            <a:r>
              <a:rPr lang="en-US" sz="2800" dirty="0"/>
              <a:t>This lead to a new version or recast of </a:t>
            </a:r>
            <a:r>
              <a:rPr lang="en-US" sz="2800" b="1" dirty="0"/>
              <a:t>BR I </a:t>
            </a:r>
            <a:r>
              <a:rPr lang="en-US" sz="2800" dirty="0"/>
              <a:t>in the form of </a:t>
            </a:r>
            <a:r>
              <a:rPr lang="en-US" sz="2800" b="1" dirty="0"/>
              <a:t>Regulation 1215/2012 – </a:t>
            </a:r>
            <a:r>
              <a:rPr lang="en-US" sz="2800" dirty="0"/>
              <a:t>this applies to proceedings commenced after 10.01.2015.  </a:t>
            </a:r>
            <a:endParaRPr lang="en-GB" sz="2800" dirty="0"/>
          </a:p>
        </p:txBody>
      </p:sp>
    </p:spTree>
    <p:extLst>
      <p:ext uri="{BB962C8B-B14F-4D97-AF65-F5344CB8AC3E}">
        <p14:creationId xmlns:p14="http://schemas.microsoft.com/office/powerpoint/2010/main" val="1084058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6A817-EDA2-490B-9C98-AFA34440D518}"/>
              </a:ext>
            </a:extLst>
          </p:cNvPr>
          <p:cNvSpPr>
            <a:spLocks noGrp="1"/>
          </p:cNvSpPr>
          <p:nvPr>
            <p:ph type="title"/>
          </p:nvPr>
        </p:nvSpPr>
        <p:spPr/>
        <p:txBody>
          <a:bodyPr/>
          <a:lstStyle/>
          <a:p>
            <a:r>
              <a:rPr lang="en-US" dirty="0"/>
              <a:t>General operation of the original and recast BR I</a:t>
            </a:r>
            <a:endParaRPr lang="en-GB" dirty="0"/>
          </a:p>
        </p:txBody>
      </p:sp>
      <p:sp>
        <p:nvSpPr>
          <p:cNvPr id="3" name="Content Placeholder 2">
            <a:extLst>
              <a:ext uri="{FF2B5EF4-FFF2-40B4-BE49-F238E27FC236}">
                <a16:creationId xmlns:a16="http://schemas.microsoft.com/office/drawing/2014/main" id="{E0022EE9-14D1-475F-AD17-028E1AD81C28}"/>
              </a:ext>
            </a:extLst>
          </p:cNvPr>
          <p:cNvSpPr>
            <a:spLocks noGrp="1"/>
          </p:cNvSpPr>
          <p:nvPr>
            <p:ph idx="1"/>
          </p:nvPr>
        </p:nvSpPr>
        <p:spPr/>
        <p:txBody>
          <a:bodyPr/>
          <a:lstStyle/>
          <a:p>
            <a:pPr marL="0" indent="0">
              <a:buNone/>
            </a:pPr>
            <a:r>
              <a:rPr lang="en-US" dirty="0"/>
              <a:t>The jurisdiction is based on where the defendant is domiciled (</a:t>
            </a:r>
            <a:r>
              <a:rPr lang="en-US" b="1" dirty="0"/>
              <a:t>Art 4</a:t>
            </a:r>
            <a:r>
              <a:rPr lang="en-US" dirty="0"/>
              <a:t>).</a:t>
            </a:r>
          </a:p>
          <a:p>
            <a:pPr marL="0" indent="0">
              <a:buNone/>
            </a:pPr>
            <a:r>
              <a:rPr lang="en-US" dirty="0"/>
              <a:t>The recast </a:t>
            </a:r>
            <a:r>
              <a:rPr lang="en-US" b="1" dirty="0"/>
              <a:t>BR I </a:t>
            </a:r>
            <a:r>
              <a:rPr lang="en-US" dirty="0"/>
              <a:t>also allows the case to take place in the MS of the claimant.  For example a consumer (</a:t>
            </a:r>
            <a:r>
              <a:rPr lang="en-US" b="1" dirty="0"/>
              <a:t>Art 18</a:t>
            </a:r>
            <a:r>
              <a:rPr lang="en-US" dirty="0"/>
              <a:t>); the insured party in an insurance dispute (</a:t>
            </a:r>
            <a:r>
              <a:rPr lang="en-US" b="1" dirty="0"/>
              <a:t>Art 11 </a:t>
            </a:r>
            <a:r>
              <a:rPr lang="en-US" dirty="0"/>
              <a:t>and </a:t>
            </a:r>
            <a:r>
              <a:rPr lang="en-US" b="1" dirty="0"/>
              <a:t>12</a:t>
            </a:r>
            <a:r>
              <a:rPr lang="en-US" dirty="0"/>
              <a:t>); and an individual in a dispute with an employer (</a:t>
            </a:r>
            <a:r>
              <a:rPr lang="en-US" b="1" dirty="0"/>
              <a:t>Arts 21 </a:t>
            </a:r>
            <a:r>
              <a:rPr lang="en-US" dirty="0"/>
              <a:t>and </a:t>
            </a:r>
            <a:r>
              <a:rPr lang="en-US" b="1" dirty="0"/>
              <a:t>22</a:t>
            </a:r>
            <a:r>
              <a:rPr lang="en-US" dirty="0"/>
              <a:t>) can all have the case heard in their own MS.  </a:t>
            </a:r>
          </a:p>
          <a:p>
            <a:pPr marL="0" indent="0">
              <a:buNone/>
            </a:pPr>
            <a:r>
              <a:rPr lang="en-US" dirty="0"/>
              <a:t>These exceptions apply where the consumer, insured individual or employee is Cl but also if the are defendants to an action against them. (The idea is such “weaker” parties are likely to find it difficult to participate in an action in another MS whereas the other (commercial) party has more resources and more presence in other </a:t>
            </a:r>
            <a:r>
              <a:rPr lang="en-US" dirty="0" err="1"/>
              <a:t>MSs.</a:t>
            </a:r>
            <a:endParaRPr lang="en-GB" dirty="0"/>
          </a:p>
        </p:txBody>
      </p:sp>
    </p:spTree>
    <p:extLst>
      <p:ext uri="{BB962C8B-B14F-4D97-AF65-F5344CB8AC3E}">
        <p14:creationId xmlns:p14="http://schemas.microsoft.com/office/powerpoint/2010/main" val="1320316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B1AE3-2F26-45BF-B919-2491941A7DF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FAEB31-4650-4DF0-964D-8A24944A0F32}"/>
              </a:ext>
            </a:extLst>
          </p:cNvPr>
          <p:cNvSpPr>
            <a:spLocks noGrp="1"/>
          </p:cNvSpPr>
          <p:nvPr>
            <p:ph idx="1"/>
          </p:nvPr>
        </p:nvSpPr>
        <p:spPr/>
        <p:txBody>
          <a:bodyPr/>
          <a:lstStyle/>
          <a:p>
            <a:pPr marL="0" indent="0">
              <a:buNone/>
            </a:pPr>
            <a:r>
              <a:rPr lang="en-US" dirty="0"/>
              <a:t>Consistent with </a:t>
            </a:r>
            <a:r>
              <a:rPr lang="en-US" b="1" dirty="0"/>
              <a:t>BR I</a:t>
            </a:r>
            <a:r>
              <a:rPr lang="en-US" dirty="0"/>
              <a:t>, under </a:t>
            </a:r>
            <a:r>
              <a:rPr lang="en-US" b="1" dirty="0"/>
              <a:t>Art 7 </a:t>
            </a:r>
            <a:r>
              <a:rPr lang="en-US" dirty="0"/>
              <a:t>of the recast it is possible for contract and tort claims to take place in the MS where performance of the contract took place or where the harm was caused. This is often appropriate because it facilitates access to witnesses, medical reports, reports of a relevant law enforcement agency involved and any other evidence.  </a:t>
            </a:r>
          </a:p>
          <a:p>
            <a:pPr marL="0" indent="0">
              <a:buNone/>
            </a:pPr>
            <a:r>
              <a:rPr lang="en-US" dirty="0"/>
              <a:t>There are some matters, such as those relating to immovable property or tenancies, where the regulation fixes jurisdiction with the courts of the MS in which the property is based.  But where proceedings concern a temporary tenancy intended to be no more than 6 consecutive months, the jurisdiction will be that of the defendant as long as the tenant is a natural person (as opposed to a legal one such as a company) and the tenant and landlord are domiciled in the same MS.</a:t>
            </a:r>
            <a:endParaRPr lang="en-GB" dirty="0"/>
          </a:p>
        </p:txBody>
      </p:sp>
    </p:spTree>
    <p:extLst>
      <p:ext uri="{BB962C8B-B14F-4D97-AF65-F5344CB8AC3E}">
        <p14:creationId xmlns:p14="http://schemas.microsoft.com/office/powerpoint/2010/main" val="1663258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4CC12-B531-41E0-9CE9-1E51BCCE164C}"/>
              </a:ext>
            </a:extLst>
          </p:cNvPr>
          <p:cNvSpPr>
            <a:spLocks noGrp="1"/>
          </p:cNvSpPr>
          <p:nvPr>
            <p:ph type="title"/>
          </p:nvPr>
        </p:nvSpPr>
        <p:spPr/>
        <p:txBody>
          <a:bodyPr/>
          <a:lstStyle/>
          <a:p>
            <a:r>
              <a:rPr lang="en-US" dirty="0"/>
              <a:t>Problems with the original </a:t>
            </a:r>
            <a:r>
              <a:rPr lang="en-US" b="1" dirty="0"/>
              <a:t>BR I</a:t>
            </a:r>
            <a:endParaRPr lang="en-GB" dirty="0"/>
          </a:p>
        </p:txBody>
      </p:sp>
      <p:sp>
        <p:nvSpPr>
          <p:cNvPr id="3" name="Content Placeholder 2">
            <a:extLst>
              <a:ext uri="{FF2B5EF4-FFF2-40B4-BE49-F238E27FC236}">
                <a16:creationId xmlns:a16="http://schemas.microsoft.com/office/drawing/2014/main" id="{5C786893-310A-4560-9765-8136008A76F0}"/>
              </a:ext>
            </a:extLst>
          </p:cNvPr>
          <p:cNvSpPr>
            <a:spLocks noGrp="1"/>
          </p:cNvSpPr>
          <p:nvPr>
            <p:ph idx="1"/>
          </p:nvPr>
        </p:nvSpPr>
        <p:spPr/>
        <p:txBody>
          <a:bodyPr/>
          <a:lstStyle/>
          <a:p>
            <a:pPr marL="0" indent="0">
              <a:buNone/>
            </a:pPr>
            <a:r>
              <a:rPr lang="en-US" dirty="0"/>
              <a:t>The “court first seized” principle  - was aimed at preventing a case being duplicated in another MS.  Basically the MS court in which a case was initiated had to be left to decide if it had jurisdiction.  The major criticism was in relation to contract disputes between businesses where the contract specified the jurisdiction to govern disputes.  </a:t>
            </a:r>
          </a:p>
          <a:p>
            <a:pPr marL="0" indent="0">
              <a:buNone/>
            </a:pPr>
            <a:r>
              <a:rPr lang="en-US" dirty="0"/>
              <a:t>C-116/02, </a:t>
            </a:r>
            <a:r>
              <a:rPr lang="en-US" b="1" i="1" dirty="0"/>
              <a:t>Erich Gasser v MISAT [2003] </a:t>
            </a:r>
            <a:r>
              <a:rPr lang="en-US" dirty="0"/>
              <a:t>CJ ruled it is for the court first seized to decide the validity and effect of the jurisdiction clause – it is not for the national court identified in the clause to issue an anti-suit injunction as this was deemed incompatible with </a:t>
            </a:r>
            <a:r>
              <a:rPr lang="en-US" b="1" dirty="0"/>
              <a:t>BR I</a:t>
            </a:r>
            <a:r>
              <a:rPr lang="en-US" dirty="0"/>
              <a:t>. Usually the court first seized rules that the jurisdiction lies with the court addressed in the jurisdiction clause.</a:t>
            </a:r>
          </a:p>
          <a:p>
            <a:pPr marL="0" indent="0">
              <a:buNone/>
            </a:pPr>
            <a:r>
              <a:rPr lang="en-US" dirty="0"/>
              <a:t>So what is the problem with this rule?</a:t>
            </a:r>
          </a:p>
          <a:p>
            <a:pPr marL="0" indent="0">
              <a:buNone/>
            </a:pPr>
            <a:endParaRPr lang="en-GB" dirty="0"/>
          </a:p>
        </p:txBody>
      </p:sp>
    </p:spTree>
    <p:extLst>
      <p:ext uri="{BB962C8B-B14F-4D97-AF65-F5344CB8AC3E}">
        <p14:creationId xmlns:p14="http://schemas.microsoft.com/office/powerpoint/2010/main" val="1418442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EA400-EF9D-4832-AD1F-89D843BD971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DBC3BF7-B335-410F-8598-9EB4AB93A1EC}"/>
              </a:ext>
            </a:extLst>
          </p:cNvPr>
          <p:cNvSpPr>
            <a:spLocks noGrp="1"/>
          </p:cNvSpPr>
          <p:nvPr>
            <p:ph idx="1"/>
          </p:nvPr>
        </p:nvSpPr>
        <p:spPr/>
        <p:txBody>
          <a:bodyPr>
            <a:normAutofit fontScale="92500" lnSpcReduction="10000"/>
          </a:bodyPr>
          <a:lstStyle/>
          <a:p>
            <a:pPr marL="0" indent="0">
              <a:buNone/>
            </a:pPr>
            <a:r>
              <a:rPr lang="en-US" dirty="0"/>
              <a:t>The problem was it was exposed to abuse.  Lawyers would tactically initiate proceedings in the court of a different MS, usually an Italian court because they are notoriously slow in dealing with jurisdictional disputes.  This tactic was so common it became known as the practice of launching an Italian torpedo.</a:t>
            </a:r>
          </a:p>
          <a:p>
            <a:pPr marL="0" indent="0">
              <a:buNone/>
            </a:pPr>
            <a:r>
              <a:rPr lang="en-US" b="1" i="1" dirty="0"/>
              <a:t>Turner v </a:t>
            </a:r>
            <a:r>
              <a:rPr lang="en-US" b="1" i="1" dirty="0" err="1"/>
              <a:t>Grovit</a:t>
            </a:r>
            <a:r>
              <a:rPr lang="en-US" b="1" i="1" dirty="0"/>
              <a:t> [2004] </a:t>
            </a:r>
            <a:r>
              <a:rPr lang="en-US" dirty="0"/>
              <a:t>.  Turner brought an action against his English employer which was based in Spain.  A Spanish company (part of the same group as Turner’s employer) then brought an action for damages against Turner in a Spanish Court.  </a:t>
            </a:r>
          </a:p>
          <a:p>
            <a:pPr marL="0" indent="0">
              <a:buNone/>
            </a:pPr>
            <a:r>
              <a:rPr lang="en-US" dirty="0"/>
              <a:t>The action was seen as being taken in bad faith to harass Turner so the </a:t>
            </a:r>
            <a:r>
              <a:rPr lang="en-US" dirty="0" err="1"/>
              <a:t>CofA</a:t>
            </a:r>
            <a:r>
              <a:rPr lang="en-US" dirty="0"/>
              <a:t> issued an injunction to stop the proceedings in Spain which was then challenged in the </a:t>
            </a:r>
            <a:r>
              <a:rPr lang="en-US" dirty="0" err="1"/>
              <a:t>HofL</a:t>
            </a:r>
            <a:r>
              <a:rPr lang="en-US" dirty="0"/>
              <a:t>, which then referred the matter to CJ.</a:t>
            </a:r>
          </a:p>
          <a:p>
            <a:pPr marL="0" indent="0">
              <a:buNone/>
            </a:pPr>
            <a:r>
              <a:rPr lang="en-US" dirty="0"/>
              <a:t>CJ held that an injunction against a party to stop an action in a different jurisdiction is not compatible with </a:t>
            </a:r>
            <a:r>
              <a:rPr lang="en-US" b="1" dirty="0"/>
              <a:t>BR I.  </a:t>
            </a:r>
            <a:r>
              <a:rPr lang="en-US" dirty="0"/>
              <a:t>CJ said even if the action targeted by the injunction was in bad faith, the use of an injunction undermines the mutual trust between national courts on which </a:t>
            </a:r>
            <a:r>
              <a:rPr lang="en-US" b="1" dirty="0"/>
              <a:t>BR I </a:t>
            </a:r>
            <a:r>
              <a:rPr lang="en-US" dirty="0"/>
              <a:t>is based.  National courts must trust each other to make the right decision.</a:t>
            </a:r>
            <a:endParaRPr lang="en-GB" dirty="0"/>
          </a:p>
          <a:p>
            <a:pPr marL="0" indent="0">
              <a:buNone/>
            </a:pPr>
            <a:endParaRPr lang="en-GB" dirty="0"/>
          </a:p>
        </p:txBody>
      </p:sp>
    </p:spTree>
    <p:extLst>
      <p:ext uri="{BB962C8B-B14F-4D97-AF65-F5344CB8AC3E}">
        <p14:creationId xmlns:p14="http://schemas.microsoft.com/office/powerpoint/2010/main" val="2815994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2AE08-C90B-4929-B071-9176C84FBD82}"/>
              </a:ext>
            </a:extLst>
          </p:cNvPr>
          <p:cNvSpPr>
            <a:spLocks noGrp="1"/>
          </p:cNvSpPr>
          <p:nvPr>
            <p:ph type="title"/>
          </p:nvPr>
        </p:nvSpPr>
        <p:spPr/>
        <p:txBody>
          <a:bodyPr/>
          <a:lstStyle/>
          <a:p>
            <a:r>
              <a:rPr lang="en-US" dirty="0"/>
              <a:t>The arbitration exception</a:t>
            </a:r>
            <a:endParaRPr lang="en-GB" dirty="0"/>
          </a:p>
        </p:txBody>
      </p:sp>
      <p:sp>
        <p:nvSpPr>
          <p:cNvPr id="3" name="Content Placeholder 2">
            <a:extLst>
              <a:ext uri="{FF2B5EF4-FFF2-40B4-BE49-F238E27FC236}">
                <a16:creationId xmlns:a16="http://schemas.microsoft.com/office/drawing/2014/main" id="{1DBB5825-94A3-4929-A0F9-1C4048C17916}"/>
              </a:ext>
            </a:extLst>
          </p:cNvPr>
          <p:cNvSpPr>
            <a:spLocks noGrp="1"/>
          </p:cNvSpPr>
          <p:nvPr>
            <p:ph idx="1"/>
          </p:nvPr>
        </p:nvSpPr>
        <p:spPr/>
        <p:txBody>
          <a:bodyPr>
            <a:normAutofit/>
          </a:bodyPr>
          <a:lstStyle/>
          <a:p>
            <a:pPr marL="0" indent="0">
              <a:buNone/>
            </a:pPr>
            <a:r>
              <a:rPr lang="en-US" sz="2800" dirty="0"/>
              <a:t>Arbitration is excluded from the scope of </a:t>
            </a:r>
            <a:r>
              <a:rPr lang="en-US" sz="2800" b="1" dirty="0"/>
              <a:t>BR I </a:t>
            </a:r>
            <a:r>
              <a:rPr lang="en-US" sz="2800" dirty="0"/>
              <a:t>(</a:t>
            </a:r>
            <a:r>
              <a:rPr lang="en-US" sz="2800" b="1" dirty="0"/>
              <a:t>Art 1</a:t>
            </a:r>
            <a:r>
              <a:rPr lang="en-US" sz="2800" dirty="0"/>
              <a:t>).  </a:t>
            </a:r>
          </a:p>
          <a:p>
            <a:pPr marL="0" indent="0">
              <a:buNone/>
            </a:pPr>
            <a:r>
              <a:rPr lang="en-US" sz="2800" dirty="0"/>
              <a:t>So is a dispute over the appointment of an arbitrator in cases where (in breach of an arbitration clause) a party commences proceedings about the validity or existence of the arbitration clause – Cases C-190/89, </a:t>
            </a:r>
            <a:r>
              <a:rPr lang="en-US" sz="2800" b="1" i="1" dirty="0"/>
              <a:t>Marc Rich [1991] </a:t>
            </a:r>
            <a:r>
              <a:rPr lang="en-US" sz="2800" dirty="0"/>
              <a:t>and C-391/95, </a:t>
            </a:r>
            <a:r>
              <a:rPr lang="en-US" sz="2800" b="1" i="1" dirty="0"/>
              <a:t>Van </a:t>
            </a:r>
            <a:r>
              <a:rPr lang="en-US" sz="2800" b="1" i="1" dirty="0" err="1"/>
              <a:t>Uden</a:t>
            </a:r>
            <a:r>
              <a:rPr lang="en-US" sz="2800" b="1" i="1" dirty="0"/>
              <a:t> [1998].</a:t>
            </a:r>
            <a:endParaRPr lang="en-GB" sz="2800" dirty="0"/>
          </a:p>
        </p:txBody>
      </p:sp>
    </p:spTree>
    <p:extLst>
      <p:ext uri="{BB962C8B-B14F-4D97-AF65-F5344CB8AC3E}">
        <p14:creationId xmlns:p14="http://schemas.microsoft.com/office/powerpoint/2010/main" val="3503356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65FE3-9854-4973-B8F7-75526C60EEA2}"/>
              </a:ext>
            </a:extLst>
          </p:cNvPr>
          <p:cNvSpPr>
            <a:spLocks noGrp="1"/>
          </p:cNvSpPr>
          <p:nvPr>
            <p:ph type="title"/>
          </p:nvPr>
        </p:nvSpPr>
        <p:spPr/>
        <p:txBody>
          <a:bodyPr/>
          <a:lstStyle/>
          <a:p>
            <a:r>
              <a:rPr lang="en-US" dirty="0"/>
              <a:t>The forum non </a:t>
            </a:r>
            <a:r>
              <a:rPr lang="en-US" dirty="0" err="1"/>
              <a:t>conveniens</a:t>
            </a:r>
            <a:r>
              <a:rPr lang="en-US" dirty="0"/>
              <a:t> principle</a:t>
            </a:r>
            <a:endParaRPr lang="en-GB" dirty="0"/>
          </a:p>
        </p:txBody>
      </p:sp>
      <p:sp>
        <p:nvSpPr>
          <p:cNvPr id="3" name="Content Placeholder 2">
            <a:extLst>
              <a:ext uri="{FF2B5EF4-FFF2-40B4-BE49-F238E27FC236}">
                <a16:creationId xmlns:a16="http://schemas.microsoft.com/office/drawing/2014/main" id="{F6999807-25FB-4717-9A5D-93A66555CC8D}"/>
              </a:ext>
            </a:extLst>
          </p:cNvPr>
          <p:cNvSpPr>
            <a:spLocks noGrp="1"/>
          </p:cNvSpPr>
          <p:nvPr>
            <p:ph idx="1"/>
          </p:nvPr>
        </p:nvSpPr>
        <p:spPr/>
        <p:txBody>
          <a:bodyPr/>
          <a:lstStyle/>
          <a:p>
            <a:pPr marL="0" indent="0">
              <a:buNone/>
            </a:pPr>
            <a:r>
              <a:rPr lang="en-US" dirty="0"/>
              <a:t>This is traditionally adopted by the courts.  It is where a court would decide to stay proceedings because it had determined that a court in another jurisdiction was in a better position to hear the case.  </a:t>
            </a:r>
          </a:p>
          <a:p>
            <a:pPr marL="0" indent="0">
              <a:buNone/>
            </a:pPr>
            <a:r>
              <a:rPr lang="en-US" dirty="0"/>
              <a:t>However this is inconsistent with </a:t>
            </a:r>
            <a:r>
              <a:rPr lang="en-US" b="1" dirty="0"/>
              <a:t>BR I.  </a:t>
            </a:r>
            <a:r>
              <a:rPr lang="en-US" dirty="0"/>
              <a:t>This was made clear in Case C-281/02, </a:t>
            </a:r>
            <a:r>
              <a:rPr lang="en-US" b="1" i="1" dirty="0"/>
              <a:t>Owusu v Jackson [2005]. </a:t>
            </a:r>
            <a:r>
              <a:rPr lang="en-US" dirty="0"/>
              <a:t>CJ held that </a:t>
            </a:r>
            <a:r>
              <a:rPr lang="en-US" b="1" dirty="0"/>
              <a:t>Art 2 BR I </a:t>
            </a:r>
            <a:r>
              <a:rPr lang="en-US" dirty="0"/>
              <a:t>prevented the English court from refusing jurisdiction even where the court of a non member is more appropriate for the case.</a:t>
            </a:r>
          </a:p>
          <a:p>
            <a:pPr marL="0" indent="0">
              <a:buNone/>
            </a:pPr>
            <a:r>
              <a:rPr lang="en-US" dirty="0"/>
              <a:t>The CJ made it clear that the exercise of such traditional discretion is inconsistent with the harmonization approach of </a:t>
            </a:r>
            <a:r>
              <a:rPr lang="en-US" b="1" dirty="0"/>
              <a:t>BR I.</a:t>
            </a:r>
            <a:endParaRPr lang="en-GB" dirty="0"/>
          </a:p>
        </p:txBody>
      </p:sp>
    </p:spTree>
    <p:extLst>
      <p:ext uri="{BB962C8B-B14F-4D97-AF65-F5344CB8AC3E}">
        <p14:creationId xmlns:p14="http://schemas.microsoft.com/office/powerpoint/2010/main" val="1891908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412E1-65BB-4923-A55D-7E7F9B89986F}"/>
              </a:ext>
            </a:extLst>
          </p:cNvPr>
          <p:cNvSpPr>
            <a:spLocks noGrp="1"/>
          </p:cNvSpPr>
          <p:nvPr>
            <p:ph type="title"/>
          </p:nvPr>
        </p:nvSpPr>
        <p:spPr/>
        <p:txBody>
          <a:bodyPr/>
          <a:lstStyle/>
          <a:p>
            <a:r>
              <a:rPr lang="en-US" dirty="0"/>
              <a:t>Reform: the new </a:t>
            </a:r>
            <a:r>
              <a:rPr lang="en-US" b="1" dirty="0"/>
              <a:t>BR I Regulation</a:t>
            </a:r>
            <a:endParaRPr lang="en-GB" dirty="0"/>
          </a:p>
        </p:txBody>
      </p:sp>
      <p:sp>
        <p:nvSpPr>
          <p:cNvPr id="3" name="Content Placeholder 2">
            <a:extLst>
              <a:ext uri="{FF2B5EF4-FFF2-40B4-BE49-F238E27FC236}">
                <a16:creationId xmlns:a16="http://schemas.microsoft.com/office/drawing/2014/main" id="{792E7F26-B33D-4619-A9B5-B655234404FB}"/>
              </a:ext>
            </a:extLst>
          </p:cNvPr>
          <p:cNvSpPr>
            <a:spLocks noGrp="1"/>
          </p:cNvSpPr>
          <p:nvPr>
            <p:ph idx="1"/>
          </p:nvPr>
        </p:nvSpPr>
        <p:spPr/>
        <p:txBody>
          <a:bodyPr>
            <a:normAutofit lnSpcReduction="10000"/>
          </a:bodyPr>
          <a:lstStyle/>
          <a:p>
            <a:pPr marL="0" indent="0">
              <a:buNone/>
            </a:pPr>
            <a:r>
              <a:rPr lang="en-US" dirty="0"/>
              <a:t>A key change is to address the “Italian torpedo” issue.  </a:t>
            </a:r>
            <a:r>
              <a:rPr lang="en-US" b="1" dirty="0"/>
              <a:t>Art 31(2) </a:t>
            </a:r>
            <a:r>
              <a:rPr lang="en-US" dirty="0"/>
              <a:t>refers to where there is an exclusive jurisdiction clause in </a:t>
            </a:r>
            <a:r>
              <a:rPr lang="en-US" dirty="0" err="1"/>
              <a:t>favour</a:t>
            </a:r>
            <a:r>
              <a:rPr lang="en-US" dirty="0"/>
              <a:t> of a MS clause.  Once that court is seized, any other MS court must stay proceedings. </a:t>
            </a:r>
          </a:p>
          <a:p>
            <a:pPr marL="0" indent="0">
              <a:buNone/>
            </a:pPr>
            <a:r>
              <a:rPr lang="en-US" dirty="0"/>
              <a:t>The recast </a:t>
            </a:r>
            <a:r>
              <a:rPr lang="en-US" b="1" dirty="0"/>
              <a:t>BR I </a:t>
            </a:r>
            <a:r>
              <a:rPr lang="en-US" dirty="0"/>
              <a:t>introduces discretion for MSs courts to stay proceedings to take account of an action pending before the courts of a non-EU country.  According to </a:t>
            </a:r>
            <a:r>
              <a:rPr lang="en-US" b="1" dirty="0"/>
              <a:t>Recital 22, </a:t>
            </a:r>
            <a:r>
              <a:rPr lang="en-US" dirty="0"/>
              <a:t>a MS court can do so having assessed </a:t>
            </a:r>
            <a:r>
              <a:rPr lang="en-US" i="1" dirty="0"/>
              <a:t>all the circumstances in the case before it.  </a:t>
            </a:r>
            <a:r>
              <a:rPr lang="en-US" dirty="0"/>
              <a:t>However, the action in the non-EU country must have been initiated first and there is detail about the limits of this.  Essentially, the provision was introduced to assess the concerns from </a:t>
            </a:r>
            <a:r>
              <a:rPr lang="en-US" b="1" i="1" dirty="0"/>
              <a:t>Owusu </a:t>
            </a:r>
            <a:r>
              <a:rPr lang="en-US" dirty="0"/>
              <a:t>by introducing a limited form of </a:t>
            </a:r>
            <a:r>
              <a:rPr lang="en-US" i="1" dirty="0"/>
              <a:t>forum non </a:t>
            </a:r>
            <a:r>
              <a:rPr lang="en-US" i="1" dirty="0" err="1"/>
              <a:t>conveniens</a:t>
            </a:r>
            <a:r>
              <a:rPr lang="en-US" i="1" dirty="0"/>
              <a:t>.</a:t>
            </a:r>
          </a:p>
          <a:p>
            <a:pPr marL="0" indent="0">
              <a:buNone/>
            </a:pPr>
            <a:r>
              <a:rPr lang="en-US" dirty="0"/>
              <a:t>The recast </a:t>
            </a:r>
            <a:r>
              <a:rPr lang="en-US" b="1" dirty="0"/>
              <a:t>BR I </a:t>
            </a:r>
            <a:r>
              <a:rPr lang="en-US" dirty="0"/>
              <a:t>continues the arbitration exception but adds some rules to provide certainty and prevent abusive litigation.  It addresses some of the problems from the case law and provides clarity on the scope of this exception.</a:t>
            </a:r>
            <a:endParaRPr lang="en-GB" dirty="0"/>
          </a:p>
        </p:txBody>
      </p:sp>
    </p:spTree>
    <p:extLst>
      <p:ext uri="{BB962C8B-B14F-4D97-AF65-F5344CB8AC3E}">
        <p14:creationId xmlns:p14="http://schemas.microsoft.com/office/powerpoint/2010/main" val="2341144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98CE9-B426-469C-8480-7A5485F9732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97ED492-974D-4FED-AA53-20E484325DD1}"/>
              </a:ext>
            </a:extLst>
          </p:cNvPr>
          <p:cNvSpPr>
            <a:spLocks noGrp="1"/>
          </p:cNvSpPr>
          <p:nvPr>
            <p:ph idx="1"/>
          </p:nvPr>
        </p:nvSpPr>
        <p:spPr/>
        <p:txBody>
          <a:bodyPr>
            <a:normAutofit/>
          </a:bodyPr>
          <a:lstStyle/>
          <a:p>
            <a:pPr marL="0" indent="0">
              <a:buNone/>
            </a:pPr>
            <a:r>
              <a:rPr lang="en-US" sz="3200" dirty="0"/>
              <a:t>The new Regulation simplifies the enforcement procedure.  It removes the requirement of a declaration of enforceability.  This means that parties that are owed money from a judgment from another MS can enforce it immediately (based on national rules).  This approach mirrors the one adopted in relation to small claims originally under </a:t>
            </a:r>
            <a:r>
              <a:rPr lang="en-US" sz="3200" b="1" dirty="0"/>
              <a:t>Regulation 861/2007.</a:t>
            </a:r>
            <a:endParaRPr lang="en-GB" sz="3200" dirty="0"/>
          </a:p>
        </p:txBody>
      </p:sp>
    </p:spTree>
    <p:extLst>
      <p:ext uri="{BB962C8B-B14F-4D97-AF65-F5344CB8AC3E}">
        <p14:creationId xmlns:p14="http://schemas.microsoft.com/office/powerpoint/2010/main" val="12202345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Brussels I regulation 44/2001</a:t>
            </a:r>
          </a:p>
        </p:txBody>
      </p:sp>
      <p:sp>
        <p:nvSpPr>
          <p:cNvPr id="7" name="TextBox 6"/>
          <p:cNvSpPr txBox="1"/>
          <p:nvPr/>
        </p:nvSpPr>
        <p:spPr>
          <a:xfrm>
            <a:off x="948266" y="1964353"/>
            <a:ext cx="8218311" cy="4154984"/>
          </a:xfrm>
          <a:prstGeom prst="rect">
            <a:avLst/>
          </a:prstGeom>
          <a:noFill/>
        </p:spPr>
        <p:txBody>
          <a:bodyPr wrap="square" rtlCol="0">
            <a:spAutoFit/>
          </a:bodyPr>
          <a:lstStyle/>
          <a:p>
            <a:pPr marL="285750" indent="-285750">
              <a:buFontTx/>
              <a:buChar char="-"/>
            </a:pPr>
            <a:r>
              <a:rPr lang="en-GB" sz="2400" dirty="0"/>
              <a:t>Mandatory for all members of the EU and need not be ratified</a:t>
            </a:r>
          </a:p>
          <a:p>
            <a:endParaRPr lang="en-GB" sz="2400" dirty="0"/>
          </a:p>
          <a:p>
            <a:pPr marL="285750" indent="-285750">
              <a:buFontTx/>
              <a:buChar char="-"/>
            </a:pPr>
            <a:r>
              <a:rPr lang="en-GB" sz="2400" dirty="0"/>
              <a:t>The Brussels Regulation regulates the enforcement of a judgment handed down in another member state, so that there is a uniform set of provisions which apply across the EU.</a:t>
            </a:r>
          </a:p>
          <a:p>
            <a:endParaRPr lang="en-GB" sz="2400" dirty="0"/>
          </a:p>
          <a:p>
            <a:pPr marL="285750" indent="-285750">
              <a:buFontTx/>
              <a:buChar char="-"/>
            </a:pPr>
            <a:r>
              <a:rPr lang="en-GB" sz="2400" dirty="0"/>
              <a:t>Applies to disputes between individuals from different Member States</a:t>
            </a:r>
          </a:p>
          <a:p>
            <a:endParaRPr lang="en-GB" sz="2400" dirty="0"/>
          </a:p>
          <a:p>
            <a:pPr marL="285750" indent="-285750">
              <a:buFontTx/>
              <a:buChar char="-"/>
            </a:pPr>
            <a:r>
              <a:rPr lang="en-GB" sz="2400" dirty="0"/>
              <a:t>The European Court of Justice will answer any queries over questions on interpretation</a:t>
            </a:r>
          </a:p>
        </p:txBody>
      </p:sp>
    </p:spTree>
    <p:extLst>
      <p:ext uri="{BB962C8B-B14F-4D97-AF65-F5344CB8AC3E}">
        <p14:creationId xmlns:p14="http://schemas.microsoft.com/office/powerpoint/2010/main" val="1737669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E15FB-58C4-4F2E-B037-36B7779C56D1}"/>
              </a:ext>
            </a:extLst>
          </p:cNvPr>
          <p:cNvSpPr>
            <a:spLocks noGrp="1"/>
          </p:cNvSpPr>
          <p:nvPr>
            <p:ph type="title"/>
          </p:nvPr>
        </p:nvSpPr>
        <p:spPr/>
        <p:txBody>
          <a:bodyPr/>
          <a:lstStyle/>
          <a:p>
            <a:r>
              <a:rPr lang="en-US" dirty="0"/>
              <a:t>European small claims procedure</a:t>
            </a:r>
            <a:endParaRPr lang="en-GB" dirty="0"/>
          </a:p>
        </p:txBody>
      </p:sp>
      <p:sp>
        <p:nvSpPr>
          <p:cNvPr id="3" name="Content Placeholder 2">
            <a:extLst>
              <a:ext uri="{FF2B5EF4-FFF2-40B4-BE49-F238E27FC236}">
                <a16:creationId xmlns:a16="http://schemas.microsoft.com/office/drawing/2014/main" id="{15752A8C-8788-4492-8081-E2A11F5BC06D}"/>
              </a:ext>
            </a:extLst>
          </p:cNvPr>
          <p:cNvSpPr>
            <a:spLocks noGrp="1"/>
          </p:cNvSpPr>
          <p:nvPr>
            <p:ph idx="1"/>
          </p:nvPr>
        </p:nvSpPr>
        <p:spPr/>
        <p:txBody>
          <a:bodyPr>
            <a:normAutofit lnSpcReduction="10000"/>
          </a:bodyPr>
          <a:lstStyle/>
          <a:p>
            <a:pPr marL="0" indent="0">
              <a:buNone/>
            </a:pPr>
            <a:r>
              <a:rPr lang="en-US" b="1" dirty="0"/>
              <a:t>Regulation 861/2007 </a:t>
            </a:r>
            <a:r>
              <a:rPr lang="en-US" dirty="0"/>
              <a:t>has established this procedure (ESCP).  </a:t>
            </a:r>
          </a:p>
          <a:p>
            <a:pPr marL="0" indent="0">
              <a:buNone/>
            </a:pPr>
            <a:r>
              <a:rPr lang="en-US" dirty="0"/>
              <a:t>It aims to simplify and speed up procedures for those involved in European small claims.  </a:t>
            </a:r>
          </a:p>
          <a:p>
            <a:pPr marL="0" indent="0">
              <a:buNone/>
            </a:pPr>
            <a:r>
              <a:rPr lang="en-US" dirty="0"/>
              <a:t>It applies in cross-border cases, to civil and commercial matters, whatever the nature of the court or tribunal, where the value of the claim does not exceed 2.000 euros and is an alternative to procedures that exist under the laws of the </a:t>
            </a:r>
            <a:r>
              <a:rPr lang="en-US" dirty="0" err="1"/>
              <a:t>MSs.</a:t>
            </a:r>
            <a:endParaRPr lang="en-US" dirty="0"/>
          </a:p>
          <a:p>
            <a:pPr marL="0" indent="0">
              <a:buNone/>
            </a:pPr>
            <a:r>
              <a:rPr lang="en-US" dirty="0"/>
              <a:t>A cross-border case is one in which at least one of the parties is domiciled or habitually resident in a MS other than the MS of the court or tribunal seized.</a:t>
            </a:r>
          </a:p>
          <a:p>
            <a:pPr marL="0" indent="0">
              <a:buNone/>
            </a:pPr>
            <a:r>
              <a:rPr lang="en-US" dirty="0"/>
              <a:t>Judgment is enforceable in any MS as if it were a domestic judgment and the enforcement proceedings are governed by the laws of the MS of enforcement.</a:t>
            </a:r>
          </a:p>
          <a:p>
            <a:pPr marL="0" indent="0">
              <a:buNone/>
            </a:pPr>
            <a:r>
              <a:rPr lang="en-US" dirty="0"/>
              <a:t>Standard forms are used as well as standardized time limits.</a:t>
            </a:r>
            <a:endParaRPr lang="en-GB" dirty="0"/>
          </a:p>
        </p:txBody>
      </p:sp>
    </p:spTree>
    <p:extLst>
      <p:ext uri="{BB962C8B-B14F-4D97-AF65-F5344CB8AC3E}">
        <p14:creationId xmlns:p14="http://schemas.microsoft.com/office/powerpoint/2010/main" val="2597599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F7592-B073-49A6-9ED2-83678612AA3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0B723E3-F977-4503-B9DA-0325A0731945}"/>
              </a:ext>
            </a:extLst>
          </p:cNvPr>
          <p:cNvSpPr>
            <a:spLocks noGrp="1"/>
          </p:cNvSpPr>
          <p:nvPr>
            <p:ph idx="1"/>
          </p:nvPr>
        </p:nvSpPr>
        <p:spPr/>
        <p:txBody>
          <a:bodyPr>
            <a:normAutofit fontScale="92500" lnSpcReduction="10000"/>
          </a:bodyPr>
          <a:lstStyle/>
          <a:p>
            <a:pPr marL="0" indent="0">
              <a:buNone/>
            </a:pPr>
            <a:r>
              <a:rPr lang="en-US" dirty="0"/>
              <a:t>It does not apply to:-</a:t>
            </a:r>
          </a:p>
          <a:p>
            <a:pPr marL="457200" indent="-457200">
              <a:buFont typeface="+mj-lt"/>
              <a:buAutoNum type="arabicPeriod"/>
            </a:pPr>
            <a:r>
              <a:rPr lang="en-US" dirty="0"/>
              <a:t>The status or legal capacity of natural persons;</a:t>
            </a:r>
          </a:p>
          <a:p>
            <a:pPr marL="457200" indent="-457200">
              <a:buFont typeface="+mj-lt"/>
              <a:buAutoNum type="arabicPeriod"/>
            </a:pPr>
            <a:r>
              <a:rPr lang="en-US" dirty="0"/>
              <a:t>Rights in property arising out of a matrimonial relationship, maintenance obligations, wills and succession;</a:t>
            </a:r>
          </a:p>
          <a:p>
            <a:pPr marL="457200" indent="-457200">
              <a:buFont typeface="+mj-lt"/>
              <a:buAutoNum type="arabicPeriod"/>
            </a:pPr>
            <a:r>
              <a:rPr lang="en-US" dirty="0"/>
              <a:t>Bankruptcy, proceedings relating to the winding-up of insolvent companies or other legal persons, judicial arrangements, compositions and analogous proceedings;</a:t>
            </a:r>
          </a:p>
          <a:p>
            <a:pPr marL="457200" indent="-457200">
              <a:buFont typeface="+mj-lt"/>
              <a:buAutoNum type="arabicPeriod"/>
            </a:pPr>
            <a:r>
              <a:rPr lang="en-US" dirty="0"/>
              <a:t>Social security;</a:t>
            </a:r>
          </a:p>
          <a:p>
            <a:pPr marL="457200" indent="-457200">
              <a:buFont typeface="+mj-lt"/>
              <a:buAutoNum type="arabicPeriod"/>
            </a:pPr>
            <a:r>
              <a:rPr lang="en-US" dirty="0"/>
              <a:t>Arbitration;</a:t>
            </a:r>
          </a:p>
          <a:p>
            <a:pPr marL="457200" indent="-457200">
              <a:buFont typeface="+mj-lt"/>
              <a:buAutoNum type="arabicPeriod"/>
            </a:pPr>
            <a:r>
              <a:rPr lang="en-US" dirty="0"/>
              <a:t>Employment law;</a:t>
            </a:r>
          </a:p>
          <a:p>
            <a:pPr marL="457200" indent="-457200">
              <a:buFont typeface="+mj-lt"/>
              <a:buAutoNum type="arabicPeriod"/>
            </a:pPr>
            <a:r>
              <a:rPr lang="en-US" dirty="0"/>
              <a:t>Tenancies of immovable property, with the exception of actions on monetary claims; or</a:t>
            </a:r>
          </a:p>
          <a:p>
            <a:pPr marL="457200" indent="-457200">
              <a:buFont typeface="+mj-lt"/>
              <a:buAutoNum type="arabicPeriod"/>
            </a:pPr>
            <a:r>
              <a:rPr lang="en-US" dirty="0"/>
              <a:t>Violations of privacy and of rights relating to personality, including defamation.</a:t>
            </a:r>
            <a:endParaRPr lang="en-GB" dirty="0"/>
          </a:p>
        </p:txBody>
      </p:sp>
    </p:spTree>
    <p:extLst>
      <p:ext uri="{BB962C8B-B14F-4D97-AF65-F5344CB8AC3E}">
        <p14:creationId xmlns:p14="http://schemas.microsoft.com/office/powerpoint/2010/main" val="3049006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E5CB5-07F7-4EB0-AA3C-6A5DFC703DA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130B78B-9DF4-4F1F-B6B0-88683A94E531}"/>
              </a:ext>
            </a:extLst>
          </p:cNvPr>
          <p:cNvSpPr>
            <a:spLocks noGrp="1"/>
          </p:cNvSpPr>
          <p:nvPr>
            <p:ph idx="1"/>
          </p:nvPr>
        </p:nvSpPr>
        <p:spPr/>
        <p:txBody>
          <a:bodyPr/>
          <a:lstStyle/>
          <a:p>
            <a:pPr marL="0" indent="0">
              <a:buNone/>
            </a:pPr>
            <a:r>
              <a:rPr lang="en-US" dirty="0"/>
              <a:t>Following a report by the Commission which criticized certain aspects steps were taken to improve the procedure, resulting in </a:t>
            </a:r>
            <a:r>
              <a:rPr lang="en-US" b="1" dirty="0"/>
              <a:t>Regulation 2421/2015.  </a:t>
            </a:r>
            <a:r>
              <a:rPr lang="en-US" dirty="0"/>
              <a:t>Key amendments are:-</a:t>
            </a:r>
          </a:p>
          <a:p>
            <a:pPr marL="457200" indent="-457200">
              <a:buAutoNum type="arabicPeriod"/>
            </a:pPr>
            <a:r>
              <a:rPr lang="en-US" dirty="0"/>
              <a:t>The limit has been increased to 5.000 euros (</a:t>
            </a:r>
            <a:r>
              <a:rPr lang="en-US" b="1" dirty="0"/>
              <a:t>Art 2(1)</a:t>
            </a:r>
            <a:r>
              <a:rPr lang="en-US" dirty="0"/>
              <a:t>)</a:t>
            </a:r>
          </a:p>
          <a:p>
            <a:pPr marL="457200" indent="-457200">
              <a:buAutoNum type="arabicPeriod"/>
            </a:pPr>
            <a:r>
              <a:rPr lang="en-US" dirty="0"/>
              <a:t>Where possible electronic communication should be used to replace paper documents, and oral hearings (where required) should be done by video conferencing where possible – </a:t>
            </a:r>
            <a:r>
              <a:rPr lang="en-US" b="1" dirty="0"/>
              <a:t>Art 8 </a:t>
            </a:r>
            <a:r>
              <a:rPr lang="en-US" dirty="0"/>
              <a:t>and </a:t>
            </a:r>
            <a:r>
              <a:rPr lang="en-US" b="1" dirty="0"/>
              <a:t>Art 13.</a:t>
            </a:r>
          </a:p>
          <a:p>
            <a:pPr marL="457200" indent="-457200">
              <a:buAutoNum type="arabicPeriod"/>
            </a:pPr>
            <a:r>
              <a:rPr lang="en-US" dirty="0"/>
              <a:t>The forms and information about procedure must be available on national websites </a:t>
            </a:r>
            <a:r>
              <a:rPr lang="en-US" b="1" dirty="0"/>
              <a:t>Art 4 </a:t>
            </a:r>
            <a:r>
              <a:rPr lang="en-US" dirty="0"/>
              <a:t>with links to European Justice e-portal on national websites – </a:t>
            </a:r>
            <a:r>
              <a:rPr lang="en-US" b="1" dirty="0"/>
              <a:t>Recital 23.  </a:t>
            </a:r>
            <a:endParaRPr lang="en-GB" dirty="0"/>
          </a:p>
        </p:txBody>
      </p:sp>
    </p:spTree>
    <p:extLst>
      <p:ext uri="{BB962C8B-B14F-4D97-AF65-F5344CB8AC3E}">
        <p14:creationId xmlns:p14="http://schemas.microsoft.com/office/powerpoint/2010/main" val="1596038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a:t>
            </a:r>
          </a:p>
        </p:txBody>
      </p:sp>
      <p:sp>
        <p:nvSpPr>
          <p:cNvPr id="3" name="TextBox 2"/>
          <p:cNvSpPr txBox="1"/>
          <p:nvPr/>
        </p:nvSpPr>
        <p:spPr>
          <a:xfrm>
            <a:off x="1828799" y="2060812"/>
            <a:ext cx="8147713" cy="3046988"/>
          </a:xfrm>
          <a:prstGeom prst="rect">
            <a:avLst/>
          </a:prstGeom>
          <a:noFill/>
        </p:spPr>
        <p:txBody>
          <a:bodyPr wrap="square" rtlCol="0">
            <a:spAutoFit/>
          </a:bodyPr>
          <a:lstStyle/>
          <a:p>
            <a:pPr marL="342900" indent="-342900" algn="ctr">
              <a:buAutoNum type="arabicPeriod"/>
            </a:pPr>
            <a:r>
              <a:rPr lang="en-GB" sz="2400" dirty="0"/>
              <a:t>To what extent have the rights of individuals been enhanced by the creativity of the Court of Justice?</a:t>
            </a:r>
          </a:p>
          <a:p>
            <a:pPr algn="ctr"/>
            <a:endParaRPr lang="en-GB" sz="2400" dirty="0"/>
          </a:p>
          <a:p>
            <a:pPr algn="ctr"/>
            <a:r>
              <a:rPr lang="en-GB" sz="2400" dirty="0"/>
              <a:t>2. When is a breach “sufficiently serious” for the purposes of state liability?</a:t>
            </a:r>
          </a:p>
          <a:p>
            <a:pPr algn="ctr"/>
            <a:endParaRPr lang="en-GB" sz="2400" dirty="0"/>
          </a:p>
          <a:p>
            <a:pPr algn="ctr"/>
            <a:r>
              <a:rPr lang="en-GB" sz="2400" dirty="0"/>
              <a:t>3. What practical difficulties could result from the extension of state liability to Supreme Courts?</a:t>
            </a:r>
          </a:p>
        </p:txBody>
      </p:sp>
      <p:pic>
        <p:nvPicPr>
          <p:cNvPr id="4" name="Picture 3"/>
          <p:cNvPicPr>
            <a:picLocks noChangeAspect="1"/>
          </p:cNvPicPr>
          <p:nvPr/>
        </p:nvPicPr>
        <p:blipFill>
          <a:blip r:embed="rId3"/>
          <a:stretch>
            <a:fillRect/>
          </a:stretch>
        </p:blipFill>
        <p:spPr>
          <a:xfrm>
            <a:off x="9031464" y="4890735"/>
            <a:ext cx="2686050" cy="1704975"/>
          </a:xfrm>
          <a:prstGeom prst="rect">
            <a:avLst/>
          </a:prstGeom>
        </p:spPr>
      </p:pic>
    </p:spTree>
    <p:extLst>
      <p:ext uri="{BB962C8B-B14F-4D97-AF65-F5344CB8AC3E}">
        <p14:creationId xmlns:p14="http://schemas.microsoft.com/office/powerpoint/2010/main" val="874483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QUIZ</a:t>
            </a:r>
          </a:p>
        </p:txBody>
      </p:sp>
      <p:sp>
        <p:nvSpPr>
          <p:cNvPr id="3" name="Content Placeholder 2"/>
          <p:cNvSpPr>
            <a:spLocks noGrp="1"/>
          </p:cNvSpPr>
          <p:nvPr>
            <p:ph idx="1"/>
          </p:nvPr>
        </p:nvSpPr>
        <p:spPr/>
        <p:txBody>
          <a:bodyPr/>
          <a:lstStyle/>
          <a:p>
            <a:r>
              <a:rPr lang="en-GB" dirty="0">
                <a:hlinkClick r:id="rId3"/>
              </a:rPr>
              <a:t>http://global.oup.com/uk/orc/law/eu/foster_directions5e/student/selftest/ch08/</a:t>
            </a:r>
            <a:endParaRPr lang="en-GB" dirty="0"/>
          </a:p>
          <a:p>
            <a:pPr marL="0" indent="0">
              <a:buNone/>
            </a:pPr>
            <a:endParaRPr lang="en-GB" dirty="0"/>
          </a:p>
        </p:txBody>
      </p:sp>
    </p:spTree>
    <p:extLst>
      <p:ext uri="{BB962C8B-B14F-4D97-AF65-F5344CB8AC3E}">
        <p14:creationId xmlns:p14="http://schemas.microsoft.com/office/powerpoint/2010/main" val="1469206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C5BCE-A8AD-42F3-968F-2D3207F96E9A}"/>
              </a:ext>
            </a:extLst>
          </p:cNvPr>
          <p:cNvSpPr>
            <a:spLocks noGrp="1"/>
          </p:cNvSpPr>
          <p:nvPr>
            <p:ph type="title"/>
          </p:nvPr>
        </p:nvSpPr>
        <p:spPr/>
        <p:txBody>
          <a:bodyPr/>
          <a:lstStyle/>
          <a:p>
            <a:r>
              <a:rPr lang="en-US" dirty="0"/>
              <a:t>Summary (for EU Law Before national courts and state liability)</a:t>
            </a:r>
            <a:endParaRPr lang="en-GB" dirty="0"/>
          </a:p>
        </p:txBody>
      </p:sp>
      <p:sp>
        <p:nvSpPr>
          <p:cNvPr id="3" name="Content Placeholder 2">
            <a:extLst>
              <a:ext uri="{FF2B5EF4-FFF2-40B4-BE49-F238E27FC236}">
                <a16:creationId xmlns:a16="http://schemas.microsoft.com/office/drawing/2014/main" id="{A6D98AC2-AC49-497F-A122-C7372440A32A}"/>
              </a:ext>
            </a:extLst>
          </p:cNvPr>
          <p:cNvSpPr>
            <a:spLocks noGrp="1"/>
          </p:cNvSpPr>
          <p:nvPr>
            <p:ph idx="1"/>
          </p:nvPr>
        </p:nvSpPr>
        <p:spPr/>
        <p:txBody>
          <a:bodyPr/>
          <a:lstStyle/>
          <a:p>
            <a:pPr marL="457200" indent="-457200">
              <a:buFont typeface="+mj-lt"/>
              <a:buAutoNum type="arabicPeriod"/>
            </a:pPr>
            <a:r>
              <a:rPr lang="en-US" b="1" dirty="0"/>
              <a:t>Directly applicable </a:t>
            </a:r>
            <a:r>
              <a:rPr lang="en-US" dirty="0"/>
              <a:t>EU law is EU law that becomes b</a:t>
            </a:r>
            <a:r>
              <a:rPr lang="en-GB" dirty="0" err="1"/>
              <a:t>inding</a:t>
            </a:r>
            <a:r>
              <a:rPr lang="en-GB" dirty="0"/>
              <a:t> at the national level without the need for any further action by a Member State. Treaty articles and Regulations are directly applicable, as are binding Decisions . In addition, to a limited extent, Directives are applicable, too.</a:t>
            </a:r>
          </a:p>
          <a:p>
            <a:pPr marL="457200" indent="-457200">
              <a:buFont typeface="+mj-lt"/>
              <a:buAutoNum type="arabicPeriod"/>
            </a:pPr>
            <a:r>
              <a:rPr lang="en-GB" b="1" dirty="0"/>
              <a:t>Directly effective </a:t>
            </a:r>
            <a:r>
              <a:rPr lang="en-GB" dirty="0"/>
              <a:t>law is EU law that can be enforced by individuals (natural or legal) in their national courts. The principle of direct effect is from Case 26/62, </a:t>
            </a:r>
            <a:r>
              <a:rPr lang="en-GB" b="1" i="1" dirty="0"/>
              <a:t>Van </a:t>
            </a:r>
            <a:r>
              <a:rPr lang="en-GB" b="1" i="1" dirty="0" err="1"/>
              <a:t>Gend</a:t>
            </a:r>
            <a:r>
              <a:rPr lang="en-GB" b="1" i="1" dirty="0"/>
              <a:t> </a:t>
            </a:r>
            <a:r>
              <a:rPr lang="en-GB" b="1" i="1" dirty="0" err="1"/>
              <a:t>en</a:t>
            </a:r>
            <a:r>
              <a:rPr lang="en-GB" b="1" i="1" dirty="0"/>
              <a:t> Loos [1963].  </a:t>
            </a:r>
            <a:r>
              <a:rPr lang="en-GB" dirty="0"/>
              <a:t>In order to be capable of direct effect, the provisions must be:</a:t>
            </a:r>
          </a:p>
          <a:p>
            <a:r>
              <a:rPr lang="en-GB" dirty="0"/>
              <a:t>Clear and precise; and</a:t>
            </a:r>
          </a:p>
          <a:p>
            <a:r>
              <a:rPr lang="en-GB" dirty="0"/>
              <a:t>Unconditional</a:t>
            </a:r>
          </a:p>
          <a:p>
            <a:pPr marL="457200" indent="-457200">
              <a:buFont typeface="+mj-lt"/>
              <a:buAutoNum type="arabicPeriod"/>
            </a:pPr>
            <a:endParaRPr lang="en-GB" dirty="0"/>
          </a:p>
        </p:txBody>
      </p:sp>
    </p:spTree>
    <p:extLst>
      <p:ext uri="{BB962C8B-B14F-4D97-AF65-F5344CB8AC3E}">
        <p14:creationId xmlns:p14="http://schemas.microsoft.com/office/powerpoint/2010/main" val="1054551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F4936-8EBE-4857-9E47-01F27B2D942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438EA4C-45D8-4FBC-922A-915CCD31DE9C}"/>
              </a:ext>
            </a:extLst>
          </p:cNvPr>
          <p:cNvSpPr>
            <a:spLocks noGrp="1"/>
          </p:cNvSpPr>
          <p:nvPr>
            <p:ph idx="1"/>
          </p:nvPr>
        </p:nvSpPr>
        <p:spPr/>
        <p:txBody>
          <a:bodyPr>
            <a:normAutofit/>
          </a:bodyPr>
          <a:lstStyle/>
          <a:p>
            <a:pPr marL="0" indent="0">
              <a:buNone/>
            </a:pPr>
            <a:r>
              <a:rPr lang="en-US" dirty="0"/>
              <a:t>3. Direct effect can be </a:t>
            </a:r>
            <a:r>
              <a:rPr lang="en-US" b="1" dirty="0"/>
              <a:t>vertical</a:t>
            </a:r>
            <a:r>
              <a:rPr lang="en-US" dirty="0"/>
              <a:t> (against the state) or </a:t>
            </a:r>
            <a:r>
              <a:rPr lang="en-US" b="1" dirty="0"/>
              <a:t>horizontal </a:t>
            </a:r>
            <a:r>
              <a:rPr lang="en-US" dirty="0"/>
              <a:t>(against another individual).  Treaty articles, Regulations and Decisions are capable of both types of direct effect.</a:t>
            </a:r>
          </a:p>
          <a:p>
            <a:pPr marL="0" indent="0">
              <a:buNone/>
            </a:pPr>
            <a:r>
              <a:rPr lang="en-US" dirty="0"/>
              <a:t>4. Directives are capable of direct effect of the test for direct effect is met and the deadline for implementation has passed (Case 41/74, </a:t>
            </a:r>
            <a:r>
              <a:rPr lang="en-US" b="1" i="1" dirty="0"/>
              <a:t>Van </a:t>
            </a:r>
            <a:r>
              <a:rPr lang="en-US" b="1" i="1" dirty="0" err="1"/>
              <a:t>Duyn</a:t>
            </a:r>
            <a:r>
              <a:rPr lang="en-US" b="1" i="1" dirty="0"/>
              <a:t> v Home Office [1974] </a:t>
            </a:r>
            <a:r>
              <a:rPr lang="en-US" dirty="0"/>
              <a:t>and Case 148/78, </a:t>
            </a:r>
            <a:r>
              <a:rPr lang="en-US" b="1" i="1" dirty="0" err="1"/>
              <a:t>Ratti</a:t>
            </a:r>
            <a:r>
              <a:rPr lang="en-US" b="1" i="1" dirty="0"/>
              <a:t> [1979]</a:t>
            </a:r>
            <a:r>
              <a:rPr lang="en-US" dirty="0"/>
              <a:t>).</a:t>
            </a:r>
          </a:p>
          <a:p>
            <a:pPr marL="0" indent="0">
              <a:buNone/>
            </a:pPr>
            <a:r>
              <a:rPr lang="en-US" dirty="0"/>
              <a:t>5. The </a:t>
            </a:r>
            <a:r>
              <a:rPr lang="en-US" b="1" dirty="0"/>
              <a:t>estoppel reasoning </a:t>
            </a:r>
            <a:r>
              <a:rPr lang="en-US" dirty="0"/>
              <a:t>which allows for Directives to have direct effect justifies only vertical direct effect (Case 152/84, </a:t>
            </a:r>
            <a:r>
              <a:rPr lang="en-US" b="1" i="1" dirty="0"/>
              <a:t>Marshall [1986]</a:t>
            </a:r>
            <a:r>
              <a:rPr lang="en-US" dirty="0"/>
              <a:t>).</a:t>
            </a:r>
          </a:p>
          <a:p>
            <a:pPr marL="0" indent="0">
              <a:buNone/>
            </a:pPr>
            <a:endParaRPr lang="en-GB" dirty="0"/>
          </a:p>
        </p:txBody>
      </p:sp>
    </p:spTree>
    <p:extLst>
      <p:ext uri="{BB962C8B-B14F-4D97-AF65-F5344CB8AC3E}">
        <p14:creationId xmlns:p14="http://schemas.microsoft.com/office/powerpoint/2010/main" val="3277213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A8D4A-82A0-4A5D-8C97-EAE269D8ADB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1DFE93E-BE72-4ED9-B44D-FB45F9B2018D}"/>
              </a:ext>
            </a:extLst>
          </p:cNvPr>
          <p:cNvSpPr>
            <a:spLocks noGrp="1"/>
          </p:cNvSpPr>
          <p:nvPr>
            <p:ph idx="1"/>
          </p:nvPr>
        </p:nvSpPr>
        <p:spPr/>
        <p:txBody>
          <a:bodyPr/>
          <a:lstStyle/>
          <a:p>
            <a:pPr marL="0" indent="0">
              <a:buNone/>
            </a:pPr>
            <a:r>
              <a:rPr lang="en-US" dirty="0"/>
              <a:t>6.  A wide definition is adopted to identify a “state body” based on the factors listed in C-188/89, </a:t>
            </a:r>
            <a:r>
              <a:rPr lang="en-US" b="1" i="1" dirty="0"/>
              <a:t>Foster v British Gas [1990]</a:t>
            </a:r>
            <a:r>
              <a:rPr lang="en-US" i="1" dirty="0" err="1"/>
              <a:t>i</a:t>
            </a:r>
            <a:r>
              <a:rPr lang="en-US" dirty="0"/>
              <a:t>:</a:t>
            </a:r>
          </a:p>
          <a:p>
            <a:r>
              <a:rPr lang="en-US" dirty="0"/>
              <a:t>It is responsible for providing public service (as a result of a measure adopted by the state);</a:t>
            </a:r>
          </a:p>
          <a:p>
            <a:r>
              <a:rPr lang="en-US" dirty="0"/>
              <a:t>It is under the control and authority of the state;</a:t>
            </a:r>
          </a:p>
          <a:p>
            <a:r>
              <a:rPr lang="en-US" dirty="0"/>
              <a:t>It has special powers.</a:t>
            </a:r>
          </a:p>
          <a:p>
            <a:pPr marL="0" indent="0">
              <a:buNone/>
            </a:pPr>
            <a:r>
              <a:rPr lang="en-US" dirty="0"/>
              <a:t>If all 3 are met, then it is definitely a state body.  However, the factors are guidance rather than a statutory definition, so it is possible to have a state body even if all 3 are not met (</a:t>
            </a:r>
            <a:r>
              <a:rPr lang="en-US" b="1" i="1" dirty="0"/>
              <a:t>National Union of Teachers v St Mary’s School Governors [1997]</a:t>
            </a:r>
            <a:r>
              <a:rPr lang="en-US" i="1" dirty="0" err="1"/>
              <a:t>i</a:t>
            </a:r>
            <a:r>
              <a:rPr lang="en-US" i="1" dirty="0"/>
              <a:t>).</a:t>
            </a:r>
            <a:endParaRPr lang="en-GB" dirty="0"/>
          </a:p>
          <a:p>
            <a:pPr marL="0" indent="0">
              <a:buNone/>
            </a:pPr>
            <a:endParaRPr lang="en-GB" dirty="0"/>
          </a:p>
        </p:txBody>
      </p:sp>
    </p:spTree>
    <p:extLst>
      <p:ext uri="{BB962C8B-B14F-4D97-AF65-F5344CB8AC3E}">
        <p14:creationId xmlns:p14="http://schemas.microsoft.com/office/powerpoint/2010/main" val="2603134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BCF6D-16D5-4B5A-AA19-8B6E12A75B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46F3E28-A094-431A-86F6-F15207EA56E7}"/>
              </a:ext>
            </a:extLst>
          </p:cNvPr>
          <p:cNvSpPr>
            <a:spLocks noGrp="1"/>
          </p:cNvSpPr>
          <p:nvPr>
            <p:ph idx="1"/>
          </p:nvPr>
        </p:nvSpPr>
        <p:spPr/>
        <p:txBody>
          <a:bodyPr>
            <a:normAutofit lnSpcReduction="10000"/>
          </a:bodyPr>
          <a:lstStyle/>
          <a:p>
            <a:pPr marL="0" indent="0">
              <a:buNone/>
            </a:pPr>
            <a:r>
              <a:rPr lang="en-US" dirty="0"/>
              <a:t>7. There have been some exceptional instances where Directives have had horizontal effect:</a:t>
            </a:r>
          </a:p>
          <a:p>
            <a:r>
              <a:rPr lang="en-US" dirty="0"/>
              <a:t>Triangular horizontal effect: Case C 201/02, </a:t>
            </a:r>
            <a:r>
              <a:rPr lang="en-US" b="1" i="1" dirty="0"/>
              <a:t>Wells [2004]</a:t>
            </a:r>
            <a:r>
              <a:rPr lang="en-US" dirty="0"/>
              <a:t>;</a:t>
            </a:r>
          </a:p>
          <a:p>
            <a:r>
              <a:rPr lang="en-US" dirty="0"/>
              <a:t>Incidental horizontal effect; Case C-194/94, </a:t>
            </a:r>
            <a:r>
              <a:rPr lang="en-US" b="1" i="1" dirty="0"/>
              <a:t>CIA Security v </a:t>
            </a:r>
            <a:r>
              <a:rPr lang="en-US" b="1" i="1" dirty="0" err="1"/>
              <a:t>Signalson</a:t>
            </a:r>
            <a:r>
              <a:rPr lang="en-US" b="1" i="1" dirty="0"/>
              <a:t> and </a:t>
            </a:r>
            <a:r>
              <a:rPr lang="en-US" b="1" i="1" dirty="0" err="1"/>
              <a:t>Securitel</a:t>
            </a:r>
            <a:r>
              <a:rPr lang="en-US" b="1" i="1" dirty="0"/>
              <a:t> [1996]</a:t>
            </a:r>
            <a:r>
              <a:rPr lang="en-US" i="1" u="sng" dirty="0"/>
              <a:t>;</a:t>
            </a:r>
          </a:p>
          <a:p>
            <a:r>
              <a:rPr lang="en-US" dirty="0"/>
              <a:t>To secure the effectiveness of a general principle of EU law: Case C-144/04, </a:t>
            </a:r>
            <a:r>
              <a:rPr lang="en-US" b="1" i="1" dirty="0"/>
              <a:t>Mangold [2005].</a:t>
            </a:r>
          </a:p>
          <a:p>
            <a:pPr marL="0" indent="0">
              <a:buNone/>
            </a:pPr>
            <a:r>
              <a:rPr lang="en-US" dirty="0"/>
              <a:t>8. </a:t>
            </a:r>
            <a:r>
              <a:rPr lang="en-US" b="1" dirty="0"/>
              <a:t>Indirect effect </a:t>
            </a:r>
            <a:r>
              <a:rPr lang="en-US" dirty="0"/>
              <a:t>is a principle developed by the CJ in Case 14/83, </a:t>
            </a:r>
            <a:r>
              <a:rPr lang="en-US" b="1" i="1" dirty="0"/>
              <a:t>Von Colson [1984].  </a:t>
            </a:r>
            <a:r>
              <a:rPr lang="en-US" dirty="0"/>
              <a:t>The CJ used the co-operation clause (</a:t>
            </a:r>
            <a:r>
              <a:rPr lang="en-US" b="1" dirty="0"/>
              <a:t>Art 4(3) TEU</a:t>
            </a:r>
            <a:r>
              <a:rPr lang="en-US" dirty="0"/>
              <a:t>) to impose an interpretation obligation on national courts, which must “as far as possible” interpret national law to reflect the objectives of EU law.  It is useful when direct effect is not possible.</a:t>
            </a:r>
          </a:p>
          <a:p>
            <a:endParaRPr lang="en-GB" dirty="0"/>
          </a:p>
        </p:txBody>
      </p:sp>
    </p:spTree>
    <p:extLst>
      <p:ext uri="{BB962C8B-B14F-4D97-AF65-F5344CB8AC3E}">
        <p14:creationId xmlns:p14="http://schemas.microsoft.com/office/powerpoint/2010/main" val="752892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98098-4866-4634-B300-A1DA0010AE3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E16E6E9-CF6F-491F-8C6E-096124C8F8CC}"/>
              </a:ext>
            </a:extLst>
          </p:cNvPr>
          <p:cNvSpPr>
            <a:spLocks noGrp="1"/>
          </p:cNvSpPr>
          <p:nvPr>
            <p:ph idx="1"/>
          </p:nvPr>
        </p:nvSpPr>
        <p:spPr/>
        <p:txBody>
          <a:bodyPr/>
          <a:lstStyle/>
          <a:p>
            <a:pPr marL="0" indent="0">
              <a:buNone/>
            </a:pPr>
            <a:r>
              <a:rPr lang="en-US" dirty="0"/>
              <a:t>9. Indirect effect applies even when the national law pre-dates the relevant Directive (Case C-106/89, </a:t>
            </a:r>
            <a:r>
              <a:rPr lang="en-US" b="1" i="1" dirty="0" err="1"/>
              <a:t>Marleasing</a:t>
            </a:r>
            <a:r>
              <a:rPr lang="en-US" b="1" i="1" dirty="0"/>
              <a:t> [1990]</a:t>
            </a:r>
            <a:r>
              <a:rPr lang="en-US" dirty="0"/>
              <a:t>).</a:t>
            </a:r>
          </a:p>
          <a:p>
            <a:pPr marL="0" indent="0">
              <a:buNone/>
            </a:pPr>
            <a:r>
              <a:rPr lang="en-US" dirty="0"/>
              <a:t>10. In joined Cases 6/90 and 9/90, </a:t>
            </a:r>
            <a:r>
              <a:rPr lang="en-US" b="1" i="1" dirty="0"/>
              <a:t>Francovich and </a:t>
            </a:r>
            <a:r>
              <a:rPr lang="en-US" b="1" i="1" dirty="0" err="1"/>
              <a:t>Bonifaci</a:t>
            </a:r>
            <a:r>
              <a:rPr lang="en-US" b="1" i="1" dirty="0"/>
              <a:t> v Italy [1991]</a:t>
            </a:r>
            <a:r>
              <a:rPr lang="en-US" dirty="0"/>
              <a:t>, the CJ introduced a principle of state liability which enables individuals to bring an action in their national courts against the state for losses resulting from the state being in breach of EU law.</a:t>
            </a:r>
          </a:p>
          <a:p>
            <a:pPr marL="0" indent="0">
              <a:buNone/>
            </a:pPr>
            <a:r>
              <a:rPr lang="en-US" dirty="0"/>
              <a:t>11. The state liability principle applies to all state breaches of EU law and not just failure to implement a Directive.  In addition, it applies to breaches by the organs of the state (Cases C-46/93 and C-48/93, </a:t>
            </a:r>
            <a:r>
              <a:rPr lang="en-US" b="1" i="1" dirty="0"/>
              <a:t>Brasserie du </a:t>
            </a:r>
            <a:r>
              <a:rPr lang="en-US" b="1" i="1" dirty="0" err="1"/>
              <a:t>Pecheur</a:t>
            </a:r>
            <a:r>
              <a:rPr lang="en-US" b="1" i="1" dirty="0"/>
              <a:t> v Germany </a:t>
            </a:r>
            <a:r>
              <a:rPr lang="en-US" dirty="0"/>
              <a:t>and </a:t>
            </a:r>
            <a:r>
              <a:rPr lang="en-US" b="1" i="1" dirty="0"/>
              <a:t>Secretary of State for Transport, ex </a:t>
            </a:r>
            <a:r>
              <a:rPr lang="en-US" b="1" i="1" dirty="0" err="1"/>
              <a:t>parte</a:t>
            </a:r>
            <a:r>
              <a:rPr lang="en-US" b="1" i="1" dirty="0"/>
              <a:t> Factortame [1996].</a:t>
            </a:r>
            <a:endParaRPr lang="en-GB" dirty="0"/>
          </a:p>
        </p:txBody>
      </p:sp>
    </p:spTree>
    <p:extLst>
      <p:ext uri="{BB962C8B-B14F-4D97-AF65-F5344CB8AC3E}">
        <p14:creationId xmlns:p14="http://schemas.microsoft.com/office/powerpoint/2010/main" val="3188435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648C-CF24-4391-8678-1601C8CE65C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8791FA4-812B-4F5C-B902-EB6056C8DF77}"/>
              </a:ext>
            </a:extLst>
          </p:cNvPr>
          <p:cNvSpPr>
            <a:spLocks noGrp="1"/>
          </p:cNvSpPr>
          <p:nvPr>
            <p:ph idx="1"/>
          </p:nvPr>
        </p:nvSpPr>
        <p:spPr/>
        <p:txBody>
          <a:bodyPr/>
          <a:lstStyle/>
          <a:p>
            <a:pPr marL="0" indent="0">
              <a:buNone/>
            </a:pPr>
            <a:r>
              <a:rPr lang="en-US" dirty="0"/>
              <a:t>12. The following conditions must be met to bring a </a:t>
            </a:r>
            <a:r>
              <a:rPr lang="en-US" b="1" dirty="0"/>
              <a:t>state liability </a:t>
            </a:r>
            <a:r>
              <a:rPr lang="en-US" dirty="0"/>
              <a:t>action:</a:t>
            </a:r>
          </a:p>
          <a:p>
            <a:r>
              <a:rPr lang="en-US" dirty="0"/>
              <a:t>The rule infringed must be intended to confer rights on individuals;</a:t>
            </a:r>
          </a:p>
          <a:p>
            <a:r>
              <a:rPr lang="en-US" dirty="0"/>
              <a:t>The breach must be sufficiently serious; and</a:t>
            </a:r>
          </a:p>
          <a:p>
            <a:r>
              <a:rPr lang="en-US" dirty="0"/>
              <a:t>There must be a direct causal link between the breach and the loss suffered by an individual.</a:t>
            </a:r>
          </a:p>
          <a:p>
            <a:pPr marL="0" indent="0">
              <a:buNone/>
            </a:pPr>
            <a:r>
              <a:rPr lang="en-US" dirty="0"/>
              <a:t>13. A breach is sufficiently serious if it is manifest and grave.  Failure to implement a Directive is deemed to be a sufficiently serious breach (Case C-178-179/94, </a:t>
            </a:r>
            <a:r>
              <a:rPr lang="en-US" b="1" i="1" dirty="0" err="1"/>
              <a:t>Dillenkofer</a:t>
            </a:r>
            <a:r>
              <a:rPr lang="en-US" b="1" i="1" dirty="0"/>
              <a:t> v Germany [1996].</a:t>
            </a:r>
            <a:endParaRPr lang="en-GB" dirty="0"/>
          </a:p>
        </p:txBody>
      </p:sp>
    </p:spTree>
    <p:extLst>
      <p:ext uri="{BB962C8B-B14F-4D97-AF65-F5344CB8AC3E}">
        <p14:creationId xmlns:p14="http://schemas.microsoft.com/office/powerpoint/2010/main" val="2343332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F8544-20B3-4994-A8F7-69A33676276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DEAF675-0BA7-4883-BDA7-EF197F769E78}"/>
              </a:ext>
            </a:extLst>
          </p:cNvPr>
          <p:cNvSpPr>
            <a:spLocks noGrp="1"/>
          </p:cNvSpPr>
          <p:nvPr>
            <p:ph idx="1"/>
          </p:nvPr>
        </p:nvSpPr>
        <p:spPr/>
        <p:txBody>
          <a:bodyPr/>
          <a:lstStyle/>
          <a:p>
            <a:pPr marL="0" indent="0">
              <a:buNone/>
            </a:pPr>
            <a:r>
              <a:rPr lang="en-US" sz="2800" dirty="0"/>
              <a:t>14</a:t>
            </a:r>
            <a:r>
              <a:rPr lang="en-US" dirty="0"/>
              <a:t>. </a:t>
            </a:r>
            <a:r>
              <a:rPr lang="en-US" sz="2800" dirty="0"/>
              <a:t>The state liability principle applies to Supreme Courts (Case C-224/01, </a:t>
            </a:r>
            <a:r>
              <a:rPr lang="en-US" sz="2800" b="1" i="1" dirty="0" err="1"/>
              <a:t>Kobler</a:t>
            </a:r>
            <a:r>
              <a:rPr lang="en-US" sz="2800" b="1" i="1" dirty="0"/>
              <a:t> v Austria [2003] </a:t>
            </a:r>
            <a:r>
              <a:rPr lang="en-US" sz="2800" dirty="0"/>
              <a:t>but has the potential for practical difficulties.</a:t>
            </a:r>
          </a:p>
          <a:p>
            <a:pPr marL="0" indent="0">
              <a:buNone/>
            </a:pPr>
            <a:r>
              <a:rPr lang="en-US" sz="2800" dirty="0"/>
              <a:t>15. The </a:t>
            </a:r>
            <a:r>
              <a:rPr lang="en-US" sz="2800" b="1" dirty="0"/>
              <a:t>Brussels I Regulation </a:t>
            </a:r>
            <a:r>
              <a:rPr lang="en-US" sz="2800" dirty="0" err="1"/>
              <a:t>harmonises</a:t>
            </a:r>
            <a:r>
              <a:rPr lang="en-US" sz="2800" dirty="0"/>
              <a:t> the rules on jurisdiction and prevents parallel litigation.</a:t>
            </a:r>
          </a:p>
          <a:p>
            <a:pPr marL="0" indent="0">
              <a:buNone/>
            </a:pPr>
            <a:r>
              <a:rPr lang="en-US" sz="2800" dirty="0"/>
              <a:t>16. </a:t>
            </a:r>
            <a:r>
              <a:rPr lang="en-US" sz="2800" b="1" dirty="0"/>
              <a:t>Regulation 861/2007 </a:t>
            </a:r>
            <a:r>
              <a:rPr lang="en-US" sz="2800" dirty="0"/>
              <a:t>establishes a European Small Claims Procedure for civil and commercial cases.</a:t>
            </a:r>
            <a:endParaRPr lang="en-GB" sz="2800" dirty="0"/>
          </a:p>
        </p:txBody>
      </p:sp>
    </p:spTree>
    <p:extLst>
      <p:ext uri="{BB962C8B-B14F-4D97-AF65-F5344CB8AC3E}">
        <p14:creationId xmlns:p14="http://schemas.microsoft.com/office/powerpoint/2010/main" val="1436988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DF167-F249-456D-8B40-9BBBD90BDE13}"/>
              </a:ext>
            </a:extLst>
          </p:cNvPr>
          <p:cNvSpPr>
            <a:spLocks noGrp="1"/>
          </p:cNvSpPr>
          <p:nvPr>
            <p:ph type="title"/>
          </p:nvPr>
        </p:nvSpPr>
        <p:spPr/>
        <p:txBody>
          <a:bodyPr/>
          <a:lstStyle/>
          <a:p>
            <a:r>
              <a:rPr lang="en-US" dirty="0"/>
              <a:t>Key cases</a:t>
            </a:r>
            <a:endParaRPr lang="en-GB" dirty="0"/>
          </a:p>
        </p:txBody>
      </p:sp>
      <p:sp>
        <p:nvSpPr>
          <p:cNvPr id="3" name="Content Placeholder 2">
            <a:extLst>
              <a:ext uri="{FF2B5EF4-FFF2-40B4-BE49-F238E27FC236}">
                <a16:creationId xmlns:a16="http://schemas.microsoft.com/office/drawing/2014/main" id="{BEEA9273-3154-4C28-B94F-C52B2E65FA1F}"/>
              </a:ext>
            </a:extLst>
          </p:cNvPr>
          <p:cNvSpPr>
            <a:spLocks noGrp="1"/>
          </p:cNvSpPr>
          <p:nvPr>
            <p:ph idx="1"/>
          </p:nvPr>
        </p:nvSpPr>
        <p:spPr/>
        <p:txBody>
          <a:bodyPr>
            <a:normAutofit/>
          </a:bodyPr>
          <a:lstStyle/>
          <a:p>
            <a:pPr marL="0" indent="0">
              <a:buNone/>
            </a:pPr>
            <a:r>
              <a:rPr lang="en-US" b="1" dirty="0"/>
              <a:t>Case 26/62, </a:t>
            </a:r>
            <a:r>
              <a:rPr lang="en-US" b="1" i="1" dirty="0"/>
              <a:t>Van </a:t>
            </a:r>
            <a:r>
              <a:rPr lang="en-US" b="1" i="1" dirty="0" err="1"/>
              <a:t>Gend</a:t>
            </a:r>
            <a:r>
              <a:rPr lang="en-US" b="1" i="1" dirty="0"/>
              <a:t> </a:t>
            </a:r>
            <a:r>
              <a:rPr lang="en-US" b="1" i="1" dirty="0" err="1"/>
              <a:t>en</a:t>
            </a:r>
            <a:r>
              <a:rPr lang="en-US" b="1" i="1" dirty="0"/>
              <a:t> Loos [1963]</a:t>
            </a:r>
          </a:p>
          <a:p>
            <a:pPr marL="0" indent="0">
              <a:buNone/>
            </a:pPr>
            <a:r>
              <a:rPr lang="en-US" b="1" dirty="0"/>
              <a:t>Case 9/70, </a:t>
            </a:r>
            <a:r>
              <a:rPr lang="en-US" b="1" i="1" dirty="0"/>
              <a:t>Grad v </a:t>
            </a:r>
            <a:r>
              <a:rPr lang="en-US" b="1" i="1" dirty="0" err="1"/>
              <a:t>Finanzamt</a:t>
            </a:r>
            <a:r>
              <a:rPr lang="en-US" b="1" i="1" dirty="0"/>
              <a:t> </a:t>
            </a:r>
            <a:r>
              <a:rPr lang="en-US" b="1" i="1" dirty="0" err="1"/>
              <a:t>Traunstein</a:t>
            </a:r>
            <a:r>
              <a:rPr lang="en-US" b="1" i="1" dirty="0"/>
              <a:t> [1970]</a:t>
            </a:r>
          </a:p>
          <a:p>
            <a:pPr marL="0" indent="0">
              <a:buNone/>
            </a:pPr>
            <a:r>
              <a:rPr lang="en-US" b="1" dirty="0"/>
              <a:t>Case 41/74, </a:t>
            </a:r>
            <a:r>
              <a:rPr lang="en-US" b="1" i="1" dirty="0"/>
              <a:t>Van </a:t>
            </a:r>
            <a:r>
              <a:rPr lang="en-US" b="1" i="1" dirty="0" err="1"/>
              <a:t>Duyn</a:t>
            </a:r>
            <a:r>
              <a:rPr lang="en-US" b="1" i="1" dirty="0"/>
              <a:t> v Home Office [1974]</a:t>
            </a:r>
          </a:p>
          <a:p>
            <a:pPr marL="0" indent="0">
              <a:buNone/>
            </a:pPr>
            <a:r>
              <a:rPr lang="en-US" b="1" dirty="0"/>
              <a:t>Case 148/78, </a:t>
            </a:r>
            <a:r>
              <a:rPr lang="en-US" b="1" i="1" dirty="0" err="1"/>
              <a:t>Ratti</a:t>
            </a:r>
            <a:r>
              <a:rPr lang="en-US" b="1" i="1" dirty="0"/>
              <a:t> [1979]</a:t>
            </a:r>
          </a:p>
          <a:p>
            <a:pPr marL="0" indent="0">
              <a:buNone/>
            </a:pPr>
            <a:r>
              <a:rPr lang="en-US" b="1" dirty="0"/>
              <a:t>Case 43/75, </a:t>
            </a:r>
            <a:r>
              <a:rPr lang="en-US" b="1" i="1" dirty="0" err="1"/>
              <a:t>Defrenne</a:t>
            </a:r>
            <a:r>
              <a:rPr lang="en-US" b="1" i="1" dirty="0"/>
              <a:t> v SABENA (NO. 2)[1976]</a:t>
            </a:r>
          </a:p>
          <a:p>
            <a:pPr marL="0" indent="0">
              <a:buNone/>
            </a:pPr>
            <a:r>
              <a:rPr lang="en-US" dirty="0"/>
              <a:t>Case C-103/88</a:t>
            </a:r>
            <a:r>
              <a:rPr lang="en-US" b="1" i="1" dirty="0"/>
              <a:t>, Fratelli </a:t>
            </a:r>
            <a:r>
              <a:rPr lang="en-US" b="1" i="1" dirty="0" err="1"/>
              <a:t>Constanzo</a:t>
            </a:r>
            <a:r>
              <a:rPr lang="en-US" b="1" i="1" dirty="0"/>
              <a:t> </a:t>
            </a:r>
            <a:r>
              <a:rPr lang="en-US" b="1" i="1" dirty="0" err="1"/>
              <a:t>SpA</a:t>
            </a:r>
            <a:r>
              <a:rPr lang="en-US" b="1" i="1" dirty="0"/>
              <a:t> v </a:t>
            </a:r>
            <a:r>
              <a:rPr lang="en-US" b="1" i="1" dirty="0" err="1"/>
              <a:t>Comun</a:t>
            </a:r>
            <a:r>
              <a:rPr lang="en-US" b="1" i="1" dirty="0"/>
              <a:t> di Milano [1989]</a:t>
            </a:r>
          </a:p>
          <a:p>
            <a:pPr marL="0" indent="0">
              <a:buNone/>
            </a:pPr>
            <a:r>
              <a:rPr lang="en-US" dirty="0"/>
              <a:t>Case 152/84, </a:t>
            </a:r>
            <a:r>
              <a:rPr lang="en-US" b="1" i="1" dirty="0"/>
              <a:t>Marshall [1986]</a:t>
            </a:r>
          </a:p>
          <a:p>
            <a:pPr marL="0" indent="0">
              <a:buNone/>
            </a:pPr>
            <a:r>
              <a:rPr lang="en-US" dirty="0"/>
              <a:t>Case C-188/89, </a:t>
            </a:r>
            <a:r>
              <a:rPr lang="en-US" b="1" i="1" dirty="0"/>
              <a:t>Foster v British Gas plc [1990]</a:t>
            </a:r>
          </a:p>
          <a:p>
            <a:pPr marL="0" indent="0">
              <a:buNone/>
            </a:pPr>
            <a:endParaRPr lang="en-GB" dirty="0"/>
          </a:p>
        </p:txBody>
      </p:sp>
    </p:spTree>
    <p:extLst>
      <p:ext uri="{BB962C8B-B14F-4D97-AF65-F5344CB8AC3E}">
        <p14:creationId xmlns:p14="http://schemas.microsoft.com/office/powerpoint/2010/main" val="1169589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3E096-4A11-4456-AFAF-EB08438ADEA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D33A724-DAA5-4FF5-8BAD-A66943770440}"/>
              </a:ext>
            </a:extLst>
          </p:cNvPr>
          <p:cNvSpPr>
            <a:spLocks noGrp="1"/>
          </p:cNvSpPr>
          <p:nvPr>
            <p:ph idx="1"/>
          </p:nvPr>
        </p:nvSpPr>
        <p:spPr/>
        <p:txBody>
          <a:bodyPr/>
          <a:lstStyle/>
          <a:p>
            <a:pPr marL="0" indent="0">
              <a:buNone/>
            </a:pPr>
            <a:r>
              <a:rPr lang="en-US" dirty="0"/>
              <a:t>Case 14/83, </a:t>
            </a:r>
            <a:r>
              <a:rPr lang="en-US" b="1" i="1" dirty="0"/>
              <a:t>Von Colson [1984]</a:t>
            </a:r>
          </a:p>
          <a:p>
            <a:pPr marL="0" indent="0">
              <a:buNone/>
            </a:pPr>
            <a:r>
              <a:rPr lang="en-US" dirty="0"/>
              <a:t>Case C-106/89, </a:t>
            </a:r>
            <a:r>
              <a:rPr lang="en-US" b="1" i="1" dirty="0" err="1"/>
              <a:t>Marleasing</a:t>
            </a:r>
            <a:r>
              <a:rPr lang="en-US" b="1" i="1" dirty="0"/>
              <a:t> [1990]</a:t>
            </a:r>
          </a:p>
          <a:p>
            <a:pPr marL="0" indent="0">
              <a:buNone/>
            </a:pPr>
            <a:r>
              <a:rPr lang="en-US" dirty="0"/>
              <a:t>Case C-144/04, </a:t>
            </a:r>
            <a:r>
              <a:rPr lang="en-US" b="1" i="1" dirty="0"/>
              <a:t>Mangold v Helm [2005]</a:t>
            </a:r>
          </a:p>
          <a:p>
            <a:pPr marL="0" indent="0">
              <a:buNone/>
            </a:pPr>
            <a:r>
              <a:rPr lang="en-US" dirty="0"/>
              <a:t>Case 6/90 and 9/90, </a:t>
            </a:r>
            <a:r>
              <a:rPr lang="en-US" b="1" i="1" dirty="0"/>
              <a:t>Francovich and </a:t>
            </a:r>
            <a:r>
              <a:rPr lang="en-US" b="1" i="1" dirty="0" err="1"/>
              <a:t>Bonifaci</a:t>
            </a:r>
            <a:r>
              <a:rPr lang="en-US" b="1" i="1" dirty="0"/>
              <a:t> v Italy [1991]</a:t>
            </a:r>
          </a:p>
          <a:p>
            <a:pPr marL="0" indent="0">
              <a:buNone/>
            </a:pPr>
            <a:r>
              <a:rPr lang="en-US" dirty="0"/>
              <a:t>Cases C-46/93 and C-48/93, </a:t>
            </a:r>
            <a:r>
              <a:rPr lang="en-US" b="1" i="1" dirty="0"/>
              <a:t>Brasserie du </a:t>
            </a:r>
            <a:r>
              <a:rPr lang="en-US" b="1" i="1" dirty="0" err="1"/>
              <a:t>Pecheur</a:t>
            </a:r>
            <a:r>
              <a:rPr lang="en-US" b="1" i="1" dirty="0"/>
              <a:t> v Germany </a:t>
            </a:r>
            <a:r>
              <a:rPr lang="en-US" dirty="0"/>
              <a:t>and </a:t>
            </a:r>
            <a:r>
              <a:rPr lang="en-US" b="1" i="1" dirty="0"/>
              <a:t>Secretary of State for Transport, ex </a:t>
            </a:r>
            <a:r>
              <a:rPr lang="en-US" b="1" i="1" dirty="0" err="1"/>
              <a:t>parte</a:t>
            </a:r>
            <a:r>
              <a:rPr lang="en-US" b="1" i="1" dirty="0"/>
              <a:t> Factortame [1996]</a:t>
            </a:r>
          </a:p>
          <a:p>
            <a:pPr marL="0" indent="0">
              <a:buNone/>
            </a:pPr>
            <a:r>
              <a:rPr lang="en-US" dirty="0"/>
              <a:t>Case 224/01, </a:t>
            </a:r>
            <a:r>
              <a:rPr lang="en-US" b="1" i="1" dirty="0" err="1"/>
              <a:t>Kobler</a:t>
            </a:r>
            <a:r>
              <a:rPr lang="en-US" b="1" i="1" dirty="0"/>
              <a:t> v Austria [2003]</a:t>
            </a:r>
            <a:endParaRPr lang="en-GB" dirty="0"/>
          </a:p>
        </p:txBody>
      </p:sp>
    </p:spTree>
    <p:extLst>
      <p:ext uri="{BB962C8B-B14F-4D97-AF65-F5344CB8AC3E}">
        <p14:creationId xmlns:p14="http://schemas.microsoft.com/office/powerpoint/2010/main" val="282145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BC5747AC-80AD-4ABE-94D9-19832B174F3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TM03090430[[fn=Banded]]</Template>
  <TotalTime>0</TotalTime>
  <Words>6700</Words>
  <Application>Microsoft Office PowerPoint</Application>
  <PresentationFormat>Widescreen</PresentationFormat>
  <Paragraphs>320</Paragraphs>
  <Slides>41</Slides>
  <Notes>41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Arial</vt:lpstr>
      <vt:lpstr>Arial Rounded MT Bold</vt:lpstr>
      <vt:lpstr>Berlin Sans FB</vt:lpstr>
      <vt:lpstr>Book Antiqua</vt:lpstr>
      <vt:lpstr>Century Gothic</vt:lpstr>
      <vt:lpstr>Corbel</vt:lpstr>
      <vt:lpstr>Wingdings</vt:lpstr>
      <vt:lpstr>Banded</vt:lpstr>
      <vt:lpstr>State liability</vt:lpstr>
      <vt:lpstr>LEARNING OBJECTIVES</vt:lpstr>
      <vt:lpstr>What is state liability?</vt:lpstr>
      <vt:lpstr>Why do we need state liability?</vt:lpstr>
      <vt:lpstr>Francovich and Bonifaci v Italy [1991]</vt:lpstr>
      <vt:lpstr>Francovich and Bonifaci v Italy [1991]</vt:lpstr>
      <vt:lpstr>PowerPoint Presentation</vt:lpstr>
      <vt:lpstr>State liability: reasoning and perspectives</vt:lpstr>
      <vt:lpstr>Uncertainties from Francovich</vt:lpstr>
      <vt:lpstr>Brasserie du Pecheur v Germany and Secretary of State for Transport, ex parte Factortame [1996]</vt:lpstr>
      <vt:lpstr>The requirement of a sufficiently serious breach</vt:lpstr>
      <vt:lpstr>Cases C-178-179 and 188-190/94, DILLENKOFER V GERMANY [1996]</vt:lpstr>
      <vt:lpstr>Application of state liability: judiciary</vt:lpstr>
      <vt:lpstr>PowerPoint Presentation</vt:lpstr>
      <vt:lpstr>“MANIFESTLY INFRINGED”</vt:lpstr>
      <vt:lpstr>Practical difficulties</vt:lpstr>
      <vt:lpstr>Jurisdiction in civil and commercial disputes</vt:lpstr>
      <vt:lpstr>PowerPoint Presentation</vt:lpstr>
      <vt:lpstr>General operation of the original and recast BR I</vt:lpstr>
      <vt:lpstr>PowerPoint Presentation</vt:lpstr>
      <vt:lpstr>Problems with the original BR I</vt:lpstr>
      <vt:lpstr>PowerPoint Presentation</vt:lpstr>
      <vt:lpstr>The arbitration exception</vt:lpstr>
      <vt:lpstr>The forum non conveniens principle</vt:lpstr>
      <vt:lpstr>Reform: the new BR I Regulation</vt:lpstr>
      <vt:lpstr>PowerPoint Presentation</vt:lpstr>
      <vt:lpstr>Brussels I regulation 44/2001</vt:lpstr>
      <vt:lpstr>European small claims procedure</vt:lpstr>
      <vt:lpstr>PowerPoint Presentation</vt:lpstr>
      <vt:lpstr>PowerPoint Presentation</vt:lpstr>
      <vt:lpstr>Questions:</vt:lpstr>
      <vt:lpstr>QUIZ</vt:lpstr>
      <vt:lpstr>Summary (for EU Law Before national courts and state liability)</vt:lpstr>
      <vt:lpstr>PowerPoint Presentation</vt:lpstr>
      <vt:lpstr>PowerPoint Presentation</vt:lpstr>
      <vt:lpstr>PowerPoint Presentation</vt:lpstr>
      <vt:lpstr>PowerPoint Presentation</vt:lpstr>
      <vt:lpstr>PowerPoint Presentation</vt:lpstr>
      <vt:lpstr>PowerPoint Presentation</vt:lpstr>
      <vt:lpstr>Key cases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2017-09-22T09:07:06Z</dcterms:created>
  <dcterms:modified xsi:type="dcterms:W3CDTF">2020-02-14T17:12:11Z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TC029208979991</vt:lpwstr>
  </property>
</Properties>
</file>