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8" r:id="rId1"/>
  </p:sldMasterIdLst>
  <p:sldIdLst>
    <p:sldId id="256" r:id="rId2"/>
    <p:sldId id="258" r:id="rId3"/>
    <p:sldId id="259" r:id="rId4"/>
    <p:sldId id="260" r:id="rId5"/>
    <p:sldId id="257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2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12/27/2020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72459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12/27/2020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6101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646AA-F36E-4540-911D-FFFC0A0EF24A}" type="datetime1">
              <a:rPr lang="en-US" smtClean="0"/>
              <a:t>12/27/2020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4374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12/27/2020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96459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12/27/2020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78626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12/27/2020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718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12/27/2020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23530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12A6-918A-48BD-8CB9-CA713993B0EA}" type="datetime1">
              <a:rPr lang="en-US" smtClean="0"/>
              <a:t>12/27/2020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278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CE86-875F-4587-BCF6-FA054AFC0D53}" type="datetime1">
              <a:rPr lang="en-US" smtClean="0"/>
              <a:pPr/>
              <a:t>12/27/2020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4538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12/27/2020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53508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12/27/2020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90374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12/27/2020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87067005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12/27/2020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53994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12/27/2020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3978490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12/27/2020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5244758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12/27/2020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5082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12/27/2020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0437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12/27/2020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87569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24" r:id="rId6"/>
    <p:sldLayoutId id="2147483725" r:id="rId7"/>
    <p:sldLayoutId id="2147483726" r:id="rId8"/>
    <p:sldLayoutId id="2147483727" r:id="rId9"/>
    <p:sldLayoutId id="2147483728" r:id="rId10"/>
    <p:sldLayoutId id="2147483729" r:id="rId11"/>
    <p:sldLayoutId id="2147483730" r:id="rId12"/>
    <p:sldLayoutId id="2147483731" r:id="rId13"/>
    <p:sldLayoutId id="2147483732" r:id="rId14"/>
    <p:sldLayoutId id="2147483733" r:id="rId15"/>
    <p:sldLayoutId id="2147483734" r:id="rId16"/>
    <p:sldLayoutId id="2147483735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7.pn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8.pn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9.png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image" Target="../media/image1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1.png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12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511F85B-5967-428B-BE8B-819A79813D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1FDABCE2-B468-4991-B799-59E6FEC8741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grayscl/>
          </a:blip>
          <a:srcRect t="4297" b="17032"/>
          <a:stretch/>
        </p:blipFill>
        <p:spPr>
          <a:xfrm>
            <a:off x="20" y="-839"/>
            <a:ext cx="12191980" cy="685800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1" name="Snip Diagonal Corner Rectangle 6">
            <a:extLst>
              <a:ext uri="{FF2B5EF4-FFF2-40B4-BE49-F238E27FC236}">
                <a16:creationId xmlns:a16="http://schemas.microsoft.com/office/drawing/2014/main" id="{28DA8D05-CF65-4382-8BF4-2A08754DB5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1075" cy="6857998"/>
          </a:xfrm>
          <a:prstGeom prst="snip2DiagRect">
            <a:avLst>
              <a:gd name="adj1" fmla="val 0"/>
              <a:gd name="adj2" fmla="val 42414"/>
            </a:avLst>
          </a:prstGeom>
          <a:gradFill>
            <a:gsLst>
              <a:gs pos="2000">
                <a:schemeClr val="dk2">
                  <a:tint val="97000"/>
                  <a:hueMod val="92000"/>
                  <a:satMod val="169000"/>
                  <a:lumMod val="164000"/>
                  <a:alpha val="79000"/>
                </a:schemeClr>
              </a:gs>
              <a:gs pos="100000">
                <a:schemeClr val="dk2">
                  <a:shade val="96000"/>
                  <a:satMod val="120000"/>
                  <a:lumMod val="90000"/>
                  <a:alpha val="88000"/>
                </a:schemeClr>
              </a:gs>
            </a:gsLst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2BAC4A-8BEF-4641-816E-0F1E9DFE0E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777" y="3132549"/>
            <a:ext cx="6767736" cy="2486049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400" dirty="0">
                <a:latin typeface="Arial" panose="020B0604020202020204" pitchFamily="34" charset="0"/>
                <a:ea typeface="Times New Roman" panose="02020603050405020304" pitchFamily="18" charset="0"/>
              </a:rPr>
              <a:t>L</a:t>
            </a:r>
            <a:r>
              <a:rPr lang="en-GB" sz="3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ogistics and Management practices for the development of circular economy to support sustainability.</a:t>
            </a:r>
            <a:br>
              <a:rPr lang="en-GB" sz="3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sz="3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3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Cameron Rees</a:t>
            </a:r>
            <a:endParaRPr lang="en-GB" sz="3400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0C6252F-9468-4CFE-8A28-0DFE703FB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1344" y="9144"/>
            <a:ext cx="6080656" cy="6163733"/>
            <a:chOff x="6108170" y="8467"/>
            <a:chExt cx="6080656" cy="6163733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F873F8F7-6FEE-4BB3-94A3-78B5C2FF1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8228012" y="8467"/>
              <a:ext cx="3810000" cy="3810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FF5B2264-1E71-4A5B-ABFC-2832FD78E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108170" y="91545"/>
              <a:ext cx="6080655" cy="608065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C6E0A76D-9460-46B8-BD58-9E9BF9CEB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235825" y="228600"/>
              <a:ext cx="4953000" cy="4953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7E3790F-67C5-42CD-B933-75C6F3250A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335837" y="32278"/>
              <a:ext cx="4852989" cy="485298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EF3C2C4-F6BB-4D14-8577-3649162D0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845426" y="609601"/>
              <a:ext cx="4343399" cy="434339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209801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5464A-C0A4-4628-A77C-237A33EE75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  Key steps in forming the circular economy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7D10EE6-2A24-41EE-A982-EC32F340C2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7027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52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FE775-7BBB-4FFA-91EE-52D946E4AC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Reverse logistics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3EC9C26-4125-4854-9CF3-05F4A35969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63788" y="5982757"/>
            <a:ext cx="609600" cy="6096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7306B02-CA05-443C-BC62-1A108D6EB2F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90606" y="1999721"/>
            <a:ext cx="3010788" cy="2858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137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286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C92AD-5245-4A7C-BCB7-6FE252A1CA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Closed Loop Supply Chain Management</a:t>
            </a:r>
            <a:b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dirty="0"/>
          </a:p>
        </p:txBody>
      </p:sp>
      <p:pic>
        <p:nvPicPr>
          <p:cNvPr id="4" name="slide 5">
            <a:hlinkClick r:id="" action="ppaction://media"/>
            <a:extLst>
              <a:ext uri="{FF2B5EF4-FFF2-40B4-BE49-F238E27FC236}">
                <a16:creationId xmlns:a16="http://schemas.microsoft.com/office/drawing/2014/main" id="{F5E09074-53D5-42AC-9BD8-F6892B9A33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218612" y="4936065"/>
            <a:ext cx="609600" cy="609600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8544A0B8-F094-4981-B1E2-EB01FFA579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0937" y="1086907"/>
            <a:ext cx="4810125" cy="3400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307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9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910A0-6ECA-4D89-B502-289F45AC4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849" y="1348844"/>
            <a:ext cx="5716338" cy="304270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6000" cap="all" spc="-100" dirty="0"/>
              <a:t>circular economy</a:t>
            </a:r>
          </a:p>
        </p:txBody>
      </p:sp>
      <p:pic>
        <p:nvPicPr>
          <p:cNvPr id="7" name="Graphic 6" descr="Recycle">
            <a:extLst>
              <a:ext uri="{FF2B5EF4-FFF2-40B4-BE49-F238E27FC236}">
                <a16:creationId xmlns:a16="http://schemas.microsoft.com/office/drawing/2014/main" id="{3B22DF97-9B29-4F01-91A0-937F84F14F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354008" y="1672446"/>
            <a:ext cx="3513108" cy="3513108"/>
          </a:xfrm>
          <a:prstGeom prst="rect">
            <a:avLst/>
          </a:prstGeom>
        </p:spPr>
      </p:pic>
      <p:pic>
        <p:nvPicPr>
          <p:cNvPr id="3" name="Slide 2 ">
            <a:hlinkClick r:id="" action="ppaction://media"/>
            <a:extLst>
              <a:ext uri="{FF2B5EF4-FFF2-40B4-BE49-F238E27FC236}">
                <a16:creationId xmlns:a16="http://schemas.microsoft.com/office/drawing/2014/main" id="{E476C0A4-2E56-429E-849E-73DC08345F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690218" y="4086750"/>
            <a:ext cx="609600" cy="609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62595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759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9AB0C-48C9-4ADB-8303-EA539B6D64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0" dirty="0">
                <a:effectLst/>
                <a:latin typeface="+mn-lt"/>
              </a:rPr>
              <a:t>How can the Circular Economy Support Sustainable Development?</a:t>
            </a:r>
            <a:br>
              <a:rPr lang="en-GB" i="0" dirty="0">
                <a:effectLst/>
                <a:latin typeface="+mn-lt"/>
              </a:rPr>
            </a:br>
            <a:endParaRPr lang="en-GB" dirty="0">
              <a:latin typeface="+mn-lt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FE45DCD-D48F-49C8-B97A-E22571D35D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4241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9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EB46F-B27B-44BF-92C7-56A3319EF5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0" dirty="0">
                <a:effectLst/>
                <a:latin typeface="+mn-lt"/>
              </a:rPr>
              <a:t>The birth of a circular model</a:t>
            </a:r>
            <a:br>
              <a:rPr lang="en-GB" i="0" dirty="0">
                <a:effectLst/>
                <a:latin typeface="+mn-lt"/>
              </a:rPr>
            </a:br>
            <a:endParaRPr lang="en-GB" dirty="0">
              <a:latin typeface="+mn-lt"/>
            </a:endParaRPr>
          </a:p>
        </p:txBody>
      </p:sp>
      <p:pic>
        <p:nvPicPr>
          <p:cNvPr id="4" name="slide 7">
            <a:hlinkClick r:id="" action="ppaction://media"/>
            <a:extLst>
              <a:ext uri="{FF2B5EF4-FFF2-40B4-BE49-F238E27FC236}">
                <a16:creationId xmlns:a16="http://schemas.microsoft.com/office/drawing/2014/main" id="{2ED9DA14-FE13-4F30-A700-912398E939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D28A2F0-9ED6-47A3-93AE-3894E4C6D8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58075" y="438150"/>
            <a:ext cx="4410075" cy="329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1490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838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A762A-D783-4EDB-BB52-685F27ED8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Successful transformation In the Circular economy</a:t>
            </a:r>
          </a:p>
        </p:txBody>
      </p:sp>
      <p:pic>
        <p:nvPicPr>
          <p:cNvPr id="4" name="Recorded Sound 8">
            <a:hlinkClick r:id="" action="ppaction://media"/>
            <a:extLst>
              <a:ext uri="{FF2B5EF4-FFF2-40B4-BE49-F238E27FC236}">
                <a16:creationId xmlns:a16="http://schemas.microsoft.com/office/drawing/2014/main" id="{F4A77AAF-338B-4678-A7E1-8777760074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0130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6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Recorded Sound 9">
            <a:hlinkClick r:id="" action="ppaction://media"/>
            <a:extLst>
              <a:ext uri="{FF2B5EF4-FFF2-40B4-BE49-F238E27FC236}">
                <a16:creationId xmlns:a16="http://schemas.microsoft.com/office/drawing/2014/main" id="{E8B11B3B-CF74-42E0-A54D-7FCC4879AE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864307" y="982134"/>
            <a:ext cx="609600" cy="609600"/>
          </a:xfrm>
          <a:prstGeom prst="rect">
            <a:avLst/>
          </a:pr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D0422E05-F64A-489F-AFAF-99A5C99FD8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5061" y="653888"/>
            <a:ext cx="8001000" cy="1266092"/>
          </a:xfrm>
        </p:spPr>
        <p:txBody>
          <a:bodyPr/>
          <a:lstStyle/>
          <a:p>
            <a:r>
              <a:rPr lang="en-US" sz="3600" cap="all" spc="-100" dirty="0"/>
              <a:t>Sustainable ways to create value</a:t>
            </a:r>
            <a:endParaRPr lang="en-GB" dirty="0"/>
          </a:p>
        </p:txBody>
      </p:sp>
      <p:pic>
        <p:nvPicPr>
          <p:cNvPr id="28" name="Picture 2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7F09FD7-DAC9-400C-8FDB-08BF252741E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5714" t="36819" r="17500" b="10554"/>
          <a:stretch/>
        </p:blipFill>
        <p:spPr>
          <a:xfrm>
            <a:off x="2994881" y="2244525"/>
            <a:ext cx="6202238" cy="3410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14053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85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17A79-F49C-41AF-BACA-89A09F5B57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Narrowing loops</a:t>
            </a:r>
          </a:p>
        </p:txBody>
      </p:sp>
      <p:pic>
        <p:nvPicPr>
          <p:cNvPr id="4" name="Recorded Sound 10">
            <a:hlinkClick r:id="" action="ppaction://media"/>
            <a:extLst>
              <a:ext uri="{FF2B5EF4-FFF2-40B4-BE49-F238E27FC236}">
                <a16:creationId xmlns:a16="http://schemas.microsoft.com/office/drawing/2014/main" id="{2F818576-1A77-4526-975B-DD46E6F76B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462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3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28798-4818-4663-A980-1082875AAE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Slowing resource loops</a:t>
            </a:r>
          </a:p>
        </p:txBody>
      </p:sp>
      <p:pic>
        <p:nvPicPr>
          <p:cNvPr id="4" name="Recorded Sound 11">
            <a:hlinkClick r:id="" action="ppaction://media"/>
            <a:extLst>
              <a:ext uri="{FF2B5EF4-FFF2-40B4-BE49-F238E27FC236}">
                <a16:creationId xmlns:a16="http://schemas.microsoft.com/office/drawing/2014/main" id="{E5BFB7B9-F6C6-4726-B69C-7935AB77DE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795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96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F78F6-DAE5-492C-B64E-1DC097F7BD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Closing resource loops</a:t>
            </a:r>
          </a:p>
        </p:txBody>
      </p:sp>
      <p:pic>
        <p:nvPicPr>
          <p:cNvPr id="4" name="Recorded Sound 12">
            <a:hlinkClick r:id="" action="ppaction://media"/>
            <a:extLst>
              <a:ext uri="{FF2B5EF4-FFF2-40B4-BE49-F238E27FC236}">
                <a16:creationId xmlns:a16="http://schemas.microsoft.com/office/drawing/2014/main" id="{C0407723-F997-4E8A-94A1-F274F32ABA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6066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7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F64E2-52E2-4FD2-BC67-ED89F22B38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 design integrated by circular principles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B7427E2-3329-46B2-A016-50FE22A1BA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27906" y="2634516"/>
            <a:ext cx="609600" cy="6096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0E05BE8-98AB-4AD7-8749-4B61D56EE1E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173" t="22403" r="14021" b="7418"/>
          <a:stretch/>
        </p:blipFill>
        <p:spPr>
          <a:xfrm>
            <a:off x="3200399" y="1391300"/>
            <a:ext cx="5791201" cy="309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4271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896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FD48FB1-66D8-4676-B0AA-C139A1DB7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033F5AE-6728-4F19-8DED-658E674B3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2C7D74A-18BA-4709-A808-44E8815C4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5164A3F-1561-4039-8185-AB0EEB713E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A35DB53-42BE-460E-9CA1-1294C98463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72AA1E7-7434-43A0-9D05-3C7D3ACC0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9C6065-778B-43DD-9F16-7184B193E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85799"/>
            <a:ext cx="6460510" cy="29718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Green Logistics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705254-A9BE-4B4D-84E9-223BE4B15EB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172" r="29668" b="-1"/>
          <a:stretch/>
        </p:blipFill>
        <p:spPr>
          <a:xfrm>
            <a:off x="7552266" y="10"/>
            <a:ext cx="4639733" cy="6857990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466FBB0E-B024-4E3B-9BBD-FF15FC76B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8170" y="8467"/>
            <a:ext cx="6080656" cy="6163733"/>
            <a:chOff x="6108170" y="8467"/>
            <a:chExt cx="6080656" cy="6163733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55FA0039-AB97-4DC9-AF4A-AB64CB39F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8228012" y="8467"/>
              <a:ext cx="3810000" cy="3810000"/>
            </a:xfrm>
            <a:prstGeom prst="line">
              <a:avLst/>
            </a:prstGeom>
            <a:ln w="12700">
              <a:solidFill>
                <a:srgbClr val="FFFFFF">
                  <a:alpha val="81176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A1E5249B-CC4D-4AE0-A6CD-03FE6A9EE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108170" y="91545"/>
              <a:ext cx="6080655" cy="6080655"/>
            </a:xfrm>
            <a:prstGeom prst="line">
              <a:avLst/>
            </a:prstGeom>
            <a:ln w="12700">
              <a:solidFill>
                <a:srgbClr val="FFFFFF">
                  <a:alpha val="81176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CD40048-2612-4C61-8A89-7A71FE462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235825" y="228600"/>
              <a:ext cx="4953000" cy="4953000"/>
            </a:xfrm>
            <a:prstGeom prst="line">
              <a:avLst/>
            </a:prstGeom>
            <a:ln w="12700">
              <a:solidFill>
                <a:srgbClr val="FFFFFF">
                  <a:alpha val="81176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8BD33E3D-C961-4FE1-8880-F55180E2A5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335837" y="32278"/>
              <a:ext cx="4852989" cy="4852989"/>
            </a:xfrm>
            <a:prstGeom prst="line">
              <a:avLst/>
            </a:prstGeom>
            <a:ln w="31750">
              <a:solidFill>
                <a:srgbClr val="FFFFFF">
                  <a:alpha val="81176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D2266163-3A62-4B10-A0CF-FA0701FC8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845426" y="609601"/>
              <a:ext cx="4343399" cy="4343399"/>
            </a:xfrm>
            <a:prstGeom prst="line">
              <a:avLst/>
            </a:prstGeom>
            <a:ln w="31750">
              <a:solidFill>
                <a:srgbClr val="FFFFFF">
                  <a:alpha val="81176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Recorded Sound 14">
            <a:hlinkClick r:id="" action="ppaction://media"/>
            <a:extLst>
              <a:ext uri="{FF2B5EF4-FFF2-40B4-BE49-F238E27FC236}">
                <a16:creationId xmlns:a16="http://schemas.microsoft.com/office/drawing/2014/main" id="{455B5AF5-6B6E-4AF6-9A60-DC67D6D06D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791619" y="46101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2872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04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A5E83-DABF-422F-AFC0-A0592D3B1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Green Packaging</a:t>
            </a:r>
          </a:p>
        </p:txBody>
      </p:sp>
      <p:pic>
        <p:nvPicPr>
          <p:cNvPr id="4" name="Recorded Sound 16">
            <a:hlinkClick r:id="" action="ppaction://media"/>
            <a:extLst>
              <a:ext uri="{FF2B5EF4-FFF2-40B4-BE49-F238E27FC236}">
                <a16:creationId xmlns:a16="http://schemas.microsoft.com/office/drawing/2014/main" id="{9EB8CD6F-9109-4DB1-88BA-EA858CC154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799262" y="5689599"/>
            <a:ext cx="609600" cy="6096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B1E36DC-B9F5-4DA5-9C19-3795628203F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12592"/>
          <a:stretch/>
        </p:blipFill>
        <p:spPr>
          <a:xfrm>
            <a:off x="2753285" y="420587"/>
            <a:ext cx="6685430" cy="4515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981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647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94C9E-EC09-48DE-8128-7D711C6EDF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10 EXAMPLES OF GREEN LOGISTICS</a:t>
            </a:r>
          </a:p>
        </p:txBody>
      </p:sp>
      <p:pic>
        <p:nvPicPr>
          <p:cNvPr id="4" name="Recorded Sound 17">
            <a:hlinkClick r:id="" action="ppaction://media"/>
            <a:extLst>
              <a:ext uri="{FF2B5EF4-FFF2-40B4-BE49-F238E27FC236}">
                <a16:creationId xmlns:a16="http://schemas.microsoft.com/office/drawing/2014/main" id="{01350399-DE32-4137-BE33-24C70C2C8D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91725" y="5240865"/>
            <a:ext cx="609600" cy="6096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33C565E-9BA8-4E3F-B51B-5AD1AA4E93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56442" y="2564078"/>
            <a:ext cx="5079116" cy="1729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906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49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87</Words>
  <Application>Microsoft Office PowerPoint</Application>
  <PresentationFormat>Widescreen</PresentationFormat>
  <Paragraphs>16</Paragraphs>
  <Slides>16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Century Gothic</vt:lpstr>
      <vt:lpstr>Wingdings 3</vt:lpstr>
      <vt:lpstr>Slice</vt:lpstr>
      <vt:lpstr>Logistics and Management practices for the development of circular economy to support sustainability.  Cameron Rees</vt:lpstr>
      <vt:lpstr>3  Key steps in forming the circular economy</vt:lpstr>
      <vt:lpstr>Reverse logistics</vt:lpstr>
      <vt:lpstr>Closed Loop Supply Chain Management </vt:lpstr>
      <vt:lpstr>circular economy</vt:lpstr>
      <vt:lpstr>How can the Circular Economy Support Sustainable Development? </vt:lpstr>
      <vt:lpstr>The birth of a circular model </vt:lpstr>
      <vt:lpstr>Successful transformation In the Circular economy</vt:lpstr>
      <vt:lpstr>Sustainable ways to create value</vt:lpstr>
      <vt:lpstr>Narrowing loops</vt:lpstr>
      <vt:lpstr>Slowing resource loops</vt:lpstr>
      <vt:lpstr>Closing resource loops</vt:lpstr>
      <vt:lpstr>Product design integrated by circular principles</vt:lpstr>
      <vt:lpstr>Green Logistics</vt:lpstr>
      <vt:lpstr>Green Packaging</vt:lpstr>
      <vt:lpstr>10 EXAMPLES OF GREEN LOGISTICS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Logistics and Management practices for the development of circular economy to support sustainability.</dc:title>
  <dc:creator>Cameron Rees</dc:creator>
  <cp:lastModifiedBy>Cameron Rees</cp:lastModifiedBy>
  <cp:revision>4</cp:revision>
  <dcterms:created xsi:type="dcterms:W3CDTF">2021-01-04T12:44:45Z</dcterms:created>
  <dcterms:modified xsi:type="dcterms:W3CDTF">2021-01-04T13:11:12Z</dcterms:modified>
</cp:coreProperties>
</file>