
<file path=[Content_Types].xml><?xml version="1.0" encoding="utf-8"?>
<Types xmlns="http://schemas.openxmlformats.org/package/2006/content-types">
  <Default Extension="0"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7"/>
  </p:notesMasterIdLst>
  <p:handoutMasterIdLst>
    <p:handoutMasterId r:id="rId18"/>
  </p:handoutMasterIdLst>
  <p:sldIdLst>
    <p:sldId id="1497" r:id="rId5"/>
    <p:sldId id="1498" r:id="rId6"/>
    <p:sldId id="1514" r:id="rId7"/>
    <p:sldId id="1515" r:id="rId8"/>
    <p:sldId id="1499" r:id="rId9"/>
    <p:sldId id="1516" r:id="rId10"/>
    <p:sldId id="1513" r:id="rId11"/>
    <p:sldId id="1502" r:id="rId12"/>
    <p:sldId id="1503" r:id="rId13"/>
    <p:sldId id="1506" r:id="rId14"/>
    <p:sldId id="1508" r:id="rId15"/>
    <p:sldId id="15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21A5C3-D70E-48E1-856E-296CBC7553DC}" v="13" dt="2026-10-11T16:47:52.549"/>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68091" autoAdjust="0"/>
  </p:normalViewPr>
  <p:slideViewPr>
    <p:cSldViewPr snapToGrid="0">
      <p:cViewPr varScale="1">
        <p:scale>
          <a:sx n="43" d="100"/>
          <a:sy n="43" d="100"/>
        </p:scale>
        <p:origin x="1212" y="20"/>
      </p:cViewPr>
      <p:guideLst/>
    </p:cSldViewPr>
  </p:slideViewPr>
  <p:notesTextViewPr>
    <p:cViewPr>
      <p:scale>
        <a:sx n="75" d="100"/>
        <a:sy n="75" d="100"/>
      </p:scale>
      <p:origin x="0" y="0"/>
    </p:cViewPr>
  </p:notesTextViewPr>
  <p:sorterViewPr>
    <p:cViewPr>
      <p:scale>
        <a:sx n="100" d="100"/>
        <a:sy n="100" d="100"/>
      </p:scale>
      <p:origin x="0" y="-569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Idreis (2522172)" userId="0258e823-8f76-4f2e-abf2-66293b547db3" providerId="ADAL" clId="{A494139A-58AA-4003-AEFF-E047D363D4FC}"/>
    <pc:docChg chg="undo redo custSel delSld modSld">
      <pc:chgData name="Mohammed Idreis (2522172)" userId="0258e823-8f76-4f2e-abf2-66293b547db3" providerId="ADAL" clId="{A494139A-58AA-4003-AEFF-E047D363D4FC}" dt="2026-10-11T21:41:37.403" v="15858" actId="20577"/>
      <pc:docMkLst>
        <pc:docMk/>
      </pc:docMkLst>
      <pc:sldChg chg="modSp mod modNotesTx">
        <pc:chgData name="Mohammed Idreis (2522172)" userId="0258e823-8f76-4f2e-abf2-66293b547db3" providerId="ADAL" clId="{A494139A-58AA-4003-AEFF-E047D363D4FC}" dt="2026-10-11T16:54:37.069" v="15853" actId="20577"/>
        <pc:sldMkLst>
          <pc:docMk/>
          <pc:sldMk cId="1773831372" sldId="1497"/>
        </pc:sldMkLst>
        <pc:spChg chg="mod">
          <ac:chgData name="Mohammed Idreis (2522172)" userId="0258e823-8f76-4f2e-abf2-66293b547db3" providerId="ADAL" clId="{A494139A-58AA-4003-AEFF-E047D363D4FC}" dt="2026-10-07T12:54:00.093" v="6643" actId="20577"/>
          <ac:spMkLst>
            <pc:docMk/>
            <pc:sldMk cId="1773831372" sldId="1497"/>
            <ac:spMk id="2" creationId="{1F057989-07E4-B482-9F2A-EBF670F7FA92}"/>
          </ac:spMkLst>
        </pc:spChg>
        <pc:spChg chg="mod">
          <ac:chgData name="Mohammed Idreis (2522172)" userId="0258e823-8f76-4f2e-abf2-66293b547db3" providerId="ADAL" clId="{A494139A-58AA-4003-AEFF-E047D363D4FC}" dt="2026-10-07T12:54:24.697" v="6647" actId="113"/>
          <ac:spMkLst>
            <pc:docMk/>
            <pc:sldMk cId="1773831372" sldId="1497"/>
            <ac:spMk id="3" creationId="{363CF5F8-0028-8636-5006-5D5C52B32774}"/>
          </ac:spMkLst>
        </pc:spChg>
      </pc:sldChg>
      <pc:sldChg chg="modNotesTx">
        <pc:chgData name="Mohammed Idreis (2522172)" userId="0258e823-8f76-4f2e-abf2-66293b547db3" providerId="ADAL" clId="{A494139A-58AA-4003-AEFF-E047D363D4FC}" dt="2026-10-11T13:21:41.642" v="10404" actId="33524"/>
        <pc:sldMkLst>
          <pc:docMk/>
          <pc:sldMk cId="1545177064" sldId="1498"/>
        </pc:sldMkLst>
      </pc:sldChg>
      <pc:sldChg chg="addSp delSp modSp mod modNotesTx">
        <pc:chgData name="Mohammed Idreis (2522172)" userId="0258e823-8f76-4f2e-abf2-66293b547db3" providerId="ADAL" clId="{A494139A-58AA-4003-AEFF-E047D363D4FC}" dt="2026-10-11T16:34:52.548" v="13966" actId="1076"/>
        <pc:sldMkLst>
          <pc:docMk/>
          <pc:sldMk cId="1751885377" sldId="1499"/>
        </pc:sldMkLst>
        <pc:spChg chg="add mod">
          <ac:chgData name="Mohammed Idreis (2522172)" userId="0258e823-8f76-4f2e-abf2-66293b547db3" providerId="ADAL" clId="{A494139A-58AA-4003-AEFF-E047D363D4FC}" dt="2026-10-11T16:34:52.548" v="13966" actId="1076"/>
          <ac:spMkLst>
            <pc:docMk/>
            <pc:sldMk cId="1751885377" sldId="1499"/>
            <ac:spMk id="4" creationId="{4804BDE9-802B-E904-9497-0471ED47B6EA}"/>
          </ac:spMkLst>
        </pc:spChg>
        <pc:picChg chg="add del mod">
          <ac:chgData name="Mohammed Idreis (2522172)" userId="0258e823-8f76-4f2e-abf2-66293b547db3" providerId="ADAL" clId="{A494139A-58AA-4003-AEFF-E047D363D4FC}" dt="2026-09-28T20:53:04.591" v="2059" actId="1076"/>
          <ac:picMkLst>
            <pc:docMk/>
            <pc:sldMk cId="1751885377" sldId="1499"/>
            <ac:picMk id="8" creationId="{0C42AE8E-4E34-244E-65AC-CC9AAAE655DF}"/>
          </ac:picMkLst>
        </pc:picChg>
      </pc:sldChg>
      <pc:sldChg chg="addSp delSp modSp mod modNotesTx">
        <pc:chgData name="Mohammed Idreis (2522172)" userId="0258e823-8f76-4f2e-abf2-66293b547db3" providerId="ADAL" clId="{A494139A-58AA-4003-AEFF-E047D363D4FC}" dt="2026-10-11T21:41:37.403" v="15858" actId="20577"/>
        <pc:sldMkLst>
          <pc:docMk/>
          <pc:sldMk cId="1858387724" sldId="1502"/>
        </pc:sldMkLst>
        <pc:spChg chg="add mod">
          <ac:chgData name="Mohammed Idreis (2522172)" userId="0258e823-8f76-4f2e-abf2-66293b547db3" providerId="ADAL" clId="{A494139A-58AA-4003-AEFF-E047D363D4FC}" dt="2026-10-11T16:50:48.075" v="15282" actId="1076"/>
          <ac:spMkLst>
            <pc:docMk/>
            <pc:sldMk cId="1858387724" sldId="1502"/>
            <ac:spMk id="3" creationId="{B30A395F-2CF0-D46C-799B-EA4B89755BFA}"/>
          </ac:spMkLst>
        </pc:spChg>
        <pc:graphicFrameChg chg="add mod modGraphic">
          <ac:chgData name="Mohammed Idreis (2522172)" userId="0258e823-8f76-4f2e-abf2-66293b547db3" providerId="ADAL" clId="{A494139A-58AA-4003-AEFF-E047D363D4FC}" dt="2026-10-07T12:50:00.471" v="6585" actId="122"/>
          <ac:graphicFrameMkLst>
            <pc:docMk/>
            <pc:sldMk cId="1858387724" sldId="1502"/>
            <ac:graphicFrameMk id="8" creationId="{8232BB98-2EAE-595D-0046-575B8967089E}"/>
          </ac:graphicFrameMkLst>
        </pc:graphicFrameChg>
        <pc:picChg chg="add del mod">
          <ac:chgData name="Mohammed Idreis (2522172)" userId="0258e823-8f76-4f2e-abf2-66293b547db3" providerId="ADAL" clId="{A494139A-58AA-4003-AEFF-E047D363D4FC}" dt="2026-10-07T12:49:06.906" v="6577" actId="1076"/>
          <ac:picMkLst>
            <pc:docMk/>
            <pc:sldMk cId="1858387724" sldId="1502"/>
            <ac:picMk id="6" creationId="{2AB395F3-DF8D-EFB9-60A6-7B3084A885EE}"/>
          </ac:picMkLst>
        </pc:picChg>
      </pc:sldChg>
      <pc:sldChg chg="addSp delSp modSp mod modNotesTx">
        <pc:chgData name="Mohammed Idreis (2522172)" userId="0258e823-8f76-4f2e-abf2-66293b547db3" providerId="ADAL" clId="{A494139A-58AA-4003-AEFF-E047D363D4FC}" dt="2026-10-09T11:11:24.956" v="6664" actId="20577"/>
        <pc:sldMkLst>
          <pc:docMk/>
          <pc:sldMk cId="1834936329" sldId="1503"/>
        </pc:sldMkLst>
        <pc:spChg chg="add mod">
          <ac:chgData name="Mohammed Idreis (2522172)" userId="0258e823-8f76-4f2e-abf2-66293b547db3" providerId="ADAL" clId="{A494139A-58AA-4003-AEFF-E047D363D4FC}" dt="2026-09-28T21:06:30.071" v="2897" actId="313"/>
          <ac:spMkLst>
            <pc:docMk/>
            <pc:sldMk cId="1834936329" sldId="1503"/>
            <ac:spMk id="4" creationId="{BBB2C148-9F97-3D7C-F6B6-2EE04C678DE2}"/>
          </ac:spMkLst>
        </pc:spChg>
        <pc:graphicFrameChg chg="add mod modGraphic">
          <ac:chgData name="Mohammed Idreis (2522172)" userId="0258e823-8f76-4f2e-abf2-66293b547db3" providerId="ADAL" clId="{A494139A-58AA-4003-AEFF-E047D363D4FC}" dt="2026-09-28T21:19:47.795" v="4697" actId="20577"/>
          <ac:graphicFrameMkLst>
            <pc:docMk/>
            <pc:sldMk cId="1834936329" sldId="1503"/>
            <ac:graphicFrameMk id="10" creationId="{2425C3E0-B595-2FF6-2951-7D1101254680}"/>
          </ac:graphicFrameMkLst>
        </pc:graphicFrameChg>
        <pc:picChg chg="add del mod">
          <ac:chgData name="Mohammed Idreis (2522172)" userId="0258e823-8f76-4f2e-abf2-66293b547db3" providerId="ADAL" clId="{A494139A-58AA-4003-AEFF-E047D363D4FC}" dt="2026-09-28T21:14:12.138" v="3745" actId="14100"/>
          <ac:picMkLst>
            <pc:docMk/>
            <pc:sldMk cId="1834936329" sldId="1503"/>
            <ac:picMk id="12" creationId="{97CF5FE8-A2FD-C460-9918-438118B2F241}"/>
          </ac:picMkLst>
        </pc:picChg>
      </pc:sldChg>
      <pc:sldChg chg="addSp delSp modSp mod modNotesTx">
        <pc:chgData name="Mohammed Idreis (2522172)" userId="0258e823-8f76-4f2e-abf2-66293b547db3" providerId="ADAL" clId="{A494139A-58AA-4003-AEFF-E047D363D4FC}" dt="2026-10-07T12:51:05.970" v="6588" actId="113"/>
        <pc:sldMkLst>
          <pc:docMk/>
          <pc:sldMk cId="1135043495" sldId="1506"/>
        </pc:sldMkLst>
        <pc:spChg chg="add mod">
          <ac:chgData name="Mohammed Idreis (2522172)" userId="0258e823-8f76-4f2e-abf2-66293b547db3" providerId="ADAL" clId="{A494139A-58AA-4003-AEFF-E047D363D4FC}" dt="2026-09-28T21:25:53.777" v="5359" actId="20577"/>
          <ac:spMkLst>
            <pc:docMk/>
            <pc:sldMk cId="1135043495" sldId="1506"/>
            <ac:spMk id="4" creationId="{C48298A2-EE42-99D6-7958-68C8EF7CEF5B}"/>
          </ac:spMkLst>
        </pc:spChg>
        <pc:spChg chg="add mod">
          <ac:chgData name="Mohammed Idreis (2522172)" userId="0258e823-8f76-4f2e-abf2-66293b547db3" providerId="ADAL" clId="{A494139A-58AA-4003-AEFF-E047D363D4FC}" dt="2026-10-07T12:51:05.970" v="6588" actId="113"/>
          <ac:spMkLst>
            <pc:docMk/>
            <pc:sldMk cId="1135043495" sldId="1506"/>
            <ac:spMk id="10" creationId="{4CA59A51-F462-CD58-DC59-445ED6BCA84C}"/>
          </ac:spMkLst>
        </pc:spChg>
      </pc:sldChg>
      <pc:sldChg chg="addSp modSp mod">
        <pc:chgData name="Mohammed Idreis (2522172)" userId="0258e823-8f76-4f2e-abf2-66293b547db3" providerId="ADAL" clId="{A494139A-58AA-4003-AEFF-E047D363D4FC}" dt="2026-10-09T12:23:19.702" v="8516" actId="2711"/>
        <pc:sldMkLst>
          <pc:docMk/>
          <pc:sldMk cId="3761678752" sldId="1508"/>
        </pc:sldMkLst>
        <pc:spChg chg="mod">
          <ac:chgData name="Mohammed Idreis (2522172)" userId="0258e823-8f76-4f2e-abf2-66293b547db3" providerId="ADAL" clId="{A494139A-58AA-4003-AEFF-E047D363D4FC}" dt="2026-09-28T21:26:12.340" v="5373" actId="1076"/>
          <ac:spMkLst>
            <pc:docMk/>
            <pc:sldMk cId="3761678752" sldId="1508"/>
            <ac:spMk id="2" creationId="{06B47223-A893-96A6-F0E7-83F317B9BE5B}"/>
          </ac:spMkLst>
        </pc:spChg>
        <pc:spChg chg="add mod">
          <ac:chgData name="Mohammed Idreis (2522172)" userId="0258e823-8f76-4f2e-abf2-66293b547db3" providerId="ADAL" clId="{A494139A-58AA-4003-AEFF-E047D363D4FC}" dt="2026-10-09T12:23:19.702" v="8516" actId="2711"/>
          <ac:spMkLst>
            <pc:docMk/>
            <pc:sldMk cId="3761678752" sldId="1508"/>
            <ac:spMk id="3" creationId="{DA0E5CC6-4F86-76FA-602A-7CF7ED3B74FC}"/>
          </ac:spMkLst>
        </pc:spChg>
      </pc:sldChg>
      <pc:sldChg chg="addSp delSp modSp mod modNotesTx">
        <pc:chgData name="Mohammed Idreis (2522172)" userId="0258e823-8f76-4f2e-abf2-66293b547db3" providerId="ADAL" clId="{A494139A-58AA-4003-AEFF-E047D363D4FC}" dt="2026-10-11T16:43:56.155" v="14700" actId="404"/>
        <pc:sldMkLst>
          <pc:docMk/>
          <pc:sldMk cId="1403495588" sldId="1513"/>
        </pc:sldMkLst>
        <pc:spChg chg="add mod">
          <ac:chgData name="Mohammed Idreis (2522172)" userId="0258e823-8f76-4f2e-abf2-66293b547db3" providerId="ADAL" clId="{A494139A-58AA-4003-AEFF-E047D363D4FC}" dt="2026-09-28T20:48:41.628" v="2031" actId="403"/>
          <ac:spMkLst>
            <pc:docMk/>
            <pc:sldMk cId="1403495588" sldId="1513"/>
            <ac:spMk id="2" creationId="{D0D26318-2AC6-02B6-FC88-294335412778}"/>
          </ac:spMkLst>
        </pc:spChg>
        <pc:spChg chg="add mod">
          <ac:chgData name="Mohammed Idreis (2522172)" userId="0258e823-8f76-4f2e-abf2-66293b547db3" providerId="ADAL" clId="{A494139A-58AA-4003-AEFF-E047D363D4FC}" dt="2026-09-28T20:49:05.413" v="2037" actId="1076"/>
          <ac:spMkLst>
            <pc:docMk/>
            <pc:sldMk cId="1403495588" sldId="1513"/>
            <ac:spMk id="3" creationId="{4001D69D-A44B-19F3-0640-EC2C9DB47F9A}"/>
          </ac:spMkLst>
        </pc:spChg>
        <pc:spChg chg="add mod">
          <ac:chgData name="Mohammed Idreis (2522172)" userId="0258e823-8f76-4f2e-abf2-66293b547db3" providerId="ADAL" clId="{A494139A-58AA-4003-AEFF-E047D363D4FC}" dt="2026-10-11T16:39:45.593" v="14302" actId="20577"/>
          <ac:spMkLst>
            <pc:docMk/>
            <pc:sldMk cId="1403495588" sldId="1513"/>
            <ac:spMk id="6" creationId="{9DF090C5-76BB-546F-2CE9-383D65A70563}"/>
          </ac:spMkLst>
        </pc:spChg>
        <pc:spChg chg="add del">
          <ac:chgData name="Mohammed Idreis (2522172)" userId="0258e823-8f76-4f2e-abf2-66293b547db3" providerId="ADAL" clId="{A494139A-58AA-4003-AEFF-E047D363D4FC}" dt="2026-10-11T16:40:12.796" v="14305" actId="22"/>
          <ac:spMkLst>
            <pc:docMk/>
            <pc:sldMk cId="1403495588" sldId="1513"/>
            <ac:spMk id="8" creationId="{1F5D146C-4B7D-C4A2-D77F-3D6EAF2F77E9}"/>
          </ac:spMkLst>
        </pc:spChg>
        <pc:spChg chg="add mod">
          <ac:chgData name="Mohammed Idreis (2522172)" userId="0258e823-8f76-4f2e-abf2-66293b547db3" providerId="ADAL" clId="{A494139A-58AA-4003-AEFF-E047D363D4FC}" dt="2026-09-28T20:49:22.259" v="2040" actId="1076"/>
          <ac:spMkLst>
            <pc:docMk/>
            <pc:sldMk cId="1403495588" sldId="1513"/>
            <ac:spMk id="9" creationId="{A5FE6A8B-CCE7-1167-A961-7C3245BE21C9}"/>
          </ac:spMkLst>
        </pc:spChg>
        <pc:spChg chg="add mod">
          <ac:chgData name="Mohammed Idreis (2522172)" userId="0258e823-8f76-4f2e-abf2-66293b547db3" providerId="ADAL" clId="{A494139A-58AA-4003-AEFF-E047D363D4FC}" dt="2026-10-11T16:43:56.155" v="14700" actId="404"/>
          <ac:spMkLst>
            <pc:docMk/>
            <pc:sldMk cId="1403495588" sldId="1513"/>
            <ac:spMk id="10" creationId="{8957073C-ADFF-FCF7-6E04-3878B03CE82D}"/>
          </ac:spMkLst>
        </pc:spChg>
        <pc:spChg chg="add mod">
          <ac:chgData name="Mohammed Idreis (2522172)" userId="0258e823-8f76-4f2e-abf2-66293b547db3" providerId="ADAL" clId="{A494139A-58AA-4003-AEFF-E047D363D4FC}" dt="2026-10-11T16:37:21.105" v="14160" actId="1076"/>
          <ac:spMkLst>
            <pc:docMk/>
            <pc:sldMk cId="1403495588" sldId="1513"/>
            <ac:spMk id="11" creationId="{403A8EC4-9804-533E-A29B-E1A7E92BDB12}"/>
          </ac:spMkLst>
        </pc:spChg>
        <pc:spChg chg="add mod">
          <ac:chgData name="Mohammed Idreis (2522172)" userId="0258e823-8f76-4f2e-abf2-66293b547db3" providerId="ADAL" clId="{A494139A-58AA-4003-AEFF-E047D363D4FC}" dt="2026-09-28T20:49:16.926" v="2039" actId="1076"/>
          <ac:spMkLst>
            <pc:docMk/>
            <pc:sldMk cId="1403495588" sldId="1513"/>
            <ac:spMk id="13" creationId="{34F89CD8-5142-1D8F-4335-4CF9AD887E51}"/>
          </ac:spMkLst>
        </pc:spChg>
        <pc:picChg chg="add mod">
          <ac:chgData name="Mohammed Idreis (2522172)" userId="0258e823-8f76-4f2e-abf2-66293b547db3" providerId="ADAL" clId="{A494139A-58AA-4003-AEFF-E047D363D4FC}" dt="2026-09-28T20:48:18.367" v="2026" actId="1076"/>
          <ac:picMkLst>
            <pc:docMk/>
            <pc:sldMk cId="1403495588" sldId="1513"/>
            <ac:picMk id="15" creationId="{4D681AC4-F612-6E96-0EB5-87B50385A692}"/>
          </ac:picMkLst>
        </pc:picChg>
      </pc:sldChg>
      <pc:sldChg chg="addSp modSp mod modNotesTx">
        <pc:chgData name="Mohammed Idreis (2522172)" userId="0258e823-8f76-4f2e-abf2-66293b547db3" providerId="ADAL" clId="{A494139A-58AA-4003-AEFF-E047D363D4FC}" dt="2026-10-11T16:46:52.950" v="15121" actId="113"/>
        <pc:sldMkLst>
          <pc:docMk/>
          <pc:sldMk cId="1566291291" sldId="1514"/>
        </pc:sldMkLst>
        <pc:spChg chg="add mod">
          <ac:chgData name="Mohammed Idreis (2522172)" userId="0258e823-8f76-4f2e-abf2-66293b547db3" providerId="ADAL" clId="{A494139A-58AA-4003-AEFF-E047D363D4FC}" dt="2026-10-11T16:46:52.950" v="15121" actId="113"/>
          <ac:spMkLst>
            <pc:docMk/>
            <pc:sldMk cId="1566291291" sldId="1514"/>
            <ac:spMk id="2" creationId="{7437F0DB-B95A-0065-2D22-1D0342509E22}"/>
          </ac:spMkLst>
        </pc:spChg>
      </pc:sldChg>
      <pc:sldChg chg="addSp modSp mod modNotesTx">
        <pc:chgData name="Mohammed Idreis (2522172)" userId="0258e823-8f76-4f2e-abf2-66293b547db3" providerId="ADAL" clId="{A494139A-58AA-4003-AEFF-E047D363D4FC}" dt="2026-10-11T16:48:14.084" v="15199" actId="1076"/>
        <pc:sldMkLst>
          <pc:docMk/>
          <pc:sldMk cId="599029612" sldId="1515"/>
        </pc:sldMkLst>
        <pc:spChg chg="add mod">
          <ac:chgData name="Mohammed Idreis (2522172)" userId="0258e823-8f76-4f2e-abf2-66293b547db3" providerId="ADAL" clId="{A494139A-58AA-4003-AEFF-E047D363D4FC}" dt="2026-10-11T16:48:14.084" v="15199" actId="1076"/>
          <ac:spMkLst>
            <pc:docMk/>
            <pc:sldMk cId="599029612" sldId="1515"/>
            <ac:spMk id="4" creationId="{CBDEC4A9-A69E-74AC-86CC-55C55FE0A87F}"/>
          </ac:spMkLst>
        </pc:spChg>
      </pc:sldChg>
      <pc:sldChg chg="addSp delSp modSp mod modNotesTx">
        <pc:chgData name="Mohammed Idreis (2522172)" userId="0258e823-8f76-4f2e-abf2-66293b547db3" providerId="ADAL" clId="{A494139A-58AA-4003-AEFF-E047D363D4FC}" dt="2026-10-11T16:49:56.214" v="15242" actId="20577"/>
        <pc:sldMkLst>
          <pc:docMk/>
          <pc:sldMk cId="2168735708" sldId="1516"/>
        </pc:sldMkLst>
        <pc:spChg chg="mod">
          <ac:chgData name="Mohammed Idreis (2522172)" userId="0258e823-8f76-4f2e-abf2-66293b547db3" providerId="ADAL" clId="{A494139A-58AA-4003-AEFF-E047D363D4FC}" dt="2026-09-28T20:50:41.094" v="2045" actId="1076"/>
          <ac:spMkLst>
            <pc:docMk/>
            <pc:sldMk cId="2168735708" sldId="1516"/>
            <ac:spMk id="3" creationId="{E435B5EE-EC32-8941-B9F3-74604A298061}"/>
          </ac:spMkLst>
        </pc:spChg>
        <pc:spChg chg="add mod">
          <ac:chgData name="Mohammed Idreis (2522172)" userId="0258e823-8f76-4f2e-abf2-66293b547db3" providerId="ADAL" clId="{A494139A-58AA-4003-AEFF-E047D363D4FC}" dt="2026-10-11T16:49:56.214" v="15242" actId="20577"/>
          <ac:spMkLst>
            <pc:docMk/>
            <pc:sldMk cId="2168735708" sldId="1516"/>
            <ac:spMk id="5" creationId="{0DA0D907-1564-E958-58CC-515FB3A9CC78}"/>
          </ac:spMkLst>
        </pc:spChg>
        <pc:picChg chg="add mod">
          <ac:chgData name="Mohammed Idreis (2522172)" userId="0258e823-8f76-4f2e-abf2-66293b547db3" providerId="ADAL" clId="{A494139A-58AA-4003-AEFF-E047D363D4FC}" dt="2026-09-28T20:50:36.762" v="2044" actId="1076"/>
          <ac:picMkLst>
            <pc:docMk/>
            <pc:sldMk cId="2168735708" sldId="1516"/>
            <ac:picMk id="8" creationId="{75410F83-3EB1-B581-9B1F-49F4F267D69C}"/>
          </ac:picMkLst>
        </pc:picChg>
      </pc:sldChg>
      <pc:sldChg chg="addSp delSp modSp mod modNotesTx">
        <pc:chgData name="Mohammed Idreis (2522172)" userId="0258e823-8f76-4f2e-abf2-66293b547db3" providerId="ADAL" clId="{A494139A-58AA-4003-AEFF-E047D363D4FC}" dt="2026-10-11T16:45:50.241" v="15102" actId="20577"/>
        <pc:sldMkLst>
          <pc:docMk/>
          <pc:sldMk cId="3843793409" sldId="1518"/>
        </pc:sldMkLst>
        <pc:spChg chg="mod">
          <ac:chgData name="Mohammed Idreis (2522172)" userId="0258e823-8f76-4f2e-abf2-66293b547db3" providerId="ADAL" clId="{A494139A-58AA-4003-AEFF-E047D363D4FC}" dt="2026-09-28T21:26:56.757" v="5400" actId="1076"/>
          <ac:spMkLst>
            <pc:docMk/>
            <pc:sldMk cId="3843793409" sldId="1518"/>
            <ac:spMk id="2" creationId="{2DC21CBA-BF0E-B09D-1B6D-7B68C95FAF5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a:t>
            </a:r>
          </a:p>
          <a:p>
            <a:endParaRPr lang="en-GB" dirty="0"/>
          </a:p>
          <a:p>
            <a:r>
              <a:rPr lang="en-GB" dirty="0"/>
              <a:t>I will be focusing on a case study of Shona – a 3-year-old girl who has recently started nursery and is experiencing some developmental challenges.</a:t>
            </a:r>
          </a:p>
          <a:p>
            <a:endParaRPr lang="en-GB" dirty="0"/>
          </a:p>
          <a:p>
            <a:r>
              <a:rPr lang="en-GB" dirty="0"/>
              <a:t>In this presentation, I will explain Bowlby's theory, apply it to Shona’s situation and discuss how nursery practitioners can support her emotional, social and overall development. </a:t>
            </a:r>
          </a:p>
          <a:p>
            <a:endParaRPr lang="en-GB" dirty="0"/>
          </a:p>
          <a:p>
            <a:r>
              <a:rPr lang="en-GB" dirty="0"/>
              <a:t>I will also explain the strengths and limitations of the theory.</a:t>
            </a:r>
          </a:p>
          <a:p>
            <a:endParaRPr lang="en-GB" dirty="0"/>
          </a:p>
          <a:p>
            <a:r>
              <a:rPr lang="en-GB" dirty="0"/>
              <a:t>Thank you, and I hope you enjoy </a:t>
            </a:r>
            <a:r>
              <a:rPr lang="en-GB"/>
              <a:t>my presentation.</a:t>
            </a: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3308340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Shona is a 3-year-old girl, who has recently started going to an early year's nursery. Since joining the nursery, she has become distressed and has been showing signs of separation anxiety, particularly when her carers leave her there. Shona has limited verbal communication and finds it difficult to join in with group activities with her peers. These difficulties may then affect her emotional, social and cognitive development as she may find it difficult to feel comfortable and confident in her new environment. I have chosen Bowlby’s Attachment Theory because it helps us and care practitioners understand how a child’s relationship with their caregivers can influence their feelings of safety and security.  </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184428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Bowlby was a British psychologist who believed that the attachment theory has a biological basis and helps children survive by keeping them close to their protective caregivers. He believed that children are naturally born with a need to form strong emotional bonds with their caregivers. For example, when a child becomes frightened or upset, they may cry and reach out for their parent/carer. This is their way of seeking safety and comfort. </a:t>
            </a:r>
          </a:p>
          <a:p>
            <a:r>
              <a:rPr lang="en-GB" dirty="0"/>
              <a:t>Another important part of Bowlby’s theory is the idea of a secure base; this means that when a child feels safe and supported  by their caregiver, they are  more likely to feel confident enough to explore their surroundings and play with their peers. </a:t>
            </a:r>
          </a:p>
          <a:p>
            <a:r>
              <a:rPr lang="en-GB" dirty="0"/>
              <a:t>An example of this is that a child will happily and confidently play with their peers, as long as they are aware that their parents/ caregiver are nearby so that if needed, when upset they can always return back to their parents, or in Shona’s case, if she is confident that after nursery, she will get received by her caregivers she will actively and happily take part. </a:t>
            </a:r>
          </a:p>
          <a:p>
            <a:endParaRPr lang="en-GB" dirty="0"/>
          </a:p>
          <a:p>
            <a:r>
              <a:rPr lang="en-GB" dirty="0"/>
              <a:t>Bowlby additionally believed that early attachment experiences can influence a child’s emotional and social development as they grow older. This is the concept of an internal working model, which means that children’s early relationship and experiences with their caregivers can massively impact and shape how they see themselves, how much they trust others and what is expected from their future relationships.</a:t>
            </a:r>
          </a:p>
          <a:p>
            <a:r>
              <a:rPr lang="en-GB" dirty="0"/>
              <a:t>An example of this is that when a child receives love and affection from their caregiver, they begin to develop the belief that other people can be trusted and that they are worthy of love.</a:t>
            </a:r>
          </a:p>
          <a:p>
            <a:endParaRPr lang="en-GB" dirty="0"/>
          </a:p>
          <a:p>
            <a:r>
              <a:rPr lang="en-GB" dirty="0"/>
              <a:t>This relates back to Shona’s situation as she has started nursery recently and may not feel secure in her new environment.  Bowlby’s theory suggests that building a trusting relationship with one care practitioner could help her feel safer and more confident when exploring and playing.</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355283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Bowlby’s Attachment Theory includes several key concepts that help us understand children’s emotional development. </a:t>
            </a:r>
          </a:p>
          <a:p>
            <a:r>
              <a:rPr lang="en-GB" dirty="0"/>
              <a:t>The first is attachment, which is the emotional bond between a child and their caregiver, this helps children feel safe, loved and protected. </a:t>
            </a:r>
          </a:p>
          <a:p>
            <a:endParaRPr lang="en-GB" dirty="0"/>
          </a:p>
          <a:p>
            <a:r>
              <a:rPr lang="en-GB" dirty="0"/>
              <a:t>The second concept is  a secure base, which means that a where a children feel safe with a trusted adult, they are more confident to explore their surroundings and playing with others,</a:t>
            </a:r>
          </a:p>
          <a:p>
            <a:endParaRPr lang="en-GB" dirty="0"/>
          </a:p>
          <a:p>
            <a:r>
              <a:rPr lang="en-GB" dirty="0"/>
              <a:t>Following on from that is the internal working model which may shape expectations of future relationships. Bowlby believed that early relationships influence how children see themselves and how much they trust others.</a:t>
            </a:r>
          </a:p>
          <a:p>
            <a:endParaRPr lang="en-GB" dirty="0"/>
          </a:p>
          <a:p>
            <a:r>
              <a:rPr lang="en-GB" dirty="0"/>
              <a:t>Monotropy suggests that children form a particularly important bond with one main caregiver. However, they can form relationships and attachments with more than one person.</a:t>
            </a:r>
          </a:p>
          <a:p>
            <a:endParaRPr lang="en-GB" dirty="0"/>
          </a:p>
          <a:p>
            <a:r>
              <a:rPr lang="en-GB" dirty="0"/>
              <a:t>The sensitive period further refers to early childhood being an important time for forming attachments and separation can cause children to feel anxious and distressed when they are away from familiar caregivers,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relates to Shona’s case because she becomes upset when her carers leave her at nursery. However, we should be careful not to label Shona’s attachment based only on her separation anxiety and on the fact that she has an insecure attachment. It could just be that it takes her time to adjust to new surroundings. More information about her relationships and behaviour would be needed such as how she seeks comfort, responds to her caregivers and behaves during separation and reunion..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098894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attachment theory can help us understand why Shona may be experiencing separation anxiety at nursery, as mentioned before we are aware Shona has started a new nursery which means she is entering a new environment with unfamiliar people and routines. According to his theory, children look for comfort by their primary caregivers, that’s why when the carers leave after dropping her at the nursery, she becomes very distressed as she has separated from the people who she feels safe with.</a:t>
            </a:r>
          </a:p>
          <a:p>
            <a:endParaRPr lang="en-GB" dirty="0"/>
          </a:p>
          <a:p>
            <a:r>
              <a:rPr lang="en-GB" dirty="0"/>
              <a:t>This anxiety then affects her confidence when exploring, communicating and joining in with others. </a:t>
            </a:r>
          </a:p>
          <a:p>
            <a:endParaRPr lang="en-GB" dirty="0"/>
          </a:p>
          <a:p>
            <a:r>
              <a:rPr lang="en-GB" dirty="0"/>
              <a:t>Shona may find staying close to a nursery practitioner rather than playing with other children because she seeks reassurance. This is an example of how Bowlby’s theory could explain her difficulties with group play. However, it does not necessarily mean Shona has an insecure attachment, it could just mean that she needs time adjusting as I have previously mentioned before. </a:t>
            </a:r>
          </a:p>
          <a:p>
            <a:r>
              <a:rPr lang="en-GB" dirty="0"/>
              <a:t>By developing a trusting relationship with one key constant nursery practitioner, Shona may gradually ease into feeling safe, become more independent  and gain the confidence to play and join in with group activities.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589911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allocating a consistent key person to Shona, it could help her develop trust and become more comfortable within the nursery. It is vital that care practitioners  work at Shona’s pace and not force her into group activities when she is already feeling distressed. Instead, they can gradually introduce activities  to provide reassurance and overall  encourage her communication. This is because once Shona is comfortable and familiarised with the nursery, it can help her to open up and be herself.</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307366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supporting Shona’s emotional security, it can potentially benefit several areas of her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Emotionally by providing comfort and reassurance it can help Shona to feel safe and manage her feelings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Socially, by </a:t>
            </a:r>
            <a:r>
              <a:rPr lang="en-GB" dirty="0"/>
              <a:t>encouraging Shona to take part in small group rather than large, can help her  build friendships and confidence.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Cognitively – when Shona feels secure, she may find it easier to concentrate and improve her learning.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physical activities such as playing with Lego blocks and outdoor games can help  develop her coordination and physical development,</a:t>
            </a:r>
          </a:p>
          <a:p>
            <a:r>
              <a:rPr lang="en-GB" dirty="0"/>
              <a:t>Therefore, it is vital for practitioners to take a holistic approach rather than only concentrating on one aspect- her separation anxiety. </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2648000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Shona’s </a:t>
            </a:r>
            <a:r>
              <a:rPr lang="en-GB" dirty="0"/>
              <a:t>development is likely to result from an interaction between both biological and environmental influences. For example, Shona may naturally possess a cautious temperament, while start nursery and experience new routines could influence the way she behaves. This is why although Bowlby’s theory is useful it should not be used as the only explanation as other biological, social and environmental factors need to be considered.</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717091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theory is useful because it emphasises emotional security and the need for consistent relationships for a child. However, the theory alone cannot be treated as a complete explanation of development. A lot of aspects are not considered in this theory such as cultural differences or her communicational difficulties etc. Therefore, Shona requires an individual assessment rather than practitioners using this theory to explain her behaviour overall.</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828195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Bowlby’s attachment theory can aid practitioners in understanding why separation and new environments can be unsettling and pose difficulty for Shona. Consistent, sensitive and responsive care may help her develop security and safety within the nursery and encourage her to break out her shell. However, attachment theory only has one perspective so practitioners should consider her individual needs, development, family circumstances and her environment.</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974931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brings me to the end of my presentation. I hope I have demonstrated how Bowlby’s Attachment Theory can help us understand Shona’s emotional and developmental needs, and the importance of providing a safe and supportive nursery environment,</a:t>
            </a:r>
          </a:p>
          <a:p>
            <a:endParaRPr lang="en-GB" dirty="0"/>
          </a:p>
          <a:p>
            <a:r>
              <a:rPr lang="en-GB" dirty="0"/>
              <a:t>Thank you for listening to my presentation.</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867312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10/11/2026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GB" dirty="0"/>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GB" dirty="0"/>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10/11/2026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GB" dirty="0"/>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GB"/>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GB"/>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10/11/2026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10/11/2026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10/11/2026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10/11/2026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10/11/2026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GB" dirty="0"/>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GB" dirty="0"/>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10/11/2026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GB" dirty="0"/>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GB" dirty="0"/>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GB" dirty="0"/>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10/11/2026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GB" dirty="0"/>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GB"/>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10/11/2026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10/11/2026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10/11/2026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10/11/2026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10/11/2026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10/11/2026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10/11/2026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10/11/2026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10/11/2026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10/11/2026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10/11/2026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10/11/2026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10/11/2026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GB"/>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10/11/2026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10/11/2026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GB"/>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hyperlink" Target="https://toygear360.com/best-toys-for-3-year-olds-guid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hyperlink" Target="https://childandfamilyblog.com/how-do-caregivers-decide-what-toys-to-buy-for-infant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hyperlink" Target="https://hridayartha.blogspot.com/2016/09/coucou-me-revoila.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43.xml"/><Relationship Id="rId4" Type="http://schemas.openxmlformats.org/officeDocument/2006/relationships/hyperlink" Target="https://www.wallpaperflare.com/search?wallpaper=shu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7.xml"/><Relationship Id="rId1" Type="http://schemas.openxmlformats.org/officeDocument/2006/relationships/slideLayout" Target="../slideLayouts/slideLayout39.xml"/><Relationship Id="rId4" Type="http://schemas.openxmlformats.org/officeDocument/2006/relationships/hyperlink" Target="https://www.publicdomainpictures.net/en/view-image.php?image=682974&amp;picture=mother-and-child-ar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0.0"/><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s://mappingignorance.org/2019/11/25/nature-versus-nurture-how-modern-science-is-rewriting-i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31" y="1001715"/>
            <a:ext cx="5955028" cy="5477511"/>
          </a:xfrm>
        </p:spPr>
        <p:txBody>
          <a:bodyPr>
            <a:normAutofit/>
          </a:bodyPr>
          <a:lstStyle/>
          <a:p>
            <a:r>
              <a:rPr lang="en-US" sz="4800" b="1" dirty="0">
                <a:latin typeface="Arial" panose="020B0604020202020204" pitchFamily="34" charset="0"/>
                <a:cs typeface="Arial" panose="020B0604020202020204" pitchFamily="34" charset="0"/>
              </a:rPr>
              <a:t>Assignment 1 : individual presentation</a:t>
            </a:r>
            <a:br>
              <a:rPr lang="en-US" sz="4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 Psychology in Health and Social</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code : LCHS4010</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LECTURER: DR. HELEN PARSONS</a:t>
            </a:r>
            <a:endParaRPr lang="en-US" sz="4800" dirty="0">
              <a:latin typeface="Arial" panose="020B0604020202020204" pitchFamily="34" charset="0"/>
              <a:cs typeface="Arial" panose="020B0604020202020204" pitchFamily="34" charset="0"/>
            </a:endParaRPr>
          </a:p>
        </p:txBody>
      </p:sp>
      <p:pic>
        <p:nvPicPr>
          <p:cNvPr id="16" name="Picture Placeholder 15">
            <a:extLst>
              <a:ext uri="{FF2B5EF4-FFF2-40B4-BE49-F238E27FC236}">
                <a16:creationId xmlns:a16="http://schemas.microsoft.com/office/drawing/2014/main" id="{0EF92AAA-69F5-4BBD-D336-59ACECD44524}"/>
              </a:ext>
            </a:extLst>
          </p:cNvPr>
          <p:cNvPicPr>
            <a:picLocks noGrp="1" noChangeAspect="1"/>
          </p:cNvPicPr>
          <p:nvPr>
            <p:ph type="pic" sz="quarter" idx="13"/>
          </p:nvPr>
        </p:nvPicPr>
        <p:blipFill>
          <a:blip r:embed="rId3"/>
          <a:srcRect l="12" r="12"/>
          <a:stretch>
            <a:fillRect/>
          </a:stretch>
        </p:blipFill>
        <p:spPr>
          <a:prstGeom prst="rect">
            <a:avLst/>
          </a:prstGeom>
        </p:spPr>
      </p:pic>
      <p:sp>
        <p:nvSpPr>
          <p:cNvPr id="3" name="Subtitle 2">
            <a:extLst>
              <a:ext uri="{FF2B5EF4-FFF2-40B4-BE49-F238E27FC236}">
                <a16:creationId xmlns:a16="http://schemas.microsoft.com/office/drawing/2014/main" id="{363CF5F8-0028-8636-5006-5D5C52B32774}"/>
              </a:ext>
            </a:extLst>
          </p:cNvPr>
          <p:cNvSpPr>
            <a:spLocks noGrp="1"/>
          </p:cNvSpPr>
          <p:nvPr>
            <p:ph sz="quarter" idx="14"/>
          </p:nvPr>
        </p:nvSpPr>
        <p:spPr>
          <a:xfrm>
            <a:off x="7177414" y="6375748"/>
            <a:ext cx="4847572" cy="363255"/>
          </a:xfrm>
        </p:spPr>
        <p:txBody>
          <a:bodyPr>
            <a:normAutofit lnSpcReduction="10000"/>
          </a:bodyPr>
          <a:lstStyle/>
          <a:p>
            <a:r>
              <a:rPr lang="en-US" b="1" dirty="0"/>
              <a:t>Mohammed Idreis 2522172</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p:txBody>
          <a:bodyPr/>
          <a:lstStyle/>
          <a:p>
            <a:r>
              <a:rPr lang="en-US" dirty="0"/>
              <a:t>Shona’s case study</a:t>
            </a:r>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p:txBody>
          <a:bodyPr anchor="ctr">
            <a:normAutofit fontScale="92500" lnSpcReduction="10000"/>
          </a:bodyPr>
          <a:lstStyle/>
          <a:p>
            <a:pPr marL="0" indent="0">
              <a:buNone/>
            </a:pPr>
            <a:r>
              <a:rPr lang="en-US" sz="1600" dirty="0"/>
              <a:t>Shona </a:t>
            </a:r>
            <a:r>
              <a:rPr lang="en-US" dirty="0"/>
              <a:t>is a 3-year-old child who has  recently started an early year's nursery. </a:t>
            </a:r>
          </a:p>
          <a:p>
            <a:pPr marL="0" indent="0">
              <a:buNone/>
            </a:pPr>
            <a:r>
              <a:rPr lang="en-US" dirty="0"/>
              <a:t>She is showing separation anxiety as she  becomes anxious when her carers leave and has limited verbal communication.  </a:t>
            </a:r>
          </a:p>
          <a:p>
            <a:pPr marL="0" indent="0">
              <a:buNone/>
            </a:pPr>
            <a:r>
              <a:rPr lang="en-US" dirty="0"/>
              <a:t>She also finds it hard to take part in group play.</a:t>
            </a:r>
          </a:p>
          <a:p>
            <a:r>
              <a:rPr lang="en-US" sz="1600" dirty="0"/>
              <a:t>Overall, these difficulties may affect Shona’s em</a:t>
            </a:r>
            <a:r>
              <a:rPr lang="en-US" dirty="0"/>
              <a:t>otional, social and cognitive development which can be explained by Bowlby’s attachment theory. This theory can help practitioners explore how feelings of security may influence her behavior.</a:t>
            </a:r>
            <a:endParaRPr lang="en-US" sz="1600" dirty="0"/>
          </a:p>
        </p:txBody>
      </p:sp>
      <p:pic>
        <p:nvPicPr>
          <p:cNvPr id="7" name="Picture 6">
            <a:extLst>
              <a:ext uri="{FF2B5EF4-FFF2-40B4-BE49-F238E27FC236}">
                <a16:creationId xmlns:a16="http://schemas.microsoft.com/office/drawing/2014/main" id="{851A5732-5C16-738D-B73B-D2DE5C8C79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6571" y="0"/>
            <a:ext cx="5769429" cy="6858000"/>
          </a:xfrm>
          <a:prstGeom prst="rect">
            <a:avLst/>
          </a:prstGeom>
        </p:spPr>
      </p:pic>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5348916" y="572320"/>
            <a:ext cx="6209054" cy="656225"/>
          </a:xfrm>
        </p:spPr>
        <p:txBody>
          <a:bodyPr/>
          <a:lstStyle/>
          <a:p>
            <a:pPr marL="0" indent="0" algn="ctr">
              <a:buNone/>
            </a:pPr>
            <a:r>
              <a:rPr lang="en-US" sz="2400" b="1" dirty="0">
                <a:latin typeface="Arial" panose="020B0604020202020204" pitchFamily="34" charset="0"/>
                <a:cs typeface="Arial" panose="020B0604020202020204" pitchFamily="34" charset="0"/>
              </a:rPr>
              <a:t>What is Bowlby’s Attachment Theory?</a:t>
            </a:r>
          </a:p>
          <a:p>
            <a:pPr marL="0" indent="0" algn="ctr">
              <a:buNone/>
            </a:pPr>
            <a:endParaRPr lang="en-US" dirty="0"/>
          </a:p>
        </p:txBody>
      </p:sp>
      <p:sp>
        <p:nvSpPr>
          <p:cNvPr id="3" name="TextBox 2">
            <a:extLst>
              <a:ext uri="{FF2B5EF4-FFF2-40B4-BE49-F238E27FC236}">
                <a16:creationId xmlns:a16="http://schemas.microsoft.com/office/drawing/2014/main" id="{451E56E4-B510-3BA6-3BA2-C93BEDBEBE5A}"/>
              </a:ext>
            </a:extLst>
          </p:cNvPr>
          <p:cNvSpPr txBox="1"/>
          <p:nvPr/>
        </p:nvSpPr>
        <p:spPr>
          <a:xfrm>
            <a:off x="7707086" y="1147801"/>
            <a:ext cx="426720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proposed that children have an innate need to form close emotional attachments.</a:t>
            </a:r>
          </a:p>
        </p:txBody>
      </p:sp>
      <p:sp>
        <p:nvSpPr>
          <p:cNvPr id="8" name="TextBox 7">
            <a:extLst>
              <a:ext uri="{FF2B5EF4-FFF2-40B4-BE49-F238E27FC236}">
                <a16:creationId xmlns:a16="http://schemas.microsoft.com/office/drawing/2014/main" id="{67967E51-79CE-B715-A44A-6D35B2AF1DA5}"/>
              </a:ext>
            </a:extLst>
          </p:cNvPr>
          <p:cNvSpPr txBox="1"/>
          <p:nvPr/>
        </p:nvSpPr>
        <p:spPr>
          <a:xfrm>
            <a:off x="5127172" y="2105408"/>
            <a:ext cx="4267200"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Attachment then helps children to seek safety and protection.</a:t>
            </a:r>
          </a:p>
        </p:txBody>
      </p:sp>
      <p:sp>
        <p:nvSpPr>
          <p:cNvPr id="10" name="TextBox 9">
            <a:extLst>
              <a:ext uri="{FF2B5EF4-FFF2-40B4-BE49-F238E27FC236}">
                <a16:creationId xmlns:a16="http://schemas.microsoft.com/office/drawing/2014/main" id="{EA1582FD-8770-E134-D79D-9461A9F6029F}"/>
              </a:ext>
            </a:extLst>
          </p:cNvPr>
          <p:cNvSpPr txBox="1"/>
          <p:nvPr/>
        </p:nvSpPr>
        <p:spPr>
          <a:xfrm>
            <a:off x="7707086" y="3043535"/>
            <a:ext cx="426720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 trusted caregiver can act as a </a:t>
            </a:r>
            <a:r>
              <a:rPr lang="en-GB" b="1" dirty="0">
                <a:latin typeface="Arial" panose="020B0604020202020204" pitchFamily="34" charset="0"/>
                <a:cs typeface="Arial" panose="020B0604020202020204" pitchFamily="34" charset="0"/>
              </a:rPr>
              <a:t>SECURE BASE </a:t>
            </a:r>
            <a:r>
              <a:rPr lang="en-GB" dirty="0">
                <a:latin typeface="Arial" panose="020B0604020202020204" pitchFamily="34" charset="0"/>
                <a:cs typeface="Arial" panose="020B0604020202020204" pitchFamily="34" charset="0"/>
              </a:rPr>
              <a:t>from which a child then explores their environment</a:t>
            </a:r>
            <a:r>
              <a:rPr lang="en-GB" dirty="0"/>
              <a:t>.</a:t>
            </a:r>
          </a:p>
        </p:txBody>
      </p:sp>
      <p:sp>
        <p:nvSpPr>
          <p:cNvPr id="12" name="TextBox 11">
            <a:extLst>
              <a:ext uri="{FF2B5EF4-FFF2-40B4-BE49-F238E27FC236}">
                <a16:creationId xmlns:a16="http://schemas.microsoft.com/office/drawing/2014/main" id="{81A0FC6D-10AD-552F-D2C9-A2DC4AE7EF1D}"/>
              </a:ext>
            </a:extLst>
          </p:cNvPr>
          <p:cNvSpPr txBox="1"/>
          <p:nvPr/>
        </p:nvSpPr>
        <p:spPr>
          <a:xfrm>
            <a:off x="5127172" y="4164765"/>
            <a:ext cx="426720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proposes that early relationships may influence later emotional and social development</a:t>
            </a:r>
            <a:r>
              <a:rPr lang="en-GB" dirty="0"/>
              <a:t>,</a:t>
            </a:r>
          </a:p>
        </p:txBody>
      </p:sp>
      <p:sp>
        <p:nvSpPr>
          <p:cNvPr id="14" name="TextBox 13">
            <a:extLst>
              <a:ext uri="{FF2B5EF4-FFF2-40B4-BE49-F238E27FC236}">
                <a16:creationId xmlns:a16="http://schemas.microsoft.com/office/drawing/2014/main" id="{94D3DAFB-95F5-FDBA-91E8-6C0503444CC5}"/>
              </a:ext>
            </a:extLst>
          </p:cNvPr>
          <p:cNvSpPr txBox="1"/>
          <p:nvPr/>
        </p:nvSpPr>
        <p:spPr>
          <a:xfrm>
            <a:off x="7707086" y="5366657"/>
            <a:ext cx="4267200"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Bowlby also believed that early attachment experiences contribute to an </a:t>
            </a:r>
            <a:r>
              <a:rPr lang="en-GB" b="1" dirty="0">
                <a:latin typeface="Arial" panose="020B0604020202020204" pitchFamily="34" charset="0"/>
                <a:cs typeface="Arial" panose="020B0604020202020204" pitchFamily="34" charset="0"/>
              </a:rPr>
              <a:t>INTERNAL WORKING MODEL </a:t>
            </a:r>
            <a:r>
              <a:rPr lang="en-GB" dirty="0">
                <a:latin typeface="Arial" panose="020B0604020202020204" pitchFamily="34" charset="0"/>
                <a:cs typeface="Arial" panose="020B0604020202020204" pitchFamily="34" charset="0"/>
              </a:rPr>
              <a:t>of relationships.</a:t>
            </a:r>
          </a:p>
        </p:txBody>
      </p:sp>
      <p:pic>
        <p:nvPicPr>
          <p:cNvPr id="18" name="Picture 17">
            <a:extLst>
              <a:ext uri="{FF2B5EF4-FFF2-40B4-BE49-F238E27FC236}">
                <a16:creationId xmlns:a16="http://schemas.microsoft.com/office/drawing/2014/main" id="{BFBF18FF-F21C-5F84-0D36-03AA434982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209" y="900432"/>
            <a:ext cx="4414934" cy="5532635"/>
          </a:xfrm>
          <a:prstGeom prst="rect">
            <a:avLst/>
          </a:prstGeom>
        </p:spPr>
      </p:pic>
      <p:sp>
        <p:nvSpPr>
          <p:cNvPr id="2" name="TextBox 1">
            <a:extLst>
              <a:ext uri="{FF2B5EF4-FFF2-40B4-BE49-F238E27FC236}">
                <a16:creationId xmlns:a16="http://schemas.microsoft.com/office/drawing/2014/main" id="{7437F0DB-B95A-0065-2D22-1D0342509E22}"/>
              </a:ext>
            </a:extLst>
          </p:cNvPr>
          <p:cNvSpPr txBox="1"/>
          <p:nvPr/>
        </p:nvSpPr>
        <p:spPr>
          <a:xfrm>
            <a:off x="897625" y="6488306"/>
            <a:ext cx="3465584" cy="369332"/>
          </a:xfrm>
          <a:prstGeom prst="rect">
            <a:avLst/>
          </a:prstGeom>
          <a:noFill/>
        </p:spPr>
        <p:txBody>
          <a:bodyPr wrap="square" rtlCol="0">
            <a:spAutoFit/>
          </a:bodyPr>
          <a:lstStyle/>
          <a:p>
            <a:pPr algn="ctr"/>
            <a:r>
              <a:rPr lang="en-GB" dirty="0"/>
              <a:t>(</a:t>
            </a:r>
            <a:r>
              <a:rPr lang="en-GB" b="1" dirty="0">
                <a:latin typeface="Arial" panose="020B0604020202020204" pitchFamily="34" charset="0"/>
                <a:cs typeface="Arial" panose="020B0604020202020204" pitchFamily="34" charset="0"/>
              </a:rPr>
              <a:t>Bowlby, 1969</a:t>
            </a:r>
            <a:r>
              <a:rPr lang="en-GB" dirty="0"/>
              <a:t>)</a:t>
            </a:r>
          </a:p>
        </p:txBody>
      </p:sp>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loud 10">
            <a:extLst>
              <a:ext uri="{FF2B5EF4-FFF2-40B4-BE49-F238E27FC236}">
                <a16:creationId xmlns:a16="http://schemas.microsoft.com/office/drawing/2014/main" id="{EC4A653E-E189-249A-305C-05348AEF07C0}"/>
              </a:ext>
            </a:extLst>
          </p:cNvPr>
          <p:cNvSpPr/>
          <p:nvPr/>
        </p:nvSpPr>
        <p:spPr>
          <a:xfrm>
            <a:off x="7064829" y="2198914"/>
            <a:ext cx="5007428" cy="386442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3445211" y="468080"/>
            <a:ext cx="4893246" cy="1113476"/>
          </a:xfrm>
        </p:spPr>
        <p:txBody>
          <a:bodyPr/>
          <a:lstStyle/>
          <a:p>
            <a:r>
              <a:rPr lang="en-US" sz="3600" b="1" dirty="0">
                <a:latin typeface="Arial" panose="020B0604020202020204" pitchFamily="34" charset="0"/>
                <a:cs typeface="Arial" panose="020B0604020202020204" pitchFamily="34" charset="0"/>
              </a:rPr>
              <a:t>KEY CONCEPTS OF BOWLBY’S THEORY</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3" name="Content Placeholder 2">
            <a:extLst>
              <a:ext uri="{FF2B5EF4-FFF2-40B4-BE49-F238E27FC236}">
                <a16:creationId xmlns:a16="http://schemas.microsoft.com/office/drawing/2014/main" id="{E1115141-87C9-23DF-ECBC-B828494C9F1E}"/>
              </a:ext>
            </a:extLst>
          </p:cNvPr>
          <p:cNvSpPr>
            <a:spLocks noGrp="1"/>
          </p:cNvSpPr>
          <p:nvPr>
            <p:ph sz="quarter" idx="14"/>
          </p:nvPr>
        </p:nvSpPr>
        <p:spPr>
          <a:xfrm>
            <a:off x="7687487" y="3008581"/>
            <a:ext cx="3648408" cy="2647869"/>
          </a:xfrm>
        </p:spPr>
        <p:txBody>
          <a:bodyPr/>
          <a:lstStyle/>
          <a:p>
            <a:pPr marL="0" indent="0" algn="ctr">
              <a:buNone/>
            </a:pPr>
            <a:r>
              <a:rPr lang="en-US" dirty="0"/>
              <a:t>These concepts are relevant to Shona because starting nursery involves separation from familiar carers and entering an unfamiliar environment. However, separation anxiety alone does not tell us what type of attachment Shona has,</a:t>
            </a:r>
          </a:p>
        </p:txBody>
      </p:sp>
      <p:sp>
        <p:nvSpPr>
          <p:cNvPr id="9" name="Content Placeholder 2">
            <a:extLst>
              <a:ext uri="{FF2B5EF4-FFF2-40B4-BE49-F238E27FC236}">
                <a16:creationId xmlns:a16="http://schemas.microsoft.com/office/drawing/2014/main" id="{1C5F073B-260D-CDC1-2F01-68BC23D9791C}"/>
              </a:ext>
            </a:extLst>
          </p:cNvPr>
          <p:cNvSpPr txBox="1">
            <a:spLocks/>
          </p:cNvSpPr>
          <p:nvPr/>
        </p:nvSpPr>
        <p:spPr>
          <a:xfrm>
            <a:off x="856105" y="2105065"/>
            <a:ext cx="6208724" cy="1113477"/>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latin typeface="Arial" panose="020B0604020202020204" pitchFamily="34" charset="0"/>
                <a:cs typeface="Arial" panose="020B0604020202020204" pitchFamily="34" charset="0"/>
              </a:rPr>
              <a:t>Attachment : </a:t>
            </a:r>
            <a:r>
              <a:rPr lang="en-US" dirty="0">
                <a:latin typeface="Arial" panose="020B0604020202020204" pitchFamily="34" charset="0"/>
                <a:cs typeface="Arial" panose="020B0604020202020204" pitchFamily="34" charset="0"/>
              </a:rPr>
              <a:t>an emotional bond between a child and caregiver</a:t>
            </a:r>
          </a:p>
          <a:p>
            <a:r>
              <a:rPr lang="en-US" b="1" dirty="0">
                <a:latin typeface="Arial" panose="020B0604020202020204" pitchFamily="34" charset="0"/>
                <a:cs typeface="Arial" panose="020B0604020202020204" pitchFamily="34" charset="0"/>
              </a:rPr>
              <a:t>Secure Base : </a:t>
            </a:r>
            <a:r>
              <a:rPr lang="en-US" dirty="0">
                <a:latin typeface="Arial" panose="020B0604020202020204" pitchFamily="34" charset="0"/>
                <a:cs typeface="Arial" panose="020B0604020202020204" pitchFamily="34" charset="0"/>
              </a:rPr>
              <a:t>a trusted caregiver provides security while the child explores.</a:t>
            </a:r>
          </a:p>
          <a:p>
            <a:r>
              <a:rPr lang="en-US" b="1" dirty="0">
                <a:latin typeface="Arial" panose="020B0604020202020204" pitchFamily="34" charset="0"/>
                <a:cs typeface="Arial" panose="020B0604020202020204" pitchFamily="34" charset="0"/>
              </a:rPr>
              <a:t>Internal working model : </a:t>
            </a:r>
            <a:r>
              <a:rPr lang="en-US" dirty="0">
                <a:latin typeface="Arial" panose="020B0604020202020204" pitchFamily="34" charset="0"/>
                <a:cs typeface="Arial" panose="020B0604020202020204" pitchFamily="34" charset="0"/>
              </a:rPr>
              <a:t>early relationships may shape expectations of future relationships</a:t>
            </a:r>
          </a:p>
          <a:p>
            <a:r>
              <a:rPr lang="en-US" b="1" dirty="0">
                <a:latin typeface="Arial" panose="020B0604020202020204" pitchFamily="34" charset="0"/>
                <a:cs typeface="Arial" panose="020B0604020202020204" pitchFamily="34" charset="0"/>
              </a:rPr>
              <a:t>Monotropy : </a:t>
            </a:r>
            <a:r>
              <a:rPr lang="en-US" dirty="0">
                <a:latin typeface="Arial" panose="020B0604020202020204" pitchFamily="34" charset="0"/>
                <a:cs typeface="Arial" panose="020B0604020202020204" pitchFamily="34" charset="0"/>
              </a:rPr>
              <a:t>Bowlby originally placed particular importance on one primary attachment figure,</a:t>
            </a:r>
          </a:p>
          <a:p>
            <a:r>
              <a:rPr lang="en-US" b="1" dirty="0">
                <a:latin typeface="Arial" panose="020B0604020202020204" pitchFamily="34" charset="0"/>
                <a:cs typeface="Arial" panose="020B0604020202020204" pitchFamily="34" charset="0"/>
              </a:rPr>
              <a:t>Sensitive period : </a:t>
            </a:r>
            <a:r>
              <a:rPr lang="en-US" dirty="0">
                <a:latin typeface="Arial" panose="020B0604020202020204" pitchFamily="34" charset="0"/>
                <a:cs typeface="Arial" panose="020B0604020202020204" pitchFamily="34" charset="0"/>
              </a:rPr>
              <a:t>early childhood is considered particularly important for attachment development.</a:t>
            </a:r>
          </a:p>
          <a:p>
            <a:r>
              <a:rPr lang="en-US" b="1" dirty="0" err="1">
                <a:latin typeface="Arial" panose="020B0604020202020204" pitchFamily="34" charset="0"/>
                <a:cs typeface="Arial" panose="020B0604020202020204" pitchFamily="34" charset="0"/>
              </a:rPr>
              <a:t>Seperation</a:t>
            </a:r>
            <a:r>
              <a:rPr lang="en-US" dirty="0">
                <a:latin typeface="Arial" panose="020B0604020202020204" pitchFamily="34" charset="0"/>
                <a:cs typeface="Arial" panose="020B0604020202020204" pitchFamily="34" charset="0"/>
              </a:rPr>
              <a:t> : separation from an attachment figure can cause distress, particularly in unfamiliar situations.</a:t>
            </a:r>
          </a:p>
        </p:txBody>
      </p:sp>
      <p:sp>
        <p:nvSpPr>
          <p:cNvPr id="4" name="TextBox 3">
            <a:extLst>
              <a:ext uri="{FF2B5EF4-FFF2-40B4-BE49-F238E27FC236}">
                <a16:creationId xmlns:a16="http://schemas.microsoft.com/office/drawing/2014/main" id="{CBDEC4A9-A69E-74AC-86CC-55C55FE0A87F}"/>
              </a:ext>
            </a:extLst>
          </p:cNvPr>
          <p:cNvSpPr txBox="1"/>
          <p:nvPr/>
        </p:nvSpPr>
        <p:spPr>
          <a:xfrm>
            <a:off x="8414479" y="6142951"/>
            <a:ext cx="3777521" cy="646331"/>
          </a:xfrm>
          <a:prstGeom prst="rect">
            <a:avLst/>
          </a:prstGeom>
          <a:noFill/>
        </p:spPr>
        <p:txBody>
          <a:bodyPr wrap="square" rtlCol="0">
            <a:spAutoFit/>
          </a:bodyPr>
          <a:lstStyle/>
          <a:p>
            <a:pPr algn="ctr"/>
            <a:r>
              <a:rPr lang="en-GB" b="1" u="sng" dirty="0"/>
              <a:t>(</a:t>
            </a:r>
            <a:r>
              <a:rPr lang="en-GB" b="1" dirty="0"/>
              <a:t>Bowlby, 1969, Schaffer and Emerson, 1964)</a:t>
            </a:r>
          </a:p>
        </p:txBody>
      </p:sp>
    </p:spTree>
    <p:extLst>
      <p:ext uri="{BB962C8B-B14F-4D97-AF65-F5344CB8AC3E}">
        <p14:creationId xmlns:p14="http://schemas.microsoft.com/office/powerpoint/2010/main" val="59902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633762" y="551046"/>
            <a:ext cx="10924476" cy="3291611"/>
          </a:xfrm>
        </p:spPr>
        <p:txBody>
          <a:bodyPr>
            <a:normAutofit fontScale="90000"/>
          </a:bodyPr>
          <a:lstStyle/>
          <a:p>
            <a:r>
              <a:rPr lang="en-US" sz="4800" dirty="0"/>
              <a:t>APPLYING BOWLBY TO SHONA</a:t>
            </a:r>
            <a:br>
              <a:rPr lang="en-US" sz="4800" dirty="0"/>
            </a:br>
            <a:br>
              <a:rPr lang="en-US" sz="4800" dirty="0"/>
            </a:br>
            <a:br>
              <a:rPr lang="en-US" sz="4800" dirty="0"/>
            </a:br>
            <a:br>
              <a:rPr lang="en-US" sz="4800" dirty="0"/>
            </a:br>
            <a:endParaRPr lang="en-US" sz="4800" dirty="0"/>
          </a:p>
        </p:txBody>
      </p:sp>
      <p:sp>
        <p:nvSpPr>
          <p:cNvPr id="3" name="TextBox 2">
            <a:extLst>
              <a:ext uri="{FF2B5EF4-FFF2-40B4-BE49-F238E27FC236}">
                <a16:creationId xmlns:a16="http://schemas.microsoft.com/office/drawing/2014/main" id="{3CADFB41-515D-79E7-42EF-D205C90B7C50}"/>
              </a:ext>
            </a:extLst>
          </p:cNvPr>
          <p:cNvSpPr txBox="1"/>
          <p:nvPr/>
        </p:nvSpPr>
        <p:spPr>
          <a:xfrm>
            <a:off x="633762" y="1828800"/>
            <a:ext cx="6158924" cy="4247317"/>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chemeClr val="bg1"/>
                </a:solidFill>
              </a:rPr>
              <a:t>Shona’s distress may be related to separation from familiar attachment figures. </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As her new nursery is a new environment it can initially make her feel unfamiliar and uncomfortable.</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The overall anxiety can then affect her in exploring and engaging in play with her peers,</a:t>
            </a:r>
          </a:p>
          <a:p>
            <a:pPr marL="285750" indent="-285750">
              <a:buFont typeface="Wingdings" panose="05000000000000000000" pitchFamily="2" charset="2"/>
              <a:buChar char="Ø"/>
            </a:pPr>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Feeling distressed can then influence Shona in conversing making it more difficult.</a:t>
            </a:r>
          </a:p>
          <a:p>
            <a:pPr marL="285750" indent="-285750">
              <a:buFont typeface="Wingdings" panose="05000000000000000000" pitchFamily="2" charset="2"/>
              <a:buChar char="Ø"/>
            </a:pPr>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 However, by developing a trusting relationship with a consistent nursery practitioner could help her feel more secure and confident.</a:t>
            </a:r>
          </a:p>
        </p:txBody>
      </p:sp>
      <p:pic>
        <p:nvPicPr>
          <p:cNvPr id="8" name="Picture 7">
            <a:extLst>
              <a:ext uri="{FF2B5EF4-FFF2-40B4-BE49-F238E27FC236}">
                <a16:creationId xmlns:a16="http://schemas.microsoft.com/office/drawing/2014/main" id="{0C42AE8E-4E34-244E-65AC-CC9AAAE655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10400" y="2138096"/>
            <a:ext cx="5097753" cy="3409122"/>
          </a:xfrm>
          <a:prstGeom prst="rect">
            <a:avLst/>
          </a:prstGeom>
        </p:spPr>
      </p:pic>
      <p:sp>
        <p:nvSpPr>
          <p:cNvPr id="4" name="TextBox 3">
            <a:extLst>
              <a:ext uri="{FF2B5EF4-FFF2-40B4-BE49-F238E27FC236}">
                <a16:creationId xmlns:a16="http://schemas.microsoft.com/office/drawing/2014/main" id="{4804BDE9-802B-E904-9497-0471ED47B6EA}"/>
              </a:ext>
            </a:extLst>
          </p:cNvPr>
          <p:cNvSpPr txBox="1"/>
          <p:nvPr/>
        </p:nvSpPr>
        <p:spPr>
          <a:xfrm>
            <a:off x="7632850" y="5706785"/>
            <a:ext cx="6158924" cy="369332"/>
          </a:xfrm>
          <a:prstGeom prst="rect">
            <a:avLst/>
          </a:prstGeom>
          <a:noFill/>
        </p:spPr>
        <p:txBody>
          <a:bodyPr wrap="square" rtlCol="0">
            <a:spAutoFit/>
          </a:bodyPr>
          <a:lstStyle/>
          <a:p>
            <a:r>
              <a:rPr lang="en-GB" b="1" dirty="0">
                <a:solidFill>
                  <a:schemeClr val="bg1"/>
                </a:solidFill>
              </a:rPr>
              <a:t>Bowlby 1969; Ainsworth et al., 1978</a:t>
            </a:r>
          </a:p>
        </p:txBody>
      </p:sp>
    </p:spTree>
    <p:extLst>
      <p:ext uri="{BB962C8B-B14F-4D97-AF65-F5344CB8AC3E}">
        <p14:creationId xmlns:p14="http://schemas.microsoft.com/office/powerpoint/2010/main" val="1751885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p:txBody>
          <a:bodyPr/>
          <a:lstStyle/>
          <a:p>
            <a:r>
              <a:rPr lang="en-US" dirty="0"/>
              <a:t>Practical strategies for </a:t>
            </a:r>
            <a:r>
              <a:rPr lang="en-US" dirty="0" err="1"/>
              <a:t>shona</a:t>
            </a:r>
            <a:endParaRPr lang="en-US" dirty="0"/>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a:xfrm>
            <a:off x="1036801" y="2264229"/>
            <a:ext cx="5266090" cy="4093525"/>
          </a:xfrm>
        </p:spPr>
        <p:txBody>
          <a:bodyPr vert="horz" lIns="91440" tIns="45720" rIns="91440" bIns="45720" rtlCol="0" anchor="t">
            <a:normAutofit/>
          </a:bodyPr>
          <a:lstStyle/>
          <a:p>
            <a:pPr marL="0" indent="0">
              <a:buNone/>
            </a:pPr>
            <a:r>
              <a:rPr lang="en-US" dirty="0"/>
              <a:t>The way practitioners can help Shona, is by :</a:t>
            </a:r>
          </a:p>
          <a:p>
            <a:r>
              <a:rPr lang="en-US" dirty="0"/>
              <a:t>Allocating her a key person who remains consistent with her and working with Shona’s parents / carers.</a:t>
            </a:r>
          </a:p>
          <a:p>
            <a:r>
              <a:rPr lang="en-US" dirty="0"/>
              <a:t>Having gradual settling in sessions so that she becomes comfortable with the new environment,</a:t>
            </a:r>
          </a:p>
          <a:p>
            <a:r>
              <a:rPr lang="en-US" dirty="0"/>
              <a:t>Using simple language, gestures and play to encourage her communication</a:t>
            </a:r>
          </a:p>
          <a:p>
            <a:r>
              <a:rPr lang="en-US" dirty="0"/>
              <a:t>Building a warm relationship with her</a:t>
            </a:r>
          </a:p>
          <a:p>
            <a:r>
              <a:rPr lang="en-US" dirty="0"/>
              <a:t>Don’t force any participation, work at Shona’s pace and introduce group  activities gradually. </a:t>
            </a:r>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8" name="Picture 7">
            <a:extLst>
              <a:ext uri="{FF2B5EF4-FFF2-40B4-BE49-F238E27FC236}">
                <a16:creationId xmlns:a16="http://schemas.microsoft.com/office/drawing/2014/main" id="{75410F83-3EB1-B581-9B1F-49F4F267D6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4050" y="1655259"/>
            <a:ext cx="3224836" cy="4837254"/>
          </a:xfrm>
          <a:prstGeom prst="rect">
            <a:avLst/>
          </a:prstGeom>
        </p:spPr>
      </p:pic>
      <p:sp>
        <p:nvSpPr>
          <p:cNvPr id="5" name="TextBox 4">
            <a:extLst>
              <a:ext uri="{FF2B5EF4-FFF2-40B4-BE49-F238E27FC236}">
                <a16:creationId xmlns:a16="http://schemas.microsoft.com/office/drawing/2014/main" id="{0DA0D907-1564-E958-58CC-515FB3A9CC78}"/>
              </a:ext>
            </a:extLst>
          </p:cNvPr>
          <p:cNvSpPr txBox="1"/>
          <p:nvPr/>
        </p:nvSpPr>
        <p:spPr>
          <a:xfrm>
            <a:off x="590384" y="6550223"/>
            <a:ext cx="6158924" cy="307777"/>
          </a:xfrm>
          <a:prstGeom prst="rect">
            <a:avLst/>
          </a:prstGeom>
          <a:noFill/>
        </p:spPr>
        <p:txBody>
          <a:bodyPr wrap="square" rtlCol="0">
            <a:spAutoFit/>
          </a:bodyPr>
          <a:lstStyle/>
          <a:p>
            <a:r>
              <a:rPr lang="en-GB" sz="1400" b="1" dirty="0"/>
              <a:t>(Department for Education, 2024)</a:t>
            </a:r>
          </a:p>
        </p:txBody>
      </p:sp>
    </p:spTree>
    <p:extLst>
      <p:ext uri="{BB962C8B-B14F-4D97-AF65-F5344CB8AC3E}">
        <p14:creationId xmlns:p14="http://schemas.microsoft.com/office/powerpoint/2010/main" val="2168735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359E7F2-0D61-4491-A0F7-F96292DA0B2A}"/>
              </a:ext>
            </a:extLst>
          </p:cNvPr>
          <p:cNvSpPr>
            <a:spLocks noGrp="1"/>
          </p:cNvSpPr>
          <p:nvPr>
            <p:ph type="sldNum" sz="quarter" idx="12"/>
          </p:nvPr>
        </p:nvSpPr>
        <p:spPr/>
        <p:txBody>
          <a:bodyPr/>
          <a:lstStyle/>
          <a:p>
            <a:fld id="{CC057153-B650-4DEB-B370-79DDCFDCE934}" type="slidenum">
              <a:rPr lang="en-US" smtClean="0"/>
              <a:pPr/>
              <a:t>7</a:t>
            </a:fld>
            <a:endParaRPr lang="en-US" dirty="0"/>
          </a:p>
        </p:txBody>
      </p:sp>
      <p:sp>
        <p:nvSpPr>
          <p:cNvPr id="2" name="TextBox 1">
            <a:extLst>
              <a:ext uri="{FF2B5EF4-FFF2-40B4-BE49-F238E27FC236}">
                <a16:creationId xmlns:a16="http://schemas.microsoft.com/office/drawing/2014/main" id="{D0D26318-2AC6-02B6-FC88-294335412778}"/>
              </a:ext>
            </a:extLst>
          </p:cNvPr>
          <p:cNvSpPr txBox="1"/>
          <p:nvPr/>
        </p:nvSpPr>
        <p:spPr>
          <a:xfrm>
            <a:off x="2748643" y="624813"/>
            <a:ext cx="6694714" cy="584775"/>
          </a:xfrm>
          <a:prstGeom prst="rect">
            <a:avLst/>
          </a:prstGeom>
          <a:noFill/>
        </p:spPr>
        <p:txBody>
          <a:bodyPr wrap="square" rtlCol="0">
            <a:spAutoFit/>
          </a:bodyPr>
          <a:lstStyle/>
          <a:p>
            <a:pPr algn="ctr"/>
            <a:r>
              <a:rPr lang="en-GB" sz="32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Supporting Shona’s Development</a:t>
            </a:r>
          </a:p>
        </p:txBody>
      </p:sp>
      <p:sp>
        <p:nvSpPr>
          <p:cNvPr id="3" name="TextBox 2">
            <a:extLst>
              <a:ext uri="{FF2B5EF4-FFF2-40B4-BE49-F238E27FC236}">
                <a16:creationId xmlns:a16="http://schemas.microsoft.com/office/drawing/2014/main" id="{4001D69D-A44B-19F3-0640-EC2C9DB47F9A}"/>
              </a:ext>
            </a:extLst>
          </p:cNvPr>
          <p:cNvSpPr txBox="1"/>
          <p:nvPr/>
        </p:nvSpPr>
        <p:spPr>
          <a:xfrm>
            <a:off x="734187" y="1463971"/>
            <a:ext cx="3461657" cy="1200329"/>
          </a:xfrm>
          <a:prstGeom prst="rect">
            <a:avLst/>
          </a:prstGeom>
          <a:noFill/>
        </p:spPr>
        <p:txBody>
          <a:bodyPr wrap="square" rtlCol="0">
            <a:spAutoFit/>
          </a:bodyPr>
          <a:lstStyle/>
          <a:p>
            <a:r>
              <a:rPr lang="en-GB" b="1" dirty="0"/>
              <a:t>Emotional</a:t>
            </a:r>
            <a:r>
              <a:rPr lang="en-GB" dirty="0"/>
              <a:t> – responsive care can help towards making Shona feel secure and manage her emotions.</a:t>
            </a:r>
          </a:p>
        </p:txBody>
      </p:sp>
      <p:sp>
        <p:nvSpPr>
          <p:cNvPr id="9" name="TextBox 8">
            <a:extLst>
              <a:ext uri="{FF2B5EF4-FFF2-40B4-BE49-F238E27FC236}">
                <a16:creationId xmlns:a16="http://schemas.microsoft.com/office/drawing/2014/main" id="{A5FE6A8B-CCE7-1167-A961-7C3245BE21C9}"/>
              </a:ext>
            </a:extLst>
          </p:cNvPr>
          <p:cNvSpPr txBox="1"/>
          <p:nvPr/>
        </p:nvSpPr>
        <p:spPr>
          <a:xfrm>
            <a:off x="8251371" y="4999606"/>
            <a:ext cx="3461657" cy="1200329"/>
          </a:xfrm>
          <a:prstGeom prst="rect">
            <a:avLst/>
          </a:prstGeom>
          <a:noFill/>
        </p:spPr>
        <p:txBody>
          <a:bodyPr wrap="square" rtlCol="0">
            <a:spAutoFit/>
          </a:bodyPr>
          <a:lstStyle/>
          <a:p>
            <a:r>
              <a:rPr lang="en-GB" b="1" dirty="0"/>
              <a:t>Physical</a:t>
            </a:r>
            <a:r>
              <a:rPr lang="en-GB" dirty="0"/>
              <a:t> – by taking part in active and sensory play, it will support Shona’s coordination and physical development,</a:t>
            </a:r>
          </a:p>
        </p:txBody>
      </p:sp>
      <p:sp>
        <p:nvSpPr>
          <p:cNvPr id="11" name="TextBox 10">
            <a:extLst>
              <a:ext uri="{FF2B5EF4-FFF2-40B4-BE49-F238E27FC236}">
                <a16:creationId xmlns:a16="http://schemas.microsoft.com/office/drawing/2014/main" id="{403A8EC4-9804-533E-A29B-E1A7E92BDB12}"/>
              </a:ext>
            </a:extLst>
          </p:cNvPr>
          <p:cNvSpPr txBox="1"/>
          <p:nvPr/>
        </p:nvSpPr>
        <p:spPr>
          <a:xfrm>
            <a:off x="734186" y="3419739"/>
            <a:ext cx="3461657" cy="1200329"/>
          </a:xfrm>
          <a:prstGeom prst="rect">
            <a:avLst/>
          </a:prstGeom>
          <a:noFill/>
        </p:spPr>
        <p:txBody>
          <a:bodyPr wrap="square" rtlCol="0">
            <a:spAutoFit/>
          </a:bodyPr>
          <a:lstStyle/>
          <a:p>
            <a:r>
              <a:rPr lang="en-GB" b="1" dirty="0"/>
              <a:t>Cognitive</a:t>
            </a:r>
            <a:r>
              <a:rPr lang="en-GB" dirty="0"/>
              <a:t> – the more Shona feels secure, the easier it will be for her to concentrate and learn.</a:t>
            </a:r>
          </a:p>
        </p:txBody>
      </p:sp>
      <p:sp>
        <p:nvSpPr>
          <p:cNvPr id="13" name="TextBox 12">
            <a:extLst>
              <a:ext uri="{FF2B5EF4-FFF2-40B4-BE49-F238E27FC236}">
                <a16:creationId xmlns:a16="http://schemas.microsoft.com/office/drawing/2014/main" id="{34F89CD8-5142-1D8F-4335-4CF9AD887E51}"/>
              </a:ext>
            </a:extLst>
          </p:cNvPr>
          <p:cNvSpPr txBox="1"/>
          <p:nvPr/>
        </p:nvSpPr>
        <p:spPr>
          <a:xfrm>
            <a:off x="8251371" y="1463971"/>
            <a:ext cx="3461657" cy="1477328"/>
          </a:xfrm>
          <a:prstGeom prst="rect">
            <a:avLst/>
          </a:prstGeom>
          <a:noFill/>
        </p:spPr>
        <p:txBody>
          <a:bodyPr wrap="square" rtlCol="0">
            <a:spAutoFit/>
          </a:bodyPr>
          <a:lstStyle/>
          <a:p>
            <a:r>
              <a:rPr lang="en-GB" b="1" dirty="0"/>
              <a:t>Communication – </a:t>
            </a:r>
            <a:r>
              <a:rPr lang="en-GB" dirty="0"/>
              <a:t>practitioners should use simple language, visual prompts such as pictures, gestures, stories and play to encourage her communication.</a:t>
            </a:r>
          </a:p>
        </p:txBody>
      </p:sp>
      <p:pic>
        <p:nvPicPr>
          <p:cNvPr id="15" name="Picture 14">
            <a:extLst>
              <a:ext uri="{FF2B5EF4-FFF2-40B4-BE49-F238E27FC236}">
                <a16:creationId xmlns:a16="http://schemas.microsoft.com/office/drawing/2014/main" id="{4D681AC4-F612-6E96-0EB5-87B50385A6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72831" y="2259095"/>
            <a:ext cx="3246338" cy="2360973"/>
          </a:xfrm>
          <a:prstGeom prst="rect">
            <a:avLst/>
          </a:prstGeom>
        </p:spPr>
      </p:pic>
      <p:sp>
        <p:nvSpPr>
          <p:cNvPr id="6" name="TextBox 5">
            <a:extLst>
              <a:ext uri="{FF2B5EF4-FFF2-40B4-BE49-F238E27FC236}">
                <a16:creationId xmlns:a16="http://schemas.microsoft.com/office/drawing/2014/main" id="{9DF090C5-76BB-546F-2CE9-383D65A70563}"/>
              </a:ext>
            </a:extLst>
          </p:cNvPr>
          <p:cNvSpPr txBox="1"/>
          <p:nvPr/>
        </p:nvSpPr>
        <p:spPr>
          <a:xfrm>
            <a:off x="734187" y="5014403"/>
            <a:ext cx="3461657" cy="1477328"/>
          </a:xfrm>
          <a:prstGeom prst="rect">
            <a:avLst/>
          </a:prstGeom>
          <a:noFill/>
        </p:spPr>
        <p:txBody>
          <a:bodyPr wrap="square" rtlCol="0">
            <a:spAutoFit/>
          </a:bodyPr>
          <a:lstStyle/>
          <a:p>
            <a:r>
              <a:rPr lang="en-GB" b="1" dirty="0"/>
              <a:t>Socially – </a:t>
            </a:r>
            <a:r>
              <a:rPr lang="en-GB" dirty="0"/>
              <a:t>encouraging Shona to take part in small group rather than large, can help her  build friendships and confidence.</a:t>
            </a:r>
          </a:p>
        </p:txBody>
      </p:sp>
      <p:sp>
        <p:nvSpPr>
          <p:cNvPr id="10" name="TextBox 9">
            <a:extLst>
              <a:ext uri="{FF2B5EF4-FFF2-40B4-BE49-F238E27FC236}">
                <a16:creationId xmlns:a16="http://schemas.microsoft.com/office/drawing/2014/main" id="{8957073C-ADFF-FCF7-6E04-3878B03CE82D}"/>
              </a:ext>
            </a:extLst>
          </p:cNvPr>
          <p:cNvSpPr txBox="1"/>
          <p:nvPr/>
        </p:nvSpPr>
        <p:spPr>
          <a:xfrm>
            <a:off x="4472830" y="6030066"/>
            <a:ext cx="3246339" cy="523220"/>
          </a:xfrm>
          <a:prstGeom prst="rect">
            <a:avLst/>
          </a:prstGeom>
          <a:noFill/>
        </p:spPr>
        <p:txBody>
          <a:bodyPr wrap="square" rtlCol="0">
            <a:spAutoFit/>
          </a:bodyPr>
          <a:lstStyle/>
          <a:p>
            <a:pPr algn="ctr"/>
            <a:r>
              <a:rPr lang="en-GB" sz="1400" b="1" dirty="0">
                <a:latin typeface="Arial" panose="020B0604020202020204" pitchFamily="34" charset="0"/>
                <a:cs typeface="Arial" panose="020B0604020202020204" pitchFamily="34" charset="0"/>
              </a:rPr>
              <a:t>(Department for Education, 2024; Cassidy and Shaver, 2016)</a:t>
            </a:r>
          </a:p>
        </p:txBody>
      </p:sp>
    </p:spTree>
    <p:extLst>
      <p:ext uri="{BB962C8B-B14F-4D97-AF65-F5344CB8AC3E}">
        <p14:creationId xmlns:p14="http://schemas.microsoft.com/office/powerpoint/2010/main" val="140349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B395F3-DF8D-EFB9-60A6-7B3084A88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94728" y="4200678"/>
            <a:ext cx="3189513" cy="3049207"/>
          </a:xfrm>
          <a:prstGeom prst="rect">
            <a:avLst/>
          </a:prstGeom>
        </p:spPr>
      </p:pic>
      <p:graphicFrame>
        <p:nvGraphicFramePr>
          <p:cNvPr id="8" name="Table 7">
            <a:extLst>
              <a:ext uri="{FF2B5EF4-FFF2-40B4-BE49-F238E27FC236}">
                <a16:creationId xmlns:a16="http://schemas.microsoft.com/office/drawing/2014/main" id="{8232BB98-2EAE-595D-0046-575B8967089E}"/>
              </a:ext>
            </a:extLst>
          </p:cNvPr>
          <p:cNvGraphicFramePr>
            <a:graphicFrameLocks noGrp="1"/>
          </p:cNvGraphicFramePr>
          <p:nvPr>
            <p:extLst>
              <p:ext uri="{D42A27DB-BD31-4B8C-83A1-F6EECF244321}">
                <p14:modId xmlns:p14="http://schemas.microsoft.com/office/powerpoint/2010/main" val="2449215223"/>
              </p:ext>
            </p:extLst>
          </p:nvPr>
        </p:nvGraphicFramePr>
        <p:xfrm>
          <a:off x="2525485" y="627987"/>
          <a:ext cx="8128000" cy="3474720"/>
        </p:xfrm>
        <a:graphic>
          <a:graphicData uri="http://schemas.openxmlformats.org/drawingml/2006/table">
            <a:tbl>
              <a:tblPr firstRow="1" bandRow="1">
                <a:tableStyleId>{7E9639D4-E3E2-4D34-9284-5A2195B3D0D7}</a:tableStyleId>
              </a:tblPr>
              <a:tblGrid>
                <a:gridCol w="4064000">
                  <a:extLst>
                    <a:ext uri="{9D8B030D-6E8A-4147-A177-3AD203B41FA5}">
                      <a16:colId xmlns:a16="http://schemas.microsoft.com/office/drawing/2014/main" val="2799877735"/>
                    </a:ext>
                  </a:extLst>
                </a:gridCol>
                <a:gridCol w="4064000">
                  <a:extLst>
                    <a:ext uri="{9D8B030D-6E8A-4147-A177-3AD203B41FA5}">
                      <a16:colId xmlns:a16="http://schemas.microsoft.com/office/drawing/2014/main" val="1979189219"/>
                    </a:ext>
                  </a:extLst>
                </a:gridCol>
              </a:tblGrid>
              <a:tr h="203924">
                <a:tc>
                  <a:txBody>
                    <a:bodyPr/>
                    <a:lstStyle/>
                    <a:p>
                      <a:pPr algn="ctr"/>
                      <a:r>
                        <a:rPr lang="en-GB" dirty="0">
                          <a:solidFill>
                            <a:schemeClr val="bg1"/>
                          </a:solidFill>
                        </a:rPr>
                        <a:t>NATURE – refers to the biological and genetic influences that an individual is born with, such as :</a:t>
                      </a:r>
                    </a:p>
                  </a:txBody>
                  <a:tcPr/>
                </a:tc>
                <a:tc>
                  <a:txBody>
                    <a:bodyPr/>
                    <a:lstStyle/>
                    <a:p>
                      <a:pPr algn="ctr"/>
                      <a:r>
                        <a:rPr lang="en-GB" dirty="0">
                          <a:solidFill>
                            <a:schemeClr val="bg1"/>
                          </a:solidFill>
                        </a:rPr>
                        <a:t>NURTURE – refers to  the environmental influences &amp; experiences such as :</a:t>
                      </a:r>
                    </a:p>
                  </a:txBody>
                  <a:tcPr/>
                </a:tc>
                <a:extLst>
                  <a:ext uri="{0D108BD9-81ED-4DB2-BD59-A6C34878D82A}">
                    <a16:rowId xmlns:a16="http://schemas.microsoft.com/office/drawing/2014/main" val="3821908399"/>
                  </a:ext>
                </a:extLst>
              </a:tr>
              <a:tr h="370840">
                <a:tc>
                  <a:txBody>
                    <a:bodyPr/>
                    <a:lstStyle/>
                    <a:p>
                      <a:pPr marL="285750" indent="-285750">
                        <a:buFont typeface="Arial" panose="020B0604020202020204" pitchFamily="34" charset="0"/>
                        <a:buChar char="•"/>
                      </a:pPr>
                      <a:r>
                        <a:rPr lang="en-GB" dirty="0">
                          <a:solidFill>
                            <a:schemeClr val="bg1"/>
                          </a:solidFill>
                        </a:rPr>
                        <a:t>Individual temperament</a:t>
                      </a:r>
                    </a:p>
                  </a:txBody>
                  <a:tcPr/>
                </a:tc>
                <a:tc>
                  <a:txBody>
                    <a:bodyPr/>
                    <a:lstStyle/>
                    <a:p>
                      <a:pPr marL="285750" indent="-285750">
                        <a:buFont typeface="Arial" panose="020B0604020202020204" pitchFamily="34" charset="0"/>
                        <a:buChar char="•"/>
                      </a:pPr>
                      <a:r>
                        <a:rPr lang="en-GB" dirty="0">
                          <a:solidFill>
                            <a:schemeClr val="bg1"/>
                          </a:solidFill>
                        </a:rPr>
                        <a:t>Parenting style</a:t>
                      </a:r>
                    </a:p>
                    <a:p>
                      <a:endParaRPr lang="en-GB" dirty="0">
                        <a:solidFill>
                          <a:schemeClr val="bg1"/>
                        </a:solidFill>
                      </a:endParaRPr>
                    </a:p>
                  </a:txBody>
                  <a:tcPr/>
                </a:tc>
                <a:extLst>
                  <a:ext uri="{0D108BD9-81ED-4DB2-BD59-A6C34878D82A}">
                    <a16:rowId xmlns:a16="http://schemas.microsoft.com/office/drawing/2014/main" val="963809455"/>
                  </a:ext>
                </a:extLst>
              </a:tr>
              <a:tr h="370840">
                <a:tc>
                  <a:txBody>
                    <a:bodyPr/>
                    <a:lstStyle/>
                    <a:p>
                      <a:pPr marL="285750" indent="-285750">
                        <a:buFont typeface="Arial" panose="020B0604020202020204" pitchFamily="34" charset="0"/>
                        <a:buChar char="•"/>
                      </a:pPr>
                      <a:r>
                        <a:rPr lang="en-GB" dirty="0">
                          <a:solidFill>
                            <a:schemeClr val="bg1"/>
                          </a:solidFill>
                        </a:rPr>
                        <a:t>Brain development </a:t>
                      </a:r>
                    </a:p>
                    <a:p>
                      <a:pPr marL="285750" indent="-285750">
                        <a:buFont typeface="Arial" panose="020B0604020202020204" pitchFamily="34" charset="0"/>
                        <a:buChar char="•"/>
                      </a:pPr>
                      <a:endParaRPr lang="en-GB" dirty="0">
                        <a:solidFill>
                          <a:schemeClr val="bg1"/>
                        </a:solidFill>
                      </a:endParaRPr>
                    </a:p>
                  </a:txBody>
                  <a:tcPr/>
                </a:tc>
                <a:tc>
                  <a:txBody>
                    <a:bodyPr/>
                    <a:lstStyle/>
                    <a:p>
                      <a:pPr marL="285750" indent="-285750">
                        <a:buFont typeface="Arial" panose="020B0604020202020204" pitchFamily="34" charset="0"/>
                        <a:buChar char="•"/>
                      </a:pPr>
                      <a:r>
                        <a:rPr lang="en-GB" dirty="0">
                          <a:solidFill>
                            <a:schemeClr val="bg1"/>
                          </a:solidFill>
                        </a:rPr>
                        <a:t>Emotional support</a:t>
                      </a:r>
                    </a:p>
                  </a:txBody>
                  <a:tcPr/>
                </a:tc>
                <a:extLst>
                  <a:ext uri="{0D108BD9-81ED-4DB2-BD59-A6C34878D82A}">
                    <a16:rowId xmlns:a16="http://schemas.microsoft.com/office/drawing/2014/main" val="1848603127"/>
                  </a:ext>
                </a:extLst>
              </a:tr>
              <a:tr h="370840">
                <a:tc>
                  <a:txBody>
                    <a:bodyPr/>
                    <a:lstStyle/>
                    <a:p>
                      <a:pPr marL="285750" indent="-285750">
                        <a:buFont typeface="Arial" panose="020B0604020202020204" pitchFamily="34" charset="0"/>
                        <a:buChar char="•"/>
                      </a:pPr>
                      <a:r>
                        <a:rPr lang="en-GB" dirty="0">
                          <a:solidFill>
                            <a:schemeClr val="bg1"/>
                          </a:solidFill>
                        </a:rPr>
                        <a:t>Personal traits</a:t>
                      </a:r>
                    </a:p>
                  </a:txBody>
                  <a:tcPr/>
                </a:tc>
                <a:tc>
                  <a:txBody>
                    <a:bodyPr/>
                    <a:lstStyle/>
                    <a:p>
                      <a:pPr marL="285750" indent="-285750">
                        <a:buFont typeface="Arial" panose="020B0604020202020204" pitchFamily="34" charset="0"/>
                        <a:buChar char="•"/>
                      </a:pPr>
                      <a:r>
                        <a:rPr lang="en-GB" dirty="0">
                          <a:solidFill>
                            <a:schemeClr val="bg1"/>
                          </a:solidFill>
                        </a:rPr>
                        <a:t>Social  interaction </a:t>
                      </a:r>
                    </a:p>
                    <a:p>
                      <a:pPr marL="285750" indent="-285750">
                        <a:buFont typeface="Arial" panose="020B0604020202020204" pitchFamily="34" charset="0"/>
                        <a:buChar char="•"/>
                      </a:pPr>
                      <a:endParaRPr lang="en-GB" dirty="0">
                        <a:solidFill>
                          <a:schemeClr val="bg1"/>
                        </a:solidFill>
                      </a:endParaRPr>
                    </a:p>
                  </a:txBody>
                  <a:tcPr/>
                </a:tc>
                <a:extLst>
                  <a:ext uri="{0D108BD9-81ED-4DB2-BD59-A6C34878D82A}">
                    <a16:rowId xmlns:a16="http://schemas.microsoft.com/office/drawing/2014/main" val="559994996"/>
                  </a:ext>
                </a:extLst>
              </a:tr>
              <a:tr h="370840">
                <a:tc>
                  <a:txBody>
                    <a:bodyPr/>
                    <a:lstStyle/>
                    <a:p>
                      <a:pPr marL="285750" indent="-285750">
                        <a:buFont typeface="Arial" panose="020B0604020202020204" pitchFamily="34" charset="0"/>
                        <a:buChar char="•"/>
                      </a:pPr>
                      <a:r>
                        <a:rPr lang="en-GB" dirty="0">
                          <a:solidFill>
                            <a:schemeClr val="bg1"/>
                          </a:solidFill>
                        </a:rPr>
                        <a:t>Biological maturation</a:t>
                      </a:r>
                    </a:p>
                    <a:p>
                      <a:pPr marL="285750" indent="-285750">
                        <a:buFont typeface="Arial" panose="020B0604020202020204" pitchFamily="34" charset="0"/>
                        <a:buChar char="•"/>
                      </a:pPr>
                      <a:endParaRPr lang="en-GB" dirty="0">
                        <a:solidFill>
                          <a:schemeClr val="bg1"/>
                        </a:solidFill>
                      </a:endParaRPr>
                    </a:p>
                  </a:txBody>
                  <a:tcPr/>
                </a:tc>
                <a:tc>
                  <a:txBody>
                    <a:bodyPr/>
                    <a:lstStyle/>
                    <a:p>
                      <a:pPr marL="285750" indent="-285750">
                        <a:buFont typeface="Arial" panose="020B0604020202020204" pitchFamily="34" charset="0"/>
                        <a:buChar char="•"/>
                      </a:pPr>
                      <a:r>
                        <a:rPr lang="en-GB" dirty="0">
                          <a:solidFill>
                            <a:schemeClr val="bg1"/>
                          </a:solidFill>
                        </a:rPr>
                        <a:t>Relationships and upbringing</a:t>
                      </a:r>
                    </a:p>
                  </a:txBody>
                  <a:tcPr/>
                </a:tc>
                <a:extLst>
                  <a:ext uri="{0D108BD9-81ED-4DB2-BD59-A6C34878D82A}">
                    <a16:rowId xmlns:a16="http://schemas.microsoft.com/office/drawing/2014/main" val="2886305862"/>
                  </a:ext>
                </a:extLst>
              </a:tr>
            </a:tbl>
          </a:graphicData>
        </a:graphic>
      </p:graphicFrame>
      <p:sp>
        <p:nvSpPr>
          <p:cNvPr id="3" name="TextBox 2">
            <a:extLst>
              <a:ext uri="{FF2B5EF4-FFF2-40B4-BE49-F238E27FC236}">
                <a16:creationId xmlns:a16="http://schemas.microsoft.com/office/drawing/2014/main" id="{B30A395F-2CF0-D46C-799B-EA4B89755BFA}"/>
              </a:ext>
            </a:extLst>
          </p:cNvPr>
          <p:cNvSpPr txBox="1"/>
          <p:nvPr/>
        </p:nvSpPr>
        <p:spPr>
          <a:xfrm>
            <a:off x="8643503" y="6399804"/>
            <a:ext cx="6158924" cy="369332"/>
          </a:xfrm>
          <a:prstGeom prst="rect">
            <a:avLst/>
          </a:prstGeom>
          <a:noFill/>
        </p:spPr>
        <p:txBody>
          <a:bodyPr wrap="square" rtlCol="0">
            <a:spAutoFit/>
          </a:bodyPr>
          <a:lstStyle/>
          <a:p>
            <a:r>
              <a:rPr lang="en-GB" b="1" dirty="0">
                <a:solidFill>
                  <a:schemeClr val="bg1"/>
                </a:solidFill>
              </a:rPr>
              <a:t>(Bowlby 1969; Rutter, 1981)</a:t>
            </a:r>
          </a:p>
        </p:txBody>
      </p:sp>
    </p:spTree>
    <p:extLst>
      <p:ext uri="{BB962C8B-B14F-4D97-AF65-F5344CB8AC3E}">
        <p14:creationId xmlns:p14="http://schemas.microsoft.com/office/powerpoint/2010/main" val="1858387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9</a:t>
            </a:fld>
            <a:endParaRPr lang="en-US" dirty="0"/>
          </a:p>
        </p:txBody>
      </p:sp>
      <p:pic>
        <p:nvPicPr>
          <p:cNvPr id="12" name="Picture Placeholder 11" descr="A chair and table on a balcony">
            <a:extLst>
              <a:ext uri="{FF2B5EF4-FFF2-40B4-BE49-F238E27FC236}">
                <a16:creationId xmlns:a16="http://schemas.microsoft.com/office/drawing/2014/main" id="{97CF5FE8-A2FD-C460-9918-438118B2F24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p:pic>
      <p:sp>
        <p:nvSpPr>
          <p:cNvPr id="4" name="Title 3">
            <a:extLst>
              <a:ext uri="{FF2B5EF4-FFF2-40B4-BE49-F238E27FC236}">
                <a16:creationId xmlns:a16="http://schemas.microsoft.com/office/drawing/2014/main" id="{BBB2C148-9F97-3D7C-F6B6-2EE04C678DE2}"/>
              </a:ext>
            </a:extLst>
          </p:cNvPr>
          <p:cNvSpPr>
            <a:spLocks noGrp="1"/>
          </p:cNvSpPr>
          <p:nvPr>
            <p:ph type="title"/>
          </p:nvPr>
        </p:nvSpPr>
        <p:spPr>
          <a:xfrm>
            <a:off x="773731" y="443930"/>
            <a:ext cx="6595448" cy="1113475"/>
          </a:xfrm>
        </p:spPr>
        <p:txBody>
          <a:bodyPr/>
          <a:lstStyle/>
          <a:p>
            <a:pPr algn="ctr"/>
            <a:r>
              <a:rPr lang="en-GB" sz="3600" dirty="0">
                <a:latin typeface="Arial" panose="020B0604020202020204" pitchFamily="34" charset="0"/>
                <a:cs typeface="Arial" panose="020B0604020202020204" pitchFamily="34" charset="0"/>
              </a:rPr>
              <a:t>Strengths vs limitations of Bowlby</a:t>
            </a:r>
          </a:p>
        </p:txBody>
      </p:sp>
      <p:graphicFrame>
        <p:nvGraphicFramePr>
          <p:cNvPr id="10" name="Table 9">
            <a:extLst>
              <a:ext uri="{FF2B5EF4-FFF2-40B4-BE49-F238E27FC236}">
                <a16:creationId xmlns:a16="http://schemas.microsoft.com/office/drawing/2014/main" id="{2425C3E0-B595-2FF6-2951-7D1101254680}"/>
              </a:ext>
            </a:extLst>
          </p:cNvPr>
          <p:cNvGraphicFramePr>
            <a:graphicFrameLocks noGrp="1"/>
          </p:cNvGraphicFramePr>
          <p:nvPr>
            <p:extLst>
              <p:ext uri="{D42A27DB-BD31-4B8C-83A1-F6EECF244321}">
                <p14:modId xmlns:p14="http://schemas.microsoft.com/office/powerpoint/2010/main" val="1197277740"/>
              </p:ext>
            </p:extLst>
          </p:nvPr>
        </p:nvGraphicFramePr>
        <p:xfrm>
          <a:off x="429207" y="1701800"/>
          <a:ext cx="6939970" cy="4958536"/>
        </p:xfrm>
        <a:graphic>
          <a:graphicData uri="http://schemas.openxmlformats.org/drawingml/2006/table">
            <a:tbl>
              <a:tblPr firstRow="1" bandRow="1">
                <a:tableStyleId>{69012ECD-51FC-41F1-AA8D-1B2483CD663E}</a:tableStyleId>
              </a:tblPr>
              <a:tblGrid>
                <a:gridCol w="3469985">
                  <a:extLst>
                    <a:ext uri="{9D8B030D-6E8A-4147-A177-3AD203B41FA5}">
                      <a16:colId xmlns:a16="http://schemas.microsoft.com/office/drawing/2014/main" val="3999452781"/>
                    </a:ext>
                  </a:extLst>
                </a:gridCol>
                <a:gridCol w="3469985">
                  <a:extLst>
                    <a:ext uri="{9D8B030D-6E8A-4147-A177-3AD203B41FA5}">
                      <a16:colId xmlns:a16="http://schemas.microsoft.com/office/drawing/2014/main" val="1911722011"/>
                    </a:ext>
                  </a:extLst>
                </a:gridCol>
              </a:tblGrid>
              <a:tr h="942454">
                <a:tc>
                  <a:txBody>
                    <a:bodyPr/>
                    <a:lstStyle/>
                    <a:p>
                      <a:r>
                        <a:rPr lang="en-GB" dirty="0"/>
                        <a:t>STRENGTHS</a:t>
                      </a:r>
                    </a:p>
                  </a:txBody>
                  <a:tcPr/>
                </a:tc>
                <a:tc>
                  <a:txBody>
                    <a:bodyPr/>
                    <a:lstStyle/>
                    <a:p>
                      <a:r>
                        <a:rPr lang="en-GB" dirty="0"/>
                        <a:t>LIMITATIONS</a:t>
                      </a:r>
                    </a:p>
                  </a:txBody>
                  <a:tcPr/>
                </a:tc>
                <a:extLst>
                  <a:ext uri="{0D108BD9-81ED-4DB2-BD59-A6C34878D82A}">
                    <a16:rowId xmlns:a16="http://schemas.microsoft.com/office/drawing/2014/main" val="2805634849"/>
                  </a:ext>
                </a:extLst>
              </a:tr>
              <a:tr h="942454">
                <a:tc>
                  <a:txBody>
                    <a:bodyPr/>
                    <a:lstStyle/>
                    <a:p>
                      <a:r>
                        <a:rPr lang="en-GB" dirty="0"/>
                        <a:t>Bowlby highlights the importance of early emotional relationships </a:t>
                      </a:r>
                    </a:p>
                  </a:txBody>
                  <a:tcPr/>
                </a:tc>
                <a:tc>
                  <a:txBody>
                    <a:bodyPr/>
                    <a:lstStyle/>
                    <a:p>
                      <a:r>
                        <a:rPr lang="en-GB" dirty="0"/>
                        <a:t>Bowlby’s theory focuses heavily on one primary  attachment.</a:t>
                      </a:r>
                    </a:p>
                  </a:txBody>
                  <a:tcPr/>
                </a:tc>
                <a:extLst>
                  <a:ext uri="{0D108BD9-81ED-4DB2-BD59-A6C34878D82A}">
                    <a16:rowId xmlns:a16="http://schemas.microsoft.com/office/drawing/2014/main" val="3180630069"/>
                  </a:ext>
                </a:extLst>
              </a:tr>
              <a:tr h="942454">
                <a:tc>
                  <a:txBody>
                    <a:bodyPr/>
                    <a:lstStyle/>
                    <a:p>
                      <a:r>
                        <a:rPr lang="en-GB" dirty="0"/>
                        <a:t>The theory helps practitioners recognise a child’s need for security,</a:t>
                      </a:r>
                    </a:p>
                  </a:txBody>
                  <a:tcPr/>
                </a:tc>
                <a:tc>
                  <a:txBody>
                    <a:bodyPr/>
                    <a:lstStyle/>
                    <a:p>
                      <a:r>
                        <a:rPr lang="en-GB" dirty="0"/>
                        <a:t>Attachment patterns  and caregiving practises  can vary across cultures.</a:t>
                      </a:r>
                    </a:p>
                  </a:txBody>
                  <a:tcPr/>
                </a:tc>
                <a:extLst>
                  <a:ext uri="{0D108BD9-81ED-4DB2-BD59-A6C34878D82A}">
                    <a16:rowId xmlns:a16="http://schemas.microsoft.com/office/drawing/2014/main" val="1969414395"/>
                  </a:ext>
                </a:extLst>
              </a:tr>
              <a:tr h="942454">
                <a:tc>
                  <a:txBody>
                    <a:bodyPr/>
                    <a:lstStyle/>
                    <a:p>
                      <a:r>
                        <a:rPr lang="en-GB" dirty="0"/>
                        <a:t>Has influenced childcare practises such as consistent key person relationships.</a:t>
                      </a:r>
                    </a:p>
                  </a:txBody>
                  <a:tcPr/>
                </a:tc>
                <a:tc>
                  <a:txBody>
                    <a:bodyPr/>
                    <a:lstStyle/>
                    <a:p>
                      <a:r>
                        <a:rPr lang="en-GB" dirty="0"/>
                        <a:t>The theory cannot explain every aspect of Shona’s communication or social difficulties.</a:t>
                      </a:r>
                    </a:p>
                  </a:txBody>
                  <a:tcPr/>
                </a:tc>
                <a:extLst>
                  <a:ext uri="{0D108BD9-81ED-4DB2-BD59-A6C34878D82A}">
                    <a16:rowId xmlns:a16="http://schemas.microsoft.com/office/drawing/2014/main" val="607167404"/>
                  </a:ext>
                </a:extLst>
              </a:tr>
              <a:tr h="942454">
                <a:tc>
                  <a:txBody>
                    <a:bodyPr/>
                    <a:lstStyle/>
                    <a:p>
                      <a:r>
                        <a:rPr lang="en-GB" dirty="0"/>
                        <a:t>Helps professionals understand emotional development,</a:t>
                      </a:r>
                    </a:p>
                  </a:txBody>
                  <a:tcPr/>
                </a:tc>
                <a:tc>
                  <a:txBody>
                    <a:bodyPr/>
                    <a:lstStyle/>
                    <a:p>
                      <a:endParaRPr lang="en-GB" dirty="0"/>
                    </a:p>
                  </a:txBody>
                  <a:tcPr/>
                </a:tc>
                <a:extLst>
                  <a:ext uri="{0D108BD9-81ED-4DB2-BD59-A6C34878D82A}">
                    <a16:rowId xmlns:a16="http://schemas.microsoft.com/office/drawing/2014/main" val="297536153"/>
                  </a:ext>
                </a:extLst>
              </a:tr>
            </a:tbl>
          </a:graphicData>
        </a:graphic>
      </p:graphicFrame>
    </p:spTree>
    <p:extLst>
      <p:ext uri="{BB962C8B-B14F-4D97-AF65-F5344CB8AC3E}">
        <p14:creationId xmlns:p14="http://schemas.microsoft.com/office/powerpoint/2010/main" val="1834936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6B74622-7DE0-8F9D-5C52-82D39E218EE1}"/>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4" name="Title 3">
            <a:extLst>
              <a:ext uri="{FF2B5EF4-FFF2-40B4-BE49-F238E27FC236}">
                <a16:creationId xmlns:a16="http://schemas.microsoft.com/office/drawing/2014/main" id="{C48298A2-EE42-99D6-7958-68C8EF7CEF5B}"/>
              </a:ext>
            </a:extLst>
          </p:cNvPr>
          <p:cNvSpPr>
            <a:spLocks noGrp="1"/>
          </p:cNvSpPr>
          <p:nvPr>
            <p:ph type="title"/>
          </p:nvPr>
        </p:nvSpPr>
        <p:spPr/>
        <p:txBody>
          <a:bodyPr/>
          <a:lstStyle/>
          <a:p>
            <a:r>
              <a:rPr lang="en-GB" dirty="0"/>
              <a:t>Conclusion</a:t>
            </a:r>
          </a:p>
        </p:txBody>
      </p:sp>
      <p:sp>
        <p:nvSpPr>
          <p:cNvPr id="10" name="TextBox 9">
            <a:extLst>
              <a:ext uri="{FF2B5EF4-FFF2-40B4-BE49-F238E27FC236}">
                <a16:creationId xmlns:a16="http://schemas.microsoft.com/office/drawing/2014/main" id="{4CA59A51-F462-CD58-DC59-445ED6BCA84C}"/>
              </a:ext>
            </a:extLst>
          </p:cNvPr>
          <p:cNvSpPr txBox="1"/>
          <p:nvPr/>
        </p:nvSpPr>
        <p:spPr>
          <a:xfrm>
            <a:off x="800100" y="2034386"/>
            <a:ext cx="5156200" cy="397031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Bowlby’s theory provide </a:t>
            </a:r>
            <a:r>
              <a:rPr lang="en-GB" b="1" dirty="0">
                <a:latin typeface="Arial" panose="020B0604020202020204" pitchFamily="34" charset="0"/>
                <a:cs typeface="Arial" panose="020B0604020202020204" pitchFamily="34" charset="0"/>
              </a:rPr>
              <a:t>sone</a:t>
            </a:r>
            <a:r>
              <a:rPr lang="en-GB" dirty="0">
                <a:latin typeface="Arial" panose="020B0604020202020204" pitchFamily="34" charset="0"/>
                <a:cs typeface="Arial" panose="020B0604020202020204" pitchFamily="34" charset="0"/>
              </a:rPr>
              <a:t> framework for </a:t>
            </a:r>
            <a:r>
              <a:rPr lang="en-GB" b="1" dirty="0">
                <a:latin typeface="Arial" panose="020B0604020202020204" pitchFamily="34" charset="0"/>
                <a:cs typeface="Arial" panose="020B0604020202020204" pitchFamily="34" charset="0"/>
              </a:rPr>
              <a:t>understand </a:t>
            </a:r>
            <a:r>
              <a:rPr lang="en-GB" dirty="0">
                <a:latin typeface="Arial" panose="020B0604020202020204" pitchFamily="34" charset="0"/>
                <a:cs typeface="Arial" panose="020B0604020202020204" pitchFamily="34" charset="0"/>
              </a:rPr>
              <a:t>Shona’s separation anxiety.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 secure and consistent relationship with one key person may help her adjust and settle down comfortably.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Both nature and nurture influence development.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Practitioners should consider more than just Shona’s separation anxiety such as </a:t>
            </a:r>
            <a:r>
              <a:rPr lang="en-GB" dirty="0"/>
              <a:t>her individual needs, development, family circumstances etc.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04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7223-A893-96A6-F0E7-83F317B9BE5B}"/>
              </a:ext>
            </a:extLst>
          </p:cNvPr>
          <p:cNvSpPr>
            <a:spLocks noGrp="1"/>
          </p:cNvSpPr>
          <p:nvPr>
            <p:ph type="ctrTitle"/>
          </p:nvPr>
        </p:nvSpPr>
        <p:spPr>
          <a:xfrm>
            <a:off x="633762" y="0"/>
            <a:ext cx="10924476" cy="1843724"/>
          </a:xfrm>
        </p:spPr>
        <p:txBody>
          <a:bodyPr/>
          <a:lstStyle/>
          <a:p>
            <a:r>
              <a:rPr lang="en-US" dirty="0"/>
              <a:t>references</a:t>
            </a:r>
          </a:p>
        </p:txBody>
      </p:sp>
      <p:sp>
        <p:nvSpPr>
          <p:cNvPr id="3" name="TextBox 2">
            <a:extLst>
              <a:ext uri="{FF2B5EF4-FFF2-40B4-BE49-F238E27FC236}">
                <a16:creationId xmlns:a16="http://schemas.microsoft.com/office/drawing/2014/main" id="{DA0E5CC6-4F86-76FA-602A-7CF7ED3B74FC}"/>
              </a:ext>
            </a:extLst>
          </p:cNvPr>
          <p:cNvSpPr txBox="1"/>
          <p:nvPr/>
        </p:nvSpPr>
        <p:spPr>
          <a:xfrm>
            <a:off x="869430" y="1843724"/>
            <a:ext cx="8004748" cy="4247317"/>
          </a:xfrm>
          <a:prstGeom prst="rect">
            <a:avLst/>
          </a:prstGeom>
          <a:noFill/>
        </p:spPr>
        <p:txBody>
          <a:bodyPr wrap="square" rtlCol="0">
            <a:spAutoFit/>
          </a:bodyPr>
          <a:lstStyle/>
          <a:p>
            <a:pPr marL="342900" indent="-342900">
              <a:buFont typeface="+mj-lt"/>
              <a:buAutoNum type="arabicPeriod"/>
            </a:pPr>
            <a:r>
              <a:rPr lang="en-GB" dirty="0">
                <a:solidFill>
                  <a:schemeClr val="bg1"/>
                </a:solidFill>
                <a:latin typeface="Arial" panose="020B0604020202020204" pitchFamily="34" charset="0"/>
                <a:cs typeface="Arial" panose="020B0604020202020204" pitchFamily="34" charset="0"/>
              </a:rPr>
              <a:t>Ainsworth, M.D.S., </a:t>
            </a:r>
            <a:r>
              <a:rPr lang="en-GB" dirty="0" err="1">
                <a:solidFill>
                  <a:schemeClr val="bg1"/>
                </a:solidFill>
                <a:latin typeface="Arial" panose="020B0604020202020204" pitchFamily="34" charset="0"/>
                <a:cs typeface="Arial" panose="020B0604020202020204" pitchFamily="34" charset="0"/>
              </a:rPr>
              <a:t>Blehar</a:t>
            </a:r>
            <a:r>
              <a:rPr lang="en-GB" dirty="0">
                <a:solidFill>
                  <a:schemeClr val="bg1"/>
                </a:solidFill>
                <a:latin typeface="Arial" panose="020B0604020202020204" pitchFamily="34" charset="0"/>
                <a:cs typeface="Arial" panose="020B0604020202020204" pitchFamily="34" charset="0"/>
              </a:rPr>
              <a:t>, M.C., Waters, E. and Wall, S. (1978) Patterns of Attachment: A Psychological Study of the Strange Situation. Hillsdale, NJ: Lawrence Erlbaum Associates.</a:t>
            </a:r>
          </a:p>
          <a:p>
            <a:pPr marL="342900" indent="-342900">
              <a:buFont typeface="+mj-lt"/>
              <a:buAutoNum type="arabicPeriod"/>
            </a:pPr>
            <a:r>
              <a:rPr lang="en-GB" dirty="0">
                <a:solidFill>
                  <a:schemeClr val="bg1"/>
                </a:solidFill>
                <a:latin typeface="Arial" panose="020B0604020202020204" pitchFamily="34" charset="0"/>
                <a:cs typeface="Arial" panose="020B0604020202020204" pitchFamily="34" charset="0"/>
              </a:rPr>
              <a:t>Bowlby, J. (1969) Attachment and Loss. Volume 1: Attachment. London: Hogarth Press.</a:t>
            </a:r>
          </a:p>
          <a:p>
            <a:pPr marL="342900" indent="-342900">
              <a:buFont typeface="+mj-lt"/>
              <a:buAutoNum type="arabicPeriod"/>
            </a:pPr>
            <a:r>
              <a:rPr lang="en-GB" dirty="0">
                <a:solidFill>
                  <a:schemeClr val="bg1"/>
                </a:solidFill>
                <a:latin typeface="Arial" panose="020B0604020202020204" pitchFamily="34" charset="0"/>
                <a:cs typeface="Arial" panose="020B0604020202020204" pitchFamily="34" charset="0"/>
              </a:rPr>
              <a:t>Cassidy, J. and Shaver, P.R. (eds.) (2016) Handbook of Attachment: Theory, Research, and Clinical Applications. 3rd </a:t>
            </a:r>
            <a:r>
              <a:rPr lang="en-GB" dirty="0" err="1">
                <a:solidFill>
                  <a:schemeClr val="bg1"/>
                </a:solidFill>
                <a:latin typeface="Arial" panose="020B0604020202020204" pitchFamily="34" charset="0"/>
                <a:cs typeface="Arial" panose="020B0604020202020204" pitchFamily="34" charset="0"/>
              </a:rPr>
              <a:t>edn</a:t>
            </a:r>
            <a:r>
              <a:rPr lang="en-GB" dirty="0">
                <a:solidFill>
                  <a:schemeClr val="bg1"/>
                </a:solidFill>
                <a:latin typeface="Arial" panose="020B0604020202020204" pitchFamily="34" charset="0"/>
                <a:cs typeface="Arial" panose="020B0604020202020204" pitchFamily="34" charset="0"/>
              </a:rPr>
              <a:t>. New York: Guilford Press.</a:t>
            </a:r>
          </a:p>
          <a:p>
            <a:pPr marL="342900" indent="-342900">
              <a:buFont typeface="+mj-lt"/>
              <a:buAutoNum type="arabicPeriod"/>
            </a:pPr>
            <a:r>
              <a:rPr lang="en-GB" dirty="0">
                <a:solidFill>
                  <a:schemeClr val="bg1"/>
                </a:solidFill>
                <a:latin typeface="Arial" panose="020B0604020202020204" pitchFamily="34" charset="0"/>
                <a:cs typeface="Arial" panose="020B0604020202020204" pitchFamily="34" charset="0"/>
              </a:rPr>
              <a:t>Department for Education (2024) Development Matters: Non-statutory Curriculum Guidance for the Early Years Foundation Stage. London: Department for Education.</a:t>
            </a:r>
          </a:p>
          <a:p>
            <a:pPr marL="342900" indent="-342900">
              <a:buFont typeface="+mj-lt"/>
              <a:buAutoNum type="arabicPeriod"/>
            </a:pPr>
            <a:r>
              <a:rPr lang="en-GB" dirty="0">
                <a:solidFill>
                  <a:schemeClr val="bg1"/>
                </a:solidFill>
                <a:latin typeface="Arial" panose="020B0604020202020204" pitchFamily="34" charset="0"/>
                <a:cs typeface="Arial" panose="020B0604020202020204" pitchFamily="34" charset="0"/>
              </a:rPr>
              <a:t>Rutter, M. (1981) Maternal Deprivation Reassessed. 2nd </a:t>
            </a:r>
            <a:r>
              <a:rPr lang="en-GB" dirty="0" err="1">
                <a:solidFill>
                  <a:schemeClr val="bg1"/>
                </a:solidFill>
                <a:latin typeface="Arial" panose="020B0604020202020204" pitchFamily="34" charset="0"/>
                <a:cs typeface="Arial" panose="020B0604020202020204" pitchFamily="34" charset="0"/>
              </a:rPr>
              <a:t>edn</a:t>
            </a:r>
            <a:r>
              <a:rPr lang="en-GB" dirty="0">
                <a:solidFill>
                  <a:schemeClr val="bg1"/>
                </a:solidFill>
                <a:latin typeface="Arial" panose="020B0604020202020204" pitchFamily="34" charset="0"/>
                <a:cs typeface="Arial" panose="020B0604020202020204" pitchFamily="34" charset="0"/>
              </a:rPr>
              <a:t>. Harmondsworth: Penguin </a:t>
            </a:r>
            <a:r>
              <a:rPr lang="en-GB" dirty="0" err="1">
                <a:solidFill>
                  <a:schemeClr val="bg1"/>
                </a:solidFill>
                <a:latin typeface="Arial" panose="020B0604020202020204" pitchFamily="34" charset="0"/>
                <a:cs typeface="Arial" panose="020B0604020202020204" pitchFamily="34" charset="0"/>
              </a:rPr>
              <a:t>Books.Schaffer</a:t>
            </a:r>
            <a:r>
              <a:rPr lang="en-GB" dirty="0">
                <a:solidFill>
                  <a:schemeClr val="bg1"/>
                </a:solidFill>
                <a:latin typeface="Arial" panose="020B0604020202020204" pitchFamily="34" charset="0"/>
                <a:cs typeface="Arial" panose="020B0604020202020204" pitchFamily="34" charset="0"/>
              </a:rPr>
              <a:t>, H.R. and Emerson, P.E. (1964) ‘The development of social attachments in infancy’, Monographs of the Society for Research in Child Development, 29(3), pp. 1–7</a:t>
            </a:r>
          </a:p>
        </p:txBody>
      </p:sp>
    </p:spTree>
    <p:extLst>
      <p:ext uri="{BB962C8B-B14F-4D97-AF65-F5344CB8AC3E}">
        <p14:creationId xmlns:p14="http://schemas.microsoft.com/office/powerpoint/2010/main" val="3761678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1CBA-BF0E-B09D-1B6D-7B68C95FAF55}"/>
              </a:ext>
            </a:extLst>
          </p:cNvPr>
          <p:cNvSpPr>
            <a:spLocks noGrp="1"/>
          </p:cNvSpPr>
          <p:nvPr>
            <p:ph type="title"/>
          </p:nvPr>
        </p:nvSpPr>
        <p:spPr>
          <a:xfrm>
            <a:off x="631069" y="2865120"/>
            <a:ext cx="3401568" cy="1127760"/>
          </a:xfrm>
        </p:spPr>
        <p:txBody>
          <a:bodyPr/>
          <a:lstStyle/>
          <a:p>
            <a:r>
              <a:rPr lang="en-US" dirty="0"/>
              <a:t>Thank you</a:t>
            </a:r>
          </a:p>
        </p:txBody>
      </p:sp>
      <p:sp>
        <p:nvSpPr>
          <p:cNvPr id="6" name="Slide Number Placeholder 5">
            <a:extLst>
              <a:ext uri="{FF2B5EF4-FFF2-40B4-BE49-F238E27FC236}">
                <a16:creationId xmlns:a16="http://schemas.microsoft.com/office/drawing/2014/main" id="{390E8512-F192-F148-7D3C-9D173B81DA84}"/>
              </a:ext>
            </a:extLst>
          </p:cNvPr>
          <p:cNvSpPr>
            <a:spLocks noGrp="1"/>
          </p:cNvSpPr>
          <p:nvPr>
            <p:ph type="sldNum" sz="quarter" idx="12"/>
          </p:nvPr>
        </p:nvSpPr>
        <p:spPr/>
        <p:txBody>
          <a:bodyPr/>
          <a:lstStyle/>
          <a:p>
            <a:fld id="{CC057153-B650-4DEB-B370-79DDCFDCE934}" type="slidenum">
              <a:rPr lang="en-US" smtClean="0"/>
              <a:pPr/>
              <a:t>12</a:t>
            </a:fld>
            <a:endParaRPr lang="en-US" dirty="0"/>
          </a:p>
        </p:txBody>
      </p:sp>
      <p:pic>
        <p:nvPicPr>
          <p:cNvPr id="8" name="Picture Placeholder 7" descr="A living room with a white sofa and a coffee table">
            <a:extLst>
              <a:ext uri="{FF2B5EF4-FFF2-40B4-BE49-F238E27FC236}">
                <a16:creationId xmlns:a16="http://schemas.microsoft.com/office/drawing/2014/main" id="{4CEF7857-464F-3B7A-9327-7E3B813EECFF}"/>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3843793409"/>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customXml/itemProps2.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301439-688F-4D19-B908-B48B62C56078}">
  <ds:schemaRefs>
    <ds:schemaRef ds:uri="http://schemas.microsoft.com/sharepoint/v3/contenttype/forms"/>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{05045DBD-94B9-45AB-8C25-C96AC34724E7}9a8ca73c-9ec2-4fbe-abc4-e368f4cb1a3b-TF575ccade-082f-4251-9f61-e4053e242b00_win32</Template>
  <TotalTime>537</TotalTime>
  <Words>2517</Words>
  <Application>Microsoft Office PowerPoint</Application>
  <PresentationFormat>Widescreen</PresentationFormat>
  <Paragraphs>157</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Nunito Sans</vt:lpstr>
      <vt:lpstr>Univers Light</vt:lpstr>
      <vt:lpstr>Wingdings</vt:lpstr>
      <vt:lpstr>JapandiLinearHarmony</vt:lpstr>
      <vt:lpstr>Assignment 1 : individual presentation  Module : Psychology in Health and Social Module code : LCHS4010 LECTURER: DR. HELEN PARSONS</vt:lpstr>
      <vt:lpstr>Shona’s case study</vt:lpstr>
      <vt:lpstr>PowerPoint Presentation</vt:lpstr>
      <vt:lpstr>KEY CONCEPTS OF BOWLBY’S THEORY</vt:lpstr>
      <vt:lpstr>APPLYING BOWLBY TO SHONA    </vt:lpstr>
      <vt:lpstr>Practical strategies for shona</vt:lpstr>
      <vt:lpstr>PowerPoint Presentation</vt:lpstr>
      <vt:lpstr>PowerPoint Presentation</vt:lpstr>
      <vt:lpstr>Strengths vs limitations of Bowlby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Idreis (2522172)</dc:creator>
  <cp:lastModifiedBy>Mohammed Idreis (2522172)</cp:lastModifiedBy>
  <cp:revision>1</cp:revision>
  <dcterms:created xsi:type="dcterms:W3CDTF">2026-09-25T19:41:23Z</dcterms:created>
  <dcterms:modified xsi:type="dcterms:W3CDTF">2026-10-11T21:41:42Z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