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07" autoAdjust="0"/>
    <p:restoredTop sz="94660"/>
  </p:normalViewPr>
  <p:slideViewPr>
    <p:cSldViewPr snapToGrid="0">
      <p:cViewPr varScale="1">
        <p:scale>
          <a:sx n="81" d="100"/>
          <a:sy n="81" d="100"/>
        </p:scale>
        <p:origin x="288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3ED1A1-1625-1833-7AF7-ED8B182851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DFB9BB-6246-C62C-1651-65CA6E490C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F96B5D-F3C5-9084-98D1-33166AB32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55AE-C223-42F6-B271-C34EBBB2CAA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8DBB0A-6E66-1995-3284-99906A1178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6D4485-68B0-12A2-1274-89C259AE18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2DD58-EE32-46FB-A91F-442D4FA0F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33444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668B2B-B25F-D532-26AB-03B1B3057F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873378-02F6-C5F3-76AE-CE59711149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4439E5-47DF-2393-4BBF-4AD83CBE93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55AE-C223-42F6-B271-C34EBBB2CAA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996DCC-A42B-D717-D36F-88219BD873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34A3BD-FFB8-7D42-DB4D-DE11F98121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2DD58-EE32-46FB-A91F-442D4FA0F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8031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06679-5A2F-0F09-9603-ADCE7B2CAB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FB74F3-3043-617C-8D41-4BAB8B16AB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5D50E9-E0B0-AF89-E4F3-68F3B87F0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55AE-C223-42F6-B271-C34EBBB2CAA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1F4B72-7E3F-4201-800C-49D9B8636E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EC3C54-2FA0-F6A4-7F89-3E6E1FCC9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2DD58-EE32-46FB-A91F-442D4FA0F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30665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68611-E258-FF46-B5FD-6C885280B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6B3EB-FF77-92A7-2304-743081FB2B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3A5E96-D296-654C-1708-5F321C556F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0DC25D-2BBF-E78B-B5FD-0CBD81D573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55AE-C223-42F6-B271-C34EBBB2CAA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434E15-430F-83F3-ECFA-4FB496281E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0B2752-E46B-E1EE-A443-CC2C08B9D9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2DD58-EE32-46FB-A91F-442D4FA0F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9622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B3AF78-355A-79AB-1459-59E56BD3AC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B722AF-EC8A-6633-2C98-C10679B734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661141D-DB19-4C01-58AE-AB2F8DC54EF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2FF035A-A0FF-21F3-951F-FEDD4296CD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9CE8512-F8A4-F92A-61B6-451936B482B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DC6C9F-E04F-D0EF-0CC6-904A7CBE7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55AE-C223-42F6-B271-C34EBBB2CAA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90F5CA-5AD8-40DD-6153-A62B9F67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1393F15-B618-D656-520F-7DA19F4FF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2DD58-EE32-46FB-A91F-442D4FA0F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0662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2915BC-F366-32E3-8847-AD81CAB012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F063C9B-1B1D-8CC5-9454-162A39A62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55AE-C223-42F6-B271-C34EBBB2CAA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92AEC2-6FE3-194A-A240-2DD014E6F3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AF5CB6-3391-91DD-B7D5-58F54E5C97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2DD58-EE32-46FB-A91F-442D4FA0F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3581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53ADB73-668C-E28B-E08F-9FEF134BDC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55AE-C223-42F6-B271-C34EBBB2CAA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D3577F-C0F9-1430-AA48-4272C48DAD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011A19F-1BF4-61D4-521A-FD821ED63E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2DD58-EE32-46FB-A91F-442D4FA0F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2540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1E79C6-834E-5771-C1A2-B33DC14066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114755-DD3C-002D-B12C-D70F35B345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22C176D-08A1-376F-B04E-5036252C446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8B0356-D82A-B811-BB84-D91233E8AA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55AE-C223-42F6-B271-C34EBBB2CAA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CBF2AC-EDDD-B28E-8B33-10CC09DD55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C84DA07-374E-3E05-AE74-BC3B6F5353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2DD58-EE32-46FB-A91F-442D4FA0F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02790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CCF78-0002-0AD4-EAFF-C8287CD52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142C73-6032-0DC1-8CED-0DBDEAABBBD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67F6C68-C79F-AE2F-91E2-8DD4FD4908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6ED514-BC25-7B0D-4A99-8300A901BF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55AE-C223-42F6-B271-C34EBBB2CAA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957B7A-AF8F-1E99-482F-0A8E1668E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93CF42-1EAE-11D4-7F8C-90207A752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2DD58-EE32-46FB-A91F-442D4FA0F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29003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F99E0C-26E7-0B15-6AEC-4B0E3522C0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97F90FB-4996-28A3-3D37-B4B57BB822A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A36741-6CF4-8F08-C72D-2DE26CF158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55AE-C223-42F6-B271-C34EBBB2CAA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15C9A4-883C-5B07-9A8B-57EA68605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DB44A9-DA60-1E1A-F57E-7BDF08395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2DD58-EE32-46FB-A91F-442D4FA0F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06720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7300BCA-E59C-02C4-47FD-912D610D19F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C679B4A-EAD2-45B4-0670-3CCD625C92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0D3EA5-A155-065E-B589-830685717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FE55AE-C223-42F6-B271-C34EBBB2CAA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EEF888-E9A2-D37D-F2B8-AB06956033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7B989B-D9BE-D022-9D89-FA617C4A4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EF2DD58-EE32-46FB-A91F-442D4FA0F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9132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07F89FB-F888-7FE7-EF4B-BC0B9E793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3D2DCD9-86CD-4906-EC14-70447A86D9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4407AD-7403-815B-6EC4-62C3B80A5A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FE55AE-C223-42F6-B271-C34EBBB2CAA3}" type="datetimeFigureOut">
              <a:rPr lang="en-GB" smtClean="0"/>
              <a:t>19/03/2026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793CBA-F2FC-7470-E21E-0136B1B91BE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734277-65D9-9C04-93F6-5AFEB16311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EF2DD58-EE32-46FB-A91F-442D4FA0FC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82430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5C4651-B416-684D-DFF2-25505222D18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Independent Project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6FD417-D82B-5FA5-13B5-60489024DB6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Chapter 1</a:t>
            </a:r>
          </a:p>
          <a:p>
            <a:r>
              <a:rPr lang="en-GB" sz="3600" b="1" dirty="0"/>
              <a:t>Top Tips</a:t>
            </a:r>
          </a:p>
        </p:txBody>
      </p:sp>
    </p:spTree>
    <p:extLst>
      <p:ext uri="{BB962C8B-B14F-4D97-AF65-F5344CB8AC3E}">
        <p14:creationId xmlns:p14="http://schemas.microsoft.com/office/powerpoint/2010/main" val="69391009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967184-BF30-C205-7E40-42192FFE36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One: </a:t>
            </a:r>
            <a:r>
              <a:rPr lang="en-GB" i="1" dirty="0"/>
              <a:t>The Context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221A52-65CA-9A9F-E602-99DEF94176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Chapter One sets the scene for your Independent Project. It tells the reader </a:t>
            </a:r>
            <a:r>
              <a:rPr lang="en-GB" b="1" dirty="0"/>
              <a:t>what</a:t>
            </a:r>
            <a:r>
              <a:rPr lang="en-GB" dirty="0"/>
              <a:t> your study is about, </a:t>
            </a:r>
            <a:r>
              <a:rPr lang="en-GB" b="1" dirty="0"/>
              <a:t>why</a:t>
            </a:r>
            <a:r>
              <a:rPr lang="en-GB" dirty="0"/>
              <a:t> it matters, and </a:t>
            </a:r>
            <a:r>
              <a:rPr lang="en-GB" b="1" dirty="0"/>
              <a:t>how</a:t>
            </a:r>
            <a:r>
              <a:rPr lang="en-GB" dirty="0"/>
              <a:t> you plan to approach it. </a:t>
            </a:r>
          </a:p>
          <a:p>
            <a:r>
              <a:rPr lang="en-GB" dirty="0"/>
              <a:t>Think of it as your project’s introduction and justification – your opportunity to explain the </a:t>
            </a:r>
            <a:r>
              <a:rPr lang="en-GB" i="1" dirty="0"/>
              <a:t>story behind your research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99093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DE945D-7409-8E6A-67E9-826B314E84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Explain the Context: </a:t>
            </a:r>
            <a:br>
              <a:rPr lang="en-GB" dirty="0"/>
            </a:br>
            <a:r>
              <a:rPr lang="en-GB" dirty="0"/>
              <a:t>Why This Study? Why Now? Why Here? Why You?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EE8C08-DD05-F5DE-22D2-A1EEC3543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Why this study?</a:t>
            </a:r>
            <a:r>
              <a:rPr lang="en-GB" dirty="0"/>
              <a:t> Identify the central issue, theme, or phenomenon you’ve chosen. What caught your attention about this topic?</a:t>
            </a:r>
          </a:p>
          <a:p>
            <a:r>
              <a:rPr lang="en-GB" b="1" dirty="0"/>
              <a:t>Why now?</a:t>
            </a:r>
            <a:r>
              <a:rPr lang="en-GB" dirty="0"/>
              <a:t> Explain the timeliness – for example, does your study respond to a current challenge, debate, or emerging trend?</a:t>
            </a:r>
          </a:p>
          <a:p>
            <a:r>
              <a:rPr lang="en-GB" b="1" dirty="0"/>
              <a:t>Why here?</a:t>
            </a:r>
            <a:r>
              <a:rPr lang="en-GB" dirty="0"/>
              <a:t> Justify your particular setting or focus (e.g., a specific community, youth centre, organisation, or policy area).</a:t>
            </a:r>
          </a:p>
          <a:p>
            <a:r>
              <a:rPr lang="en-GB" b="1" dirty="0"/>
              <a:t>Why you?</a:t>
            </a:r>
            <a:r>
              <a:rPr lang="en-GB" dirty="0"/>
              <a:t> Reflect briefly on your own connection to the topic – your interest, experience, or professional background that makes this meaningful.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2216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D634B9-325A-0253-1D6E-EC3BA2DBA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example…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93D02-E159-5FC6-D9FA-F5EEA2597DB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/>
              <a:t>“As a youth worker in a post-pandemic context, the researcher has noticed increased digital disengagement among young people. This study explores how online youth work strategies can rebuild connection”.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81168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B7866894-D7BA-1D0A-ED93-181913850A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 the Research Problem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B46919A-9F23-C592-E460-FDE834152A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Frame your Independent Project around a clear </a:t>
            </a:r>
            <a:r>
              <a:rPr lang="en-GB" b="1" dirty="0"/>
              <a:t>problem or question</a:t>
            </a:r>
            <a:r>
              <a:rPr lang="en-GB" dirty="0"/>
              <a:t>:</a:t>
            </a:r>
          </a:p>
          <a:p>
            <a:pPr lvl="1"/>
            <a:r>
              <a:rPr lang="en-GB" b="1" dirty="0"/>
              <a:t>Is there a problem? What is it?</a:t>
            </a:r>
            <a:r>
              <a:rPr lang="en-GB" dirty="0"/>
              <a:t> Define the issue or gap you’ve observed. Avoid generalisations – be specific.</a:t>
            </a:r>
          </a:p>
          <a:p>
            <a:pPr lvl="1"/>
            <a:r>
              <a:rPr lang="en-GB" b="1" dirty="0"/>
              <a:t>Why does it need to be solved?</a:t>
            </a:r>
            <a:r>
              <a:rPr lang="en-GB" dirty="0"/>
              <a:t> Show the significance or consequences of the problem if it remains unaddressed.</a:t>
            </a:r>
          </a:p>
          <a:p>
            <a:pPr lvl="1"/>
            <a:r>
              <a:rPr lang="en-GB" b="1" dirty="0"/>
              <a:t>Who is affected?</a:t>
            </a:r>
            <a:r>
              <a:rPr lang="en-GB" dirty="0"/>
              <a:t> Indicate who might benefit from your study (e.g., practitioners, policymakers, young people, educators).</a:t>
            </a:r>
          </a:p>
          <a:p>
            <a:pPr lvl="1"/>
            <a:r>
              <a:rPr lang="en-GB" b="1" dirty="0"/>
              <a:t>In what way will they benefit?</a:t>
            </a:r>
            <a:r>
              <a:rPr lang="en-GB" dirty="0"/>
              <a:t> Explain the practical or theoretical difference your research might make.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6895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1EBE7C-18E3-AFF9-92E6-F1B930EFBA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Clarify Your Contribution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A6D8E8-8692-8D47-AD85-72797DB644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Demonstrate awareness of existing research by asking:</a:t>
            </a:r>
          </a:p>
          <a:p>
            <a:pPr lvl="1"/>
            <a:r>
              <a:rPr lang="en-GB" b="1" dirty="0"/>
              <a:t>What do we already know?</a:t>
            </a:r>
            <a:r>
              <a:rPr lang="en-GB" dirty="0"/>
              <a:t> Briefly refer to current knowledge or practice.</a:t>
            </a:r>
          </a:p>
          <a:p>
            <a:pPr lvl="1"/>
            <a:r>
              <a:rPr lang="en-GB" b="1" dirty="0"/>
              <a:t>What’s missing or underexplored?</a:t>
            </a:r>
            <a:r>
              <a:rPr lang="en-GB" dirty="0"/>
              <a:t> Identify the gap your study addresses.</a:t>
            </a:r>
          </a:p>
          <a:p>
            <a:pPr lvl="1"/>
            <a:r>
              <a:rPr lang="en-GB" b="1" dirty="0"/>
              <a:t>How will your study add value?</a:t>
            </a:r>
            <a:r>
              <a:rPr lang="en-GB" dirty="0"/>
              <a:t> Outline your expected contribution – a new case example, fresh perspective, or applied insight.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783953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401FF-8711-0CE2-E5D4-10FFF36816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Outline Your Approach and Methods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9AD641-EAFA-3C0C-FD89-D0FB34487B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Show, in broad terms, how you plan to investigate your question:</a:t>
            </a:r>
          </a:p>
          <a:p>
            <a:pPr lvl="1"/>
            <a:r>
              <a:rPr lang="en-GB" b="1" dirty="0"/>
              <a:t>Approach:</a:t>
            </a:r>
            <a:r>
              <a:rPr lang="en-GB" dirty="0"/>
              <a:t> e.g., case study, qualitative interviews, focus groups, documentary research.</a:t>
            </a:r>
          </a:p>
          <a:p>
            <a:pPr lvl="1"/>
            <a:r>
              <a:rPr lang="en-GB" b="1" dirty="0"/>
              <a:t>Data collection and analysis:</a:t>
            </a:r>
            <a:r>
              <a:rPr lang="en-GB" dirty="0"/>
              <a:t> Describe the general process (e.g., collecting narratives from practitioners and analysing them thematically).</a:t>
            </a:r>
          </a:p>
          <a:p>
            <a:pPr lvl="1"/>
            <a:r>
              <a:rPr lang="en-GB" b="1" dirty="0"/>
              <a:t>Constraints or limitations:</a:t>
            </a:r>
            <a:r>
              <a:rPr lang="en-GB" dirty="0"/>
              <a:t> Acknowledge boundaries such as time, scope, sample size, or access to participants. This shows realism and critical awareness.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478251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77222-22D7-AAC8-4463-C4B16353AE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Include Reflection and Motivation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D8CE76-701D-1B0C-C90E-DECB97FF5C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Briefly include a </a:t>
            </a:r>
            <a:r>
              <a:rPr lang="en-GB" b="1" dirty="0"/>
              <a:t>reflexive</a:t>
            </a:r>
            <a:r>
              <a:rPr lang="en-GB" dirty="0"/>
              <a:t> element:</a:t>
            </a:r>
          </a:p>
          <a:p>
            <a:pPr lvl="1"/>
            <a:r>
              <a:rPr lang="en-GB" dirty="0"/>
              <a:t>What draws you to this question?</a:t>
            </a:r>
          </a:p>
          <a:p>
            <a:pPr lvl="1"/>
            <a:r>
              <a:rPr lang="en-GB" dirty="0"/>
              <a:t>How might your background, values, or experiences shape your perspective?</a:t>
            </a:r>
          </a:p>
          <a:p>
            <a:pPr lvl="1"/>
            <a:r>
              <a:rPr lang="en-GB" dirty="0"/>
              <a:t>What challenges or biases might you need to be aware of?</a:t>
            </a:r>
            <a:br>
              <a:rPr lang="en-GB" dirty="0"/>
            </a:br>
            <a:r>
              <a:rPr lang="en-GB" dirty="0"/>
              <a:t>A short reflection adds authenticity and demonstrates self-awareness – a hallmark of strong academic writing in applied fields like youth work.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6857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6F0EB-D68A-F2C5-2284-A4B7C657FBC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Conclude with 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7F2838-87BA-1220-B2CB-B85AF31FB7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 End Chapter One by </a:t>
            </a:r>
            <a:r>
              <a:rPr lang="en-GB" b="1" dirty="0"/>
              <a:t>clearly stating your aims and measurable objectives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The </a:t>
            </a:r>
            <a:r>
              <a:rPr lang="en-GB" b="1" dirty="0"/>
              <a:t>aim</a:t>
            </a:r>
            <a:r>
              <a:rPr lang="en-GB" dirty="0"/>
              <a:t> is your overarching purpose — what you ultimately want to find out.</a:t>
            </a:r>
          </a:p>
          <a:p>
            <a:pPr lvl="1"/>
            <a:r>
              <a:rPr lang="en-GB" dirty="0"/>
              <a:t>The </a:t>
            </a:r>
            <a:r>
              <a:rPr lang="en-GB" b="1" dirty="0"/>
              <a:t>objectives</a:t>
            </a:r>
            <a:r>
              <a:rPr lang="en-GB" dirty="0"/>
              <a:t> are the specific steps or tasks that lead you to achieving that aim.</a:t>
            </a:r>
          </a:p>
          <a:p>
            <a:endParaRPr lang="en-GB" i="1" dirty="0"/>
          </a:p>
          <a:p>
            <a:pPr marL="0" indent="0">
              <a:buNone/>
            </a:pPr>
            <a:r>
              <a:rPr lang="en-GB" i="1" dirty="0"/>
              <a:t>Example: </a:t>
            </a:r>
          </a:p>
          <a:p>
            <a:r>
              <a:rPr lang="en-GB" i="1" dirty="0"/>
              <a:t>“The aim of this study is to explore how youth workers use participation methods to strengthen young people’s sense of belonging.”</a:t>
            </a:r>
          </a:p>
          <a:p>
            <a:pPr marL="0" indent="0">
              <a:buNone/>
            </a:pPr>
            <a:br>
              <a:rPr lang="en-GB" i="1" dirty="0"/>
            </a:br>
            <a:r>
              <a:rPr lang="en-GB" i="1" dirty="0"/>
              <a:t>Objectives might include: </a:t>
            </a:r>
          </a:p>
          <a:p>
            <a:pPr marL="514350" indent="-514350">
              <a:buAutoNum type="arabicParenR"/>
            </a:pPr>
            <a:r>
              <a:rPr lang="en-GB" i="1" dirty="0"/>
              <a:t>Reviewing current literature on participatory youth work, </a:t>
            </a:r>
          </a:p>
          <a:p>
            <a:pPr marL="514350" indent="-514350">
              <a:buAutoNum type="arabicParenR"/>
            </a:pPr>
            <a:r>
              <a:rPr lang="en-GB" i="1" dirty="0"/>
              <a:t>Conducting focus groups with practitioners, and </a:t>
            </a:r>
          </a:p>
          <a:p>
            <a:pPr marL="514350" indent="-514350">
              <a:buAutoNum type="arabicParenR"/>
            </a:pPr>
            <a:r>
              <a:rPr lang="en-GB" i="1" dirty="0"/>
              <a:t>Analysing key themes to identify effective strategies.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03257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987415-E49A-976D-684D-50042957EA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Remember…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E6AEE7-30DB-4104-EC7B-2ED333B027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Chapter 1 Independent Project by Literature Review: </a:t>
            </a:r>
            <a:r>
              <a:rPr lang="en-GB" b="1" dirty="0"/>
              <a:t>800-1000</a:t>
            </a:r>
            <a:r>
              <a:rPr lang="en-GB" dirty="0"/>
              <a:t> words (</a:t>
            </a:r>
            <a:r>
              <a:rPr lang="en-GB" dirty="0">
                <a:highlight>
                  <a:srgbClr val="FFFF00"/>
                </a:highlight>
              </a:rPr>
              <a:t>Louise</a:t>
            </a:r>
            <a:r>
              <a:rPr lang="en-GB" dirty="0"/>
              <a:t>)</a:t>
            </a:r>
          </a:p>
          <a:p>
            <a:endParaRPr lang="en-GB" dirty="0"/>
          </a:p>
          <a:p>
            <a:r>
              <a:rPr lang="en-GB" dirty="0"/>
              <a:t>Chapter 1 Independent Project by Empirical Study: </a:t>
            </a:r>
            <a:r>
              <a:rPr lang="en-US" dirty="0"/>
              <a:t>approx. 10% of word count i.e. </a:t>
            </a:r>
            <a:r>
              <a:rPr lang="en-US" b="1" dirty="0"/>
              <a:t>800 words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3400578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673</Words>
  <Application>Microsoft Office PowerPoint</Application>
  <PresentationFormat>Widescreen</PresentationFormat>
  <Paragraphs>49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Independent Project</vt:lpstr>
      <vt:lpstr>Chapter One: The Context</vt:lpstr>
      <vt:lpstr>Explain the Context:  Why This Study? Why Now? Why Here? Why You?</vt:lpstr>
      <vt:lpstr>For example…</vt:lpstr>
      <vt:lpstr>Present the Research Problem</vt:lpstr>
      <vt:lpstr> Clarify Your Contribution</vt:lpstr>
      <vt:lpstr>Outline Your Approach and Methods</vt:lpstr>
      <vt:lpstr>Include Reflection and Motivation</vt:lpstr>
      <vt:lpstr>Conclude with Aims and Objectives</vt:lpstr>
      <vt:lpstr>Remember…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Angharad Lewis</dc:creator>
  <cp:lastModifiedBy>Angharad Lewis</cp:lastModifiedBy>
  <cp:revision>1</cp:revision>
  <dcterms:created xsi:type="dcterms:W3CDTF">2026-03-19T10:35:14Z</dcterms:created>
  <dcterms:modified xsi:type="dcterms:W3CDTF">2026-03-19T11:23:29Z</dcterms:modified>
</cp:coreProperties>
</file>