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70" r:id="rId3"/>
    <p:sldId id="260" r:id="rId4"/>
    <p:sldId id="259" r:id="rId5"/>
    <p:sldId id="271" r:id="rId6"/>
    <p:sldId id="262" r:id="rId7"/>
    <p:sldId id="265" r:id="rId8"/>
    <p:sldId id="266" r:id="rId9"/>
    <p:sldId id="267"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sina begum" initials="rb" lastIdx="1" clrIdx="0">
    <p:extLst>
      <p:ext uri="{19B8F6BF-5375-455C-9EA6-DF929625EA0E}">
        <p15:presenceInfo xmlns:p15="http://schemas.microsoft.com/office/powerpoint/2012/main" userId="d3f918c1b42dc39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91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C06DFA-F54E-45F9-8D17-9B96F75E9DA5}" type="datetimeFigureOut">
              <a:rPr lang="en-GB" smtClean="0"/>
              <a:t>01/06/2020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73373-E35E-4FE1-B48F-71B4B52B3F05}" type="slidenum">
              <a:rPr lang="en-GB" smtClean="0"/>
              <a:t>‹#›</a:t>
            </a:fld>
            <a:endParaRPr lang="en-GB"/>
          </a:p>
        </p:txBody>
      </p:sp>
    </p:spTree>
    <p:extLst>
      <p:ext uri="{BB962C8B-B14F-4D97-AF65-F5344CB8AC3E}">
        <p14:creationId xmlns:p14="http://schemas.microsoft.com/office/powerpoint/2010/main" val="2677827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73373-E35E-4FE1-B48F-71B4B52B3F05}" type="slidenum">
              <a:rPr lang="en-GB" smtClean="0"/>
              <a:t>3</a:t>
            </a:fld>
            <a:endParaRPr lang="en-GB"/>
          </a:p>
        </p:txBody>
      </p:sp>
    </p:spTree>
    <p:extLst>
      <p:ext uri="{BB962C8B-B14F-4D97-AF65-F5344CB8AC3E}">
        <p14:creationId xmlns:p14="http://schemas.microsoft.com/office/powerpoint/2010/main" val="3319405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E4589-EAEE-466B-823E-FE6FE1B9EE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B3E038-7D3A-4E69-B17B-CD0C431F9E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75C2DE-3461-4AA0-BB91-84953A68785D}"/>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E54EC024-0EE9-49B2-A683-74DA38414F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FDC47-FD4D-4B59-9D5C-1315EFF7EE3C}"/>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3357456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07CBB-C68D-4CBE-89FA-31F038AA7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E258DC-E6E2-49CD-8D47-A22FB08DB6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037511-8918-4933-BA78-7112A1273C8B}"/>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DC8B31DF-9A49-4296-A4DD-8A55D466B4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2716E-54D3-4AF2-90E6-445172AE5F99}"/>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88893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7328-0948-42E7-9FE7-8F10112E3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A46DB4-B973-4F39-835F-97B54425BF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9FBCE9-FE90-4330-ADE1-9E003700C281}"/>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F1C3A7DD-9813-41A7-8E98-2ABA03CDA4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0D2A77-917D-45B9-9E8A-64F02A38F24A}"/>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193956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7B02-4B39-4D41-AC2D-8859FA6989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17A0F4-38C5-4519-9230-85AB069B5C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0E2DBE-D3A9-4C3E-B7A1-31F141CA38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FD4EF9-8CC0-494A-8CA1-3C0BCBA61039}"/>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6" name="Footer Placeholder 5">
            <a:extLst>
              <a:ext uri="{FF2B5EF4-FFF2-40B4-BE49-F238E27FC236}">
                <a16:creationId xmlns:a16="http://schemas.microsoft.com/office/drawing/2014/main" id="{93A9D309-CF3F-4071-9819-0E08D4D391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C5803-F52F-4108-92A8-EF1709235256}"/>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3337085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F1A22-24DE-41D2-9793-39895F618C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96D7F2-4E4B-4016-9A00-24EE4AB57F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8DACE0-A0D1-4AB1-99DB-1FFE2594E3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D037C0-3A4C-49E4-8268-3478E0FCF7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EAA6CC-4C9D-4C52-AC1F-5A3AB38382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6EE786-D442-4397-8448-BECC21847E08}"/>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8" name="Footer Placeholder 7">
            <a:extLst>
              <a:ext uri="{FF2B5EF4-FFF2-40B4-BE49-F238E27FC236}">
                <a16:creationId xmlns:a16="http://schemas.microsoft.com/office/drawing/2014/main" id="{69F95C1F-4270-4573-96F6-6AC3F76AA7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13F164-913E-4018-B86F-C82222AAE31D}"/>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2038246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10BF-B97A-488C-9C15-1C38985C6E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A74C95-32B9-45EE-9F44-0A1719828275}"/>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4" name="Footer Placeholder 3">
            <a:extLst>
              <a:ext uri="{FF2B5EF4-FFF2-40B4-BE49-F238E27FC236}">
                <a16:creationId xmlns:a16="http://schemas.microsoft.com/office/drawing/2014/main" id="{CFFDE772-8DE4-43B1-91D4-72517B9B04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9A561F-3522-411D-BB6F-EC39A2528B6C}"/>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292540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4B76D8-FD3B-45F3-9C3B-F21C3DC8F8F5}"/>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3" name="Footer Placeholder 2">
            <a:extLst>
              <a:ext uri="{FF2B5EF4-FFF2-40B4-BE49-F238E27FC236}">
                <a16:creationId xmlns:a16="http://schemas.microsoft.com/office/drawing/2014/main" id="{1B52C9F3-9C17-4E47-A5D7-9AB499145B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0AF67C-1A19-420F-83FA-6DAEA7102CE5}"/>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3001778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E4978-50EF-4E3D-BB21-5C40C9208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601ED4-12CF-40D6-8525-DDD4778BDA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50C831-D695-40B9-B003-FC1EA91C8E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F13C33-E830-4EC7-8E77-01144CF51BDF}"/>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6" name="Footer Placeholder 5">
            <a:extLst>
              <a:ext uri="{FF2B5EF4-FFF2-40B4-BE49-F238E27FC236}">
                <a16:creationId xmlns:a16="http://schemas.microsoft.com/office/drawing/2014/main" id="{2013603A-50A1-4D7E-A12C-4950E92FCB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57BA5A-2FED-4196-B1E4-9101511A954E}"/>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2688292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F5045-32B3-4369-98B2-A396161C55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CC17F8-5460-48F5-AD55-CCCBCF546C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4A243D-692A-4295-8012-D46BC0D4A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63C484-4E7C-4E50-8666-7C3F07A13D7F}"/>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6" name="Footer Placeholder 5">
            <a:extLst>
              <a:ext uri="{FF2B5EF4-FFF2-40B4-BE49-F238E27FC236}">
                <a16:creationId xmlns:a16="http://schemas.microsoft.com/office/drawing/2014/main" id="{D5CE33C7-3D1B-450E-B8EA-D46AB838CA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D3E073-7A30-4F83-9C48-25F628B38911}"/>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2558387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000B3-96EE-4B3C-B325-86219AA337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A16781-C3E4-49FD-A4A6-57A5E7D76C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2896B2-A900-4E2C-9C8E-B8BC5FA614B6}"/>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D89282E2-17B7-4D79-BB93-39AD8BF17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B4EB1-A5BD-4CA0-842C-2F16044A1778}"/>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1724798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EB7B6E-B7C8-44C6-8E46-D76A5FAF8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A0862C-D0F0-46E3-B20F-5BC249A59D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D366A-B086-45D0-AF58-F772E4C7269F}"/>
              </a:ext>
            </a:extLst>
          </p:cNvPr>
          <p:cNvSpPr>
            <a:spLocks noGrp="1"/>
          </p:cNvSpPr>
          <p:nvPr>
            <p:ph type="dt" sz="half" idx="10"/>
          </p:nvPr>
        </p:nvSpPr>
        <p:spPr/>
        <p:txBody>
          <a:body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5A8C3444-969D-4840-9FC3-8A829293B5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8BD6D-AD2C-45F4-AF3A-092FB0712294}"/>
              </a:ext>
            </a:extLst>
          </p:cNvPr>
          <p:cNvSpPr>
            <a:spLocks noGrp="1"/>
          </p:cNvSpPr>
          <p:nvPr>
            <p:ph type="sldNum" sz="quarter" idx="12"/>
          </p:nvPr>
        </p:nvSpPr>
        <p:spPr/>
        <p:txBody>
          <a:bodyPr/>
          <a:lstStyle/>
          <a:p>
            <a:fld id="{E464D4C6-75FD-4A27-BA80-CCBD46851A32}" type="slidenum">
              <a:rPr lang="en-GB" smtClean="0"/>
              <a:t>‹#›</a:t>
            </a:fld>
            <a:endParaRPr lang="en-GB"/>
          </a:p>
        </p:txBody>
      </p:sp>
    </p:spTree>
    <p:extLst>
      <p:ext uri="{BB962C8B-B14F-4D97-AF65-F5344CB8AC3E}">
        <p14:creationId xmlns:p14="http://schemas.microsoft.com/office/powerpoint/2010/main" val="2026154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193AEF-0FF8-4F48-9CF2-B151A7653F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DEFFC6-9879-48C4-B81C-C145E35B09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09538-2096-4D87-A37C-54C6F7FC2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44DFB4-8E9C-483E-9086-F2227BF499CC}" type="datetimeFigureOut">
              <a:rPr lang="en-GB" smtClean="0"/>
              <a:t>01/06/2020</a:t>
            </a:fld>
            <a:endParaRPr lang="en-GB"/>
          </a:p>
        </p:txBody>
      </p:sp>
      <p:sp>
        <p:nvSpPr>
          <p:cNvPr id="5" name="Footer Placeholder 4">
            <a:extLst>
              <a:ext uri="{FF2B5EF4-FFF2-40B4-BE49-F238E27FC236}">
                <a16:creationId xmlns:a16="http://schemas.microsoft.com/office/drawing/2014/main" id="{70348A4E-8877-4143-8C90-8F4354EAF1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D9E484-9462-42FC-A6A0-0C660D7BCE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64D4C6-75FD-4A27-BA80-CCBD46851A32}" type="slidenum">
              <a:rPr lang="en-GB" smtClean="0"/>
              <a:t>‹#›</a:t>
            </a:fld>
            <a:endParaRPr lang="en-GB"/>
          </a:p>
        </p:txBody>
      </p:sp>
    </p:spTree>
    <p:extLst>
      <p:ext uri="{BB962C8B-B14F-4D97-AF65-F5344CB8AC3E}">
        <p14:creationId xmlns:p14="http://schemas.microsoft.com/office/powerpoint/2010/main" val="3777634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morrisons-corporate.com/media-centre/corporate-news/morrisons-to-launch-online-food-operation/" TargetMode="External"/><Relationship Id="rId3" Type="http://schemas.openxmlformats.org/officeDocument/2006/relationships/hyperlink" Target="https://www.youtube.com/watch?v=DFNJypMOIMI" TargetMode="External"/><Relationship Id="rId7" Type="http://schemas.openxmlformats.org/officeDocument/2006/relationships/hyperlink" Target="https://www.morrisons-corporate.com/about-us/company-history/" TargetMode="External"/><Relationship Id="rId12" Type="http://schemas.openxmlformats.org/officeDocument/2006/relationships/hyperlink" Target="https://search-proquest-com.ezproxy.uwtsd.ac.uk/docview/1810208677?accountid=130472&amp;rfr_id=info%3Axri%2Fsid%3Aprimo" TargetMode="External"/><Relationship Id="rId2" Type="http://schemas.openxmlformats.org/officeDocument/2006/relationships/hyperlink" Target="https://www.theguardian.com/business/2020/may/12/morrisons-online-delivery-slots-lockdown-stores" TargetMode="External"/><Relationship Id="rId1" Type="http://schemas.openxmlformats.org/officeDocument/2006/relationships/slideLayout" Target="../slideLayouts/slideLayout2.xml"/><Relationship Id="rId6" Type="http://schemas.openxmlformats.org/officeDocument/2006/relationships/hyperlink" Target="https://www.youtube.com/watch?v=uhrbO7lrHro" TargetMode="External"/><Relationship Id="rId11" Type="http://schemas.openxmlformats.org/officeDocument/2006/relationships/hyperlink" Target="https://change.walkme.com/lewin-change-management-model/" TargetMode="External"/><Relationship Id="rId5" Type="http://schemas.openxmlformats.org/officeDocument/2006/relationships/hyperlink" Target="https://www.youtube.com/watch?v=7qlJ_Y8w5Yk" TargetMode="External"/><Relationship Id="rId10" Type="http://schemas.openxmlformats.org/officeDocument/2006/relationships/hyperlink" Target="https://drive.google.com/file/d/1gcRauviDvgIsOGX17kC57c4mX4gJv8sA/view" TargetMode="External"/><Relationship Id="rId4" Type="http://schemas.openxmlformats.org/officeDocument/2006/relationships/hyperlink" Target="https://www.sciencedirect.com/science/article/pii/S2444569X16300087" TargetMode="External"/><Relationship Id="rId9" Type="http://schemas.openxmlformats.org/officeDocument/2006/relationships/hyperlink" Target="https://drive.google.com/file/d/1Kgw2wHJ4Y55sbLgNMZxnFniwyhVbZTXa/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1FFDB-D09C-4EE1-927F-9E862E045588}"/>
              </a:ext>
            </a:extLst>
          </p:cNvPr>
          <p:cNvSpPr>
            <a:spLocks noGrp="1"/>
          </p:cNvSpPr>
          <p:nvPr>
            <p:ph type="title"/>
          </p:nvPr>
        </p:nvSpPr>
        <p:spPr>
          <a:xfrm>
            <a:off x="589559" y="856180"/>
            <a:ext cx="5096249" cy="1099143"/>
          </a:xfrm>
        </p:spPr>
        <p:txBody>
          <a:bodyPr anchor="ctr">
            <a:normAutofit fontScale="90000"/>
          </a:bodyPr>
          <a:lstStyle/>
          <a:p>
            <a:r>
              <a:rPr lang="en-GB" b="1" dirty="0"/>
              <a:t>Management of change </a:t>
            </a:r>
            <a:br>
              <a:rPr lang="en-GB" dirty="0"/>
            </a:br>
            <a:r>
              <a:rPr lang="en-GB" b="1" dirty="0"/>
              <a:t>Organisational Growth </a:t>
            </a:r>
          </a:p>
        </p:txBody>
      </p:sp>
      <p:grpSp>
        <p:nvGrpSpPr>
          <p:cNvPr id="48" name="Group 4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9" name="Rectangle 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B30E6-6829-459E-B099-23AFA1A819A9}"/>
              </a:ext>
            </a:extLst>
          </p:cNvPr>
          <p:cNvSpPr>
            <a:spLocks noGrp="1"/>
          </p:cNvSpPr>
          <p:nvPr>
            <p:ph idx="1"/>
          </p:nvPr>
        </p:nvSpPr>
        <p:spPr>
          <a:xfrm>
            <a:off x="590720" y="2914022"/>
            <a:ext cx="2956348" cy="3144626"/>
          </a:xfrm>
        </p:spPr>
        <p:txBody>
          <a:bodyPr anchor="ctr">
            <a:normAutofit/>
          </a:bodyPr>
          <a:lstStyle/>
          <a:p>
            <a:pPr marL="0" indent="0" algn="r">
              <a:buNone/>
            </a:pPr>
            <a:endParaRPr lang="en-GB" sz="1900" dirty="0"/>
          </a:p>
          <a:p>
            <a:pPr marL="0" indent="0" algn="r">
              <a:buNone/>
            </a:pPr>
            <a:endParaRPr lang="en-GB" sz="1900" dirty="0"/>
          </a:p>
          <a:p>
            <a:pPr marL="0" indent="0" algn="r">
              <a:buNone/>
            </a:pPr>
            <a:endParaRPr lang="en-GB" sz="1900" dirty="0"/>
          </a:p>
          <a:p>
            <a:pPr marL="0" indent="0" algn="r">
              <a:buNone/>
            </a:pPr>
            <a:endParaRPr lang="en-GB" sz="1900" dirty="0"/>
          </a:p>
          <a:p>
            <a:pPr marL="0" indent="0" algn="r">
              <a:buNone/>
            </a:pPr>
            <a:endParaRPr lang="en-GB" sz="1900" dirty="0"/>
          </a:p>
          <a:p>
            <a:pPr marL="0" indent="0" algn="r">
              <a:buNone/>
            </a:pPr>
            <a:endParaRPr lang="en-GB" sz="1900" dirty="0"/>
          </a:p>
          <a:p>
            <a:pPr marL="0" indent="0" algn="r">
              <a:buNone/>
            </a:pPr>
            <a:endParaRPr lang="en-GB" sz="1900" dirty="0"/>
          </a:p>
          <a:p>
            <a:pPr marL="0" indent="0" algn="r">
              <a:buNone/>
            </a:pPr>
            <a:endParaRPr lang="en-GB" sz="1900" dirty="0"/>
          </a:p>
        </p:txBody>
      </p:sp>
      <p:sp>
        <p:nvSpPr>
          <p:cNvPr id="54" name="Rectangle 5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truck, car, road, transport&#10;&#10;Description automatically generated">
            <a:extLst>
              <a:ext uri="{FF2B5EF4-FFF2-40B4-BE49-F238E27FC236}">
                <a16:creationId xmlns:a16="http://schemas.microsoft.com/office/drawing/2014/main" id="{19FE9BF9-D8FF-4032-8E89-968FD622AF2D}"/>
              </a:ext>
            </a:extLst>
          </p:cNvPr>
          <p:cNvPicPr>
            <a:picLocks noChangeAspect="1"/>
          </p:cNvPicPr>
          <p:nvPr/>
        </p:nvPicPr>
        <p:blipFill rotWithShape="1">
          <a:blip r:embed="rId2">
            <a:extLst>
              <a:ext uri="{28A0092B-C50C-407E-A947-70E740481C1C}">
                <a14:useLocalDpi xmlns:a14="http://schemas.microsoft.com/office/drawing/2010/main" val="0"/>
              </a:ext>
            </a:extLst>
          </a:blip>
          <a:srcRect l="3176" r="28224" b="1"/>
          <a:stretch/>
        </p:blipFill>
        <p:spPr>
          <a:xfrm>
            <a:off x="5977788" y="799352"/>
            <a:ext cx="5425410" cy="5259296"/>
          </a:xfrm>
          <a:prstGeom prst="rect">
            <a:avLst/>
          </a:prstGeom>
        </p:spPr>
      </p:pic>
      <p:pic>
        <p:nvPicPr>
          <p:cNvPr id="16" name="Picture 15" descr="A picture containing drawing&#10;&#10;Description automatically generated">
            <a:extLst>
              <a:ext uri="{FF2B5EF4-FFF2-40B4-BE49-F238E27FC236}">
                <a16:creationId xmlns:a16="http://schemas.microsoft.com/office/drawing/2014/main" id="{77C64E4A-EA3D-4C15-8950-BBBBA5F662C7}"/>
              </a:ext>
            </a:extLst>
          </p:cNvPr>
          <p:cNvPicPr>
            <a:picLocks noChangeAspect="1"/>
          </p:cNvPicPr>
          <p:nvPr/>
        </p:nvPicPr>
        <p:blipFill rotWithShape="1">
          <a:blip r:embed="rId3">
            <a:extLst>
              <a:ext uri="{28A0092B-C50C-407E-A947-70E740481C1C}">
                <a14:useLocalDpi xmlns:a14="http://schemas.microsoft.com/office/drawing/2010/main" val="0"/>
              </a:ext>
            </a:extLst>
          </a:blip>
          <a:srcRect t="11058" r="1" b="1"/>
          <a:stretch/>
        </p:blipFill>
        <p:spPr>
          <a:xfrm>
            <a:off x="355196" y="2472785"/>
            <a:ext cx="5096250" cy="2742268"/>
          </a:xfrm>
          <a:prstGeom prst="rect">
            <a:avLst/>
          </a:prstGeom>
        </p:spPr>
      </p:pic>
      <p:sp>
        <p:nvSpPr>
          <p:cNvPr id="7" name="Rectangle 6">
            <a:extLst>
              <a:ext uri="{FF2B5EF4-FFF2-40B4-BE49-F238E27FC236}">
                <a16:creationId xmlns:a16="http://schemas.microsoft.com/office/drawing/2014/main" id="{E3264613-7433-43F1-9459-0F035CD47C26}"/>
              </a:ext>
            </a:extLst>
          </p:cNvPr>
          <p:cNvSpPr/>
          <p:nvPr/>
        </p:nvSpPr>
        <p:spPr>
          <a:xfrm>
            <a:off x="1318374" y="5569837"/>
            <a:ext cx="4749367" cy="707886"/>
          </a:xfrm>
          <a:prstGeom prst="rect">
            <a:avLst/>
          </a:prstGeom>
        </p:spPr>
        <p:txBody>
          <a:bodyPr wrap="square">
            <a:spAutoFit/>
          </a:bodyPr>
          <a:lstStyle/>
          <a:p>
            <a:r>
              <a:rPr lang="en-GB" sz="4000" b="1" dirty="0">
                <a:solidFill>
                  <a:schemeClr val="accent4">
                    <a:lumMod val="75000"/>
                  </a:schemeClr>
                </a:solidFill>
              </a:rPr>
              <a:t>Home Delivery</a:t>
            </a:r>
          </a:p>
        </p:txBody>
      </p:sp>
    </p:spTree>
    <p:extLst>
      <p:ext uri="{BB962C8B-B14F-4D97-AF65-F5344CB8AC3E}">
        <p14:creationId xmlns:p14="http://schemas.microsoft.com/office/powerpoint/2010/main" val="2851635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13015-25D1-47E1-8E52-6658B81B6381}"/>
              </a:ext>
            </a:extLst>
          </p:cNvPr>
          <p:cNvSpPr>
            <a:spLocks noGrp="1"/>
          </p:cNvSpPr>
          <p:nvPr>
            <p:ph type="title"/>
          </p:nvPr>
        </p:nvSpPr>
        <p:spPr>
          <a:xfrm>
            <a:off x="589560" y="856180"/>
            <a:ext cx="4560584" cy="1128068"/>
          </a:xfrm>
        </p:spPr>
        <p:txBody>
          <a:bodyPr anchor="ctr">
            <a:normAutofit/>
          </a:bodyPr>
          <a:lstStyle/>
          <a:p>
            <a:r>
              <a:rPr lang="en-GB" sz="3700" b="1" dirty="0"/>
              <a:t>Development of Morrisons </a:t>
            </a:r>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ECFEC-DB1E-4DD2-86CD-3A994F88C24C}"/>
              </a:ext>
            </a:extLst>
          </p:cNvPr>
          <p:cNvSpPr>
            <a:spLocks noGrp="1"/>
          </p:cNvSpPr>
          <p:nvPr>
            <p:ph idx="1"/>
          </p:nvPr>
        </p:nvSpPr>
        <p:spPr>
          <a:xfrm>
            <a:off x="590719" y="2089935"/>
            <a:ext cx="4559425" cy="4220156"/>
          </a:xfrm>
        </p:spPr>
        <p:txBody>
          <a:bodyPr anchor="ctr">
            <a:normAutofit/>
          </a:bodyPr>
          <a:lstStyle/>
          <a:p>
            <a:r>
              <a:rPr lang="en-GB" sz="1700" b="1" dirty="0"/>
              <a:t>1899- Morrisons was founded by William Morrisons </a:t>
            </a:r>
          </a:p>
          <a:p>
            <a:r>
              <a:rPr lang="en-GB" sz="1700" b="1" dirty="0"/>
              <a:t>1952- Williams son Ken Williams took over the company</a:t>
            </a:r>
          </a:p>
          <a:p>
            <a:r>
              <a:rPr lang="en-GB" sz="1700" b="1" dirty="0"/>
              <a:t>1961- Company opened it’s first supermarket</a:t>
            </a:r>
          </a:p>
          <a:p>
            <a:r>
              <a:rPr lang="en-GB" sz="1700" b="1" dirty="0"/>
              <a:t>2004- Morrisons opened it’s first store in Swansea  </a:t>
            </a:r>
          </a:p>
          <a:p>
            <a:r>
              <a:rPr lang="en-GB" sz="1700" b="1" dirty="0"/>
              <a:t>2018- Morrisons introduced online/home deliver services </a:t>
            </a:r>
          </a:p>
          <a:p>
            <a:pPr marL="0" indent="0">
              <a:buNone/>
            </a:pPr>
            <a:r>
              <a:rPr lang="en-GB" sz="1700" b="1" u="sng" dirty="0">
                <a:solidFill>
                  <a:schemeClr val="accent4">
                    <a:lumMod val="75000"/>
                  </a:schemeClr>
                </a:solidFill>
              </a:rPr>
              <a:t>Current Market positions </a:t>
            </a:r>
          </a:p>
          <a:p>
            <a:pPr marL="0" indent="0">
              <a:buNone/>
            </a:pPr>
            <a:r>
              <a:rPr lang="en-GB" sz="1700" b="1" dirty="0">
                <a:solidFill>
                  <a:schemeClr val="accent4">
                    <a:lumMod val="75000"/>
                  </a:schemeClr>
                </a:solidFill>
              </a:rPr>
              <a:t>There are currently 494 stores &amp; 110.000 employees </a:t>
            </a:r>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store front at day&#10;&#10;Description automatically generated">
            <a:extLst>
              <a:ext uri="{FF2B5EF4-FFF2-40B4-BE49-F238E27FC236}">
                <a16:creationId xmlns:a16="http://schemas.microsoft.com/office/drawing/2014/main" id="{97B0D2EB-0A85-450E-8FEC-21D0F67A9930}"/>
              </a:ext>
            </a:extLst>
          </p:cNvPr>
          <p:cNvPicPr>
            <a:picLocks noChangeAspect="1"/>
          </p:cNvPicPr>
          <p:nvPr/>
        </p:nvPicPr>
        <p:blipFill rotWithShape="1">
          <a:blip r:embed="rId2">
            <a:extLst>
              <a:ext uri="{28A0092B-C50C-407E-A947-70E740481C1C}">
                <a14:useLocalDpi xmlns:a14="http://schemas.microsoft.com/office/drawing/2010/main" val="0"/>
              </a:ext>
            </a:extLst>
          </a:blip>
          <a:srcRect l="20101" r="11299" b="1"/>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0A482CBC-679E-4454-A368-8E3FFF8C9886}"/>
              </a:ext>
            </a:extLst>
          </p:cNvPr>
          <p:cNvSpPr txBox="1"/>
          <p:nvPr/>
        </p:nvSpPr>
        <p:spPr>
          <a:xfrm>
            <a:off x="6953459" y="1266091"/>
            <a:ext cx="2974312" cy="461665"/>
          </a:xfrm>
          <a:prstGeom prst="rect">
            <a:avLst/>
          </a:prstGeom>
          <a:noFill/>
        </p:spPr>
        <p:txBody>
          <a:bodyPr wrap="square" rtlCol="0">
            <a:spAutoFit/>
          </a:bodyPr>
          <a:lstStyle/>
          <a:p>
            <a:pPr>
              <a:spcAft>
                <a:spcPts val="600"/>
              </a:spcAft>
            </a:pPr>
            <a:endParaRPr lang="en-GB" sz="2400" dirty="0"/>
          </a:p>
        </p:txBody>
      </p:sp>
    </p:spTree>
    <p:extLst>
      <p:ext uri="{BB962C8B-B14F-4D97-AF65-F5344CB8AC3E}">
        <p14:creationId xmlns:p14="http://schemas.microsoft.com/office/powerpoint/2010/main" val="1077835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4A8EC-C68A-44D0-B18A-EE227076D49D}"/>
              </a:ext>
            </a:extLst>
          </p:cNvPr>
          <p:cNvSpPr>
            <a:spLocks noGrp="1"/>
          </p:cNvSpPr>
          <p:nvPr>
            <p:ph type="title"/>
          </p:nvPr>
        </p:nvSpPr>
        <p:spPr>
          <a:xfrm>
            <a:off x="589560" y="856180"/>
            <a:ext cx="4560584" cy="1128068"/>
          </a:xfrm>
        </p:spPr>
        <p:txBody>
          <a:bodyPr anchor="ctr">
            <a:normAutofit/>
          </a:bodyPr>
          <a:lstStyle/>
          <a:p>
            <a:r>
              <a:rPr lang="en-GB" sz="3700" b="1" dirty="0"/>
              <a:t>Overview of Morrisons </a:t>
            </a:r>
          </a:p>
        </p:txBody>
      </p:sp>
      <p:grpSp>
        <p:nvGrpSpPr>
          <p:cNvPr id="40" name="Group 3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3E1D64-5093-458D-A761-947F82590653}"/>
              </a:ext>
            </a:extLst>
          </p:cNvPr>
          <p:cNvSpPr>
            <a:spLocks noGrp="1"/>
          </p:cNvSpPr>
          <p:nvPr>
            <p:ph idx="1"/>
          </p:nvPr>
        </p:nvSpPr>
        <p:spPr>
          <a:xfrm>
            <a:off x="577186" y="2464259"/>
            <a:ext cx="4116207" cy="1998013"/>
          </a:xfrm>
        </p:spPr>
        <p:txBody>
          <a:bodyPr anchor="ctr">
            <a:normAutofit/>
          </a:bodyPr>
          <a:lstStyle/>
          <a:p>
            <a:pPr marL="0" indent="0">
              <a:buNone/>
            </a:pPr>
            <a:r>
              <a:rPr lang="en-GB" sz="2000" b="1" u="sng" dirty="0"/>
              <a:t>Location</a:t>
            </a:r>
          </a:p>
          <a:p>
            <a:pPr marL="0" indent="0">
              <a:buNone/>
            </a:pPr>
            <a:r>
              <a:rPr lang="en-GB" sz="2000" dirty="0"/>
              <a:t>Morrisons headquarter is in Bradford however the change is focused at the Swansea store</a:t>
            </a:r>
          </a:p>
          <a:p>
            <a:pPr marL="0" indent="0">
              <a:spcAft>
                <a:spcPts val="600"/>
              </a:spcAft>
              <a:buNone/>
            </a:pPr>
            <a:endParaRPr lang="en-GB" sz="2900" b="1" u="sng" dirty="0"/>
          </a:p>
          <a:p>
            <a:pPr marL="0" indent="0">
              <a:buNone/>
            </a:pPr>
            <a:endParaRPr lang="en-GB" sz="2000" dirty="0"/>
          </a:p>
          <a:p>
            <a:pPr marL="0" indent="0">
              <a:buNone/>
            </a:pPr>
            <a:endParaRPr lang="en-GB" sz="2000" dirty="0"/>
          </a:p>
        </p:txBody>
      </p:sp>
      <p:sp>
        <p:nvSpPr>
          <p:cNvPr id="46" name="Rectangle 4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C946161-E521-4FF9-BCCE-1AE9A7673191}"/>
              </a:ext>
            </a:extLst>
          </p:cNvPr>
          <p:cNvSpPr txBox="1"/>
          <p:nvPr/>
        </p:nvSpPr>
        <p:spPr>
          <a:xfrm>
            <a:off x="6143654" y="892726"/>
            <a:ext cx="3561599" cy="1708160"/>
          </a:xfrm>
          <a:prstGeom prst="rect">
            <a:avLst/>
          </a:prstGeom>
          <a:noFill/>
        </p:spPr>
        <p:txBody>
          <a:bodyPr wrap="square" rtlCol="0">
            <a:spAutoFit/>
          </a:bodyPr>
          <a:lstStyle/>
          <a:p>
            <a:pPr>
              <a:spcAft>
                <a:spcPts val="600"/>
              </a:spcAft>
            </a:pPr>
            <a:r>
              <a:rPr lang="en-GB" sz="2000" b="1" u="sng" dirty="0">
                <a:solidFill>
                  <a:schemeClr val="accent4">
                    <a:lumMod val="75000"/>
                  </a:schemeClr>
                </a:solidFill>
              </a:rPr>
              <a:t>Decisions</a:t>
            </a:r>
            <a:r>
              <a:rPr lang="en-GB" sz="2000" b="1" dirty="0">
                <a:solidFill>
                  <a:schemeClr val="accent4">
                    <a:lumMod val="75000"/>
                  </a:schemeClr>
                </a:solidFill>
              </a:rPr>
              <a:t> </a:t>
            </a:r>
          </a:p>
          <a:p>
            <a:pPr>
              <a:spcAft>
                <a:spcPts val="600"/>
              </a:spcAft>
            </a:pPr>
            <a:r>
              <a:rPr lang="en-GB" sz="2000" b="1" dirty="0">
                <a:solidFill>
                  <a:schemeClr val="accent4">
                    <a:lumMod val="75000"/>
                  </a:schemeClr>
                </a:solidFill>
              </a:rPr>
              <a:t>Although there are different leaders from the hierarchy the decision for change comes directly from the head office  </a:t>
            </a:r>
          </a:p>
        </p:txBody>
      </p:sp>
      <p:sp>
        <p:nvSpPr>
          <p:cNvPr id="7" name="TextBox 6">
            <a:extLst>
              <a:ext uri="{FF2B5EF4-FFF2-40B4-BE49-F238E27FC236}">
                <a16:creationId xmlns:a16="http://schemas.microsoft.com/office/drawing/2014/main" id="{AA155F9B-0E9C-4ED7-9288-37825C1F59E9}"/>
              </a:ext>
            </a:extLst>
          </p:cNvPr>
          <p:cNvSpPr txBox="1"/>
          <p:nvPr/>
        </p:nvSpPr>
        <p:spPr>
          <a:xfrm>
            <a:off x="589560" y="5566788"/>
            <a:ext cx="3848554" cy="784830"/>
          </a:xfrm>
          <a:prstGeom prst="rect">
            <a:avLst/>
          </a:prstGeom>
          <a:noFill/>
        </p:spPr>
        <p:txBody>
          <a:bodyPr wrap="square" rtlCol="0">
            <a:spAutoFit/>
          </a:bodyPr>
          <a:lstStyle/>
          <a:p>
            <a:pPr>
              <a:spcAft>
                <a:spcPts val="600"/>
              </a:spcAft>
            </a:pPr>
            <a:r>
              <a:rPr lang="en-GB" sz="2000" b="1" u="sng" dirty="0"/>
              <a:t>Current market position </a:t>
            </a:r>
          </a:p>
          <a:p>
            <a:pPr>
              <a:spcAft>
                <a:spcPts val="600"/>
              </a:spcAft>
            </a:pPr>
            <a:r>
              <a:rPr lang="en-GB" sz="2000" dirty="0"/>
              <a:t>A revenue of over £17.735 billion  </a:t>
            </a:r>
          </a:p>
        </p:txBody>
      </p:sp>
      <p:sp>
        <p:nvSpPr>
          <p:cNvPr id="8" name="TextBox 7">
            <a:extLst>
              <a:ext uri="{FF2B5EF4-FFF2-40B4-BE49-F238E27FC236}">
                <a16:creationId xmlns:a16="http://schemas.microsoft.com/office/drawing/2014/main" id="{3666BB88-B08A-4405-9880-CDB93374861D}"/>
              </a:ext>
            </a:extLst>
          </p:cNvPr>
          <p:cNvSpPr txBox="1"/>
          <p:nvPr/>
        </p:nvSpPr>
        <p:spPr>
          <a:xfrm>
            <a:off x="5938875" y="3314607"/>
            <a:ext cx="3475968" cy="2246769"/>
          </a:xfrm>
          <a:prstGeom prst="rect">
            <a:avLst/>
          </a:prstGeom>
          <a:noFill/>
        </p:spPr>
        <p:txBody>
          <a:bodyPr wrap="square" rtlCol="0">
            <a:spAutoFit/>
          </a:bodyPr>
          <a:lstStyle/>
          <a:p>
            <a:r>
              <a:rPr lang="en-GB" sz="2000" b="1" u="sng" dirty="0"/>
              <a:t>Products &amp; Services   </a:t>
            </a:r>
          </a:p>
          <a:p>
            <a:pPr marL="342900" indent="-342900">
              <a:buFont typeface="Arial" panose="020B0604020202020204" pitchFamily="34" charset="0"/>
              <a:buChar char="•"/>
            </a:pPr>
            <a:r>
              <a:rPr lang="en-GB" sz="2000" dirty="0"/>
              <a:t>Food</a:t>
            </a:r>
          </a:p>
          <a:p>
            <a:pPr marL="342900" indent="-342900">
              <a:buFont typeface="Arial" panose="020B0604020202020204" pitchFamily="34" charset="0"/>
              <a:buChar char="•"/>
            </a:pPr>
            <a:r>
              <a:rPr lang="en-GB" sz="2000" dirty="0"/>
              <a:t>Grocery </a:t>
            </a:r>
          </a:p>
          <a:p>
            <a:pPr marL="342900" indent="-342900">
              <a:buFont typeface="Arial" panose="020B0604020202020204" pitchFamily="34" charset="0"/>
              <a:buChar char="•"/>
            </a:pPr>
            <a:r>
              <a:rPr lang="en-GB" sz="2000" dirty="0"/>
              <a:t>Online shopping </a:t>
            </a:r>
          </a:p>
          <a:p>
            <a:pPr marL="342900" indent="-342900">
              <a:buFont typeface="Arial" panose="020B0604020202020204" pitchFamily="34" charset="0"/>
              <a:buChar char="•"/>
            </a:pPr>
            <a:r>
              <a:rPr lang="en-GB" sz="2000" dirty="0"/>
              <a:t>Click &amp; collect</a:t>
            </a:r>
          </a:p>
          <a:p>
            <a:pPr marL="342900" indent="-342900">
              <a:buFont typeface="Arial" panose="020B0604020202020204" pitchFamily="34" charset="0"/>
              <a:buChar char="•"/>
            </a:pPr>
            <a:r>
              <a:rPr lang="en-GB" sz="2000" dirty="0"/>
              <a:t>Petrol </a:t>
            </a:r>
          </a:p>
          <a:p>
            <a:pPr marL="285750" indent="-285750">
              <a:spcAft>
                <a:spcPts val="600"/>
              </a:spcAft>
              <a:buFont typeface="Arial" panose="020B0604020202020204" pitchFamily="34" charset="0"/>
              <a:buChar char="•"/>
            </a:pPr>
            <a:endParaRPr lang="en-GB" sz="2000" dirty="0"/>
          </a:p>
        </p:txBody>
      </p:sp>
      <p:pic>
        <p:nvPicPr>
          <p:cNvPr id="36" name="Picture 35" descr="A person walking down a street&#10;&#10;Description automatically generated">
            <a:extLst>
              <a:ext uri="{FF2B5EF4-FFF2-40B4-BE49-F238E27FC236}">
                <a16:creationId xmlns:a16="http://schemas.microsoft.com/office/drawing/2014/main" id="{7BEC9930-9521-4622-BDF0-DE3C192E3C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8349" y="2979759"/>
            <a:ext cx="3294091" cy="2696010"/>
          </a:xfrm>
          <a:prstGeom prst="rect">
            <a:avLst/>
          </a:prstGeom>
        </p:spPr>
      </p:pic>
      <p:sp>
        <p:nvSpPr>
          <p:cNvPr id="37" name="TextBox 36">
            <a:extLst>
              <a:ext uri="{FF2B5EF4-FFF2-40B4-BE49-F238E27FC236}">
                <a16:creationId xmlns:a16="http://schemas.microsoft.com/office/drawing/2014/main" id="{03733CBF-B685-4218-9256-206A54C401AD}"/>
              </a:ext>
            </a:extLst>
          </p:cNvPr>
          <p:cNvSpPr txBox="1"/>
          <p:nvPr/>
        </p:nvSpPr>
        <p:spPr>
          <a:xfrm>
            <a:off x="577185" y="3570034"/>
            <a:ext cx="4477135" cy="2292935"/>
          </a:xfrm>
          <a:prstGeom prst="rect">
            <a:avLst/>
          </a:prstGeom>
          <a:noFill/>
        </p:spPr>
        <p:txBody>
          <a:bodyPr wrap="square" rtlCol="0">
            <a:spAutoFit/>
          </a:bodyPr>
          <a:lstStyle/>
          <a:p>
            <a:pPr>
              <a:spcAft>
                <a:spcPts val="600"/>
              </a:spcAft>
            </a:pPr>
            <a:r>
              <a:rPr lang="en-GB" sz="2000" b="1" u="sng" dirty="0">
                <a:solidFill>
                  <a:schemeClr val="accent4">
                    <a:lumMod val="75000"/>
                  </a:schemeClr>
                </a:solidFill>
              </a:rPr>
              <a:t>Stakeholders </a:t>
            </a:r>
          </a:p>
          <a:p>
            <a:pPr marL="285750" indent="-285750">
              <a:spcAft>
                <a:spcPts val="600"/>
              </a:spcAft>
              <a:buFont typeface="Arial" panose="020B0604020202020204" pitchFamily="34" charset="0"/>
              <a:buChar char="•"/>
            </a:pPr>
            <a:r>
              <a:rPr lang="en-GB" sz="2000" dirty="0">
                <a:solidFill>
                  <a:schemeClr val="accent4">
                    <a:lumMod val="75000"/>
                  </a:schemeClr>
                </a:solidFill>
              </a:rPr>
              <a:t>Shareholders</a:t>
            </a:r>
          </a:p>
          <a:p>
            <a:pPr marL="285750" indent="-285750">
              <a:spcAft>
                <a:spcPts val="600"/>
              </a:spcAft>
              <a:buFont typeface="Arial" panose="020B0604020202020204" pitchFamily="34" charset="0"/>
              <a:buChar char="•"/>
            </a:pPr>
            <a:r>
              <a:rPr lang="en-GB" sz="2000" dirty="0">
                <a:solidFill>
                  <a:schemeClr val="accent4">
                    <a:lumMod val="75000"/>
                  </a:schemeClr>
                </a:solidFill>
              </a:rPr>
              <a:t>Employees</a:t>
            </a:r>
          </a:p>
          <a:p>
            <a:pPr marL="285750" indent="-285750">
              <a:spcAft>
                <a:spcPts val="600"/>
              </a:spcAft>
              <a:buFont typeface="Arial" panose="020B0604020202020204" pitchFamily="34" charset="0"/>
              <a:buChar char="•"/>
            </a:pPr>
            <a:r>
              <a:rPr lang="en-GB" sz="2000" dirty="0">
                <a:solidFill>
                  <a:schemeClr val="accent4">
                    <a:lumMod val="75000"/>
                  </a:schemeClr>
                </a:solidFill>
              </a:rPr>
              <a:t>Customers</a:t>
            </a:r>
          </a:p>
          <a:p>
            <a:pPr marL="285750" indent="-285750">
              <a:spcAft>
                <a:spcPts val="600"/>
              </a:spcAft>
              <a:buFont typeface="Arial" panose="020B0604020202020204" pitchFamily="34" charset="0"/>
              <a:buChar char="•"/>
            </a:pPr>
            <a:r>
              <a:rPr lang="en-GB" sz="2000" dirty="0">
                <a:solidFill>
                  <a:schemeClr val="accent4">
                    <a:lumMod val="75000"/>
                  </a:schemeClr>
                </a:solidFill>
              </a:rPr>
              <a:t>Supplier</a:t>
            </a:r>
          </a:p>
          <a:p>
            <a:endParaRPr lang="en-GB" dirty="0"/>
          </a:p>
        </p:txBody>
      </p:sp>
    </p:spTree>
    <p:extLst>
      <p:ext uri="{BB962C8B-B14F-4D97-AF65-F5344CB8AC3E}">
        <p14:creationId xmlns:p14="http://schemas.microsoft.com/office/powerpoint/2010/main" val="2919871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Group 74">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76" name="Rectangle 75">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Isosceles Triangle 76">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5E2B630-E328-4C7B-B97B-792EC920B96B}"/>
              </a:ext>
            </a:extLst>
          </p:cNvPr>
          <p:cNvSpPr>
            <a:spLocks noGrp="1"/>
          </p:cNvSpPr>
          <p:nvPr>
            <p:ph type="title"/>
          </p:nvPr>
        </p:nvSpPr>
        <p:spPr>
          <a:xfrm>
            <a:off x="643467" y="321734"/>
            <a:ext cx="10905066" cy="1135737"/>
          </a:xfrm>
          <a:prstGeom prst="ellipse">
            <a:avLst/>
          </a:prstGeom>
        </p:spPr>
        <p:txBody>
          <a:bodyPr>
            <a:normAutofit/>
          </a:bodyPr>
          <a:lstStyle/>
          <a:p>
            <a:pPr algn="ctr"/>
            <a:r>
              <a:rPr lang="en-GB" b="1" dirty="0">
                <a:solidFill>
                  <a:schemeClr val="accent4">
                    <a:lumMod val="75000"/>
                  </a:schemeClr>
                </a:solidFill>
              </a:rPr>
              <a:t>SWOT Analysis for Home Delivery </a:t>
            </a:r>
          </a:p>
        </p:txBody>
      </p:sp>
      <p:sp>
        <p:nvSpPr>
          <p:cNvPr id="3" name="Content Placeholder 2">
            <a:extLst>
              <a:ext uri="{FF2B5EF4-FFF2-40B4-BE49-F238E27FC236}">
                <a16:creationId xmlns:a16="http://schemas.microsoft.com/office/drawing/2014/main" id="{7EEABA90-B3C3-4E79-97BE-81C44CD18AD4}"/>
              </a:ext>
            </a:extLst>
          </p:cNvPr>
          <p:cNvSpPr>
            <a:spLocks noGrp="1"/>
          </p:cNvSpPr>
          <p:nvPr>
            <p:ph idx="1"/>
          </p:nvPr>
        </p:nvSpPr>
        <p:spPr>
          <a:xfrm>
            <a:off x="7544052" y="1782981"/>
            <a:ext cx="4004479" cy="4393982"/>
          </a:xfrm>
        </p:spPr>
        <p:txBody>
          <a:bodyPr>
            <a:normAutofit/>
          </a:bodyPr>
          <a:lstStyle/>
          <a:p>
            <a:pPr marL="0" indent="0">
              <a:buNone/>
            </a:pPr>
            <a:r>
              <a:rPr lang="en-GB" sz="2000"/>
              <a:t> </a:t>
            </a:r>
          </a:p>
          <a:p>
            <a:endParaRPr lang="en-GB" sz="2000"/>
          </a:p>
          <a:p>
            <a:endParaRPr lang="en-GB" sz="2000"/>
          </a:p>
          <a:p>
            <a:pPr marL="0" indent="0">
              <a:buNone/>
            </a:pPr>
            <a:endParaRPr lang="en-GB" sz="2000"/>
          </a:p>
        </p:txBody>
      </p:sp>
      <p:grpSp>
        <p:nvGrpSpPr>
          <p:cNvPr id="79" name="Group 78">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80" name="Isosceles Triangle 79">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0" name="Table 66">
            <a:extLst>
              <a:ext uri="{FF2B5EF4-FFF2-40B4-BE49-F238E27FC236}">
                <a16:creationId xmlns:a16="http://schemas.microsoft.com/office/drawing/2014/main" id="{241091ED-0628-4B0A-B1BC-8B6D3C0FE1D9}"/>
              </a:ext>
            </a:extLst>
          </p:cNvPr>
          <p:cNvGraphicFramePr>
            <a:graphicFrameLocks noGrp="1"/>
          </p:cNvGraphicFramePr>
          <p:nvPr>
            <p:extLst>
              <p:ext uri="{D42A27DB-BD31-4B8C-83A1-F6EECF244321}">
                <p14:modId xmlns:p14="http://schemas.microsoft.com/office/powerpoint/2010/main" val="1040735665"/>
              </p:ext>
            </p:extLst>
          </p:nvPr>
        </p:nvGraphicFramePr>
        <p:xfrm>
          <a:off x="1616177" y="1457470"/>
          <a:ext cx="9234414" cy="5408215"/>
        </p:xfrm>
        <a:graphic>
          <a:graphicData uri="http://schemas.openxmlformats.org/drawingml/2006/table">
            <a:tbl>
              <a:tblPr firstRow="1" bandRow="1">
                <a:tableStyleId>{8EC20E35-A176-4012-BC5E-935CFFF8708E}</a:tableStyleId>
              </a:tblPr>
              <a:tblGrid>
                <a:gridCol w="1640696">
                  <a:extLst>
                    <a:ext uri="{9D8B030D-6E8A-4147-A177-3AD203B41FA5}">
                      <a16:colId xmlns:a16="http://schemas.microsoft.com/office/drawing/2014/main" val="190001803"/>
                    </a:ext>
                  </a:extLst>
                </a:gridCol>
                <a:gridCol w="2366964">
                  <a:extLst>
                    <a:ext uri="{9D8B030D-6E8A-4147-A177-3AD203B41FA5}">
                      <a16:colId xmlns:a16="http://schemas.microsoft.com/office/drawing/2014/main" val="4242239499"/>
                    </a:ext>
                  </a:extLst>
                </a:gridCol>
                <a:gridCol w="2604504">
                  <a:extLst>
                    <a:ext uri="{9D8B030D-6E8A-4147-A177-3AD203B41FA5}">
                      <a16:colId xmlns:a16="http://schemas.microsoft.com/office/drawing/2014/main" val="608929121"/>
                    </a:ext>
                  </a:extLst>
                </a:gridCol>
                <a:gridCol w="2622250">
                  <a:extLst>
                    <a:ext uri="{9D8B030D-6E8A-4147-A177-3AD203B41FA5}">
                      <a16:colId xmlns:a16="http://schemas.microsoft.com/office/drawing/2014/main" val="3658177409"/>
                    </a:ext>
                  </a:extLst>
                </a:gridCol>
              </a:tblGrid>
              <a:tr h="478949">
                <a:tc>
                  <a:txBody>
                    <a:bodyPr/>
                    <a:lstStyle/>
                    <a:p>
                      <a:r>
                        <a:rPr lang="en-GB" sz="1400" b="1"/>
                        <a:t>Strengths</a:t>
                      </a:r>
                      <a:endParaRPr lang="en-GB" sz="1400"/>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a:t>Weaknesses</a:t>
                      </a:r>
                    </a:p>
                    <a:p>
                      <a:endParaRPr lang="en-GB" sz="1400"/>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a:t>Opportunities </a:t>
                      </a:r>
                    </a:p>
                    <a:p>
                      <a:endParaRPr lang="en-GB" sz="1400"/>
                    </a:p>
                  </a:txBody>
                  <a:tcPr marL="15545" marR="15545" marT="7772" marB="7772"/>
                </a:tc>
                <a:tc>
                  <a:txBody>
                    <a:bodyPr/>
                    <a:lstStyle/>
                    <a:p>
                      <a:r>
                        <a:rPr lang="en-GB" sz="1400"/>
                        <a:t>Threat </a:t>
                      </a:r>
                    </a:p>
                  </a:txBody>
                  <a:tcPr marL="15545" marR="15545" marT="7772" marB="7772"/>
                </a:tc>
                <a:extLst>
                  <a:ext uri="{0D108BD9-81ED-4DB2-BD59-A6C34878D82A}">
                    <a16:rowId xmlns:a16="http://schemas.microsoft.com/office/drawing/2014/main" val="1347958695"/>
                  </a:ext>
                </a:extLst>
              </a:tr>
              <a:tr h="7163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The brand name ‘Wm Morrisons’</a:t>
                      </a:r>
                    </a:p>
                    <a:p>
                      <a:endParaRPr lang="en-GB" sz="1400"/>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Adapting to new technology</a:t>
                      </a:r>
                    </a:p>
                    <a:p>
                      <a:endParaRPr lang="en-GB" sz="1400"/>
                    </a:p>
                  </a:txBody>
                  <a:tcPr marL="15545" marR="15545" marT="7772" marB="7772"/>
                </a:tc>
                <a:tc>
                  <a:txBody>
                    <a:bodyPr/>
                    <a:lstStyle/>
                    <a:p>
                      <a:r>
                        <a:rPr lang="en-GB" sz="1400"/>
                        <a:t>Introduce home delivery in every store to meet local demands</a:t>
                      </a:r>
                    </a:p>
                  </a:txBody>
                  <a:tcPr marL="15545" marR="15545" marT="7772" marB="7772"/>
                </a:tc>
                <a:tc>
                  <a:txBody>
                    <a:bodyPr/>
                    <a:lstStyle/>
                    <a:p>
                      <a:r>
                        <a:rPr lang="en-GB" sz="1400"/>
                        <a:t>Intense competition  </a:t>
                      </a:r>
                    </a:p>
                  </a:txBody>
                  <a:tcPr marL="15545" marR="15545" marT="7772" marB="7772"/>
                </a:tc>
                <a:extLst>
                  <a:ext uri="{0D108BD9-81ED-4DB2-BD59-A6C34878D82A}">
                    <a16:rowId xmlns:a16="http://schemas.microsoft.com/office/drawing/2014/main" val="2897959609"/>
                  </a:ext>
                </a:extLst>
              </a:tr>
              <a:tr h="11680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Efficient supply chain and distribution network</a:t>
                      </a:r>
                    </a:p>
                    <a:p>
                      <a:endParaRPr lang="en-GB" sz="1400" dirty="0"/>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Research and development- internal system and external services </a:t>
                      </a:r>
                    </a:p>
                    <a:p>
                      <a:endParaRPr lang="en-GB" sz="1400"/>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Acquisition of smaller companies and strategic partnerships can help grow</a:t>
                      </a:r>
                    </a:p>
                  </a:txBody>
                  <a:tcPr marL="15545" marR="15545" marT="7772" marB="7772"/>
                </a:tc>
                <a:tc>
                  <a:txBody>
                    <a:bodyPr/>
                    <a:lstStyle/>
                    <a:p>
                      <a:r>
                        <a:rPr lang="en-GB" sz="1400"/>
                        <a:t>Change- due to pandemic </a:t>
                      </a:r>
                    </a:p>
                  </a:txBody>
                  <a:tcPr marL="15545" marR="15545" marT="7772" marB="7772"/>
                </a:tc>
                <a:extLst>
                  <a:ext uri="{0D108BD9-81ED-4DB2-BD59-A6C34878D82A}">
                    <a16:rowId xmlns:a16="http://schemas.microsoft.com/office/drawing/2014/main" val="3059429591"/>
                  </a:ext>
                </a:extLst>
              </a:tr>
              <a:tr h="11680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Online customer loyalty </a:t>
                      </a:r>
                    </a:p>
                    <a:p>
                      <a:endParaRPr lang="en-GB" sz="1400" dirty="0"/>
                    </a:p>
                  </a:txBody>
                  <a:tcPr marL="15545" marR="15545" marT="7772" marB="7772"/>
                </a:tc>
                <a:tc>
                  <a:txBody>
                    <a:bodyPr/>
                    <a:lstStyle/>
                    <a:p>
                      <a:r>
                        <a:rPr lang="en-GB" sz="1400"/>
                        <a:t>Increase in demand for the service that could become unsustainable in the current situation </a:t>
                      </a:r>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Innovations- invent and innovate products and services</a:t>
                      </a:r>
                    </a:p>
                    <a:p>
                      <a:endParaRPr lang="en-GB" sz="1400"/>
                    </a:p>
                  </a:txBody>
                  <a:tcPr marL="15545" marR="15545" marT="7772" marB="7772"/>
                </a:tc>
                <a:tc>
                  <a:txBody>
                    <a:bodyPr/>
                    <a:lstStyle/>
                    <a:p>
                      <a:r>
                        <a:rPr lang="en-GB" sz="1400"/>
                        <a:t>Increased demand for the service due to pandemic can make the current situation unsustainable for example, less staff  </a:t>
                      </a:r>
                    </a:p>
                  </a:txBody>
                  <a:tcPr marL="15545" marR="15545" marT="7772" marB="7772"/>
                </a:tc>
                <a:extLst>
                  <a:ext uri="{0D108BD9-81ED-4DB2-BD59-A6C34878D82A}">
                    <a16:rowId xmlns:a16="http://schemas.microsoft.com/office/drawing/2014/main" val="2877659267"/>
                  </a:ext>
                </a:extLst>
              </a:tr>
              <a:tr h="938374">
                <a:tc>
                  <a:txBody>
                    <a:bodyPr/>
                    <a:lstStyle/>
                    <a:p>
                      <a:r>
                        <a:rPr lang="en-GB" sz="1400"/>
                        <a:t>24 hrs online slots</a:t>
                      </a:r>
                    </a:p>
                  </a:txBody>
                  <a:tcPr marL="15545" marR="15545" marT="7772" marB="7772"/>
                </a:tc>
                <a:tc>
                  <a:txBody>
                    <a:bodyPr/>
                    <a:lstStyle/>
                    <a:p>
                      <a:r>
                        <a:rPr lang="en-GB" sz="1400"/>
                        <a:t>Delivery in a defined 2 hours slot </a:t>
                      </a:r>
                    </a:p>
                  </a:txBody>
                  <a:tcPr marL="15545" marR="15545" marT="7772" marB="77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Increase of home delivery service due to the lockdown      </a:t>
                      </a:r>
                    </a:p>
                    <a:p>
                      <a:endParaRPr lang="en-GB" sz="1400"/>
                    </a:p>
                  </a:txBody>
                  <a:tcPr marL="15545" marR="15545" marT="7772" marB="7772"/>
                </a:tc>
                <a:tc>
                  <a:txBody>
                    <a:bodyPr/>
                    <a:lstStyle/>
                    <a:p>
                      <a:r>
                        <a:rPr lang="en-GB" sz="1400"/>
                        <a:t>Organisations using free delivery as a marketing strategy to attract customers </a:t>
                      </a:r>
                    </a:p>
                  </a:txBody>
                  <a:tcPr marL="15545" marR="15545" marT="7772" marB="7772"/>
                </a:tc>
                <a:extLst>
                  <a:ext uri="{0D108BD9-81ED-4DB2-BD59-A6C34878D82A}">
                    <a16:rowId xmlns:a16="http://schemas.microsoft.com/office/drawing/2014/main" val="155178697"/>
                  </a:ext>
                </a:extLst>
              </a:tr>
              <a:tr h="938374">
                <a:tc>
                  <a:txBody>
                    <a:bodyPr/>
                    <a:lstStyle/>
                    <a:p>
                      <a:r>
                        <a:rPr lang="en-GB" sz="1400"/>
                        <a:t>Highly skilled workforce on home delivery </a:t>
                      </a:r>
                    </a:p>
                  </a:txBody>
                  <a:tcPr marL="15545" marR="15545" marT="7772" marB="7772"/>
                </a:tc>
                <a:tc>
                  <a:txBody>
                    <a:bodyPr/>
                    <a:lstStyle/>
                    <a:p>
                      <a:r>
                        <a:rPr lang="en-GB" sz="1400"/>
                        <a:t>Lack of consistency in customer satisfaction due to low stock or no stock </a:t>
                      </a:r>
                    </a:p>
                  </a:txBody>
                  <a:tcPr marL="15545" marR="15545" marT="7772" marB="7772"/>
                </a:tc>
                <a:tc>
                  <a:txBody>
                    <a:bodyPr/>
                    <a:lstStyle/>
                    <a:p>
                      <a:r>
                        <a:rPr lang="en-GB" sz="1400"/>
                        <a:t>Potential new dispatch method</a:t>
                      </a:r>
                    </a:p>
                  </a:txBody>
                  <a:tcPr marL="15545" marR="15545" marT="7772" marB="7772"/>
                </a:tc>
                <a:tc>
                  <a:txBody>
                    <a:bodyPr/>
                    <a:lstStyle/>
                    <a:p>
                      <a:r>
                        <a:rPr lang="en-GB" sz="1400" dirty="0"/>
                        <a:t>Home delivery app failing regularly </a:t>
                      </a:r>
                    </a:p>
                  </a:txBody>
                  <a:tcPr marL="15545" marR="15545" marT="7772" marB="7772"/>
                </a:tc>
                <a:extLst>
                  <a:ext uri="{0D108BD9-81ED-4DB2-BD59-A6C34878D82A}">
                    <a16:rowId xmlns:a16="http://schemas.microsoft.com/office/drawing/2014/main" val="1756413636"/>
                  </a:ext>
                </a:extLst>
              </a:tr>
            </a:tbl>
          </a:graphicData>
        </a:graphic>
      </p:graphicFrame>
    </p:spTree>
    <p:extLst>
      <p:ext uri="{BB962C8B-B14F-4D97-AF65-F5344CB8AC3E}">
        <p14:creationId xmlns:p14="http://schemas.microsoft.com/office/powerpoint/2010/main" val="2873147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87ECD-7AB1-4E45-8184-F3D27C6EA9A7}"/>
              </a:ext>
            </a:extLst>
          </p:cNvPr>
          <p:cNvSpPr>
            <a:spLocks noGrp="1"/>
          </p:cNvSpPr>
          <p:nvPr>
            <p:ph type="title"/>
          </p:nvPr>
        </p:nvSpPr>
        <p:spPr/>
        <p:txBody>
          <a:bodyPr>
            <a:normAutofit/>
          </a:bodyPr>
          <a:lstStyle/>
          <a:p>
            <a:pPr algn="ctr"/>
            <a:r>
              <a:rPr lang="en-GB" b="1" dirty="0"/>
              <a:t>PEST Analysis </a:t>
            </a:r>
          </a:p>
        </p:txBody>
      </p:sp>
      <p:sp>
        <p:nvSpPr>
          <p:cNvPr id="3" name="Content Placeholder 2">
            <a:extLst>
              <a:ext uri="{FF2B5EF4-FFF2-40B4-BE49-F238E27FC236}">
                <a16:creationId xmlns:a16="http://schemas.microsoft.com/office/drawing/2014/main" id="{7969DCD8-9A0E-4C0B-9AA2-03F1992D6CA2}"/>
              </a:ext>
            </a:extLst>
          </p:cNvPr>
          <p:cNvSpPr>
            <a:spLocks noGrp="1"/>
          </p:cNvSpPr>
          <p:nvPr>
            <p:ph idx="1"/>
          </p:nvPr>
        </p:nvSpPr>
        <p:spPr>
          <a:xfrm>
            <a:off x="5121310" y="1579962"/>
            <a:ext cx="3128387" cy="2191218"/>
          </a:xfrm>
        </p:spPr>
        <p:txBody>
          <a:bodyPr>
            <a:normAutofit/>
          </a:bodyPr>
          <a:lstStyle/>
          <a:p>
            <a:pPr marL="0" indent="0">
              <a:buNone/>
            </a:pPr>
            <a:r>
              <a:rPr lang="en-GB" sz="2400" b="1" dirty="0">
                <a:solidFill>
                  <a:schemeClr val="accent4">
                    <a:lumMod val="75000"/>
                  </a:schemeClr>
                </a:solidFill>
              </a:rPr>
              <a:t>Economical factor </a:t>
            </a:r>
          </a:p>
          <a:p>
            <a:r>
              <a:rPr lang="en-GB" sz="2400" dirty="0">
                <a:solidFill>
                  <a:schemeClr val="accent4">
                    <a:lumMod val="75000"/>
                  </a:schemeClr>
                </a:solidFill>
              </a:rPr>
              <a:t>Government policy </a:t>
            </a:r>
          </a:p>
          <a:p>
            <a:r>
              <a:rPr lang="en-GB" sz="2400" dirty="0">
                <a:solidFill>
                  <a:schemeClr val="accent4">
                    <a:lumMod val="75000"/>
                  </a:schemeClr>
                </a:solidFill>
              </a:rPr>
              <a:t>Increase of employment </a:t>
            </a:r>
          </a:p>
          <a:p>
            <a:r>
              <a:rPr lang="en-GB" sz="2400" dirty="0">
                <a:solidFill>
                  <a:schemeClr val="accent4">
                    <a:lumMod val="75000"/>
                  </a:schemeClr>
                </a:solidFill>
              </a:rPr>
              <a:t>Market structure </a:t>
            </a:r>
          </a:p>
          <a:p>
            <a:pPr marL="0" indent="0">
              <a:buNone/>
            </a:pPr>
            <a:endParaRPr lang="en-GB" dirty="0"/>
          </a:p>
        </p:txBody>
      </p:sp>
      <p:sp>
        <p:nvSpPr>
          <p:cNvPr id="4" name="TextBox 3">
            <a:extLst>
              <a:ext uri="{FF2B5EF4-FFF2-40B4-BE49-F238E27FC236}">
                <a16:creationId xmlns:a16="http://schemas.microsoft.com/office/drawing/2014/main" id="{E712EF63-60FF-49F5-9EA2-173043AB2CF2}"/>
              </a:ext>
            </a:extLst>
          </p:cNvPr>
          <p:cNvSpPr txBox="1"/>
          <p:nvPr/>
        </p:nvSpPr>
        <p:spPr>
          <a:xfrm>
            <a:off x="378721" y="3832430"/>
            <a:ext cx="3908809" cy="1938992"/>
          </a:xfrm>
          <a:prstGeom prst="rect">
            <a:avLst/>
          </a:prstGeom>
          <a:noFill/>
        </p:spPr>
        <p:txBody>
          <a:bodyPr wrap="square" rtlCol="0">
            <a:spAutoFit/>
          </a:bodyPr>
          <a:lstStyle/>
          <a:p>
            <a:r>
              <a:rPr lang="en-GB" sz="2400" b="1" dirty="0">
                <a:solidFill>
                  <a:schemeClr val="accent4">
                    <a:lumMod val="75000"/>
                  </a:schemeClr>
                </a:solidFill>
              </a:rPr>
              <a:t>Social Factor  </a:t>
            </a:r>
          </a:p>
          <a:p>
            <a:pPr marL="285750" indent="-285750">
              <a:buFont typeface="Arial" panose="020B0604020202020204" pitchFamily="34" charset="0"/>
              <a:buChar char="•"/>
            </a:pPr>
            <a:r>
              <a:rPr lang="en-GB" sz="2400" dirty="0">
                <a:solidFill>
                  <a:schemeClr val="accent4">
                    <a:lumMod val="75000"/>
                  </a:schemeClr>
                </a:solidFill>
              </a:rPr>
              <a:t>Recruitment</a:t>
            </a:r>
          </a:p>
          <a:p>
            <a:pPr marL="285750" indent="-285750">
              <a:buFont typeface="Arial" panose="020B0604020202020204" pitchFamily="34" charset="0"/>
              <a:buChar char="•"/>
            </a:pPr>
            <a:r>
              <a:rPr lang="en-GB" sz="2400" dirty="0">
                <a:solidFill>
                  <a:schemeClr val="accent4">
                    <a:lumMod val="75000"/>
                  </a:schemeClr>
                </a:solidFill>
              </a:rPr>
              <a:t>Training</a:t>
            </a:r>
          </a:p>
          <a:p>
            <a:pPr marL="285750" indent="-285750">
              <a:buFont typeface="Arial" panose="020B0604020202020204" pitchFamily="34" charset="0"/>
              <a:buChar char="•"/>
            </a:pPr>
            <a:r>
              <a:rPr lang="en-GB" sz="2400" dirty="0">
                <a:solidFill>
                  <a:schemeClr val="accent4">
                    <a:lumMod val="75000"/>
                  </a:schemeClr>
                </a:solidFill>
              </a:rPr>
              <a:t>Donations </a:t>
            </a:r>
          </a:p>
          <a:p>
            <a:pPr marL="285750" indent="-285750">
              <a:buFont typeface="Arial" panose="020B0604020202020204" pitchFamily="34" charset="0"/>
              <a:buChar char="•"/>
            </a:pPr>
            <a:r>
              <a:rPr lang="en-GB" sz="2400" dirty="0">
                <a:solidFill>
                  <a:schemeClr val="accent4">
                    <a:lumMod val="75000"/>
                  </a:schemeClr>
                </a:solidFill>
              </a:rPr>
              <a:t>Health &amp; Safety</a:t>
            </a:r>
          </a:p>
        </p:txBody>
      </p:sp>
      <p:sp>
        <p:nvSpPr>
          <p:cNvPr id="5" name="TextBox 4">
            <a:extLst>
              <a:ext uri="{FF2B5EF4-FFF2-40B4-BE49-F238E27FC236}">
                <a16:creationId xmlns:a16="http://schemas.microsoft.com/office/drawing/2014/main" id="{0367AA3B-28A9-4344-9414-46AAA7B29C37}"/>
              </a:ext>
            </a:extLst>
          </p:cNvPr>
          <p:cNvSpPr txBox="1"/>
          <p:nvPr/>
        </p:nvSpPr>
        <p:spPr>
          <a:xfrm>
            <a:off x="5804597" y="4801927"/>
            <a:ext cx="3908809" cy="1200329"/>
          </a:xfrm>
          <a:prstGeom prst="rect">
            <a:avLst/>
          </a:prstGeom>
          <a:noFill/>
        </p:spPr>
        <p:txBody>
          <a:bodyPr wrap="square" rtlCol="0">
            <a:spAutoFit/>
          </a:bodyPr>
          <a:lstStyle/>
          <a:p>
            <a:r>
              <a:rPr lang="en-GB" sz="2400" b="1" dirty="0"/>
              <a:t>Technological Factor</a:t>
            </a:r>
          </a:p>
          <a:p>
            <a:pPr marL="285750" indent="-285750">
              <a:buFont typeface="Arial" panose="020B0604020202020204" pitchFamily="34" charset="0"/>
              <a:buChar char="•"/>
            </a:pPr>
            <a:r>
              <a:rPr lang="en-GB" sz="2400" dirty="0"/>
              <a:t>Morrisons.com website</a:t>
            </a:r>
          </a:p>
          <a:p>
            <a:pPr marL="285750" indent="-285750">
              <a:buFont typeface="Arial" panose="020B0604020202020204" pitchFamily="34" charset="0"/>
              <a:buChar char="•"/>
            </a:pPr>
            <a:r>
              <a:rPr lang="en-GB" sz="2400" dirty="0"/>
              <a:t>App in store</a:t>
            </a:r>
          </a:p>
        </p:txBody>
      </p:sp>
      <p:sp>
        <p:nvSpPr>
          <p:cNvPr id="6" name="TextBox 5">
            <a:extLst>
              <a:ext uri="{FF2B5EF4-FFF2-40B4-BE49-F238E27FC236}">
                <a16:creationId xmlns:a16="http://schemas.microsoft.com/office/drawing/2014/main" id="{138101AB-B5D8-4A7D-A084-BDA28138F40C}"/>
              </a:ext>
            </a:extLst>
          </p:cNvPr>
          <p:cNvSpPr txBox="1"/>
          <p:nvPr/>
        </p:nvSpPr>
        <p:spPr>
          <a:xfrm>
            <a:off x="750510" y="1152352"/>
            <a:ext cx="2779207" cy="2246769"/>
          </a:xfrm>
          <a:prstGeom prst="rect">
            <a:avLst/>
          </a:prstGeom>
          <a:noFill/>
        </p:spPr>
        <p:txBody>
          <a:bodyPr wrap="square" rtlCol="0">
            <a:spAutoFit/>
          </a:bodyPr>
          <a:lstStyle/>
          <a:p>
            <a:r>
              <a:rPr lang="en-GB" sz="2400" b="1" dirty="0"/>
              <a:t>Political Factor </a:t>
            </a:r>
          </a:p>
          <a:p>
            <a:pPr marL="457200" indent="-457200">
              <a:buFont typeface="Arial" panose="020B0604020202020204" pitchFamily="34" charset="0"/>
              <a:buChar char="•"/>
            </a:pPr>
            <a:r>
              <a:rPr lang="en-GB" sz="2400" dirty="0"/>
              <a:t>Sudden changes </a:t>
            </a:r>
          </a:p>
          <a:p>
            <a:pPr marL="457200" indent="-457200">
              <a:buFont typeface="Arial" panose="020B0604020202020204" pitchFamily="34" charset="0"/>
              <a:buChar char="•"/>
            </a:pPr>
            <a:r>
              <a:rPr lang="en-GB" sz="2400" dirty="0"/>
              <a:t>Political stability</a:t>
            </a:r>
          </a:p>
          <a:p>
            <a:pPr marL="457200" indent="-457200">
              <a:buFont typeface="Arial" panose="020B0604020202020204" pitchFamily="34" charset="0"/>
              <a:buChar char="•"/>
            </a:pPr>
            <a:r>
              <a:rPr lang="en-GB" sz="2400" dirty="0"/>
              <a:t>Contract Law </a:t>
            </a:r>
          </a:p>
          <a:p>
            <a:pPr marL="457200" indent="-457200">
              <a:buFont typeface="Arial" panose="020B0604020202020204" pitchFamily="34" charset="0"/>
              <a:buChar char="•"/>
            </a:pPr>
            <a:r>
              <a:rPr lang="en-GB" sz="2400" dirty="0"/>
              <a:t>Trade barriers   </a:t>
            </a:r>
          </a:p>
          <a:p>
            <a:endParaRPr lang="en-GB" sz="2000" dirty="0"/>
          </a:p>
        </p:txBody>
      </p:sp>
      <p:pic>
        <p:nvPicPr>
          <p:cNvPr id="8" name="Picture 7" descr="A person standing in a parking lot&#10;&#10;Description automatically generated">
            <a:extLst>
              <a:ext uri="{FF2B5EF4-FFF2-40B4-BE49-F238E27FC236}">
                <a16:creationId xmlns:a16="http://schemas.microsoft.com/office/drawing/2014/main" id="{B9406DDB-0FF3-40BF-958E-B3E6BC39A5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862" y="3946710"/>
            <a:ext cx="2477337" cy="1710433"/>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FD162751-2E37-4162-9C26-EDA93B9ADF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64133" y="3989272"/>
            <a:ext cx="1661326" cy="2949099"/>
          </a:xfrm>
          <a:prstGeom prst="rect">
            <a:avLst/>
          </a:prstGeom>
        </p:spPr>
      </p:pic>
      <p:pic>
        <p:nvPicPr>
          <p:cNvPr id="12" name="Picture 11" descr="A group of people walking down a street&#10;&#10;Description automatically generated">
            <a:extLst>
              <a:ext uri="{FF2B5EF4-FFF2-40B4-BE49-F238E27FC236}">
                <a16:creationId xmlns:a16="http://schemas.microsoft.com/office/drawing/2014/main" id="{BC430828-06EC-4681-8E5D-4E3CC935FE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06086" y="1271667"/>
            <a:ext cx="3481626" cy="2315423"/>
          </a:xfrm>
          <a:prstGeom prst="rect">
            <a:avLst/>
          </a:prstGeom>
        </p:spPr>
      </p:pic>
    </p:spTree>
    <p:extLst>
      <p:ext uri="{BB962C8B-B14F-4D97-AF65-F5344CB8AC3E}">
        <p14:creationId xmlns:p14="http://schemas.microsoft.com/office/powerpoint/2010/main" val="59284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9C99D1AB-0C2D-4DD9-B88A-B6369D904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AB82F-FD8A-4BC2-8870-0DFB550854A9}"/>
              </a:ext>
            </a:extLst>
          </p:cNvPr>
          <p:cNvSpPr>
            <a:spLocks noGrp="1"/>
          </p:cNvSpPr>
          <p:nvPr>
            <p:ph type="title"/>
          </p:nvPr>
        </p:nvSpPr>
        <p:spPr>
          <a:xfrm>
            <a:off x="1045028" y="1372905"/>
            <a:ext cx="3892732" cy="4305519"/>
          </a:xfrm>
        </p:spPr>
        <p:txBody>
          <a:bodyPr anchor="ctr">
            <a:normAutofit/>
          </a:bodyPr>
          <a:lstStyle/>
          <a:p>
            <a:r>
              <a:rPr lang="en-GB" sz="5400" b="1"/>
              <a:t>Impact on the operational capability </a:t>
            </a:r>
          </a:p>
        </p:txBody>
      </p:sp>
      <p:grpSp>
        <p:nvGrpSpPr>
          <p:cNvPr id="55" name="Group 5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56" name="Rectangle 5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B50B44-5F2A-4F90-A770-FA286ECB733E}"/>
              </a:ext>
            </a:extLst>
          </p:cNvPr>
          <p:cNvSpPr>
            <a:spLocks noGrp="1"/>
          </p:cNvSpPr>
          <p:nvPr>
            <p:ph idx="1"/>
          </p:nvPr>
        </p:nvSpPr>
        <p:spPr>
          <a:xfrm>
            <a:off x="6096000" y="1372905"/>
            <a:ext cx="5224272" cy="4305519"/>
          </a:xfrm>
        </p:spPr>
        <p:txBody>
          <a:bodyPr anchor="ctr">
            <a:normAutofit/>
          </a:bodyPr>
          <a:lstStyle/>
          <a:p>
            <a:r>
              <a:rPr lang="en-GB" sz="2000"/>
              <a:t>Aiming to provide a high quality of services</a:t>
            </a:r>
          </a:p>
          <a:p>
            <a:r>
              <a:rPr lang="en-GB" sz="2000"/>
              <a:t>As the time is crucial </a:t>
            </a:r>
          </a:p>
          <a:p>
            <a:r>
              <a:rPr lang="en-GB" sz="2000"/>
              <a:t>Customers are demanding more</a:t>
            </a:r>
          </a:p>
          <a:p>
            <a:r>
              <a:rPr lang="en-GB" sz="2000"/>
              <a:t>Deliver better value for money</a:t>
            </a:r>
          </a:p>
          <a:p>
            <a:r>
              <a:rPr lang="en-GB" sz="2000"/>
              <a:t>Employ staff for home delivery department </a:t>
            </a:r>
          </a:p>
          <a:p>
            <a:pPr marL="0" indent="0">
              <a:buNone/>
            </a:pPr>
            <a:r>
              <a:rPr lang="en-GB" sz="2000" b="1"/>
              <a:t>The operational capability plan </a:t>
            </a:r>
          </a:p>
          <a:p>
            <a:pPr marL="0" indent="0">
              <a:buNone/>
            </a:pPr>
            <a:r>
              <a:rPr lang="en-GB" sz="2000"/>
              <a:t>To focus on building capability and tracking progress throughout which can play in enabling diverse workforce to develop the skills further so that they can deliver excellent services more efficiently and effectively. </a:t>
            </a:r>
          </a:p>
          <a:p>
            <a:pPr marL="0" indent="0">
              <a:buNone/>
            </a:pPr>
            <a:r>
              <a:rPr lang="en-GB" sz="2000"/>
              <a:t>Morrisons (2020)</a:t>
            </a:r>
          </a:p>
        </p:txBody>
      </p:sp>
      <p:sp>
        <p:nvSpPr>
          <p:cNvPr id="62" name="Rectangle 6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6100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13927-9F81-4BB9-AD76-E98DF343AC15}"/>
              </a:ext>
            </a:extLst>
          </p:cNvPr>
          <p:cNvSpPr>
            <a:spLocks noGrp="1"/>
          </p:cNvSpPr>
          <p:nvPr>
            <p:ph type="title"/>
          </p:nvPr>
        </p:nvSpPr>
        <p:spPr>
          <a:xfrm>
            <a:off x="589560" y="856180"/>
            <a:ext cx="4560584" cy="1128068"/>
          </a:xfrm>
        </p:spPr>
        <p:txBody>
          <a:bodyPr anchor="ctr">
            <a:normAutofit/>
          </a:bodyPr>
          <a:lstStyle/>
          <a:p>
            <a:r>
              <a:rPr lang="en-GB" sz="4000" b="1" dirty="0"/>
              <a:t>Model &amp; Theories </a:t>
            </a:r>
          </a:p>
        </p:txBody>
      </p:sp>
      <p:grpSp>
        <p:nvGrpSpPr>
          <p:cNvPr id="32" name="Group 3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7" name="Rectangle 3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7E6752-A56D-4CAD-9C69-DF3B19F1B3AA}"/>
              </a:ext>
            </a:extLst>
          </p:cNvPr>
          <p:cNvSpPr>
            <a:spLocks noGrp="1"/>
          </p:cNvSpPr>
          <p:nvPr>
            <p:ph idx="1"/>
          </p:nvPr>
        </p:nvSpPr>
        <p:spPr>
          <a:xfrm>
            <a:off x="590719" y="2330505"/>
            <a:ext cx="4559425" cy="3979585"/>
          </a:xfrm>
        </p:spPr>
        <p:txBody>
          <a:bodyPr anchor="ctr">
            <a:normAutofit/>
          </a:bodyPr>
          <a:lstStyle/>
          <a:p>
            <a:pPr marL="0" indent="0">
              <a:buNone/>
            </a:pPr>
            <a:r>
              <a:rPr lang="en-GB" sz="2000" b="1" u="sng" dirty="0"/>
              <a:t>Models of change </a:t>
            </a:r>
          </a:p>
          <a:p>
            <a:pPr marL="0" indent="0">
              <a:buNone/>
            </a:pPr>
            <a:r>
              <a:rPr lang="en-GB" sz="2000" b="1" dirty="0"/>
              <a:t>John P. Kotter’s </a:t>
            </a:r>
            <a:r>
              <a:rPr lang="en-GB" sz="2000" dirty="0"/>
              <a:t>- According to Madsen, S (2016) &amp; Little, J (2014, pp. 77-84), Kotter’s change model includes 8 steps which can help an organisation with the change. This model is an easy step to step model which provides a clear description and guidance to the entire process of change. The steps include  </a:t>
            </a:r>
          </a:p>
          <a:p>
            <a:pPr marL="0" indent="0">
              <a:buNone/>
            </a:pPr>
            <a:endParaRPr lang="en-GB" sz="2000" dirty="0"/>
          </a:p>
          <a:p>
            <a:pPr marL="0" indent="0">
              <a:buNone/>
            </a:pPr>
            <a:endParaRPr lang="en-GB" sz="2000" dirty="0"/>
          </a:p>
          <a:p>
            <a:pPr marL="0" indent="0">
              <a:buNone/>
            </a:pPr>
            <a:r>
              <a:rPr lang="en-GB" sz="2000" dirty="0"/>
              <a:t>Smiths C (2018)</a:t>
            </a:r>
          </a:p>
          <a:p>
            <a:pPr marL="0" indent="0">
              <a:buNone/>
            </a:pPr>
            <a:endParaRPr lang="en-GB" sz="2000" dirty="0"/>
          </a:p>
        </p:txBody>
      </p:sp>
      <p:sp>
        <p:nvSpPr>
          <p:cNvPr id="35" name="Rectangle 4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lose up of a logo&#10;&#10;Description automatically generated">
            <a:extLst>
              <a:ext uri="{FF2B5EF4-FFF2-40B4-BE49-F238E27FC236}">
                <a16:creationId xmlns:a16="http://schemas.microsoft.com/office/drawing/2014/main" id="{3FC5171E-B8AD-4C7A-B9C0-1354F3FE63D5}"/>
              </a:ext>
            </a:extLst>
          </p:cNvPr>
          <p:cNvPicPr>
            <a:picLocks noChangeAspect="1"/>
          </p:cNvPicPr>
          <p:nvPr/>
        </p:nvPicPr>
        <p:blipFill rotWithShape="1">
          <a:blip r:embed="rId2">
            <a:extLst>
              <a:ext uri="{28A0092B-C50C-407E-A947-70E740481C1C}">
                <a14:useLocalDpi xmlns:a14="http://schemas.microsoft.com/office/drawing/2010/main" val="0"/>
              </a:ext>
            </a:extLst>
          </a:blip>
          <a:srcRect r="4" b="3065"/>
          <a:stretch/>
        </p:blipFill>
        <p:spPr>
          <a:xfrm>
            <a:off x="6313215" y="1236550"/>
            <a:ext cx="4739651" cy="4384263"/>
          </a:xfrm>
          <a:prstGeom prst="rect">
            <a:avLst/>
          </a:prstGeom>
        </p:spPr>
      </p:pic>
      <p:sp>
        <p:nvSpPr>
          <p:cNvPr id="10" name="AutoShape 10" descr="See the source image">
            <a:extLst>
              <a:ext uri="{FF2B5EF4-FFF2-40B4-BE49-F238E27FC236}">
                <a16:creationId xmlns:a16="http://schemas.microsoft.com/office/drawing/2014/main" id="{6D08399D-9FE3-4116-93C3-F2913ECD724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rrow: Right 13">
            <a:extLst>
              <a:ext uri="{FF2B5EF4-FFF2-40B4-BE49-F238E27FC236}">
                <a16:creationId xmlns:a16="http://schemas.microsoft.com/office/drawing/2014/main" id="{0F8E8DF3-E3A5-400B-90BC-D7ED5382A658}"/>
              </a:ext>
            </a:extLst>
          </p:cNvPr>
          <p:cNvSpPr/>
          <p:nvPr/>
        </p:nvSpPr>
        <p:spPr>
          <a:xfrm>
            <a:off x="3466681" y="5054321"/>
            <a:ext cx="582805" cy="341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5977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B9F3AB-0127-4F1F-BA0F-205039C3DF5B}"/>
              </a:ext>
            </a:extLst>
          </p:cNvPr>
          <p:cNvPicPr>
            <a:picLocks noChangeAspect="1"/>
          </p:cNvPicPr>
          <p:nvPr/>
        </p:nvPicPr>
        <p:blipFill rotWithShape="1">
          <a:blip r:embed="rId2">
            <a:extLst>
              <a:ext uri="{28A0092B-C50C-407E-A947-70E740481C1C}">
                <a14:useLocalDpi xmlns:a14="http://schemas.microsoft.com/office/drawing/2010/main" val="0"/>
              </a:ext>
            </a:extLst>
          </a:blip>
          <a:srcRect t="1590" b="3572"/>
          <a:stretch/>
        </p:blipFill>
        <p:spPr>
          <a:xfrm>
            <a:off x="1430419" y="1958629"/>
            <a:ext cx="3651001" cy="3453871"/>
          </a:xfrm>
          <a:prstGeom prst="rect">
            <a:avLst/>
          </a:prstGeom>
        </p:spPr>
      </p:pic>
      <p:sp>
        <p:nvSpPr>
          <p:cNvPr id="57" name="Rectangle 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544833-DCCA-475B-9D55-458913B16D04}"/>
              </a:ext>
            </a:extLst>
          </p:cNvPr>
          <p:cNvSpPr>
            <a:spLocks noGrp="1"/>
          </p:cNvSpPr>
          <p:nvPr>
            <p:ph idx="1"/>
          </p:nvPr>
        </p:nvSpPr>
        <p:spPr>
          <a:xfrm>
            <a:off x="6495207" y="6998"/>
            <a:ext cx="5552304" cy="5753091"/>
          </a:xfrm>
        </p:spPr>
        <p:txBody>
          <a:bodyPr anchor="ctr">
            <a:normAutofit/>
          </a:bodyPr>
          <a:lstStyle/>
          <a:p>
            <a:pPr marL="0" indent="0">
              <a:buNone/>
            </a:pPr>
            <a:r>
              <a:rPr lang="en-GB" sz="1800" b="1" dirty="0"/>
              <a:t>McKinsey 7’S Model </a:t>
            </a:r>
          </a:p>
          <a:p>
            <a:pPr marL="0" indent="0">
              <a:buNone/>
            </a:pPr>
            <a:r>
              <a:rPr lang="en-GB" sz="1800" dirty="0"/>
              <a:t>According to Singh A (2013), using this model can improve the performance of an organisation or to determine the best way to implement a proposed strategy. According to EPM (2018) &amp; Little, J (2014 pp. 85) this framework is categorised into hard or soft elements such as the </a:t>
            </a:r>
            <a:r>
              <a:rPr lang="en-GB" sz="1800" b="1" dirty="0"/>
              <a:t>hard elements </a:t>
            </a:r>
            <a:r>
              <a:rPr lang="en-GB" sz="1800" dirty="0"/>
              <a:t>are:</a:t>
            </a:r>
          </a:p>
          <a:p>
            <a:r>
              <a:rPr lang="en-GB" sz="1800" dirty="0"/>
              <a:t>Strategy- plans to build around competitors </a:t>
            </a:r>
          </a:p>
          <a:p>
            <a:r>
              <a:rPr lang="en-GB" sz="1800" dirty="0"/>
              <a:t>Structure- how the departments and teams work </a:t>
            </a:r>
          </a:p>
          <a:p>
            <a:r>
              <a:rPr lang="en-GB" sz="1800" dirty="0"/>
              <a:t>Systems- how the daily activities are done </a:t>
            </a:r>
          </a:p>
          <a:p>
            <a:pPr marL="0" indent="0">
              <a:buNone/>
            </a:pPr>
            <a:r>
              <a:rPr lang="en-GB" sz="1800" b="1" dirty="0"/>
              <a:t>Soft elements </a:t>
            </a:r>
          </a:p>
          <a:p>
            <a:r>
              <a:rPr lang="en-GB" sz="1800" dirty="0"/>
              <a:t>Shared values- core values of an organisation </a:t>
            </a:r>
          </a:p>
          <a:p>
            <a:r>
              <a:rPr lang="en-GB" sz="1800" dirty="0"/>
              <a:t>Skills- of an employee within the organisation </a:t>
            </a:r>
          </a:p>
          <a:p>
            <a:r>
              <a:rPr lang="en-GB" sz="1800" dirty="0"/>
              <a:t>Style- how leadership is adapted </a:t>
            </a:r>
          </a:p>
          <a:p>
            <a:r>
              <a:rPr lang="en-GB" sz="1800" dirty="0"/>
              <a:t>Staff- each employees capabilities</a:t>
            </a:r>
          </a:p>
          <a:p>
            <a:pPr marL="0" indent="0">
              <a:buNone/>
            </a:pPr>
            <a:endParaRPr lang="en-GB" sz="1100" dirty="0"/>
          </a:p>
        </p:txBody>
      </p:sp>
      <p:sp>
        <p:nvSpPr>
          <p:cNvPr id="59" name="Rectangle 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2A0155B-8675-4D75-A7EA-DC23555BC228}"/>
              </a:ext>
            </a:extLst>
          </p:cNvPr>
          <p:cNvSpPr txBox="1"/>
          <p:nvPr/>
        </p:nvSpPr>
        <p:spPr>
          <a:xfrm>
            <a:off x="622569" y="587829"/>
            <a:ext cx="5294176" cy="584775"/>
          </a:xfrm>
          <a:prstGeom prst="rect">
            <a:avLst/>
          </a:prstGeom>
          <a:noFill/>
        </p:spPr>
        <p:txBody>
          <a:bodyPr wrap="square" rtlCol="0">
            <a:spAutoFit/>
          </a:bodyPr>
          <a:lstStyle/>
          <a:p>
            <a:r>
              <a:rPr lang="en-GB" sz="3200" b="1" dirty="0"/>
              <a:t>Models &amp; Theories continued </a:t>
            </a:r>
            <a:endParaRPr lang="en-GB" sz="3200" dirty="0"/>
          </a:p>
        </p:txBody>
      </p:sp>
    </p:spTree>
    <p:extLst>
      <p:ext uri="{BB962C8B-B14F-4D97-AF65-F5344CB8AC3E}">
        <p14:creationId xmlns:p14="http://schemas.microsoft.com/office/powerpoint/2010/main" val="1480972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CC547BD7-F743-493B-9B50-80F443CE71BA}"/>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Model applied to Morrisons Home Delivery  </a:t>
            </a:r>
          </a:p>
        </p:txBody>
      </p:sp>
      <p:sp>
        <p:nvSpPr>
          <p:cNvPr id="29" name="Rectangle 2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2">
            <a:extLst>
              <a:ext uri="{FF2B5EF4-FFF2-40B4-BE49-F238E27FC236}">
                <a16:creationId xmlns:a16="http://schemas.microsoft.com/office/drawing/2014/main" id="{BED71A70-CF19-4747-9528-73C3972DBBBF}"/>
              </a:ext>
            </a:extLst>
          </p:cNvPr>
          <p:cNvSpPr>
            <a:spLocks noGrp="1"/>
          </p:cNvSpPr>
          <p:nvPr>
            <p:ph idx="1"/>
          </p:nvPr>
        </p:nvSpPr>
        <p:spPr>
          <a:xfrm>
            <a:off x="238334" y="2660073"/>
            <a:ext cx="5061029" cy="2525133"/>
          </a:xfrm>
        </p:spPr>
        <p:txBody>
          <a:bodyPr vert="horz" lIns="91440" tIns="45720" rIns="91440" bIns="45720" rtlCol="0" anchor="ctr">
            <a:normAutofit/>
          </a:bodyPr>
          <a:lstStyle/>
          <a:p>
            <a:pPr marL="0" indent="0">
              <a:buNone/>
            </a:pPr>
            <a:r>
              <a:rPr lang="en-US" sz="1800" b="1" dirty="0"/>
              <a:t>Kurt Lewin’s- </a:t>
            </a:r>
            <a:r>
              <a:rPr lang="en-US" sz="1800" dirty="0"/>
              <a:t>According to MindTools (2013) &amp; </a:t>
            </a:r>
            <a:r>
              <a:rPr lang="en-US" sz="1800" dirty="0" err="1"/>
              <a:t>Hussian</a:t>
            </a:r>
            <a:r>
              <a:rPr lang="en-US" sz="1800" dirty="0"/>
              <a:t> S, T &amp; others, this model involves 3 steps of unfreezing, changing and refreezing. The 3 stages entails creating the perception that a change is needed and then implementing that change. During the refreezing stage it is important to sustain that change and celebrate the success. </a:t>
            </a:r>
          </a:p>
          <a:p>
            <a:pPr marL="0"/>
            <a:endParaRPr lang="en-US" sz="1800" dirty="0"/>
          </a:p>
          <a:p>
            <a:pPr marL="0"/>
            <a:endParaRPr lang="en-US" sz="1800" dirty="0"/>
          </a:p>
          <a:p>
            <a:pPr marL="0"/>
            <a:endParaRPr lang="en-US" sz="1800" dirty="0"/>
          </a:p>
          <a:p>
            <a:pPr marL="0"/>
            <a:endParaRPr lang="en-US" sz="1800" dirty="0"/>
          </a:p>
        </p:txBody>
      </p:sp>
      <p:sp>
        <p:nvSpPr>
          <p:cNvPr id="5" name="TextBox 4">
            <a:extLst>
              <a:ext uri="{FF2B5EF4-FFF2-40B4-BE49-F238E27FC236}">
                <a16:creationId xmlns:a16="http://schemas.microsoft.com/office/drawing/2014/main" id="{4994B882-900A-4C09-83CA-992C5869511F}"/>
              </a:ext>
            </a:extLst>
          </p:cNvPr>
          <p:cNvSpPr txBox="1"/>
          <p:nvPr/>
        </p:nvSpPr>
        <p:spPr>
          <a:xfrm>
            <a:off x="4906502" y="4324006"/>
            <a:ext cx="2924071" cy="2600712"/>
          </a:xfrm>
          <a:prstGeom prst="rect">
            <a:avLst/>
          </a:prstGeom>
          <a:noFill/>
        </p:spPr>
        <p:txBody>
          <a:bodyPr wrap="square" rtlCol="0">
            <a:spAutoFit/>
          </a:bodyPr>
          <a:lstStyle/>
          <a:p>
            <a:pPr>
              <a:spcAft>
                <a:spcPts val="600"/>
              </a:spcAft>
            </a:pPr>
            <a:r>
              <a:rPr lang="en-GB" sz="2000" dirty="0">
                <a:solidFill>
                  <a:schemeClr val="accent4">
                    <a:lumMod val="75000"/>
                  </a:schemeClr>
                </a:solidFill>
              </a:rPr>
              <a:t>Second stage for change </a:t>
            </a:r>
          </a:p>
          <a:p>
            <a:pPr marL="342900" indent="-342900">
              <a:spcAft>
                <a:spcPts val="600"/>
              </a:spcAft>
              <a:buFont typeface="Arial" panose="020B0604020202020204" pitchFamily="34" charset="0"/>
              <a:buChar char="•"/>
            </a:pPr>
            <a:r>
              <a:rPr lang="en-GB" sz="2000" dirty="0"/>
              <a:t>Made the change </a:t>
            </a:r>
          </a:p>
          <a:p>
            <a:pPr marL="342900" indent="-342900">
              <a:spcAft>
                <a:spcPts val="600"/>
              </a:spcAft>
              <a:buFont typeface="Arial" panose="020B0604020202020204" pitchFamily="34" charset="0"/>
              <a:buChar char="•"/>
            </a:pPr>
            <a:r>
              <a:rPr lang="en-GB" sz="2000" dirty="0"/>
              <a:t>Be more competitive </a:t>
            </a:r>
          </a:p>
          <a:p>
            <a:pPr marL="342900" indent="-342900">
              <a:spcAft>
                <a:spcPts val="600"/>
              </a:spcAft>
              <a:buFont typeface="Arial" panose="020B0604020202020204" pitchFamily="34" charset="0"/>
              <a:buChar char="•"/>
            </a:pPr>
            <a:r>
              <a:rPr lang="en-GB" sz="2000" dirty="0"/>
              <a:t>Serve customers better</a:t>
            </a:r>
          </a:p>
          <a:p>
            <a:pPr marL="342900" indent="-342900">
              <a:spcAft>
                <a:spcPts val="600"/>
              </a:spcAft>
              <a:buFont typeface="Arial" panose="020B0604020202020204" pitchFamily="34" charset="0"/>
              <a:buChar char="•"/>
            </a:pPr>
            <a:r>
              <a:rPr lang="en-GB" sz="2000" dirty="0"/>
              <a:t>Developed services </a:t>
            </a:r>
          </a:p>
          <a:p>
            <a:pPr>
              <a:spcAft>
                <a:spcPts val="600"/>
              </a:spcAft>
            </a:pPr>
            <a:endParaRPr lang="en-GB" dirty="0"/>
          </a:p>
        </p:txBody>
      </p:sp>
      <p:sp>
        <p:nvSpPr>
          <p:cNvPr id="8" name="TextBox 7">
            <a:extLst>
              <a:ext uri="{FF2B5EF4-FFF2-40B4-BE49-F238E27FC236}">
                <a16:creationId xmlns:a16="http://schemas.microsoft.com/office/drawing/2014/main" id="{873BC22B-11FF-4898-B764-D418662DAEFB}"/>
              </a:ext>
            </a:extLst>
          </p:cNvPr>
          <p:cNvSpPr txBox="1"/>
          <p:nvPr/>
        </p:nvSpPr>
        <p:spPr>
          <a:xfrm>
            <a:off x="8855498" y="4029037"/>
            <a:ext cx="3469141" cy="1908215"/>
          </a:xfrm>
          <a:prstGeom prst="rect">
            <a:avLst/>
          </a:prstGeom>
          <a:noFill/>
        </p:spPr>
        <p:txBody>
          <a:bodyPr wrap="square" rtlCol="0">
            <a:spAutoFit/>
          </a:bodyPr>
          <a:lstStyle/>
          <a:p>
            <a:pPr>
              <a:spcAft>
                <a:spcPts val="600"/>
              </a:spcAft>
            </a:pPr>
            <a:r>
              <a:rPr lang="en-GB" sz="2000" dirty="0">
                <a:solidFill>
                  <a:schemeClr val="accent4">
                    <a:lumMod val="75000"/>
                  </a:schemeClr>
                </a:solidFill>
              </a:rPr>
              <a:t>Last stage for change </a:t>
            </a:r>
          </a:p>
          <a:p>
            <a:pPr marL="342900" indent="-342900">
              <a:spcAft>
                <a:spcPts val="600"/>
              </a:spcAft>
              <a:buFont typeface="Arial" panose="020B0604020202020204" pitchFamily="34" charset="0"/>
              <a:buChar char="•"/>
            </a:pPr>
            <a:r>
              <a:rPr lang="en-GB" sz="2000" dirty="0"/>
              <a:t>Consistency </a:t>
            </a:r>
          </a:p>
          <a:p>
            <a:pPr marL="342900" indent="-342900">
              <a:spcAft>
                <a:spcPts val="600"/>
              </a:spcAft>
              <a:buFont typeface="Arial" panose="020B0604020202020204" pitchFamily="34" charset="0"/>
              <a:buChar char="•"/>
            </a:pPr>
            <a:r>
              <a:rPr lang="en-GB" sz="2000" dirty="0"/>
              <a:t>Reinforcement </a:t>
            </a:r>
          </a:p>
          <a:p>
            <a:pPr marL="342900" indent="-342900">
              <a:spcAft>
                <a:spcPts val="600"/>
              </a:spcAft>
              <a:buFont typeface="Arial" panose="020B0604020202020204" pitchFamily="34" charset="0"/>
              <a:buChar char="•"/>
            </a:pPr>
            <a:r>
              <a:rPr lang="en-GB" sz="2000" dirty="0"/>
              <a:t>Adjustment </a:t>
            </a:r>
          </a:p>
          <a:p>
            <a:pPr>
              <a:spcAft>
                <a:spcPts val="600"/>
              </a:spcAft>
            </a:pPr>
            <a:endParaRPr lang="en-GB" dirty="0"/>
          </a:p>
        </p:txBody>
      </p:sp>
      <p:sp>
        <p:nvSpPr>
          <p:cNvPr id="9" name="TextBox 8">
            <a:extLst>
              <a:ext uri="{FF2B5EF4-FFF2-40B4-BE49-F238E27FC236}">
                <a16:creationId xmlns:a16="http://schemas.microsoft.com/office/drawing/2014/main" id="{B01A406D-52C8-491A-A9FD-53FFCA115468}"/>
              </a:ext>
            </a:extLst>
          </p:cNvPr>
          <p:cNvSpPr txBox="1"/>
          <p:nvPr/>
        </p:nvSpPr>
        <p:spPr>
          <a:xfrm>
            <a:off x="6560160" y="2217298"/>
            <a:ext cx="3290422" cy="1908215"/>
          </a:xfrm>
          <a:prstGeom prst="rect">
            <a:avLst/>
          </a:prstGeom>
          <a:noFill/>
        </p:spPr>
        <p:txBody>
          <a:bodyPr wrap="square" rtlCol="0">
            <a:spAutoFit/>
          </a:bodyPr>
          <a:lstStyle/>
          <a:p>
            <a:pPr>
              <a:spcAft>
                <a:spcPts val="600"/>
              </a:spcAft>
            </a:pPr>
            <a:r>
              <a:rPr lang="en-GB" sz="2000" dirty="0">
                <a:solidFill>
                  <a:schemeClr val="accent4">
                    <a:lumMod val="75000"/>
                  </a:schemeClr>
                </a:solidFill>
              </a:rPr>
              <a:t>First stage for change </a:t>
            </a:r>
          </a:p>
          <a:p>
            <a:pPr marL="342900" indent="-342900">
              <a:spcAft>
                <a:spcPts val="600"/>
              </a:spcAft>
              <a:buFont typeface="Arial" panose="020B0604020202020204" pitchFamily="34" charset="0"/>
              <a:buChar char="•"/>
            </a:pPr>
            <a:r>
              <a:rPr lang="en-GB" sz="2000" dirty="0"/>
              <a:t>Vision for the future </a:t>
            </a:r>
            <a:endParaRPr lang="en-GB" sz="2000" dirty="0">
              <a:solidFill>
                <a:schemeClr val="accent4">
                  <a:lumMod val="75000"/>
                </a:schemeClr>
              </a:solidFill>
            </a:endParaRPr>
          </a:p>
          <a:p>
            <a:pPr marL="342900" indent="-342900">
              <a:spcAft>
                <a:spcPts val="600"/>
              </a:spcAft>
              <a:buFont typeface="Arial" panose="020B0604020202020204" pitchFamily="34" charset="0"/>
              <a:buChar char="•"/>
            </a:pPr>
            <a:r>
              <a:rPr lang="en-GB" sz="2000" dirty="0"/>
              <a:t>Informed employees </a:t>
            </a:r>
          </a:p>
          <a:p>
            <a:pPr marL="342900" indent="-342900">
              <a:spcAft>
                <a:spcPts val="600"/>
              </a:spcAft>
              <a:buFont typeface="Arial" panose="020B0604020202020204" pitchFamily="34" charset="0"/>
              <a:buChar char="•"/>
            </a:pPr>
            <a:r>
              <a:rPr lang="en-GB" sz="2000" dirty="0"/>
              <a:t>Increased employment </a:t>
            </a:r>
          </a:p>
          <a:p>
            <a:pPr>
              <a:spcAft>
                <a:spcPts val="600"/>
              </a:spcAft>
            </a:pPr>
            <a:endParaRPr lang="en-GB" dirty="0"/>
          </a:p>
        </p:txBody>
      </p:sp>
      <p:pic>
        <p:nvPicPr>
          <p:cNvPr id="12" name="Picture 11" descr="A person posing for the camera&#10;&#10;Description automatically generated">
            <a:extLst>
              <a:ext uri="{FF2B5EF4-FFF2-40B4-BE49-F238E27FC236}">
                <a16:creationId xmlns:a16="http://schemas.microsoft.com/office/drawing/2014/main" id="{83B4123F-CAD4-47AE-957C-E696B2C9AC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404696"/>
            <a:ext cx="4361429" cy="2453304"/>
          </a:xfrm>
          <a:prstGeom prst="rect">
            <a:avLst/>
          </a:prstGeom>
        </p:spPr>
      </p:pic>
    </p:spTree>
    <p:extLst>
      <p:ext uri="{BB962C8B-B14F-4D97-AF65-F5344CB8AC3E}">
        <p14:creationId xmlns:p14="http://schemas.microsoft.com/office/powerpoint/2010/main" val="2193727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62B60-310B-4E5B-958C-81705197704D}"/>
              </a:ext>
            </a:extLst>
          </p:cNvPr>
          <p:cNvSpPr>
            <a:spLocks noGrp="1"/>
          </p:cNvSpPr>
          <p:nvPr>
            <p:ph type="title"/>
          </p:nvPr>
        </p:nvSpPr>
        <p:spPr>
          <a:xfrm>
            <a:off x="793662" y="386930"/>
            <a:ext cx="10066122" cy="1298448"/>
          </a:xfrm>
        </p:spPr>
        <p:txBody>
          <a:bodyPr anchor="b">
            <a:normAutofit/>
          </a:bodyPr>
          <a:lstStyle/>
          <a:p>
            <a:r>
              <a:rPr lang="en-GB" sz="4800" b="1"/>
              <a:t>Morrisons Home delivery success story </a:t>
            </a:r>
          </a:p>
        </p:txBody>
      </p:sp>
      <p:sp>
        <p:nvSpPr>
          <p:cNvPr id="54" name="Rectangle 5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9AFE11-9C2C-4FF8-AC73-94F18A64E7C1}"/>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GB" sz="1700" dirty="0"/>
              <a:t>According to Butler, S (2020) &amp; Potts D (2020), sales have increased for the Home Delivery department by 60%. </a:t>
            </a:r>
          </a:p>
          <a:p>
            <a:pPr marL="0" indent="0">
              <a:buNone/>
            </a:pPr>
            <a:r>
              <a:rPr lang="en-GB" sz="1700" dirty="0"/>
              <a:t>Internal sources have confirmed home delivery department alone is making £230,000 which is 7% more than last year. </a:t>
            </a:r>
          </a:p>
          <a:p>
            <a:pPr marL="0" indent="0">
              <a:buNone/>
            </a:pPr>
            <a:r>
              <a:rPr lang="en-GB" sz="1700" dirty="0"/>
              <a:t>The chief executive of Morrisons, Potts D (2020), recently announced that customers have significantly increased through the existing online channels. It was announced that they have expanded the capacity of Morrisons.com and are employing 25,000 new employees to help meet with the demand.  </a:t>
            </a:r>
          </a:p>
          <a:p>
            <a:pPr marL="0" indent="0">
              <a:buNone/>
            </a:pPr>
            <a:endParaRPr lang="en-GB" sz="1700" dirty="0"/>
          </a:p>
        </p:txBody>
      </p:sp>
      <p:pic>
        <p:nvPicPr>
          <p:cNvPr id="5" name="Picture 4" descr="A close up of a street sign on a pole&#10;&#10;Description automatically generated">
            <a:extLst>
              <a:ext uri="{FF2B5EF4-FFF2-40B4-BE49-F238E27FC236}">
                <a16:creationId xmlns:a16="http://schemas.microsoft.com/office/drawing/2014/main" id="{E3B4BD21-6A4F-47EA-B147-92375A4591E8}"/>
              </a:ext>
            </a:extLst>
          </p:cNvPr>
          <p:cNvPicPr>
            <a:picLocks noChangeAspect="1"/>
          </p:cNvPicPr>
          <p:nvPr/>
        </p:nvPicPr>
        <p:blipFill rotWithShape="1">
          <a:blip r:embed="rId2">
            <a:extLst>
              <a:ext uri="{28A0092B-C50C-407E-A947-70E740481C1C}">
                <a14:useLocalDpi xmlns:a14="http://schemas.microsoft.com/office/drawing/2010/main" val="0"/>
              </a:ext>
            </a:extLst>
          </a:blip>
          <a:srcRect t="4102" r="2" b="4613"/>
          <a:stretch/>
        </p:blipFill>
        <p:spPr>
          <a:xfrm>
            <a:off x="5911532" y="2484255"/>
            <a:ext cx="5150277" cy="3714244"/>
          </a:xfrm>
          <a:prstGeom prst="rect">
            <a:avLst/>
          </a:prstGeom>
        </p:spPr>
      </p:pic>
      <p:sp>
        <p:nvSpPr>
          <p:cNvPr id="58" name="Rectangle 5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4732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2D349-BC91-4839-B7B5-6F23E6BEC681}"/>
              </a:ext>
            </a:extLst>
          </p:cNvPr>
          <p:cNvSpPr>
            <a:spLocks noGrp="1"/>
          </p:cNvSpPr>
          <p:nvPr>
            <p:ph type="title"/>
          </p:nvPr>
        </p:nvSpPr>
        <p:spPr>
          <a:xfrm>
            <a:off x="703385" y="365126"/>
            <a:ext cx="10515600" cy="850726"/>
          </a:xfrm>
        </p:spPr>
        <p:txBody>
          <a:bodyPr/>
          <a:lstStyle/>
          <a:p>
            <a:r>
              <a:rPr lang="en-GB" b="1" dirty="0"/>
              <a:t>Reference List  </a:t>
            </a:r>
          </a:p>
        </p:txBody>
      </p:sp>
      <p:sp>
        <p:nvSpPr>
          <p:cNvPr id="3" name="Content Placeholder 2">
            <a:extLst>
              <a:ext uri="{FF2B5EF4-FFF2-40B4-BE49-F238E27FC236}">
                <a16:creationId xmlns:a16="http://schemas.microsoft.com/office/drawing/2014/main" id="{69A3AC1F-63C5-43F5-850C-A9A750507711}"/>
              </a:ext>
            </a:extLst>
          </p:cNvPr>
          <p:cNvSpPr>
            <a:spLocks noGrp="1"/>
          </p:cNvSpPr>
          <p:nvPr>
            <p:ph idx="1"/>
          </p:nvPr>
        </p:nvSpPr>
        <p:spPr>
          <a:xfrm>
            <a:off x="703385" y="1215852"/>
            <a:ext cx="10650415" cy="5642148"/>
          </a:xfrm>
        </p:spPr>
        <p:txBody>
          <a:bodyPr>
            <a:normAutofit fontScale="70000" lnSpcReduction="20000"/>
          </a:bodyPr>
          <a:lstStyle/>
          <a:p>
            <a:pPr marL="0" indent="0">
              <a:buNone/>
            </a:pPr>
            <a:r>
              <a:rPr lang="en-GB" sz="1800" dirty="0"/>
              <a:t>Butler, S. (2020) </a:t>
            </a:r>
            <a:r>
              <a:rPr lang="en-GB" sz="1800" i="1" dirty="0"/>
              <a:t>Morrisons sales up as its doubles online delivery slots during lockdown. </a:t>
            </a:r>
            <a:r>
              <a:rPr lang="en-GB" sz="1800" dirty="0"/>
              <a:t>Available at: </a:t>
            </a:r>
            <a:r>
              <a:rPr lang="en-GB" sz="1800" dirty="0">
                <a:hlinkClick r:id="rId2"/>
              </a:rPr>
              <a:t>https://www.theguardian.com/business/2020/may/12/morrisons-online-delivery-slots-lockdown-stores</a:t>
            </a:r>
            <a:r>
              <a:rPr lang="en-GB" sz="1800" dirty="0"/>
              <a:t> (Accessed on 25th May 2020) </a:t>
            </a:r>
          </a:p>
          <a:p>
            <a:pPr marL="0" indent="0">
              <a:buNone/>
            </a:pPr>
            <a:r>
              <a:rPr lang="en-GB" sz="1800" dirty="0"/>
              <a:t>EPM. (2018) </a:t>
            </a:r>
            <a:r>
              <a:rPr lang="en-GB" sz="1800" i="1" dirty="0" err="1"/>
              <a:t>Mckinsey</a:t>
            </a:r>
            <a:r>
              <a:rPr lang="en-GB" sz="1800" i="1" dirty="0"/>
              <a:t> 7’S Framework Explained. </a:t>
            </a:r>
            <a:r>
              <a:rPr lang="en-GB" sz="1800" dirty="0"/>
              <a:t>Available at: </a:t>
            </a:r>
            <a:r>
              <a:rPr lang="en-GB" sz="1800" dirty="0">
                <a:hlinkClick r:id="rId3"/>
              </a:rPr>
              <a:t>https://www.youtube.com/watch?v=DFNJypMOIMI</a:t>
            </a:r>
            <a:r>
              <a:rPr lang="en-GB" sz="1800" dirty="0"/>
              <a:t> (Accessed on 25</a:t>
            </a:r>
            <a:r>
              <a:rPr lang="en-GB" sz="1800" baseline="30000" dirty="0"/>
              <a:t>th</a:t>
            </a:r>
            <a:r>
              <a:rPr lang="en-GB" sz="1800" dirty="0"/>
              <a:t> May 2020)</a:t>
            </a:r>
          </a:p>
          <a:p>
            <a:pPr marL="0" indent="0">
              <a:buNone/>
            </a:pPr>
            <a:r>
              <a:rPr lang="en-GB" sz="1800" dirty="0"/>
              <a:t>Hussain S T, Lei S, </a:t>
            </a:r>
            <a:r>
              <a:rPr lang="en-GB" sz="1800" dirty="0" err="1"/>
              <a:t>Akram</a:t>
            </a:r>
            <a:r>
              <a:rPr lang="en-GB" sz="1800" dirty="0"/>
              <a:t> T, </a:t>
            </a:r>
            <a:r>
              <a:rPr lang="en-GB" sz="1800" dirty="0" err="1"/>
              <a:t>Hiader</a:t>
            </a:r>
            <a:r>
              <a:rPr lang="en-GB" sz="1800" dirty="0"/>
              <a:t> M J, Hussain S H &amp; Ali M. (2018) Journal of innovation &amp; Knowledge. </a:t>
            </a:r>
            <a:r>
              <a:rPr lang="en-GB" sz="1800" i="1" dirty="0"/>
              <a:t>Kurt Lewin’s change model; A critical review of the role of leadership and employee involvement in organisational change. </a:t>
            </a:r>
            <a:r>
              <a:rPr lang="en-GB" sz="1800" dirty="0"/>
              <a:t>Vol.3 (3) pp.123-127. Available at: </a:t>
            </a:r>
            <a:r>
              <a:rPr lang="en-GB" sz="1800" dirty="0">
                <a:hlinkClick r:id="rId4"/>
              </a:rPr>
              <a:t>https://www.sciencedirect.com/science/article/pii/S2444569X16300087</a:t>
            </a:r>
            <a:r>
              <a:rPr lang="en-GB" sz="1800" dirty="0"/>
              <a:t> (Accessed on 25</a:t>
            </a:r>
            <a:r>
              <a:rPr lang="en-GB" sz="1800" baseline="30000" dirty="0"/>
              <a:t>th</a:t>
            </a:r>
            <a:r>
              <a:rPr lang="en-GB" sz="1800" dirty="0"/>
              <a:t> May 2020)</a:t>
            </a:r>
          </a:p>
          <a:p>
            <a:pPr marL="0" indent="0">
              <a:buNone/>
            </a:pPr>
            <a:r>
              <a:rPr lang="en-GB" sz="1800" dirty="0"/>
              <a:t>Little J. (2014) Lean Change Management </a:t>
            </a:r>
            <a:r>
              <a:rPr lang="en-GB" sz="1800" i="1" dirty="0"/>
              <a:t>Innovative Practices for Managing Organisational Change: Happy </a:t>
            </a:r>
            <a:r>
              <a:rPr lang="en-GB" sz="1800" i="1" dirty="0" err="1"/>
              <a:t>Melly</a:t>
            </a:r>
            <a:r>
              <a:rPr lang="en-GB" sz="1800" i="1" dirty="0"/>
              <a:t> Express  </a:t>
            </a:r>
          </a:p>
          <a:p>
            <a:pPr marL="0" indent="0">
              <a:buNone/>
            </a:pPr>
            <a:r>
              <a:rPr lang="en-GB" sz="1800" dirty="0"/>
              <a:t>Madsen S. (2016) Kotter’s 8 step change management model. Available at: </a:t>
            </a:r>
            <a:r>
              <a:rPr lang="en-GB" sz="1800" dirty="0">
                <a:hlinkClick r:id="rId5"/>
              </a:rPr>
              <a:t>https://www.youtube.com/watch?v=7qlJ_Y8w5Yk</a:t>
            </a:r>
            <a:r>
              <a:rPr lang="en-GB" sz="1800" dirty="0"/>
              <a:t> (Accessed on 25</a:t>
            </a:r>
            <a:r>
              <a:rPr lang="en-GB" sz="1800" baseline="30000" dirty="0"/>
              <a:t>th</a:t>
            </a:r>
            <a:r>
              <a:rPr lang="en-GB" sz="1800" dirty="0"/>
              <a:t> May 2020)</a:t>
            </a:r>
          </a:p>
          <a:p>
            <a:pPr marL="0" indent="0">
              <a:buNone/>
            </a:pPr>
            <a:r>
              <a:rPr lang="en-GB" sz="1800" dirty="0"/>
              <a:t>MindTools Videos. (2014) </a:t>
            </a:r>
            <a:r>
              <a:rPr lang="en-GB" sz="1800" i="1" dirty="0"/>
              <a:t>Lewin’s Change Management Model</a:t>
            </a:r>
            <a:r>
              <a:rPr lang="en-GB" sz="1800" dirty="0"/>
              <a:t>. Available at: </a:t>
            </a:r>
            <a:r>
              <a:rPr lang="en-GB" sz="1800" dirty="0">
                <a:hlinkClick r:id="rId6"/>
              </a:rPr>
              <a:t>https://www.youtube.com/watch?v=uhrbO7lrHro</a:t>
            </a:r>
            <a:r>
              <a:rPr lang="en-GB" sz="1800" dirty="0"/>
              <a:t> (Accessed on 24</a:t>
            </a:r>
            <a:r>
              <a:rPr lang="en-GB" sz="1800" baseline="30000" dirty="0"/>
              <a:t>th</a:t>
            </a:r>
            <a:r>
              <a:rPr lang="en-GB" sz="1800" dirty="0"/>
              <a:t> May 2020)</a:t>
            </a:r>
          </a:p>
          <a:p>
            <a:pPr marL="0" indent="0">
              <a:buNone/>
            </a:pPr>
            <a:r>
              <a:rPr lang="en-GB" sz="1800" dirty="0"/>
              <a:t>Morrisons corporate. (2020) </a:t>
            </a:r>
            <a:r>
              <a:rPr lang="en-GB" sz="1800" i="1" dirty="0"/>
              <a:t>Company History. </a:t>
            </a:r>
            <a:r>
              <a:rPr lang="en-GB" sz="1800" dirty="0"/>
              <a:t>Available at: </a:t>
            </a:r>
            <a:r>
              <a:rPr lang="en-GB" sz="1800" dirty="0">
                <a:hlinkClick r:id="rId7"/>
              </a:rPr>
              <a:t>https://www.morrisons-corporate.com/about-us/company-history/</a:t>
            </a:r>
            <a:r>
              <a:rPr lang="en-GB" sz="1800" dirty="0"/>
              <a:t> ( Accessed on 25</a:t>
            </a:r>
            <a:r>
              <a:rPr lang="en-GB" sz="1800" baseline="30000" dirty="0"/>
              <a:t>th</a:t>
            </a:r>
            <a:r>
              <a:rPr lang="en-GB" sz="1800" dirty="0"/>
              <a:t> May 2020) </a:t>
            </a:r>
          </a:p>
          <a:p>
            <a:pPr marL="0" indent="0">
              <a:buNone/>
            </a:pPr>
            <a:r>
              <a:rPr lang="en-GB" sz="1800" dirty="0"/>
              <a:t>Morrisons corporate. (2013) Morrisons to launch online food operation. Available at: </a:t>
            </a:r>
            <a:r>
              <a:rPr lang="en-GB" sz="1800" dirty="0">
                <a:hlinkClick r:id="rId8"/>
              </a:rPr>
              <a:t>https://www.morrisons-corporate.com/media-centre/corporate-news/morrisons-to-launch-online-food-operation/</a:t>
            </a:r>
            <a:r>
              <a:rPr lang="en-GB" sz="1800" dirty="0"/>
              <a:t> (Accessed on 24</a:t>
            </a:r>
            <a:r>
              <a:rPr lang="en-GB" sz="1800" baseline="30000" dirty="0"/>
              <a:t>th</a:t>
            </a:r>
            <a:r>
              <a:rPr lang="en-GB" sz="1800" dirty="0"/>
              <a:t> May 2020) </a:t>
            </a:r>
          </a:p>
          <a:p>
            <a:pPr marL="0" indent="0">
              <a:buNone/>
            </a:pPr>
            <a:r>
              <a:rPr lang="en-GB" sz="1800" dirty="0"/>
              <a:t>Potts, D. (2020) </a:t>
            </a:r>
            <a:r>
              <a:rPr lang="en-GB" sz="1800" i="1" dirty="0"/>
              <a:t>New release. </a:t>
            </a:r>
            <a:r>
              <a:rPr lang="en-GB" sz="1800" dirty="0"/>
              <a:t>Available at: </a:t>
            </a:r>
            <a:r>
              <a:rPr lang="en-GB" sz="1800" dirty="0">
                <a:hlinkClick r:id="rId9"/>
              </a:rPr>
              <a:t>https://drive.google.com/file/d/1Kgw2wHJ4Y55sbLgNMZxnFniwyhVbZTXa/view</a:t>
            </a:r>
            <a:r>
              <a:rPr lang="en-GB" sz="1800" dirty="0"/>
              <a:t> (Accessed on 25th May 2020) </a:t>
            </a:r>
          </a:p>
          <a:p>
            <a:pPr marL="0" indent="0">
              <a:buNone/>
            </a:pPr>
            <a:r>
              <a:rPr lang="en-GB" sz="1800" dirty="0"/>
              <a:t>Potts, D. (2020) </a:t>
            </a:r>
            <a:r>
              <a:rPr lang="en-GB" sz="1800" i="1" dirty="0"/>
              <a:t>Statement to colleague</a:t>
            </a:r>
            <a:r>
              <a:rPr lang="en-GB" sz="1800" dirty="0"/>
              <a:t>. Available at: </a:t>
            </a:r>
            <a:r>
              <a:rPr lang="en-GB" sz="1800" dirty="0">
                <a:hlinkClick r:id="rId10"/>
              </a:rPr>
              <a:t>https://drive.google.com/file/d/1gcRauviDvgIsOGX17kC57c4mX4gJv8sA/view</a:t>
            </a:r>
            <a:r>
              <a:rPr lang="en-GB" sz="1800" dirty="0"/>
              <a:t> (Accessed on 25th May 2020)</a:t>
            </a:r>
          </a:p>
          <a:p>
            <a:pPr marL="0" indent="0">
              <a:buNone/>
            </a:pPr>
            <a:r>
              <a:rPr lang="en-GB" sz="1800" dirty="0" err="1"/>
              <a:t>Rasiel</a:t>
            </a:r>
            <a:r>
              <a:rPr lang="en-GB" sz="1800" dirty="0"/>
              <a:t> E M. (1999) The McKinsey way: </a:t>
            </a:r>
            <a:r>
              <a:rPr lang="en-GB" sz="1800" i="1" dirty="0"/>
              <a:t>Using the Techniques of the Worlds Top Strategic Consultants to Help You and Your Business</a:t>
            </a:r>
            <a:r>
              <a:rPr lang="en-GB" sz="1800" dirty="0"/>
              <a:t>. United States: The </a:t>
            </a:r>
            <a:r>
              <a:rPr lang="en-GB" sz="1800" dirty="0" err="1"/>
              <a:t>McgGraw</a:t>
            </a:r>
            <a:r>
              <a:rPr lang="en-GB" sz="1800" dirty="0"/>
              <a:t>-Hill </a:t>
            </a:r>
          </a:p>
          <a:p>
            <a:pPr marL="0" indent="0">
              <a:buNone/>
            </a:pPr>
            <a:r>
              <a:rPr lang="en-GB" sz="1800" dirty="0"/>
              <a:t>SINGH, A. (2013) A Study of Role of McKinsey's 7S Framework in Achieving Organizational Excellence. </a:t>
            </a:r>
            <a:r>
              <a:rPr lang="en-GB" sz="1800" i="1" dirty="0"/>
              <a:t>Organisation Development Journal, </a:t>
            </a:r>
            <a:r>
              <a:rPr lang="en-GB" sz="1800" b="1" dirty="0"/>
              <a:t>31</a:t>
            </a:r>
            <a:r>
              <a:rPr lang="en-GB" sz="1800" dirty="0"/>
              <a:t>(3), pp. 39-50. </a:t>
            </a:r>
          </a:p>
          <a:p>
            <a:pPr marL="0" indent="0">
              <a:buNone/>
            </a:pPr>
            <a:r>
              <a:rPr lang="en-GB" sz="1800" dirty="0"/>
              <a:t>Smith C (2018) Battle of the Change Theories: Lewin Change Management Model vs. Kotter 8 Step Process Available at: </a:t>
            </a:r>
            <a:r>
              <a:rPr lang="en-GB" sz="1800" dirty="0">
                <a:hlinkClick r:id="rId11"/>
              </a:rPr>
              <a:t>https://change.walkme.com/lewin-change-management-model/</a:t>
            </a:r>
            <a:r>
              <a:rPr lang="en-GB" sz="1800" dirty="0"/>
              <a:t> (Accessed on 24</a:t>
            </a:r>
            <a:r>
              <a:rPr lang="en-GB" sz="1800" baseline="30000" dirty="0"/>
              <a:t>th</a:t>
            </a:r>
            <a:r>
              <a:rPr lang="en-GB" sz="1800" dirty="0"/>
              <a:t> May 2020) </a:t>
            </a:r>
          </a:p>
          <a:p>
            <a:pPr marL="0" indent="0">
              <a:buNone/>
            </a:pPr>
            <a:r>
              <a:rPr lang="en-GB" sz="1800" dirty="0"/>
              <a:t>Williams, H. (2016)  Morrisons expands home delivery deal. </a:t>
            </a:r>
            <a:r>
              <a:rPr lang="en-GB" sz="1800" i="1" dirty="0"/>
              <a:t>Birmingham mail</a:t>
            </a:r>
            <a:r>
              <a:rPr lang="en-GB" sz="1800" dirty="0"/>
              <a:t>, 32. Available at: </a:t>
            </a:r>
            <a:r>
              <a:rPr lang="en-GB" sz="1800" dirty="0">
                <a:hlinkClick r:id="rId12"/>
              </a:rPr>
              <a:t>https://search-proquest-com.ezproxy.uwtsd.ac.uk/docview/1810208677?accountid=130472&amp;rfr_id=info%3Axri%2Fsid%3Aprimo</a:t>
            </a:r>
            <a:r>
              <a:rPr lang="en-GB" sz="1800" dirty="0"/>
              <a:t> (Accessed on 24</a:t>
            </a:r>
            <a:r>
              <a:rPr lang="en-GB" sz="1800" baseline="30000" dirty="0"/>
              <a:t>th</a:t>
            </a:r>
            <a:r>
              <a:rPr lang="en-GB" sz="1800" dirty="0"/>
              <a:t> May 2020) </a:t>
            </a:r>
          </a:p>
          <a:p>
            <a:pPr marL="0" indent="0">
              <a:buNone/>
            </a:pPr>
            <a:endParaRPr lang="en-GB" sz="18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i="1" dirty="0"/>
          </a:p>
        </p:txBody>
      </p:sp>
    </p:spTree>
    <p:extLst>
      <p:ext uri="{BB962C8B-B14F-4D97-AF65-F5344CB8AC3E}">
        <p14:creationId xmlns:p14="http://schemas.microsoft.com/office/powerpoint/2010/main" val="2097117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1349</Words>
  <Application>Microsoft Office PowerPoint</Application>
  <PresentationFormat>Widescreen</PresentationFormat>
  <Paragraphs>148</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Management of change  Organisational Growth </vt:lpstr>
      <vt:lpstr>Development of Morrisons </vt:lpstr>
      <vt:lpstr>Overview of Morrisons </vt:lpstr>
      <vt:lpstr>SWOT Analysis for Home Delivery </vt:lpstr>
      <vt:lpstr>PEST Analysis </vt:lpstr>
      <vt:lpstr>Impact on the operational capability </vt:lpstr>
      <vt:lpstr>Model &amp; Theories </vt:lpstr>
      <vt:lpstr>PowerPoint Presentation</vt:lpstr>
      <vt:lpstr>PowerPoint Presentation</vt:lpstr>
      <vt:lpstr>Morrisons Home delivery success story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of change  Organisational Growth </dc:title>
  <dc:creator>rusina begum</dc:creator>
  <cp:lastModifiedBy>rusina begum</cp:lastModifiedBy>
  <cp:revision>1</cp:revision>
  <dcterms:created xsi:type="dcterms:W3CDTF">2020-06-01T01:41:34Z</dcterms:created>
  <dcterms:modified xsi:type="dcterms:W3CDTF">2020-06-01T01:55:13Z</dcterms:modified>
</cp:coreProperties>
</file>