
<file path=[Content_Types].xml><?xml version="1.0" encoding="utf-8"?>
<Types xmlns="http://schemas.openxmlformats.org/package/2006/content-types">
  <Default Extension="bin" ContentType="image/unknown"/>
  <Default Extension="jpeg" ContentType="image/jpeg"/>
  <Default Extension="jpg" ContentType="image/unknown"/>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notesSlides/notesSlide2.xml" ContentType="application/vnd.openxmlformats-officedocument.presentationml.notesSlide+xml"/>
  <Override PartName="/ppt/media/image6.jpg" ContentType="image/jpeg"/>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autoCompressPictures="0">
  <p:sldMasterIdLst>
    <p:sldMasterId id="2147483648" r:id="rId1"/>
  </p:sldMasterIdLst>
  <p:notesMasterIdLst>
    <p:notesMasterId r:id="rId10"/>
  </p:notesMasterIdLst>
  <p:sldIdLst>
    <p:sldId id="256" r:id="rId2"/>
    <p:sldId id="257" r:id="rId3"/>
    <p:sldId id="258" r:id="rId4"/>
    <p:sldId id="259" r:id="rId5"/>
    <p:sldId id="260" r:id="rId6"/>
    <p:sldId id="261" r:id="rId7"/>
    <p:sldId id="262" r:id="rId8"/>
    <p:sldId id="263" r:id="rId9"/>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4995" autoAdjust="0"/>
    <p:restoredTop sz="94660"/>
  </p:normalViewPr>
  <p:slideViewPr>
    <p:cSldViewPr snapToGrid="0">
      <p:cViewPr varScale="1">
        <p:scale>
          <a:sx n="62" d="100"/>
          <a:sy n="62" d="100"/>
        </p:scale>
        <p:origin x="100" y="28"/>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theme" Target="theme/theme1.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viewProps" Target="viewProp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presProps" Target="presProps.xml"/><Relationship Id="rId5" Type="http://schemas.openxmlformats.org/officeDocument/2006/relationships/slide" Target="slides/slide4.xml"/><Relationship Id="rId10" Type="http://schemas.openxmlformats.org/officeDocument/2006/relationships/notesMaster" Target="notesMasters/notesMaster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tableStyles" Target="tableStyles.xml"/></Relationships>
</file>

<file path=ppt/diagrams/colors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476A1EB3-2A07-46DF-B717-66C013AAE8C5}" type="doc">
      <dgm:prSet loTypeId="urn:microsoft.com/office/officeart/2008/layout/LinedList" loCatId="list" qsTypeId="urn:microsoft.com/office/officeart/2005/8/quickstyle/simple3" qsCatId="simple" csTypeId="urn:microsoft.com/office/officeart/2005/8/colors/accent1_2" csCatId="accent1" phldr="1"/>
      <dgm:spPr/>
      <dgm:t>
        <a:bodyPr/>
        <a:lstStyle/>
        <a:p>
          <a:endParaRPr lang="en-IN"/>
        </a:p>
      </dgm:t>
    </dgm:pt>
    <dgm:pt modelId="{DF183265-405B-4938-AD8A-461552F301CE}">
      <dgm:prSet custT="1"/>
      <dgm:spPr/>
      <dgm:t>
        <a:bodyPr/>
        <a:lstStyle/>
        <a:p>
          <a:pPr algn="l"/>
          <a:r>
            <a:rPr lang="en-US" sz="1600" b="1" i="0" dirty="0">
              <a:solidFill>
                <a:schemeClr val="tx1">
                  <a:lumMod val="75000"/>
                  <a:lumOff val="25000"/>
                </a:schemeClr>
              </a:solidFill>
              <a:latin typeface="Arial" panose="020B0604020202020204" pitchFamily="34" charset="0"/>
              <a:ea typeface="Calibri" panose="020F0502020204030204" pitchFamily="34" charset="0"/>
              <a:cs typeface="Arial" panose="020B0604020202020204" pitchFamily="34" charset="0"/>
            </a:rPr>
            <a:t>Location: </a:t>
          </a:r>
          <a:r>
            <a:rPr lang="en-US" sz="1600" b="0" i="0" dirty="0">
              <a:solidFill>
                <a:schemeClr val="tx1">
                  <a:lumMod val="75000"/>
                  <a:lumOff val="25000"/>
                </a:schemeClr>
              </a:solidFill>
              <a:latin typeface="Arial" panose="020B0604020202020204" pitchFamily="34" charset="0"/>
              <a:ea typeface="Calibri" panose="020F0502020204030204" pitchFamily="34" charset="0"/>
              <a:cs typeface="Arial" panose="020B0604020202020204" pitchFamily="34" charset="0"/>
            </a:rPr>
            <a:t>Coast general teaching and referral hospital, Mombasa -672-bed tertiary hospital. </a:t>
          </a:r>
          <a:r>
            <a:rPr lang="en-IN" sz="1600" i="0" dirty="0">
              <a:solidFill>
                <a:schemeClr val="tx1">
                  <a:lumMod val="75000"/>
                  <a:lumOff val="25000"/>
                </a:schemeClr>
              </a:solidFill>
              <a:latin typeface="Arial" panose="020B0604020202020204" pitchFamily="34" charset="0"/>
              <a:ea typeface="Calibri" panose="020F0502020204030204" pitchFamily="34" charset="0"/>
              <a:cs typeface="Arial" panose="020B0604020202020204" pitchFamily="34" charset="0"/>
            </a:rPr>
            <a:t>(Nation Africa, 2025)</a:t>
          </a:r>
          <a:br>
            <a:rPr lang="en-US" sz="1600" b="0" i="0" dirty="0">
              <a:solidFill>
                <a:schemeClr val="tx1">
                  <a:lumMod val="75000"/>
                  <a:lumOff val="25000"/>
                </a:schemeClr>
              </a:solidFill>
              <a:latin typeface="Arial" panose="020B0604020202020204" pitchFamily="34" charset="0"/>
              <a:ea typeface="Calibri" panose="020F0502020204030204" pitchFamily="34" charset="0"/>
              <a:cs typeface="Arial" panose="020B0604020202020204" pitchFamily="34" charset="0"/>
            </a:rPr>
          </a:br>
          <a:endParaRPr lang="en-IN" sz="1600" i="0" dirty="0">
            <a:solidFill>
              <a:schemeClr val="tx1">
                <a:lumMod val="75000"/>
                <a:lumOff val="25000"/>
              </a:schemeClr>
            </a:solidFill>
            <a:latin typeface="Arial" panose="020B0604020202020204" pitchFamily="34" charset="0"/>
            <a:ea typeface="Calibri" panose="020F0502020204030204" pitchFamily="34" charset="0"/>
            <a:cs typeface="Arial" panose="020B0604020202020204" pitchFamily="34" charset="0"/>
          </a:endParaRPr>
        </a:p>
      </dgm:t>
    </dgm:pt>
    <dgm:pt modelId="{3099F01E-F801-4716-AEEC-73C17614A78A}" type="parTrans" cxnId="{429A5C4A-D149-456E-AF12-359E1A5BA445}">
      <dgm:prSet/>
      <dgm:spPr/>
      <dgm:t>
        <a:bodyPr/>
        <a:lstStyle/>
        <a:p>
          <a:endParaRPr lang="en-IN"/>
        </a:p>
      </dgm:t>
    </dgm:pt>
    <dgm:pt modelId="{968EBD15-197D-49B6-867D-340CB4963D14}" type="sibTrans" cxnId="{429A5C4A-D149-456E-AF12-359E1A5BA445}">
      <dgm:prSet/>
      <dgm:spPr/>
      <dgm:t>
        <a:bodyPr/>
        <a:lstStyle/>
        <a:p>
          <a:endParaRPr lang="en-IN"/>
        </a:p>
      </dgm:t>
    </dgm:pt>
    <dgm:pt modelId="{69CDA16D-1A57-4710-B703-5AB82AD35CDB}">
      <dgm:prSet custT="1"/>
      <dgm:spPr/>
      <dgm:t>
        <a:bodyPr/>
        <a:lstStyle/>
        <a:p>
          <a:pPr algn="l"/>
          <a:r>
            <a:rPr lang="en-US" sz="1600" b="1" i="0" dirty="0">
              <a:solidFill>
                <a:schemeClr val="tx1">
                  <a:lumMod val="75000"/>
                  <a:lumOff val="25000"/>
                </a:schemeClr>
              </a:solidFill>
              <a:latin typeface="Arial" panose="020B0604020202020204" pitchFamily="34" charset="0"/>
              <a:ea typeface="Calibri" panose="020F0502020204030204" pitchFamily="34" charset="0"/>
              <a:cs typeface="Arial" panose="020B0604020202020204" pitchFamily="34" charset="0"/>
            </a:rPr>
            <a:t>Incident Date: </a:t>
          </a:r>
          <a:r>
            <a:rPr lang="en-US" sz="1600" b="0" i="0" dirty="0">
              <a:solidFill>
                <a:schemeClr val="tx1">
                  <a:lumMod val="75000"/>
                  <a:lumOff val="25000"/>
                </a:schemeClr>
              </a:solidFill>
              <a:latin typeface="Arial" panose="020B0604020202020204" pitchFamily="34" charset="0"/>
              <a:ea typeface="Calibri" panose="020F0502020204030204" pitchFamily="34" charset="0"/>
              <a:cs typeface="Arial" panose="020B0604020202020204" pitchFamily="34" charset="0"/>
            </a:rPr>
            <a:t>2 April 2025.</a:t>
          </a:r>
          <a:r>
            <a:rPr lang="en-IN" sz="1600" i="0" dirty="0">
              <a:solidFill>
                <a:schemeClr val="tx1">
                  <a:lumMod val="75000"/>
                  <a:lumOff val="25000"/>
                </a:schemeClr>
              </a:solidFill>
              <a:latin typeface="Arial" panose="020B0604020202020204" pitchFamily="34" charset="0"/>
              <a:ea typeface="Calibri" panose="020F0502020204030204" pitchFamily="34" charset="0"/>
              <a:cs typeface="Arial" panose="020B0604020202020204" pitchFamily="34" charset="0"/>
            </a:rPr>
            <a:t> (Nation Africa, 2025)</a:t>
          </a:r>
          <a:br>
            <a:rPr lang="en-US" sz="1600" b="0" i="0" dirty="0">
              <a:solidFill>
                <a:schemeClr val="tx1">
                  <a:lumMod val="75000"/>
                  <a:lumOff val="25000"/>
                </a:schemeClr>
              </a:solidFill>
              <a:latin typeface="Arial" panose="020B0604020202020204" pitchFamily="34" charset="0"/>
              <a:ea typeface="Calibri" panose="020F0502020204030204" pitchFamily="34" charset="0"/>
              <a:cs typeface="Arial" panose="020B0604020202020204" pitchFamily="34" charset="0"/>
            </a:rPr>
          </a:br>
          <a:br>
            <a:rPr lang="en-US" sz="1600" b="0" i="0" dirty="0">
              <a:solidFill>
                <a:schemeClr val="tx1">
                  <a:lumMod val="75000"/>
                  <a:lumOff val="25000"/>
                </a:schemeClr>
              </a:solidFill>
              <a:latin typeface="Arial" panose="020B0604020202020204" pitchFamily="34" charset="0"/>
              <a:ea typeface="Calibri" panose="020F0502020204030204" pitchFamily="34" charset="0"/>
              <a:cs typeface="Arial" panose="020B0604020202020204" pitchFamily="34" charset="0"/>
            </a:rPr>
          </a:br>
          <a:endParaRPr lang="en-IN" sz="1600" dirty="0">
            <a:solidFill>
              <a:schemeClr val="tx1">
                <a:lumMod val="75000"/>
                <a:lumOff val="25000"/>
              </a:schemeClr>
            </a:solidFill>
            <a:latin typeface="Arial" panose="020B0604020202020204" pitchFamily="34" charset="0"/>
            <a:ea typeface="Calibri" panose="020F0502020204030204" pitchFamily="34" charset="0"/>
            <a:cs typeface="Arial" panose="020B0604020202020204" pitchFamily="34" charset="0"/>
          </a:endParaRPr>
        </a:p>
      </dgm:t>
    </dgm:pt>
    <dgm:pt modelId="{0FEE75D1-0802-43A4-82D7-BBBEADF7EA3F}" type="parTrans" cxnId="{2E589F52-AB2D-4C48-B349-C536F951A3D5}">
      <dgm:prSet/>
      <dgm:spPr/>
      <dgm:t>
        <a:bodyPr/>
        <a:lstStyle/>
        <a:p>
          <a:endParaRPr lang="en-IN"/>
        </a:p>
      </dgm:t>
    </dgm:pt>
    <dgm:pt modelId="{7C0EF052-7062-4E2B-8062-E493913B2B2E}" type="sibTrans" cxnId="{2E589F52-AB2D-4C48-B349-C536F951A3D5}">
      <dgm:prSet/>
      <dgm:spPr/>
      <dgm:t>
        <a:bodyPr/>
        <a:lstStyle/>
        <a:p>
          <a:endParaRPr lang="en-IN"/>
        </a:p>
      </dgm:t>
    </dgm:pt>
    <dgm:pt modelId="{9C412EB3-C7A6-434F-8ECE-48F4A3FA99C8}">
      <dgm:prSet custT="1"/>
      <dgm:spPr/>
      <dgm:t>
        <a:bodyPr/>
        <a:lstStyle/>
        <a:p>
          <a:pPr algn="l"/>
          <a:r>
            <a:rPr lang="en-IN" sz="1600" b="1" dirty="0">
              <a:solidFill>
                <a:schemeClr val="tx1">
                  <a:lumMod val="75000"/>
                  <a:lumOff val="25000"/>
                </a:schemeClr>
              </a:solidFill>
              <a:latin typeface="Arial" panose="020B0604020202020204" pitchFamily="34" charset="0"/>
              <a:ea typeface="Calibri" panose="020F0502020204030204" pitchFamily="34" charset="0"/>
              <a:cs typeface="Arial" panose="020B0604020202020204" pitchFamily="34" charset="0"/>
            </a:rPr>
            <a:t>Event</a:t>
          </a:r>
          <a:r>
            <a:rPr lang="en-US" sz="1600" b="1" i="0" dirty="0">
              <a:solidFill>
                <a:schemeClr val="tx1">
                  <a:lumMod val="75000"/>
                  <a:lumOff val="25000"/>
                </a:schemeClr>
              </a:solidFill>
              <a:latin typeface="Arial" panose="020B0604020202020204" pitchFamily="34" charset="0"/>
              <a:ea typeface="Calibri" panose="020F0502020204030204" pitchFamily="34" charset="0"/>
              <a:cs typeface="Arial" panose="020B0604020202020204" pitchFamily="34" charset="0"/>
            </a:rPr>
            <a:t>: </a:t>
          </a:r>
          <a:r>
            <a:rPr lang="en-US" sz="1600" b="0" i="0" dirty="0">
              <a:solidFill>
                <a:schemeClr val="tx1">
                  <a:lumMod val="75000"/>
                  <a:lumOff val="25000"/>
                </a:schemeClr>
              </a:solidFill>
              <a:latin typeface="Arial" panose="020B0604020202020204" pitchFamily="34" charset="0"/>
              <a:ea typeface="Calibri" panose="020F0502020204030204" pitchFamily="34" charset="0"/>
              <a:cs typeface="Arial" panose="020B0604020202020204" pitchFamily="34" charset="0"/>
            </a:rPr>
            <a:t>Hospital causing the interruption of oxygen supply during a planned replacement of the main oxygen plant.</a:t>
          </a:r>
          <a:r>
            <a:rPr lang="en-IN" sz="1600" i="1" dirty="0">
              <a:solidFill>
                <a:schemeClr val="tx1">
                  <a:lumMod val="75000"/>
                  <a:lumOff val="25000"/>
                </a:schemeClr>
              </a:solidFill>
              <a:latin typeface="Arial" panose="020B0604020202020204" pitchFamily="34" charset="0"/>
              <a:cs typeface="Arial" panose="020B0604020202020204" pitchFamily="34" charset="0"/>
            </a:rPr>
            <a:t> </a:t>
          </a:r>
          <a:r>
            <a:rPr lang="en-IN" sz="1600" i="0" dirty="0">
              <a:solidFill>
                <a:schemeClr val="tx1">
                  <a:lumMod val="75000"/>
                  <a:lumOff val="25000"/>
                </a:schemeClr>
              </a:solidFill>
              <a:latin typeface="Arial" panose="020B0604020202020204" pitchFamily="34" charset="0"/>
              <a:ea typeface="Calibri" panose="020F0502020204030204" pitchFamily="34" charset="0"/>
              <a:cs typeface="Arial" panose="020B0604020202020204" pitchFamily="34" charset="0"/>
            </a:rPr>
            <a:t>(Citizen Digital, 2025)</a:t>
          </a:r>
          <a:br>
            <a:rPr lang="en-US" sz="1600" b="0" i="0" dirty="0">
              <a:solidFill>
                <a:schemeClr val="tx1">
                  <a:lumMod val="75000"/>
                  <a:lumOff val="25000"/>
                </a:schemeClr>
              </a:solidFill>
              <a:latin typeface="Arial" panose="020B0604020202020204" pitchFamily="34" charset="0"/>
              <a:ea typeface="Calibri" panose="020F0502020204030204" pitchFamily="34" charset="0"/>
              <a:cs typeface="Arial" panose="020B0604020202020204" pitchFamily="34" charset="0"/>
            </a:rPr>
          </a:br>
          <a:endParaRPr lang="en-IN" sz="1600" i="0" dirty="0">
            <a:solidFill>
              <a:schemeClr val="tx1">
                <a:lumMod val="75000"/>
                <a:lumOff val="25000"/>
              </a:schemeClr>
            </a:solidFill>
            <a:latin typeface="Arial" panose="020B0604020202020204" pitchFamily="34" charset="0"/>
            <a:ea typeface="Calibri" panose="020F0502020204030204" pitchFamily="34" charset="0"/>
            <a:cs typeface="Arial" panose="020B0604020202020204" pitchFamily="34" charset="0"/>
          </a:endParaRPr>
        </a:p>
      </dgm:t>
    </dgm:pt>
    <dgm:pt modelId="{44816A75-3DED-4F3A-95AF-A5693B15264B}" type="parTrans" cxnId="{ED4BC564-5D00-4709-9D20-E510B7337B2B}">
      <dgm:prSet/>
      <dgm:spPr/>
      <dgm:t>
        <a:bodyPr/>
        <a:lstStyle/>
        <a:p>
          <a:endParaRPr lang="en-IN"/>
        </a:p>
      </dgm:t>
    </dgm:pt>
    <dgm:pt modelId="{2F9CB8A7-9BF0-48C3-BDDD-66BB918E4685}" type="sibTrans" cxnId="{ED4BC564-5D00-4709-9D20-E510B7337B2B}">
      <dgm:prSet/>
      <dgm:spPr/>
      <dgm:t>
        <a:bodyPr/>
        <a:lstStyle/>
        <a:p>
          <a:endParaRPr lang="en-IN"/>
        </a:p>
      </dgm:t>
    </dgm:pt>
    <dgm:pt modelId="{442E6E68-B25F-450E-B168-6CEFDECAB4E5}">
      <dgm:prSet custT="1"/>
      <dgm:spPr/>
      <dgm:t>
        <a:bodyPr/>
        <a:lstStyle/>
        <a:p>
          <a:pPr algn="l"/>
          <a:r>
            <a:rPr lang="en-US" sz="1600" b="1" i="0" dirty="0">
              <a:solidFill>
                <a:schemeClr val="tx1">
                  <a:lumMod val="75000"/>
                  <a:lumOff val="25000"/>
                </a:schemeClr>
              </a:solidFill>
              <a:latin typeface="Arial" panose="020B0604020202020204" pitchFamily="34" charset="0"/>
              <a:ea typeface="Calibri" panose="020F0502020204030204" pitchFamily="34" charset="0"/>
              <a:cs typeface="Arial" panose="020B0604020202020204" pitchFamily="34" charset="0"/>
            </a:rPr>
            <a:t>Cause: </a:t>
          </a:r>
          <a:r>
            <a:rPr lang="en-US" sz="1600" b="0" i="0" dirty="0">
              <a:solidFill>
                <a:schemeClr val="tx1">
                  <a:lumMod val="75000"/>
                  <a:lumOff val="25000"/>
                </a:schemeClr>
              </a:solidFill>
              <a:latin typeface="Arial" panose="020B0604020202020204" pitchFamily="34" charset="0"/>
              <a:ea typeface="Calibri" panose="020F0502020204030204" pitchFamily="34" charset="0"/>
              <a:cs typeface="Arial" panose="020B0604020202020204" pitchFamily="34" charset="0"/>
            </a:rPr>
            <a:t>Interim stoppage of oxygen supply without the turnover of the backup supply.</a:t>
          </a:r>
          <a:r>
            <a:rPr lang="en-IN" sz="1600" i="0" dirty="0">
              <a:solidFill>
                <a:schemeClr val="tx1">
                  <a:lumMod val="75000"/>
                  <a:lumOff val="25000"/>
                </a:schemeClr>
              </a:solidFill>
              <a:latin typeface="Arial" panose="020B0604020202020204" pitchFamily="34" charset="0"/>
              <a:ea typeface="Calibri" panose="020F0502020204030204" pitchFamily="34" charset="0"/>
              <a:cs typeface="Arial" panose="020B0604020202020204" pitchFamily="34" charset="0"/>
            </a:rPr>
            <a:t> (Citizen Digital, 2025)</a:t>
          </a:r>
          <a:br>
            <a:rPr lang="en-US" sz="1600" b="0" i="0" dirty="0">
              <a:solidFill>
                <a:schemeClr val="tx1">
                  <a:lumMod val="75000"/>
                  <a:lumOff val="25000"/>
                </a:schemeClr>
              </a:solidFill>
              <a:latin typeface="Arial" panose="020B0604020202020204" pitchFamily="34" charset="0"/>
              <a:ea typeface="Calibri" panose="020F0502020204030204" pitchFamily="34" charset="0"/>
              <a:cs typeface="Arial" panose="020B0604020202020204" pitchFamily="34" charset="0"/>
            </a:rPr>
          </a:br>
          <a:br>
            <a:rPr lang="en-US" sz="1600" b="0" i="0" dirty="0">
              <a:solidFill>
                <a:schemeClr val="tx1">
                  <a:lumMod val="75000"/>
                  <a:lumOff val="25000"/>
                </a:schemeClr>
              </a:solidFill>
              <a:latin typeface="Arial" panose="020B0604020202020204" pitchFamily="34" charset="0"/>
              <a:ea typeface="Calibri" panose="020F0502020204030204" pitchFamily="34" charset="0"/>
              <a:cs typeface="Arial" panose="020B0604020202020204" pitchFamily="34" charset="0"/>
            </a:rPr>
          </a:br>
          <a:endParaRPr lang="en-IN" sz="1600" dirty="0">
            <a:solidFill>
              <a:schemeClr val="tx1">
                <a:lumMod val="75000"/>
                <a:lumOff val="25000"/>
              </a:schemeClr>
            </a:solidFill>
            <a:latin typeface="Arial" panose="020B0604020202020204" pitchFamily="34" charset="0"/>
            <a:ea typeface="Calibri" panose="020F0502020204030204" pitchFamily="34" charset="0"/>
            <a:cs typeface="Arial" panose="020B0604020202020204" pitchFamily="34" charset="0"/>
          </a:endParaRPr>
        </a:p>
      </dgm:t>
    </dgm:pt>
    <dgm:pt modelId="{F7703FAD-BE36-404E-ADDB-C7A8DC564745}" type="parTrans" cxnId="{FFCCD9B6-E904-449F-87AA-51D53E163D11}">
      <dgm:prSet/>
      <dgm:spPr/>
      <dgm:t>
        <a:bodyPr/>
        <a:lstStyle/>
        <a:p>
          <a:endParaRPr lang="en-IN"/>
        </a:p>
      </dgm:t>
    </dgm:pt>
    <dgm:pt modelId="{A16CF3AE-73EA-47D0-A3C0-39B230005F52}" type="sibTrans" cxnId="{FFCCD9B6-E904-449F-87AA-51D53E163D11}">
      <dgm:prSet/>
      <dgm:spPr/>
      <dgm:t>
        <a:bodyPr/>
        <a:lstStyle/>
        <a:p>
          <a:endParaRPr lang="en-IN"/>
        </a:p>
      </dgm:t>
    </dgm:pt>
    <dgm:pt modelId="{9E86B1D5-373A-49D4-9255-49DD2456C080}">
      <dgm:prSet custT="1"/>
      <dgm:spPr/>
      <dgm:t>
        <a:bodyPr/>
        <a:lstStyle/>
        <a:p>
          <a:pPr algn="l"/>
          <a:r>
            <a:rPr lang="en-US" sz="1600" b="1" i="0" dirty="0">
              <a:solidFill>
                <a:schemeClr val="tx1">
                  <a:lumMod val="75000"/>
                  <a:lumOff val="25000"/>
                </a:schemeClr>
              </a:solidFill>
              <a:latin typeface="Arial" panose="020B0604020202020204" pitchFamily="34" charset="0"/>
              <a:ea typeface="Calibri" panose="020F0502020204030204" pitchFamily="34" charset="0"/>
              <a:cs typeface="Arial" panose="020B0604020202020204" pitchFamily="34" charset="0"/>
            </a:rPr>
            <a:t>Impact: </a:t>
          </a:r>
          <a:r>
            <a:rPr lang="en-US" sz="1600" b="0" i="0" dirty="0">
              <a:solidFill>
                <a:schemeClr val="tx1">
                  <a:lumMod val="75000"/>
                  <a:lumOff val="25000"/>
                </a:schemeClr>
              </a:solidFill>
              <a:latin typeface="Arial" panose="020B0604020202020204" pitchFamily="34" charset="0"/>
              <a:ea typeface="Calibri" panose="020F0502020204030204" pitchFamily="34" charset="0"/>
              <a:cs typeface="Arial" panose="020B0604020202020204" pitchFamily="34" charset="0"/>
            </a:rPr>
            <a:t>3 patients with oxygen deficiency (case of the elderly and ICU) were killed; a number of others were under threat.</a:t>
          </a:r>
          <a:r>
            <a:rPr lang="en-IN" sz="1600" i="0" dirty="0">
              <a:solidFill>
                <a:schemeClr val="tx1">
                  <a:lumMod val="75000"/>
                  <a:lumOff val="25000"/>
                </a:schemeClr>
              </a:solidFill>
              <a:latin typeface="Arial" panose="020B0604020202020204" pitchFamily="34" charset="0"/>
              <a:ea typeface="Calibri" panose="020F0502020204030204" pitchFamily="34" charset="0"/>
              <a:cs typeface="Arial" panose="020B0604020202020204" pitchFamily="34" charset="0"/>
            </a:rPr>
            <a:t> (Nation Africa, 2025)</a:t>
          </a:r>
          <a:br>
            <a:rPr lang="en-US" sz="1600" b="0" i="0" dirty="0">
              <a:solidFill>
                <a:schemeClr val="tx1">
                  <a:lumMod val="75000"/>
                  <a:lumOff val="25000"/>
                </a:schemeClr>
              </a:solidFill>
              <a:latin typeface="Arial" panose="020B0604020202020204" pitchFamily="34" charset="0"/>
              <a:ea typeface="Calibri" panose="020F0502020204030204" pitchFamily="34" charset="0"/>
              <a:cs typeface="Arial" panose="020B0604020202020204" pitchFamily="34" charset="0"/>
            </a:rPr>
          </a:br>
          <a:br>
            <a:rPr lang="en-US" sz="1600" b="0" i="0" dirty="0">
              <a:solidFill>
                <a:schemeClr val="tx1">
                  <a:lumMod val="75000"/>
                  <a:lumOff val="25000"/>
                </a:schemeClr>
              </a:solidFill>
              <a:latin typeface="Arial" panose="020B0604020202020204" pitchFamily="34" charset="0"/>
              <a:ea typeface="Calibri" panose="020F0502020204030204" pitchFamily="34" charset="0"/>
              <a:cs typeface="Arial" panose="020B0604020202020204" pitchFamily="34" charset="0"/>
            </a:rPr>
          </a:br>
          <a:endParaRPr lang="en-IN" sz="1600" dirty="0">
            <a:solidFill>
              <a:schemeClr val="tx1">
                <a:lumMod val="75000"/>
                <a:lumOff val="25000"/>
              </a:schemeClr>
            </a:solidFill>
            <a:latin typeface="Arial" panose="020B0604020202020204" pitchFamily="34" charset="0"/>
            <a:ea typeface="Calibri" panose="020F0502020204030204" pitchFamily="34" charset="0"/>
            <a:cs typeface="Arial" panose="020B0604020202020204" pitchFamily="34" charset="0"/>
          </a:endParaRPr>
        </a:p>
      </dgm:t>
    </dgm:pt>
    <dgm:pt modelId="{D2A49342-6F25-485D-BBF5-620E92D91852}" type="parTrans" cxnId="{3731B8DA-22A1-4179-8A94-316075E128A8}">
      <dgm:prSet/>
      <dgm:spPr/>
      <dgm:t>
        <a:bodyPr/>
        <a:lstStyle/>
        <a:p>
          <a:endParaRPr lang="en-IN"/>
        </a:p>
      </dgm:t>
    </dgm:pt>
    <dgm:pt modelId="{A43E36C2-7541-44EA-A525-ED668F2ACF9A}" type="sibTrans" cxnId="{3731B8DA-22A1-4179-8A94-316075E128A8}">
      <dgm:prSet/>
      <dgm:spPr/>
      <dgm:t>
        <a:bodyPr/>
        <a:lstStyle/>
        <a:p>
          <a:endParaRPr lang="en-IN"/>
        </a:p>
      </dgm:t>
    </dgm:pt>
    <dgm:pt modelId="{6C330ABE-1668-4273-BE58-BD948655FC2C}">
      <dgm:prSet custT="1"/>
      <dgm:spPr/>
      <dgm:t>
        <a:bodyPr/>
        <a:lstStyle/>
        <a:p>
          <a:pPr algn="l"/>
          <a:r>
            <a:rPr lang="en-US" sz="1600" b="1" i="0" dirty="0">
              <a:solidFill>
                <a:schemeClr val="tx1">
                  <a:lumMod val="75000"/>
                  <a:lumOff val="25000"/>
                </a:schemeClr>
              </a:solidFill>
              <a:latin typeface="Arial" panose="020B0604020202020204" pitchFamily="34" charset="0"/>
              <a:ea typeface="Calibri" panose="020F0502020204030204" pitchFamily="34" charset="0"/>
              <a:cs typeface="Arial" panose="020B0604020202020204" pitchFamily="34" charset="0"/>
            </a:rPr>
            <a:t>Emergency Response: </a:t>
          </a:r>
          <a:r>
            <a:rPr lang="en-US" sz="1600" b="0" i="0" dirty="0">
              <a:solidFill>
                <a:schemeClr val="tx1">
                  <a:lumMod val="75000"/>
                  <a:lumOff val="25000"/>
                </a:schemeClr>
              </a:solidFill>
              <a:latin typeface="Arial" panose="020B0604020202020204" pitchFamily="34" charset="0"/>
              <a:ea typeface="Calibri" panose="020F0502020204030204" pitchFamily="34" charset="0"/>
              <a:cs typeface="Arial" panose="020B0604020202020204" pitchFamily="34" charset="0"/>
            </a:rPr>
            <a:t>Delayed manual cylinder delivery; suspended maintenance.</a:t>
          </a:r>
          <a:r>
            <a:rPr lang="en-IN" sz="1600" i="0" dirty="0">
              <a:solidFill>
                <a:schemeClr val="tx1">
                  <a:lumMod val="75000"/>
                  <a:lumOff val="25000"/>
                </a:schemeClr>
              </a:solidFill>
              <a:latin typeface="Arial" panose="020B0604020202020204" pitchFamily="34" charset="0"/>
              <a:ea typeface="Calibri" panose="020F0502020204030204" pitchFamily="34" charset="0"/>
              <a:cs typeface="Arial" panose="020B0604020202020204" pitchFamily="34" charset="0"/>
            </a:rPr>
            <a:t> (Citizen Digital, 2025)</a:t>
          </a:r>
          <a:br>
            <a:rPr lang="en-US" sz="1600" b="0" i="0" dirty="0">
              <a:solidFill>
                <a:schemeClr val="tx1">
                  <a:lumMod val="75000"/>
                  <a:lumOff val="25000"/>
                </a:schemeClr>
              </a:solidFill>
              <a:latin typeface="Arial" panose="020B0604020202020204" pitchFamily="34" charset="0"/>
              <a:ea typeface="Calibri" panose="020F0502020204030204" pitchFamily="34" charset="0"/>
              <a:cs typeface="Arial" panose="020B0604020202020204" pitchFamily="34" charset="0"/>
            </a:rPr>
          </a:br>
          <a:br>
            <a:rPr lang="en-US" sz="1600" b="0" i="0" dirty="0">
              <a:solidFill>
                <a:schemeClr val="tx1">
                  <a:lumMod val="75000"/>
                  <a:lumOff val="25000"/>
                </a:schemeClr>
              </a:solidFill>
              <a:latin typeface="Arial" panose="020B0604020202020204" pitchFamily="34" charset="0"/>
              <a:ea typeface="Calibri" panose="020F0502020204030204" pitchFamily="34" charset="0"/>
              <a:cs typeface="Arial" panose="020B0604020202020204" pitchFamily="34" charset="0"/>
            </a:rPr>
          </a:br>
          <a:endParaRPr lang="en-IN" sz="1600" dirty="0">
            <a:solidFill>
              <a:schemeClr val="tx1">
                <a:lumMod val="75000"/>
                <a:lumOff val="25000"/>
              </a:schemeClr>
            </a:solidFill>
            <a:latin typeface="Arial" panose="020B0604020202020204" pitchFamily="34" charset="0"/>
            <a:ea typeface="Calibri" panose="020F0502020204030204" pitchFamily="34" charset="0"/>
            <a:cs typeface="Arial" panose="020B0604020202020204" pitchFamily="34" charset="0"/>
          </a:endParaRPr>
        </a:p>
      </dgm:t>
    </dgm:pt>
    <dgm:pt modelId="{00B37EDF-CE7F-44BE-BE3D-EC2B220C185F}" type="parTrans" cxnId="{BCCDD594-8809-4DF2-8ECD-F920BCAB4978}">
      <dgm:prSet/>
      <dgm:spPr/>
      <dgm:t>
        <a:bodyPr/>
        <a:lstStyle/>
        <a:p>
          <a:endParaRPr lang="en-IN"/>
        </a:p>
      </dgm:t>
    </dgm:pt>
    <dgm:pt modelId="{31EE8923-0523-438C-A942-A9AC7B61ACEF}" type="sibTrans" cxnId="{BCCDD594-8809-4DF2-8ECD-F920BCAB4978}">
      <dgm:prSet/>
      <dgm:spPr/>
      <dgm:t>
        <a:bodyPr/>
        <a:lstStyle/>
        <a:p>
          <a:endParaRPr lang="en-IN"/>
        </a:p>
      </dgm:t>
    </dgm:pt>
    <dgm:pt modelId="{887E6F69-753D-4746-913A-5D777E5C4A67}">
      <dgm:prSet custT="1"/>
      <dgm:spPr/>
      <dgm:t>
        <a:bodyPr/>
        <a:lstStyle/>
        <a:p>
          <a:pPr algn="l"/>
          <a:r>
            <a:rPr lang="en-US" sz="1600" b="1" i="0" dirty="0">
              <a:solidFill>
                <a:schemeClr val="tx1">
                  <a:lumMod val="75000"/>
                  <a:lumOff val="25000"/>
                </a:schemeClr>
              </a:solidFill>
              <a:latin typeface="Arial" panose="020B0604020202020204" pitchFamily="34" charset="0"/>
              <a:ea typeface="Calibri" panose="020F0502020204030204" pitchFamily="34" charset="0"/>
              <a:cs typeface="Arial" panose="020B0604020202020204" pitchFamily="34" charset="0"/>
            </a:rPr>
            <a:t>System Weaknesses: </a:t>
          </a:r>
          <a:r>
            <a:rPr lang="en-US" sz="1600" b="0" i="0" dirty="0">
              <a:solidFill>
                <a:schemeClr val="tx1">
                  <a:lumMod val="75000"/>
                  <a:lumOff val="25000"/>
                </a:schemeClr>
              </a:solidFill>
              <a:latin typeface="Arial" panose="020B0604020202020204" pitchFamily="34" charset="0"/>
              <a:ea typeface="Calibri" panose="020F0502020204030204" pitchFamily="34" charset="0"/>
              <a:cs typeface="Arial" panose="020B0604020202020204" pitchFamily="34" charset="0"/>
            </a:rPr>
            <a:t>The absence of a tested backup system, vague maintenance planning, lack of good communication between the operators of the plant and the clinical staff.</a:t>
          </a:r>
          <a:br>
            <a:rPr lang="en-US" sz="1600" b="0" i="0" dirty="0">
              <a:solidFill>
                <a:schemeClr val="tx1">
                  <a:lumMod val="75000"/>
                  <a:lumOff val="25000"/>
                </a:schemeClr>
              </a:solidFill>
              <a:latin typeface="Arial" panose="020B0604020202020204" pitchFamily="34" charset="0"/>
              <a:ea typeface="Calibri" panose="020F0502020204030204" pitchFamily="34" charset="0"/>
              <a:cs typeface="Arial" panose="020B0604020202020204" pitchFamily="34" charset="0"/>
            </a:rPr>
          </a:br>
          <a:endParaRPr lang="en-IN" sz="1600" dirty="0">
            <a:solidFill>
              <a:schemeClr val="tx1">
                <a:lumMod val="75000"/>
                <a:lumOff val="25000"/>
              </a:schemeClr>
            </a:solidFill>
            <a:latin typeface="Arial" panose="020B0604020202020204" pitchFamily="34" charset="0"/>
            <a:ea typeface="Calibri" panose="020F0502020204030204" pitchFamily="34" charset="0"/>
            <a:cs typeface="Arial" panose="020B0604020202020204" pitchFamily="34" charset="0"/>
          </a:endParaRPr>
        </a:p>
      </dgm:t>
    </dgm:pt>
    <dgm:pt modelId="{DB02FBA3-8726-4253-A174-80187832EE96}" type="parTrans" cxnId="{86C866BD-0326-4A05-8EB4-BC7DC1DD7D99}">
      <dgm:prSet/>
      <dgm:spPr/>
      <dgm:t>
        <a:bodyPr/>
        <a:lstStyle/>
        <a:p>
          <a:endParaRPr lang="en-IN"/>
        </a:p>
      </dgm:t>
    </dgm:pt>
    <dgm:pt modelId="{7D05CE55-4F5B-41D6-B779-75939F1F4C87}" type="sibTrans" cxnId="{86C866BD-0326-4A05-8EB4-BC7DC1DD7D99}">
      <dgm:prSet/>
      <dgm:spPr/>
      <dgm:t>
        <a:bodyPr/>
        <a:lstStyle/>
        <a:p>
          <a:endParaRPr lang="en-IN"/>
        </a:p>
      </dgm:t>
    </dgm:pt>
    <dgm:pt modelId="{EA962721-1E26-48BC-9716-D15BB3E2EF42}">
      <dgm:prSet custT="1"/>
      <dgm:spPr/>
      <dgm:t>
        <a:bodyPr/>
        <a:lstStyle/>
        <a:p>
          <a:pPr algn="l"/>
          <a:r>
            <a:rPr lang="en-US" sz="1600" b="1" i="0" dirty="0">
              <a:solidFill>
                <a:schemeClr val="tx1">
                  <a:lumMod val="75000"/>
                  <a:lumOff val="25000"/>
                </a:schemeClr>
              </a:solidFill>
              <a:latin typeface="Arial" panose="020B0604020202020204" pitchFamily="34" charset="0"/>
              <a:ea typeface="Calibri" panose="020F0502020204030204" pitchFamily="34" charset="0"/>
              <a:cs typeface="Arial" panose="020B0604020202020204" pitchFamily="34" charset="0"/>
            </a:rPr>
            <a:t>Aftermath: </a:t>
          </a:r>
          <a:r>
            <a:rPr lang="en-US" sz="1600" b="0" i="0" dirty="0">
              <a:solidFill>
                <a:schemeClr val="tx1">
                  <a:lumMod val="75000"/>
                  <a:lumOff val="25000"/>
                </a:schemeClr>
              </a:solidFill>
              <a:latin typeface="Arial" panose="020B0604020202020204" pitchFamily="34" charset="0"/>
              <a:ea typeface="Calibri" panose="020F0502020204030204" pitchFamily="34" charset="0"/>
              <a:cs typeface="Arial" panose="020B0604020202020204" pitchFamily="34" charset="0"/>
            </a:rPr>
            <a:t>Mombasa Governor commissioned an independent investigation; Commission on Administrative Justice (CAJ) gave a 7 day notice of accountability</a:t>
          </a:r>
          <a:r>
            <a:rPr lang="en-US" sz="1600" b="0" i="0" dirty="0">
              <a:solidFill>
                <a:schemeClr val="tx1">
                  <a:lumMod val="75000"/>
                  <a:lumOff val="25000"/>
                </a:schemeClr>
              </a:solidFill>
              <a:effectLst/>
              <a:latin typeface="Arial" panose="020B0604020202020204" pitchFamily="34" charset="0"/>
              <a:ea typeface="Calibri" panose="020F0502020204030204" pitchFamily="34" charset="0"/>
              <a:cs typeface="Arial" panose="020B0604020202020204" pitchFamily="34" charset="0"/>
            </a:rPr>
            <a:t>.</a:t>
          </a:r>
          <a:r>
            <a:rPr lang="en-US" sz="1600" i="0" dirty="0">
              <a:solidFill>
                <a:schemeClr val="tx1">
                  <a:lumMod val="75000"/>
                  <a:lumOff val="25000"/>
                </a:schemeClr>
              </a:solidFill>
              <a:effectLst/>
              <a:latin typeface="Arial" panose="020B0604020202020204" pitchFamily="34" charset="0"/>
              <a:ea typeface="Calibri" panose="020F0502020204030204" pitchFamily="34" charset="0"/>
              <a:cs typeface="Arial" panose="020B0604020202020204" pitchFamily="34" charset="0"/>
            </a:rPr>
            <a:t> (Citizen Digital, 2025; Kenya News Agency, 2025)</a:t>
          </a:r>
          <a:br>
            <a:rPr lang="en-US" sz="1600" b="0" i="0" dirty="0">
              <a:solidFill>
                <a:schemeClr val="tx1">
                  <a:lumMod val="75000"/>
                  <a:lumOff val="25000"/>
                </a:schemeClr>
              </a:solidFill>
              <a:effectLst/>
              <a:latin typeface="Arial" panose="020B0604020202020204" pitchFamily="34" charset="0"/>
              <a:ea typeface="Calibri" panose="020F0502020204030204" pitchFamily="34" charset="0"/>
              <a:cs typeface="Arial" panose="020B0604020202020204" pitchFamily="34" charset="0"/>
            </a:rPr>
          </a:br>
          <a:br>
            <a:rPr lang="en-US" sz="1600" b="0" i="0" dirty="0">
              <a:solidFill>
                <a:schemeClr val="tx1">
                  <a:lumMod val="75000"/>
                  <a:lumOff val="25000"/>
                </a:schemeClr>
              </a:solidFill>
              <a:latin typeface="Arial" panose="020B0604020202020204" pitchFamily="34" charset="0"/>
              <a:ea typeface="Calibri" panose="020F0502020204030204" pitchFamily="34" charset="0"/>
              <a:cs typeface="Arial" panose="020B0604020202020204" pitchFamily="34" charset="0"/>
            </a:rPr>
          </a:br>
          <a:endParaRPr lang="en-IN" sz="1600" dirty="0">
            <a:solidFill>
              <a:schemeClr val="tx1">
                <a:lumMod val="75000"/>
                <a:lumOff val="25000"/>
              </a:schemeClr>
            </a:solidFill>
            <a:latin typeface="Arial" panose="020B0604020202020204" pitchFamily="34" charset="0"/>
            <a:ea typeface="Calibri" panose="020F0502020204030204" pitchFamily="34" charset="0"/>
            <a:cs typeface="Arial" panose="020B0604020202020204" pitchFamily="34" charset="0"/>
          </a:endParaRPr>
        </a:p>
      </dgm:t>
    </dgm:pt>
    <dgm:pt modelId="{078516C0-9440-428B-87D9-4BDB5DEC0BF2}" type="parTrans" cxnId="{5A770A4B-AEB0-40F8-953E-0AFBC08B8FD1}">
      <dgm:prSet/>
      <dgm:spPr/>
      <dgm:t>
        <a:bodyPr/>
        <a:lstStyle/>
        <a:p>
          <a:endParaRPr lang="en-IN"/>
        </a:p>
      </dgm:t>
    </dgm:pt>
    <dgm:pt modelId="{E71F1959-3947-4D50-AF46-9B162023121B}" type="sibTrans" cxnId="{5A770A4B-AEB0-40F8-953E-0AFBC08B8FD1}">
      <dgm:prSet/>
      <dgm:spPr/>
      <dgm:t>
        <a:bodyPr/>
        <a:lstStyle/>
        <a:p>
          <a:endParaRPr lang="en-IN"/>
        </a:p>
      </dgm:t>
    </dgm:pt>
    <dgm:pt modelId="{6D0BFF38-2073-4ECF-B9B1-7C787D33A7B9}" type="pres">
      <dgm:prSet presAssocID="{476A1EB3-2A07-46DF-B717-66C013AAE8C5}" presName="vert0" presStyleCnt="0">
        <dgm:presLayoutVars>
          <dgm:dir/>
          <dgm:animOne val="branch"/>
          <dgm:animLvl val="lvl"/>
        </dgm:presLayoutVars>
      </dgm:prSet>
      <dgm:spPr/>
    </dgm:pt>
    <dgm:pt modelId="{107F8A98-F751-4A05-A8B7-E2C20B8D77ED}" type="pres">
      <dgm:prSet presAssocID="{DF183265-405B-4938-AD8A-461552F301CE}" presName="thickLine" presStyleLbl="alignNode1" presStyleIdx="0" presStyleCnt="8"/>
      <dgm:spPr/>
    </dgm:pt>
    <dgm:pt modelId="{496A13B4-715A-4359-B39E-FECE91E92CB7}" type="pres">
      <dgm:prSet presAssocID="{DF183265-405B-4938-AD8A-461552F301CE}" presName="horz1" presStyleCnt="0"/>
      <dgm:spPr/>
    </dgm:pt>
    <dgm:pt modelId="{94F013D0-2EA3-4523-B8E9-8271B0021A51}" type="pres">
      <dgm:prSet presAssocID="{DF183265-405B-4938-AD8A-461552F301CE}" presName="tx1" presStyleLbl="revTx" presStyleIdx="0" presStyleCnt="8"/>
      <dgm:spPr/>
    </dgm:pt>
    <dgm:pt modelId="{2293BFD8-DA2A-4C56-AF63-127A32DEACB6}" type="pres">
      <dgm:prSet presAssocID="{DF183265-405B-4938-AD8A-461552F301CE}" presName="vert1" presStyleCnt="0"/>
      <dgm:spPr/>
    </dgm:pt>
    <dgm:pt modelId="{57730B8D-1C68-4D02-84D7-3A02C85BEC4B}" type="pres">
      <dgm:prSet presAssocID="{69CDA16D-1A57-4710-B703-5AB82AD35CDB}" presName="thickLine" presStyleLbl="alignNode1" presStyleIdx="1" presStyleCnt="8"/>
      <dgm:spPr/>
    </dgm:pt>
    <dgm:pt modelId="{6A22BDFD-FBA6-4D9D-8391-EC499A72351E}" type="pres">
      <dgm:prSet presAssocID="{69CDA16D-1A57-4710-B703-5AB82AD35CDB}" presName="horz1" presStyleCnt="0"/>
      <dgm:spPr/>
    </dgm:pt>
    <dgm:pt modelId="{89021DDC-0C8E-45C0-A5F0-70DD4EDF9BBB}" type="pres">
      <dgm:prSet presAssocID="{69CDA16D-1A57-4710-B703-5AB82AD35CDB}" presName="tx1" presStyleLbl="revTx" presStyleIdx="1" presStyleCnt="8"/>
      <dgm:spPr/>
    </dgm:pt>
    <dgm:pt modelId="{18B4CD54-1DA8-4EBE-8224-0B5D124DBD43}" type="pres">
      <dgm:prSet presAssocID="{69CDA16D-1A57-4710-B703-5AB82AD35CDB}" presName="vert1" presStyleCnt="0"/>
      <dgm:spPr/>
    </dgm:pt>
    <dgm:pt modelId="{DCCA2840-E904-40B3-9C04-D3B03811E997}" type="pres">
      <dgm:prSet presAssocID="{9C412EB3-C7A6-434F-8ECE-48F4A3FA99C8}" presName="thickLine" presStyleLbl="alignNode1" presStyleIdx="2" presStyleCnt="8"/>
      <dgm:spPr/>
    </dgm:pt>
    <dgm:pt modelId="{31CA34EE-88A5-45F3-A03D-3DEB546EDAE3}" type="pres">
      <dgm:prSet presAssocID="{9C412EB3-C7A6-434F-8ECE-48F4A3FA99C8}" presName="horz1" presStyleCnt="0"/>
      <dgm:spPr/>
    </dgm:pt>
    <dgm:pt modelId="{509C3C5C-7395-40F8-B2F7-42A37F3932C0}" type="pres">
      <dgm:prSet presAssocID="{9C412EB3-C7A6-434F-8ECE-48F4A3FA99C8}" presName="tx1" presStyleLbl="revTx" presStyleIdx="2" presStyleCnt="8"/>
      <dgm:spPr/>
    </dgm:pt>
    <dgm:pt modelId="{D42A79D9-F1D9-4C12-AE15-22977D42B537}" type="pres">
      <dgm:prSet presAssocID="{9C412EB3-C7A6-434F-8ECE-48F4A3FA99C8}" presName="vert1" presStyleCnt="0"/>
      <dgm:spPr/>
    </dgm:pt>
    <dgm:pt modelId="{F25E7819-6F3E-4CC6-A665-0773B50B647D}" type="pres">
      <dgm:prSet presAssocID="{442E6E68-B25F-450E-B168-6CEFDECAB4E5}" presName="thickLine" presStyleLbl="alignNode1" presStyleIdx="3" presStyleCnt="8"/>
      <dgm:spPr/>
    </dgm:pt>
    <dgm:pt modelId="{A5556ACF-8D6D-48AF-8D4C-60AD21654CD4}" type="pres">
      <dgm:prSet presAssocID="{442E6E68-B25F-450E-B168-6CEFDECAB4E5}" presName="horz1" presStyleCnt="0"/>
      <dgm:spPr/>
    </dgm:pt>
    <dgm:pt modelId="{94F51F2B-953B-4FA2-BCCD-FCE0FDE0D275}" type="pres">
      <dgm:prSet presAssocID="{442E6E68-B25F-450E-B168-6CEFDECAB4E5}" presName="tx1" presStyleLbl="revTx" presStyleIdx="3" presStyleCnt="8"/>
      <dgm:spPr/>
    </dgm:pt>
    <dgm:pt modelId="{1CC16983-6DEC-45FF-8090-740F57E286AE}" type="pres">
      <dgm:prSet presAssocID="{442E6E68-B25F-450E-B168-6CEFDECAB4E5}" presName="vert1" presStyleCnt="0"/>
      <dgm:spPr/>
    </dgm:pt>
    <dgm:pt modelId="{7D14649C-912B-40AC-8557-92AAB19F81DE}" type="pres">
      <dgm:prSet presAssocID="{9E86B1D5-373A-49D4-9255-49DD2456C080}" presName="thickLine" presStyleLbl="alignNode1" presStyleIdx="4" presStyleCnt="8"/>
      <dgm:spPr/>
    </dgm:pt>
    <dgm:pt modelId="{C7FFE64B-450D-4760-A6F0-01F7644F47E9}" type="pres">
      <dgm:prSet presAssocID="{9E86B1D5-373A-49D4-9255-49DD2456C080}" presName="horz1" presStyleCnt="0"/>
      <dgm:spPr/>
    </dgm:pt>
    <dgm:pt modelId="{43B39B48-F010-44C3-B2F7-F4F37B4E860F}" type="pres">
      <dgm:prSet presAssocID="{9E86B1D5-373A-49D4-9255-49DD2456C080}" presName="tx1" presStyleLbl="revTx" presStyleIdx="4" presStyleCnt="8"/>
      <dgm:spPr/>
    </dgm:pt>
    <dgm:pt modelId="{3FF6AAB1-D143-4CC1-B0FB-7B9E5F49191C}" type="pres">
      <dgm:prSet presAssocID="{9E86B1D5-373A-49D4-9255-49DD2456C080}" presName="vert1" presStyleCnt="0"/>
      <dgm:spPr/>
    </dgm:pt>
    <dgm:pt modelId="{91E74579-0CB0-4F5C-B53B-EDD9B04F3DCD}" type="pres">
      <dgm:prSet presAssocID="{6C330ABE-1668-4273-BE58-BD948655FC2C}" presName="thickLine" presStyleLbl="alignNode1" presStyleIdx="5" presStyleCnt="8"/>
      <dgm:spPr/>
    </dgm:pt>
    <dgm:pt modelId="{1149CC86-0B55-47ED-9FF5-E22AD8FDB7FF}" type="pres">
      <dgm:prSet presAssocID="{6C330ABE-1668-4273-BE58-BD948655FC2C}" presName="horz1" presStyleCnt="0"/>
      <dgm:spPr/>
    </dgm:pt>
    <dgm:pt modelId="{8D75A978-DE3A-4AC8-8E1D-7DF5D4A313D6}" type="pres">
      <dgm:prSet presAssocID="{6C330ABE-1668-4273-BE58-BD948655FC2C}" presName="tx1" presStyleLbl="revTx" presStyleIdx="5" presStyleCnt="8"/>
      <dgm:spPr/>
    </dgm:pt>
    <dgm:pt modelId="{B797768A-7E21-4642-AE9E-EC9537BBB639}" type="pres">
      <dgm:prSet presAssocID="{6C330ABE-1668-4273-BE58-BD948655FC2C}" presName="vert1" presStyleCnt="0"/>
      <dgm:spPr/>
    </dgm:pt>
    <dgm:pt modelId="{AEEB7A5F-8129-422D-9E19-8CF212662FA3}" type="pres">
      <dgm:prSet presAssocID="{887E6F69-753D-4746-913A-5D777E5C4A67}" presName="thickLine" presStyleLbl="alignNode1" presStyleIdx="6" presStyleCnt="8"/>
      <dgm:spPr/>
    </dgm:pt>
    <dgm:pt modelId="{AE027B69-520C-46A4-B024-1D5F5EF7E350}" type="pres">
      <dgm:prSet presAssocID="{887E6F69-753D-4746-913A-5D777E5C4A67}" presName="horz1" presStyleCnt="0"/>
      <dgm:spPr/>
    </dgm:pt>
    <dgm:pt modelId="{0366073F-52A5-4D12-A401-134F937A762A}" type="pres">
      <dgm:prSet presAssocID="{887E6F69-753D-4746-913A-5D777E5C4A67}" presName="tx1" presStyleLbl="revTx" presStyleIdx="6" presStyleCnt="8"/>
      <dgm:spPr/>
    </dgm:pt>
    <dgm:pt modelId="{DFE1FFA3-4157-4201-91E3-0F4B63D32275}" type="pres">
      <dgm:prSet presAssocID="{887E6F69-753D-4746-913A-5D777E5C4A67}" presName="vert1" presStyleCnt="0"/>
      <dgm:spPr/>
    </dgm:pt>
    <dgm:pt modelId="{ED812AD0-0E05-403C-AB03-44D1282BD367}" type="pres">
      <dgm:prSet presAssocID="{EA962721-1E26-48BC-9716-D15BB3E2EF42}" presName="thickLine" presStyleLbl="alignNode1" presStyleIdx="7" presStyleCnt="8"/>
      <dgm:spPr/>
    </dgm:pt>
    <dgm:pt modelId="{70E6F32D-64FD-4218-8F11-2D61BA1D87E5}" type="pres">
      <dgm:prSet presAssocID="{EA962721-1E26-48BC-9716-D15BB3E2EF42}" presName="horz1" presStyleCnt="0"/>
      <dgm:spPr/>
    </dgm:pt>
    <dgm:pt modelId="{14135D4C-788A-4E13-BF5C-C214889F5409}" type="pres">
      <dgm:prSet presAssocID="{EA962721-1E26-48BC-9716-D15BB3E2EF42}" presName="tx1" presStyleLbl="revTx" presStyleIdx="7" presStyleCnt="8"/>
      <dgm:spPr/>
    </dgm:pt>
    <dgm:pt modelId="{28C3A4C2-CE36-4DC0-B477-107D7A556AAE}" type="pres">
      <dgm:prSet presAssocID="{EA962721-1E26-48BC-9716-D15BB3E2EF42}" presName="vert1" presStyleCnt="0"/>
      <dgm:spPr/>
    </dgm:pt>
  </dgm:ptLst>
  <dgm:cxnLst>
    <dgm:cxn modelId="{DFE44C0F-6E6A-4B80-9AD6-7DD86893631C}" type="presOf" srcId="{9E86B1D5-373A-49D4-9255-49DD2456C080}" destId="{43B39B48-F010-44C3-B2F7-F4F37B4E860F}" srcOrd="0" destOrd="0" presId="urn:microsoft.com/office/officeart/2008/layout/LinedList"/>
    <dgm:cxn modelId="{9CC0341C-466A-4FFF-93CF-503D9ACEC058}" type="presOf" srcId="{887E6F69-753D-4746-913A-5D777E5C4A67}" destId="{0366073F-52A5-4D12-A401-134F937A762A}" srcOrd="0" destOrd="0" presId="urn:microsoft.com/office/officeart/2008/layout/LinedList"/>
    <dgm:cxn modelId="{8D9FBD23-79CF-430B-BB7A-40B2CA668941}" type="presOf" srcId="{EA962721-1E26-48BC-9716-D15BB3E2EF42}" destId="{14135D4C-788A-4E13-BF5C-C214889F5409}" srcOrd="0" destOrd="0" presId="urn:microsoft.com/office/officeart/2008/layout/LinedList"/>
    <dgm:cxn modelId="{ED4BC564-5D00-4709-9D20-E510B7337B2B}" srcId="{476A1EB3-2A07-46DF-B717-66C013AAE8C5}" destId="{9C412EB3-C7A6-434F-8ECE-48F4A3FA99C8}" srcOrd="2" destOrd="0" parTransId="{44816A75-3DED-4F3A-95AF-A5693B15264B}" sibTransId="{2F9CB8A7-9BF0-48C3-BDDD-66BB918E4685}"/>
    <dgm:cxn modelId="{E7115B4A-32DD-492B-956C-2CF6B40251B6}" type="presOf" srcId="{69CDA16D-1A57-4710-B703-5AB82AD35CDB}" destId="{89021DDC-0C8E-45C0-A5F0-70DD4EDF9BBB}" srcOrd="0" destOrd="0" presId="urn:microsoft.com/office/officeart/2008/layout/LinedList"/>
    <dgm:cxn modelId="{429A5C4A-D149-456E-AF12-359E1A5BA445}" srcId="{476A1EB3-2A07-46DF-B717-66C013AAE8C5}" destId="{DF183265-405B-4938-AD8A-461552F301CE}" srcOrd="0" destOrd="0" parTransId="{3099F01E-F801-4716-AEEC-73C17614A78A}" sibTransId="{968EBD15-197D-49B6-867D-340CB4963D14}"/>
    <dgm:cxn modelId="{5A770A4B-AEB0-40F8-953E-0AFBC08B8FD1}" srcId="{476A1EB3-2A07-46DF-B717-66C013AAE8C5}" destId="{EA962721-1E26-48BC-9716-D15BB3E2EF42}" srcOrd="7" destOrd="0" parTransId="{078516C0-9440-428B-87D9-4BDB5DEC0BF2}" sibTransId="{E71F1959-3947-4D50-AF46-9B162023121B}"/>
    <dgm:cxn modelId="{A6A1FB6B-C1F0-4096-B623-06EF7BA4A8F6}" type="presOf" srcId="{DF183265-405B-4938-AD8A-461552F301CE}" destId="{94F013D0-2EA3-4523-B8E9-8271B0021A51}" srcOrd="0" destOrd="0" presId="urn:microsoft.com/office/officeart/2008/layout/LinedList"/>
    <dgm:cxn modelId="{E5B9844F-23E9-46E0-8AED-9D6DA52077BD}" type="presOf" srcId="{9C412EB3-C7A6-434F-8ECE-48F4A3FA99C8}" destId="{509C3C5C-7395-40F8-B2F7-42A37F3932C0}" srcOrd="0" destOrd="0" presId="urn:microsoft.com/office/officeart/2008/layout/LinedList"/>
    <dgm:cxn modelId="{34999871-47F0-4240-B33B-B8564C3E971D}" type="presOf" srcId="{442E6E68-B25F-450E-B168-6CEFDECAB4E5}" destId="{94F51F2B-953B-4FA2-BCCD-FCE0FDE0D275}" srcOrd="0" destOrd="0" presId="urn:microsoft.com/office/officeart/2008/layout/LinedList"/>
    <dgm:cxn modelId="{2E589F52-AB2D-4C48-B349-C536F951A3D5}" srcId="{476A1EB3-2A07-46DF-B717-66C013AAE8C5}" destId="{69CDA16D-1A57-4710-B703-5AB82AD35CDB}" srcOrd="1" destOrd="0" parTransId="{0FEE75D1-0802-43A4-82D7-BBBEADF7EA3F}" sibTransId="{7C0EF052-7062-4E2B-8062-E493913B2B2E}"/>
    <dgm:cxn modelId="{BCCDD594-8809-4DF2-8ECD-F920BCAB4978}" srcId="{476A1EB3-2A07-46DF-B717-66C013AAE8C5}" destId="{6C330ABE-1668-4273-BE58-BD948655FC2C}" srcOrd="5" destOrd="0" parTransId="{00B37EDF-CE7F-44BE-BE3D-EC2B220C185F}" sibTransId="{31EE8923-0523-438C-A942-A9AC7B61ACEF}"/>
    <dgm:cxn modelId="{FFCCD9B6-E904-449F-87AA-51D53E163D11}" srcId="{476A1EB3-2A07-46DF-B717-66C013AAE8C5}" destId="{442E6E68-B25F-450E-B168-6CEFDECAB4E5}" srcOrd="3" destOrd="0" parTransId="{F7703FAD-BE36-404E-ADDB-C7A8DC564745}" sibTransId="{A16CF3AE-73EA-47D0-A3C0-39B230005F52}"/>
    <dgm:cxn modelId="{86C866BD-0326-4A05-8EB4-BC7DC1DD7D99}" srcId="{476A1EB3-2A07-46DF-B717-66C013AAE8C5}" destId="{887E6F69-753D-4746-913A-5D777E5C4A67}" srcOrd="6" destOrd="0" parTransId="{DB02FBA3-8726-4253-A174-80187832EE96}" sibTransId="{7D05CE55-4F5B-41D6-B779-75939F1F4C87}"/>
    <dgm:cxn modelId="{3731B8DA-22A1-4179-8A94-316075E128A8}" srcId="{476A1EB3-2A07-46DF-B717-66C013AAE8C5}" destId="{9E86B1D5-373A-49D4-9255-49DD2456C080}" srcOrd="4" destOrd="0" parTransId="{D2A49342-6F25-485D-BBF5-620E92D91852}" sibTransId="{A43E36C2-7541-44EA-A525-ED668F2ACF9A}"/>
    <dgm:cxn modelId="{A5687AE5-28DE-4CDA-A716-663B29E13ED0}" type="presOf" srcId="{476A1EB3-2A07-46DF-B717-66C013AAE8C5}" destId="{6D0BFF38-2073-4ECF-B9B1-7C787D33A7B9}" srcOrd="0" destOrd="0" presId="urn:microsoft.com/office/officeart/2008/layout/LinedList"/>
    <dgm:cxn modelId="{BDFFD4F8-7043-49FC-8796-6D8E694F10E3}" type="presOf" srcId="{6C330ABE-1668-4273-BE58-BD948655FC2C}" destId="{8D75A978-DE3A-4AC8-8E1D-7DF5D4A313D6}" srcOrd="0" destOrd="0" presId="urn:microsoft.com/office/officeart/2008/layout/LinedList"/>
    <dgm:cxn modelId="{A3541892-6CFC-4921-ACD4-4F8648149EA3}" type="presParOf" srcId="{6D0BFF38-2073-4ECF-B9B1-7C787D33A7B9}" destId="{107F8A98-F751-4A05-A8B7-E2C20B8D77ED}" srcOrd="0" destOrd="0" presId="urn:microsoft.com/office/officeart/2008/layout/LinedList"/>
    <dgm:cxn modelId="{520708D8-A72D-4B52-8726-F3435B7D8C06}" type="presParOf" srcId="{6D0BFF38-2073-4ECF-B9B1-7C787D33A7B9}" destId="{496A13B4-715A-4359-B39E-FECE91E92CB7}" srcOrd="1" destOrd="0" presId="urn:microsoft.com/office/officeart/2008/layout/LinedList"/>
    <dgm:cxn modelId="{A3DBA268-605D-4E04-A602-782C1CBAB454}" type="presParOf" srcId="{496A13B4-715A-4359-B39E-FECE91E92CB7}" destId="{94F013D0-2EA3-4523-B8E9-8271B0021A51}" srcOrd="0" destOrd="0" presId="urn:microsoft.com/office/officeart/2008/layout/LinedList"/>
    <dgm:cxn modelId="{74F3894D-3037-4AA0-899C-0971D68D806F}" type="presParOf" srcId="{496A13B4-715A-4359-B39E-FECE91E92CB7}" destId="{2293BFD8-DA2A-4C56-AF63-127A32DEACB6}" srcOrd="1" destOrd="0" presId="urn:microsoft.com/office/officeart/2008/layout/LinedList"/>
    <dgm:cxn modelId="{1EB7B4A6-137E-4383-825E-E82F55E26C9E}" type="presParOf" srcId="{6D0BFF38-2073-4ECF-B9B1-7C787D33A7B9}" destId="{57730B8D-1C68-4D02-84D7-3A02C85BEC4B}" srcOrd="2" destOrd="0" presId="urn:microsoft.com/office/officeart/2008/layout/LinedList"/>
    <dgm:cxn modelId="{83394A35-EC14-412A-841E-0CFC72718A5F}" type="presParOf" srcId="{6D0BFF38-2073-4ECF-B9B1-7C787D33A7B9}" destId="{6A22BDFD-FBA6-4D9D-8391-EC499A72351E}" srcOrd="3" destOrd="0" presId="urn:microsoft.com/office/officeart/2008/layout/LinedList"/>
    <dgm:cxn modelId="{B6265931-442F-41EB-85A8-77DBF4881362}" type="presParOf" srcId="{6A22BDFD-FBA6-4D9D-8391-EC499A72351E}" destId="{89021DDC-0C8E-45C0-A5F0-70DD4EDF9BBB}" srcOrd="0" destOrd="0" presId="urn:microsoft.com/office/officeart/2008/layout/LinedList"/>
    <dgm:cxn modelId="{7E3C31AD-81BC-4FD0-852C-2827FE969F8E}" type="presParOf" srcId="{6A22BDFD-FBA6-4D9D-8391-EC499A72351E}" destId="{18B4CD54-1DA8-4EBE-8224-0B5D124DBD43}" srcOrd="1" destOrd="0" presId="urn:microsoft.com/office/officeart/2008/layout/LinedList"/>
    <dgm:cxn modelId="{6376DEB3-240C-40F0-9C1B-4A9D543BB2AE}" type="presParOf" srcId="{6D0BFF38-2073-4ECF-B9B1-7C787D33A7B9}" destId="{DCCA2840-E904-40B3-9C04-D3B03811E997}" srcOrd="4" destOrd="0" presId="urn:microsoft.com/office/officeart/2008/layout/LinedList"/>
    <dgm:cxn modelId="{DFEE5725-4E4F-4877-AAC0-02C8D90100E9}" type="presParOf" srcId="{6D0BFF38-2073-4ECF-B9B1-7C787D33A7B9}" destId="{31CA34EE-88A5-45F3-A03D-3DEB546EDAE3}" srcOrd="5" destOrd="0" presId="urn:microsoft.com/office/officeart/2008/layout/LinedList"/>
    <dgm:cxn modelId="{CF099364-AAB2-4DC4-96A0-3FB04D91F1CF}" type="presParOf" srcId="{31CA34EE-88A5-45F3-A03D-3DEB546EDAE3}" destId="{509C3C5C-7395-40F8-B2F7-42A37F3932C0}" srcOrd="0" destOrd="0" presId="urn:microsoft.com/office/officeart/2008/layout/LinedList"/>
    <dgm:cxn modelId="{56C3E0FC-B244-4C0D-B949-48836A3A1862}" type="presParOf" srcId="{31CA34EE-88A5-45F3-A03D-3DEB546EDAE3}" destId="{D42A79D9-F1D9-4C12-AE15-22977D42B537}" srcOrd="1" destOrd="0" presId="urn:microsoft.com/office/officeart/2008/layout/LinedList"/>
    <dgm:cxn modelId="{E87A27DD-6A17-4F3F-91CC-8216403BC620}" type="presParOf" srcId="{6D0BFF38-2073-4ECF-B9B1-7C787D33A7B9}" destId="{F25E7819-6F3E-4CC6-A665-0773B50B647D}" srcOrd="6" destOrd="0" presId="urn:microsoft.com/office/officeart/2008/layout/LinedList"/>
    <dgm:cxn modelId="{2DA12099-C44B-454C-A7F5-D66206A77C7C}" type="presParOf" srcId="{6D0BFF38-2073-4ECF-B9B1-7C787D33A7B9}" destId="{A5556ACF-8D6D-48AF-8D4C-60AD21654CD4}" srcOrd="7" destOrd="0" presId="urn:microsoft.com/office/officeart/2008/layout/LinedList"/>
    <dgm:cxn modelId="{C8172B70-121E-4BF5-A45E-4E6985EC99EA}" type="presParOf" srcId="{A5556ACF-8D6D-48AF-8D4C-60AD21654CD4}" destId="{94F51F2B-953B-4FA2-BCCD-FCE0FDE0D275}" srcOrd="0" destOrd="0" presId="urn:microsoft.com/office/officeart/2008/layout/LinedList"/>
    <dgm:cxn modelId="{8A904B44-70E7-4C86-BA4C-A2BFC61CAF49}" type="presParOf" srcId="{A5556ACF-8D6D-48AF-8D4C-60AD21654CD4}" destId="{1CC16983-6DEC-45FF-8090-740F57E286AE}" srcOrd="1" destOrd="0" presId="urn:microsoft.com/office/officeart/2008/layout/LinedList"/>
    <dgm:cxn modelId="{B5CB8B7B-4388-4E9C-AFAE-4164CD804069}" type="presParOf" srcId="{6D0BFF38-2073-4ECF-B9B1-7C787D33A7B9}" destId="{7D14649C-912B-40AC-8557-92AAB19F81DE}" srcOrd="8" destOrd="0" presId="urn:microsoft.com/office/officeart/2008/layout/LinedList"/>
    <dgm:cxn modelId="{AC19D7BF-57EC-4C76-9D61-A5BE762AED1C}" type="presParOf" srcId="{6D0BFF38-2073-4ECF-B9B1-7C787D33A7B9}" destId="{C7FFE64B-450D-4760-A6F0-01F7644F47E9}" srcOrd="9" destOrd="0" presId="urn:microsoft.com/office/officeart/2008/layout/LinedList"/>
    <dgm:cxn modelId="{CD5773E4-8764-41D3-A19F-ED3F2FE5F7E8}" type="presParOf" srcId="{C7FFE64B-450D-4760-A6F0-01F7644F47E9}" destId="{43B39B48-F010-44C3-B2F7-F4F37B4E860F}" srcOrd="0" destOrd="0" presId="urn:microsoft.com/office/officeart/2008/layout/LinedList"/>
    <dgm:cxn modelId="{AE11A356-5672-4D06-B55C-9EA867F77A14}" type="presParOf" srcId="{C7FFE64B-450D-4760-A6F0-01F7644F47E9}" destId="{3FF6AAB1-D143-4CC1-B0FB-7B9E5F49191C}" srcOrd="1" destOrd="0" presId="urn:microsoft.com/office/officeart/2008/layout/LinedList"/>
    <dgm:cxn modelId="{16E4E470-08DA-4B36-AF3D-4DF7B9D1CEC6}" type="presParOf" srcId="{6D0BFF38-2073-4ECF-B9B1-7C787D33A7B9}" destId="{91E74579-0CB0-4F5C-B53B-EDD9B04F3DCD}" srcOrd="10" destOrd="0" presId="urn:microsoft.com/office/officeart/2008/layout/LinedList"/>
    <dgm:cxn modelId="{55254579-8D35-4B57-A57F-91CFBA19E946}" type="presParOf" srcId="{6D0BFF38-2073-4ECF-B9B1-7C787D33A7B9}" destId="{1149CC86-0B55-47ED-9FF5-E22AD8FDB7FF}" srcOrd="11" destOrd="0" presId="urn:microsoft.com/office/officeart/2008/layout/LinedList"/>
    <dgm:cxn modelId="{F8F1334F-9995-4112-8C6C-B6663E3FB798}" type="presParOf" srcId="{1149CC86-0B55-47ED-9FF5-E22AD8FDB7FF}" destId="{8D75A978-DE3A-4AC8-8E1D-7DF5D4A313D6}" srcOrd="0" destOrd="0" presId="urn:microsoft.com/office/officeart/2008/layout/LinedList"/>
    <dgm:cxn modelId="{4351072C-A11F-4592-8E13-E5B51F72D479}" type="presParOf" srcId="{1149CC86-0B55-47ED-9FF5-E22AD8FDB7FF}" destId="{B797768A-7E21-4642-AE9E-EC9537BBB639}" srcOrd="1" destOrd="0" presId="urn:microsoft.com/office/officeart/2008/layout/LinedList"/>
    <dgm:cxn modelId="{39F3AF7B-DE31-443F-9BA6-890A00F0AB46}" type="presParOf" srcId="{6D0BFF38-2073-4ECF-B9B1-7C787D33A7B9}" destId="{AEEB7A5F-8129-422D-9E19-8CF212662FA3}" srcOrd="12" destOrd="0" presId="urn:microsoft.com/office/officeart/2008/layout/LinedList"/>
    <dgm:cxn modelId="{D88E94CC-9D7E-4152-BF8D-CFD2BD4B35EB}" type="presParOf" srcId="{6D0BFF38-2073-4ECF-B9B1-7C787D33A7B9}" destId="{AE027B69-520C-46A4-B024-1D5F5EF7E350}" srcOrd="13" destOrd="0" presId="urn:microsoft.com/office/officeart/2008/layout/LinedList"/>
    <dgm:cxn modelId="{07407446-3680-42A7-A446-3F55F5A77B46}" type="presParOf" srcId="{AE027B69-520C-46A4-B024-1D5F5EF7E350}" destId="{0366073F-52A5-4D12-A401-134F937A762A}" srcOrd="0" destOrd="0" presId="urn:microsoft.com/office/officeart/2008/layout/LinedList"/>
    <dgm:cxn modelId="{50DABF4B-7DDD-4F35-A85A-A40C569E9C98}" type="presParOf" srcId="{AE027B69-520C-46A4-B024-1D5F5EF7E350}" destId="{DFE1FFA3-4157-4201-91E3-0F4B63D32275}" srcOrd="1" destOrd="0" presId="urn:microsoft.com/office/officeart/2008/layout/LinedList"/>
    <dgm:cxn modelId="{0D849B77-AB19-4AFD-9995-B8C38E90213B}" type="presParOf" srcId="{6D0BFF38-2073-4ECF-B9B1-7C787D33A7B9}" destId="{ED812AD0-0E05-403C-AB03-44D1282BD367}" srcOrd="14" destOrd="0" presId="urn:microsoft.com/office/officeart/2008/layout/LinedList"/>
    <dgm:cxn modelId="{4A94D299-7907-4042-82AF-923257DCE744}" type="presParOf" srcId="{6D0BFF38-2073-4ECF-B9B1-7C787D33A7B9}" destId="{70E6F32D-64FD-4218-8F11-2D61BA1D87E5}" srcOrd="15" destOrd="0" presId="urn:microsoft.com/office/officeart/2008/layout/LinedList"/>
    <dgm:cxn modelId="{FDD3271F-A542-4EEE-8BF2-02640902276C}" type="presParOf" srcId="{70E6F32D-64FD-4218-8F11-2D61BA1D87E5}" destId="{14135D4C-788A-4E13-BF5C-C214889F5409}" srcOrd="0" destOrd="0" presId="urn:microsoft.com/office/officeart/2008/layout/LinedList"/>
    <dgm:cxn modelId="{B7ED38BF-A453-40F4-B794-FE5138FCBA22}" type="presParOf" srcId="{70E6F32D-64FD-4218-8F11-2D61BA1D87E5}" destId="{28C3A4C2-CE36-4DC0-B477-107D7A556AAE}" srcOrd="1" destOrd="0" presId="urn:microsoft.com/office/officeart/2008/layout/LinedList"/>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107F8A98-F751-4A05-A8B7-E2C20B8D77ED}">
      <dsp:nvSpPr>
        <dsp:cNvPr id="0" name=""/>
        <dsp:cNvSpPr/>
      </dsp:nvSpPr>
      <dsp:spPr>
        <a:xfrm>
          <a:off x="0" y="0"/>
          <a:ext cx="10876548" cy="0"/>
        </a:xfrm>
        <a:prstGeom prst="line">
          <a:avLst/>
        </a:prstGeom>
        <a:gradFill rotWithShape="0">
          <a:gsLst>
            <a:gs pos="0">
              <a:schemeClr val="accent1">
                <a:hueOff val="0"/>
                <a:satOff val="0"/>
                <a:lumOff val="0"/>
                <a:alphaOff val="0"/>
                <a:tint val="60000"/>
                <a:satMod val="100000"/>
                <a:lumMod val="110000"/>
              </a:schemeClr>
            </a:gs>
            <a:gs pos="100000">
              <a:schemeClr val="accent1">
                <a:hueOff val="0"/>
                <a:satOff val="0"/>
                <a:lumOff val="0"/>
                <a:alphaOff val="0"/>
                <a:tint val="70000"/>
                <a:satMod val="100000"/>
                <a:lumMod val="100000"/>
              </a:schemeClr>
            </a:gs>
          </a:gsLst>
          <a:lin ang="5400000" scaled="0"/>
        </a:gradFill>
        <a:ln w="9525" cap="flat" cmpd="sng" algn="ctr">
          <a:solidFill>
            <a:schemeClr val="accent1">
              <a:hueOff val="0"/>
              <a:satOff val="0"/>
              <a:lumOff val="0"/>
              <a:alphaOff val="0"/>
            </a:schemeClr>
          </a:solidFill>
          <a:prstDash val="solid"/>
        </a:ln>
        <a:effectLst/>
      </dsp:spPr>
      <dsp:style>
        <a:lnRef idx="1">
          <a:scrgbClr r="0" g="0" b="0"/>
        </a:lnRef>
        <a:fillRef idx="2">
          <a:scrgbClr r="0" g="0" b="0"/>
        </a:fillRef>
        <a:effectRef idx="1">
          <a:scrgbClr r="0" g="0" b="0"/>
        </a:effectRef>
        <a:fontRef idx="minor">
          <a:schemeClr val="dk1"/>
        </a:fontRef>
      </dsp:style>
    </dsp:sp>
    <dsp:sp modelId="{94F013D0-2EA3-4523-B8E9-8271B0021A51}">
      <dsp:nvSpPr>
        <dsp:cNvPr id="0" name=""/>
        <dsp:cNvSpPr/>
      </dsp:nvSpPr>
      <dsp:spPr>
        <a:xfrm>
          <a:off x="0" y="0"/>
          <a:ext cx="10876548" cy="529647"/>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60960" tIns="60960" rIns="60960" bIns="60960" numCol="1" spcCol="1270" anchor="t" anchorCtr="0">
          <a:noAutofit/>
        </a:bodyPr>
        <a:lstStyle/>
        <a:p>
          <a:pPr marL="0" lvl="0" indent="0" algn="l" defTabSz="711200">
            <a:lnSpc>
              <a:spcPct val="90000"/>
            </a:lnSpc>
            <a:spcBef>
              <a:spcPct val="0"/>
            </a:spcBef>
            <a:spcAft>
              <a:spcPct val="35000"/>
            </a:spcAft>
            <a:buNone/>
          </a:pPr>
          <a:r>
            <a:rPr lang="en-US" sz="1600" b="1" i="0" kern="1200" dirty="0">
              <a:solidFill>
                <a:schemeClr val="tx1">
                  <a:lumMod val="75000"/>
                  <a:lumOff val="25000"/>
                </a:schemeClr>
              </a:solidFill>
              <a:latin typeface="Arial" panose="020B0604020202020204" pitchFamily="34" charset="0"/>
              <a:ea typeface="Calibri" panose="020F0502020204030204" pitchFamily="34" charset="0"/>
              <a:cs typeface="Arial" panose="020B0604020202020204" pitchFamily="34" charset="0"/>
            </a:rPr>
            <a:t>Location: </a:t>
          </a:r>
          <a:r>
            <a:rPr lang="en-US" sz="1600" b="0" i="0" kern="1200" dirty="0">
              <a:solidFill>
                <a:schemeClr val="tx1">
                  <a:lumMod val="75000"/>
                  <a:lumOff val="25000"/>
                </a:schemeClr>
              </a:solidFill>
              <a:latin typeface="Arial" panose="020B0604020202020204" pitchFamily="34" charset="0"/>
              <a:ea typeface="Calibri" panose="020F0502020204030204" pitchFamily="34" charset="0"/>
              <a:cs typeface="Arial" panose="020B0604020202020204" pitchFamily="34" charset="0"/>
            </a:rPr>
            <a:t>Coast general teaching and referral hospital, Mombasa -672-bed tertiary hospital. </a:t>
          </a:r>
          <a:r>
            <a:rPr lang="en-IN" sz="1600" i="0" kern="1200" dirty="0">
              <a:solidFill>
                <a:schemeClr val="tx1">
                  <a:lumMod val="75000"/>
                  <a:lumOff val="25000"/>
                </a:schemeClr>
              </a:solidFill>
              <a:latin typeface="Arial" panose="020B0604020202020204" pitchFamily="34" charset="0"/>
              <a:ea typeface="Calibri" panose="020F0502020204030204" pitchFamily="34" charset="0"/>
              <a:cs typeface="Arial" panose="020B0604020202020204" pitchFamily="34" charset="0"/>
            </a:rPr>
            <a:t>(Nation Africa, 2025)</a:t>
          </a:r>
          <a:br>
            <a:rPr lang="en-US" sz="1600" b="0" i="0" kern="1200" dirty="0">
              <a:solidFill>
                <a:schemeClr val="tx1">
                  <a:lumMod val="75000"/>
                  <a:lumOff val="25000"/>
                </a:schemeClr>
              </a:solidFill>
              <a:latin typeface="Arial" panose="020B0604020202020204" pitchFamily="34" charset="0"/>
              <a:ea typeface="Calibri" panose="020F0502020204030204" pitchFamily="34" charset="0"/>
              <a:cs typeface="Arial" panose="020B0604020202020204" pitchFamily="34" charset="0"/>
            </a:rPr>
          </a:br>
          <a:endParaRPr lang="en-IN" sz="1600" i="0" kern="1200" dirty="0">
            <a:solidFill>
              <a:schemeClr val="tx1">
                <a:lumMod val="75000"/>
                <a:lumOff val="25000"/>
              </a:schemeClr>
            </a:solidFill>
            <a:latin typeface="Arial" panose="020B0604020202020204" pitchFamily="34" charset="0"/>
            <a:ea typeface="Calibri" panose="020F0502020204030204" pitchFamily="34" charset="0"/>
            <a:cs typeface="Arial" panose="020B0604020202020204" pitchFamily="34" charset="0"/>
          </a:endParaRPr>
        </a:p>
      </dsp:txBody>
      <dsp:txXfrm>
        <a:off x="0" y="0"/>
        <a:ext cx="10876548" cy="529647"/>
      </dsp:txXfrm>
    </dsp:sp>
    <dsp:sp modelId="{57730B8D-1C68-4D02-84D7-3A02C85BEC4B}">
      <dsp:nvSpPr>
        <dsp:cNvPr id="0" name=""/>
        <dsp:cNvSpPr/>
      </dsp:nvSpPr>
      <dsp:spPr>
        <a:xfrm>
          <a:off x="0" y="529647"/>
          <a:ext cx="10876548" cy="0"/>
        </a:xfrm>
        <a:prstGeom prst="line">
          <a:avLst/>
        </a:prstGeom>
        <a:gradFill rotWithShape="0">
          <a:gsLst>
            <a:gs pos="0">
              <a:schemeClr val="accent1">
                <a:hueOff val="0"/>
                <a:satOff val="0"/>
                <a:lumOff val="0"/>
                <a:alphaOff val="0"/>
                <a:tint val="60000"/>
                <a:satMod val="100000"/>
                <a:lumMod val="110000"/>
              </a:schemeClr>
            </a:gs>
            <a:gs pos="100000">
              <a:schemeClr val="accent1">
                <a:hueOff val="0"/>
                <a:satOff val="0"/>
                <a:lumOff val="0"/>
                <a:alphaOff val="0"/>
                <a:tint val="70000"/>
                <a:satMod val="100000"/>
                <a:lumMod val="100000"/>
              </a:schemeClr>
            </a:gs>
          </a:gsLst>
          <a:lin ang="5400000" scaled="0"/>
        </a:gradFill>
        <a:ln w="9525" cap="flat" cmpd="sng" algn="ctr">
          <a:solidFill>
            <a:schemeClr val="accent1">
              <a:hueOff val="0"/>
              <a:satOff val="0"/>
              <a:lumOff val="0"/>
              <a:alphaOff val="0"/>
            </a:schemeClr>
          </a:solidFill>
          <a:prstDash val="solid"/>
        </a:ln>
        <a:effectLst/>
      </dsp:spPr>
      <dsp:style>
        <a:lnRef idx="1">
          <a:scrgbClr r="0" g="0" b="0"/>
        </a:lnRef>
        <a:fillRef idx="2">
          <a:scrgbClr r="0" g="0" b="0"/>
        </a:fillRef>
        <a:effectRef idx="1">
          <a:scrgbClr r="0" g="0" b="0"/>
        </a:effectRef>
        <a:fontRef idx="minor">
          <a:schemeClr val="dk1"/>
        </a:fontRef>
      </dsp:style>
    </dsp:sp>
    <dsp:sp modelId="{89021DDC-0C8E-45C0-A5F0-70DD4EDF9BBB}">
      <dsp:nvSpPr>
        <dsp:cNvPr id="0" name=""/>
        <dsp:cNvSpPr/>
      </dsp:nvSpPr>
      <dsp:spPr>
        <a:xfrm>
          <a:off x="0" y="529647"/>
          <a:ext cx="10876548" cy="529647"/>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60960" tIns="60960" rIns="60960" bIns="60960" numCol="1" spcCol="1270" anchor="t" anchorCtr="0">
          <a:noAutofit/>
        </a:bodyPr>
        <a:lstStyle/>
        <a:p>
          <a:pPr marL="0" lvl="0" indent="0" algn="l" defTabSz="711200">
            <a:lnSpc>
              <a:spcPct val="90000"/>
            </a:lnSpc>
            <a:spcBef>
              <a:spcPct val="0"/>
            </a:spcBef>
            <a:spcAft>
              <a:spcPct val="35000"/>
            </a:spcAft>
            <a:buNone/>
          </a:pPr>
          <a:r>
            <a:rPr lang="en-US" sz="1600" b="1" i="0" kern="1200" dirty="0">
              <a:solidFill>
                <a:schemeClr val="tx1">
                  <a:lumMod val="75000"/>
                  <a:lumOff val="25000"/>
                </a:schemeClr>
              </a:solidFill>
              <a:latin typeface="Arial" panose="020B0604020202020204" pitchFamily="34" charset="0"/>
              <a:ea typeface="Calibri" panose="020F0502020204030204" pitchFamily="34" charset="0"/>
              <a:cs typeface="Arial" panose="020B0604020202020204" pitchFamily="34" charset="0"/>
            </a:rPr>
            <a:t>Incident Date: </a:t>
          </a:r>
          <a:r>
            <a:rPr lang="en-US" sz="1600" b="0" i="0" kern="1200" dirty="0">
              <a:solidFill>
                <a:schemeClr val="tx1">
                  <a:lumMod val="75000"/>
                  <a:lumOff val="25000"/>
                </a:schemeClr>
              </a:solidFill>
              <a:latin typeface="Arial" panose="020B0604020202020204" pitchFamily="34" charset="0"/>
              <a:ea typeface="Calibri" panose="020F0502020204030204" pitchFamily="34" charset="0"/>
              <a:cs typeface="Arial" panose="020B0604020202020204" pitchFamily="34" charset="0"/>
            </a:rPr>
            <a:t>2 April 2025.</a:t>
          </a:r>
          <a:r>
            <a:rPr lang="en-IN" sz="1600" i="0" kern="1200" dirty="0">
              <a:solidFill>
                <a:schemeClr val="tx1">
                  <a:lumMod val="75000"/>
                  <a:lumOff val="25000"/>
                </a:schemeClr>
              </a:solidFill>
              <a:latin typeface="Arial" panose="020B0604020202020204" pitchFamily="34" charset="0"/>
              <a:ea typeface="Calibri" panose="020F0502020204030204" pitchFamily="34" charset="0"/>
              <a:cs typeface="Arial" panose="020B0604020202020204" pitchFamily="34" charset="0"/>
            </a:rPr>
            <a:t> (Nation Africa, 2025)</a:t>
          </a:r>
          <a:br>
            <a:rPr lang="en-US" sz="1600" b="0" i="0" kern="1200" dirty="0">
              <a:solidFill>
                <a:schemeClr val="tx1">
                  <a:lumMod val="75000"/>
                  <a:lumOff val="25000"/>
                </a:schemeClr>
              </a:solidFill>
              <a:latin typeface="Arial" panose="020B0604020202020204" pitchFamily="34" charset="0"/>
              <a:ea typeface="Calibri" panose="020F0502020204030204" pitchFamily="34" charset="0"/>
              <a:cs typeface="Arial" panose="020B0604020202020204" pitchFamily="34" charset="0"/>
            </a:rPr>
          </a:br>
          <a:br>
            <a:rPr lang="en-US" sz="1600" b="0" i="0" kern="1200" dirty="0">
              <a:solidFill>
                <a:schemeClr val="tx1">
                  <a:lumMod val="75000"/>
                  <a:lumOff val="25000"/>
                </a:schemeClr>
              </a:solidFill>
              <a:latin typeface="Arial" panose="020B0604020202020204" pitchFamily="34" charset="0"/>
              <a:ea typeface="Calibri" panose="020F0502020204030204" pitchFamily="34" charset="0"/>
              <a:cs typeface="Arial" panose="020B0604020202020204" pitchFamily="34" charset="0"/>
            </a:rPr>
          </a:br>
          <a:endParaRPr lang="en-IN" sz="1600" kern="1200" dirty="0">
            <a:solidFill>
              <a:schemeClr val="tx1">
                <a:lumMod val="75000"/>
                <a:lumOff val="25000"/>
              </a:schemeClr>
            </a:solidFill>
            <a:latin typeface="Arial" panose="020B0604020202020204" pitchFamily="34" charset="0"/>
            <a:ea typeface="Calibri" panose="020F0502020204030204" pitchFamily="34" charset="0"/>
            <a:cs typeface="Arial" panose="020B0604020202020204" pitchFamily="34" charset="0"/>
          </a:endParaRPr>
        </a:p>
      </dsp:txBody>
      <dsp:txXfrm>
        <a:off x="0" y="529647"/>
        <a:ext cx="10876548" cy="529647"/>
      </dsp:txXfrm>
    </dsp:sp>
    <dsp:sp modelId="{DCCA2840-E904-40B3-9C04-D3B03811E997}">
      <dsp:nvSpPr>
        <dsp:cNvPr id="0" name=""/>
        <dsp:cNvSpPr/>
      </dsp:nvSpPr>
      <dsp:spPr>
        <a:xfrm>
          <a:off x="0" y="1059295"/>
          <a:ext cx="10876548" cy="0"/>
        </a:xfrm>
        <a:prstGeom prst="line">
          <a:avLst/>
        </a:prstGeom>
        <a:gradFill rotWithShape="0">
          <a:gsLst>
            <a:gs pos="0">
              <a:schemeClr val="accent1">
                <a:hueOff val="0"/>
                <a:satOff val="0"/>
                <a:lumOff val="0"/>
                <a:alphaOff val="0"/>
                <a:tint val="60000"/>
                <a:satMod val="100000"/>
                <a:lumMod val="110000"/>
              </a:schemeClr>
            </a:gs>
            <a:gs pos="100000">
              <a:schemeClr val="accent1">
                <a:hueOff val="0"/>
                <a:satOff val="0"/>
                <a:lumOff val="0"/>
                <a:alphaOff val="0"/>
                <a:tint val="70000"/>
                <a:satMod val="100000"/>
                <a:lumMod val="100000"/>
              </a:schemeClr>
            </a:gs>
          </a:gsLst>
          <a:lin ang="5400000" scaled="0"/>
        </a:gradFill>
        <a:ln w="9525" cap="flat" cmpd="sng" algn="ctr">
          <a:solidFill>
            <a:schemeClr val="accent1">
              <a:hueOff val="0"/>
              <a:satOff val="0"/>
              <a:lumOff val="0"/>
              <a:alphaOff val="0"/>
            </a:schemeClr>
          </a:solidFill>
          <a:prstDash val="solid"/>
        </a:ln>
        <a:effectLst/>
      </dsp:spPr>
      <dsp:style>
        <a:lnRef idx="1">
          <a:scrgbClr r="0" g="0" b="0"/>
        </a:lnRef>
        <a:fillRef idx="2">
          <a:scrgbClr r="0" g="0" b="0"/>
        </a:fillRef>
        <a:effectRef idx="1">
          <a:scrgbClr r="0" g="0" b="0"/>
        </a:effectRef>
        <a:fontRef idx="minor">
          <a:schemeClr val="dk1"/>
        </a:fontRef>
      </dsp:style>
    </dsp:sp>
    <dsp:sp modelId="{509C3C5C-7395-40F8-B2F7-42A37F3932C0}">
      <dsp:nvSpPr>
        <dsp:cNvPr id="0" name=""/>
        <dsp:cNvSpPr/>
      </dsp:nvSpPr>
      <dsp:spPr>
        <a:xfrm>
          <a:off x="0" y="1059295"/>
          <a:ext cx="10876548" cy="529647"/>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60960" tIns="60960" rIns="60960" bIns="60960" numCol="1" spcCol="1270" anchor="t" anchorCtr="0">
          <a:noAutofit/>
        </a:bodyPr>
        <a:lstStyle/>
        <a:p>
          <a:pPr marL="0" lvl="0" indent="0" algn="l" defTabSz="711200">
            <a:lnSpc>
              <a:spcPct val="90000"/>
            </a:lnSpc>
            <a:spcBef>
              <a:spcPct val="0"/>
            </a:spcBef>
            <a:spcAft>
              <a:spcPct val="35000"/>
            </a:spcAft>
            <a:buNone/>
          </a:pPr>
          <a:r>
            <a:rPr lang="en-IN" sz="1600" b="1" kern="1200" dirty="0">
              <a:solidFill>
                <a:schemeClr val="tx1">
                  <a:lumMod val="75000"/>
                  <a:lumOff val="25000"/>
                </a:schemeClr>
              </a:solidFill>
              <a:latin typeface="Arial" panose="020B0604020202020204" pitchFamily="34" charset="0"/>
              <a:ea typeface="Calibri" panose="020F0502020204030204" pitchFamily="34" charset="0"/>
              <a:cs typeface="Arial" panose="020B0604020202020204" pitchFamily="34" charset="0"/>
            </a:rPr>
            <a:t>Event</a:t>
          </a:r>
          <a:r>
            <a:rPr lang="en-US" sz="1600" b="1" i="0" kern="1200" dirty="0">
              <a:solidFill>
                <a:schemeClr val="tx1">
                  <a:lumMod val="75000"/>
                  <a:lumOff val="25000"/>
                </a:schemeClr>
              </a:solidFill>
              <a:latin typeface="Arial" panose="020B0604020202020204" pitchFamily="34" charset="0"/>
              <a:ea typeface="Calibri" panose="020F0502020204030204" pitchFamily="34" charset="0"/>
              <a:cs typeface="Arial" panose="020B0604020202020204" pitchFamily="34" charset="0"/>
            </a:rPr>
            <a:t>: </a:t>
          </a:r>
          <a:r>
            <a:rPr lang="en-US" sz="1600" b="0" i="0" kern="1200" dirty="0">
              <a:solidFill>
                <a:schemeClr val="tx1">
                  <a:lumMod val="75000"/>
                  <a:lumOff val="25000"/>
                </a:schemeClr>
              </a:solidFill>
              <a:latin typeface="Arial" panose="020B0604020202020204" pitchFamily="34" charset="0"/>
              <a:ea typeface="Calibri" panose="020F0502020204030204" pitchFamily="34" charset="0"/>
              <a:cs typeface="Arial" panose="020B0604020202020204" pitchFamily="34" charset="0"/>
            </a:rPr>
            <a:t>Hospital causing the interruption of oxygen supply during a planned replacement of the main oxygen plant.</a:t>
          </a:r>
          <a:r>
            <a:rPr lang="en-IN" sz="1600" i="1" kern="1200" dirty="0">
              <a:solidFill>
                <a:schemeClr val="tx1">
                  <a:lumMod val="75000"/>
                  <a:lumOff val="25000"/>
                </a:schemeClr>
              </a:solidFill>
              <a:latin typeface="Arial" panose="020B0604020202020204" pitchFamily="34" charset="0"/>
              <a:cs typeface="Arial" panose="020B0604020202020204" pitchFamily="34" charset="0"/>
            </a:rPr>
            <a:t> </a:t>
          </a:r>
          <a:r>
            <a:rPr lang="en-IN" sz="1600" i="0" kern="1200" dirty="0">
              <a:solidFill>
                <a:schemeClr val="tx1">
                  <a:lumMod val="75000"/>
                  <a:lumOff val="25000"/>
                </a:schemeClr>
              </a:solidFill>
              <a:latin typeface="Arial" panose="020B0604020202020204" pitchFamily="34" charset="0"/>
              <a:ea typeface="Calibri" panose="020F0502020204030204" pitchFamily="34" charset="0"/>
              <a:cs typeface="Arial" panose="020B0604020202020204" pitchFamily="34" charset="0"/>
            </a:rPr>
            <a:t>(Citizen Digital, 2025)</a:t>
          </a:r>
          <a:br>
            <a:rPr lang="en-US" sz="1600" b="0" i="0" kern="1200" dirty="0">
              <a:solidFill>
                <a:schemeClr val="tx1">
                  <a:lumMod val="75000"/>
                  <a:lumOff val="25000"/>
                </a:schemeClr>
              </a:solidFill>
              <a:latin typeface="Arial" panose="020B0604020202020204" pitchFamily="34" charset="0"/>
              <a:ea typeface="Calibri" panose="020F0502020204030204" pitchFamily="34" charset="0"/>
              <a:cs typeface="Arial" panose="020B0604020202020204" pitchFamily="34" charset="0"/>
            </a:rPr>
          </a:br>
          <a:endParaRPr lang="en-IN" sz="1600" i="0" kern="1200" dirty="0">
            <a:solidFill>
              <a:schemeClr val="tx1">
                <a:lumMod val="75000"/>
                <a:lumOff val="25000"/>
              </a:schemeClr>
            </a:solidFill>
            <a:latin typeface="Arial" panose="020B0604020202020204" pitchFamily="34" charset="0"/>
            <a:ea typeface="Calibri" panose="020F0502020204030204" pitchFamily="34" charset="0"/>
            <a:cs typeface="Arial" panose="020B0604020202020204" pitchFamily="34" charset="0"/>
          </a:endParaRPr>
        </a:p>
      </dsp:txBody>
      <dsp:txXfrm>
        <a:off x="0" y="1059295"/>
        <a:ext cx="10876548" cy="529647"/>
      </dsp:txXfrm>
    </dsp:sp>
    <dsp:sp modelId="{F25E7819-6F3E-4CC6-A665-0773B50B647D}">
      <dsp:nvSpPr>
        <dsp:cNvPr id="0" name=""/>
        <dsp:cNvSpPr/>
      </dsp:nvSpPr>
      <dsp:spPr>
        <a:xfrm>
          <a:off x="0" y="1588943"/>
          <a:ext cx="10876548" cy="0"/>
        </a:xfrm>
        <a:prstGeom prst="line">
          <a:avLst/>
        </a:prstGeom>
        <a:gradFill rotWithShape="0">
          <a:gsLst>
            <a:gs pos="0">
              <a:schemeClr val="accent1">
                <a:hueOff val="0"/>
                <a:satOff val="0"/>
                <a:lumOff val="0"/>
                <a:alphaOff val="0"/>
                <a:tint val="60000"/>
                <a:satMod val="100000"/>
                <a:lumMod val="110000"/>
              </a:schemeClr>
            </a:gs>
            <a:gs pos="100000">
              <a:schemeClr val="accent1">
                <a:hueOff val="0"/>
                <a:satOff val="0"/>
                <a:lumOff val="0"/>
                <a:alphaOff val="0"/>
                <a:tint val="70000"/>
                <a:satMod val="100000"/>
                <a:lumMod val="100000"/>
              </a:schemeClr>
            </a:gs>
          </a:gsLst>
          <a:lin ang="5400000" scaled="0"/>
        </a:gradFill>
        <a:ln w="9525" cap="flat" cmpd="sng" algn="ctr">
          <a:solidFill>
            <a:schemeClr val="accent1">
              <a:hueOff val="0"/>
              <a:satOff val="0"/>
              <a:lumOff val="0"/>
              <a:alphaOff val="0"/>
            </a:schemeClr>
          </a:solidFill>
          <a:prstDash val="solid"/>
        </a:ln>
        <a:effectLst/>
      </dsp:spPr>
      <dsp:style>
        <a:lnRef idx="1">
          <a:scrgbClr r="0" g="0" b="0"/>
        </a:lnRef>
        <a:fillRef idx="2">
          <a:scrgbClr r="0" g="0" b="0"/>
        </a:fillRef>
        <a:effectRef idx="1">
          <a:scrgbClr r="0" g="0" b="0"/>
        </a:effectRef>
        <a:fontRef idx="minor">
          <a:schemeClr val="dk1"/>
        </a:fontRef>
      </dsp:style>
    </dsp:sp>
    <dsp:sp modelId="{94F51F2B-953B-4FA2-BCCD-FCE0FDE0D275}">
      <dsp:nvSpPr>
        <dsp:cNvPr id="0" name=""/>
        <dsp:cNvSpPr/>
      </dsp:nvSpPr>
      <dsp:spPr>
        <a:xfrm>
          <a:off x="0" y="1588943"/>
          <a:ext cx="10876548" cy="529647"/>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60960" tIns="60960" rIns="60960" bIns="60960" numCol="1" spcCol="1270" anchor="t" anchorCtr="0">
          <a:noAutofit/>
        </a:bodyPr>
        <a:lstStyle/>
        <a:p>
          <a:pPr marL="0" lvl="0" indent="0" algn="l" defTabSz="711200">
            <a:lnSpc>
              <a:spcPct val="90000"/>
            </a:lnSpc>
            <a:spcBef>
              <a:spcPct val="0"/>
            </a:spcBef>
            <a:spcAft>
              <a:spcPct val="35000"/>
            </a:spcAft>
            <a:buNone/>
          </a:pPr>
          <a:r>
            <a:rPr lang="en-US" sz="1600" b="1" i="0" kern="1200" dirty="0">
              <a:solidFill>
                <a:schemeClr val="tx1">
                  <a:lumMod val="75000"/>
                  <a:lumOff val="25000"/>
                </a:schemeClr>
              </a:solidFill>
              <a:latin typeface="Arial" panose="020B0604020202020204" pitchFamily="34" charset="0"/>
              <a:ea typeface="Calibri" panose="020F0502020204030204" pitchFamily="34" charset="0"/>
              <a:cs typeface="Arial" panose="020B0604020202020204" pitchFamily="34" charset="0"/>
            </a:rPr>
            <a:t>Cause: </a:t>
          </a:r>
          <a:r>
            <a:rPr lang="en-US" sz="1600" b="0" i="0" kern="1200" dirty="0">
              <a:solidFill>
                <a:schemeClr val="tx1">
                  <a:lumMod val="75000"/>
                  <a:lumOff val="25000"/>
                </a:schemeClr>
              </a:solidFill>
              <a:latin typeface="Arial" panose="020B0604020202020204" pitchFamily="34" charset="0"/>
              <a:ea typeface="Calibri" panose="020F0502020204030204" pitchFamily="34" charset="0"/>
              <a:cs typeface="Arial" panose="020B0604020202020204" pitchFamily="34" charset="0"/>
            </a:rPr>
            <a:t>Interim stoppage of oxygen supply without the turnover of the backup supply.</a:t>
          </a:r>
          <a:r>
            <a:rPr lang="en-IN" sz="1600" i="0" kern="1200" dirty="0">
              <a:solidFill>
                <a:schemeClr val="tx1">
                  <a:lumMod val="75000"/>
                  <a:lumOff val="25000"/>
                </a:schemeClr>
              </a:solidFill>
              <a:latin typeface="Arial" panose="020B0604020202020204" pitchFamily="34" charset="0"/>
              <a:ea typeface="Calibri" panose="020F0502020204030204" pitchFamily="34" charset="0"/>
              <a:cs typeface="Arial" panose="020B0604020202020204" pitchFamily="34" charset="0"/>
            </a:rPr>
            <a:t> (Citizen Digital, 2025)</a:t>
          </a:r>
          <a:br>
            <a:rPr lang="en-US" sz="1600" b="0" i="0" kern="1200" dirty="0">
              <a:solidFill>
                <a:schemeClr val="tx1">
                  <a:lumMod val="75000"/>
                  <a:lumOff val="25000"/>
                </a:schemeClr>
              </a:solidFill>
              <a:latin typeface="Arial" panose="020B0604020202020204" pitchFamily="34" charset="0"/>
              <a:ea typeface="Calibri" panose="020F0502020204030204" pitchFamily="34" charset="0"/>
              <a:cs typeface="Arial" panose="020B0604020202020204" pitchFamily="34" charset="0"/>
            </a:rPr>
          </a:br>
          <a:br>
            <a:rPr lang="en-US" sz="1600" b="0" i="0" kern="1200" dirty="0">
              <a:solidFill>
                <a:schemeClr val="tx1">
                  <a:lumMod val="75000"/>
                  <a:lumOff val="25000"/>
                </a:schemeClr>
              </a:solidFill>
              <a:latin typeface="Arial" panose="020B0604020202020204" pitchFamily="34" charset="0"/>
              <a:ea typeface="Calibri" panose="020F0502020204030204" pitchFamily="34" charset="0"/>
              <a:cs typeface="Arial" panose="020B0604020202020204" pitchFamily="34" charset="0"/>
            </a:rPr>
          </a:br>
          <a:endParaRPr lang="en-IN" sz="1600" kern="1200" dirty="0">
            <a:solidFill>
              <a:schemeClr val="tx1">
                <a:lumMod val="75000"/>
                <a:lumOff val="25000"/>
              </a:schemeClr>
            </a:solidFill>
            <a:latin typeface="Arial" panose="020B0604020202020204" pitchFamily="34" charset="0"/>
            <a:ea typeface="Calibri" panose="020F0502020204030204" pitchFamily="34" charset="0"/>
            <a:cs typeface="Arial" panose="020B0604020202020204" pitchFamily="34" charset="0"/>
          </a:endParaRPr>
        </a:p>
      </dsp:txBody>
      <dsp:txXfrm>
        <a:off x="0" y="1588943"/>
        <a:ext cx="10876548" cy="529647"/>
      </dsp:txXfrm>
    </dsp:sp>
    <dsp:sp modelId="{7D14649C-912B-40AC-8557-92AAB19F81DE}">
      <dsp:nvSpPr>
        <dsp:cNvPr id="0" name=""/>
        <dsp:cNvSpPr/>
      </dsp:nvSpPr>
      <dsp:spPr>
        <a:xfrm>
          <a:off x="0" y="2118590"/>
          <a:ext cx="10876548" cy="0"/>
        </a:xfrm>
        <a:prstGeom prst="line">
          <a:avLst/>
        </a:prstGeom>
        <a:gradFill rotWithShape="0">
          <a:gsLst>
            <a:gs pos="0">
              <a:schemeClr val="accent1">
                <a:hueOff val="0"/>
                <a:satOff val="0"/>
                <a:lumOff val="0"/>
                <a:alphaOff val="0"/>
                <a:tint val="60000"/>
                <a:satMod val="100000"/>
                <a:lumMod val="110000"/>
              </a:schemeClr>
            </a:gs>
            <a:gs pos="100000">
              <a:schemeClr val="accent1">
                <a:hueOff val="0"/>
                <a:satOff val="0"/>
                <a:lumOff val="0"/>
                <a:alphaOff val="0"/>
                <a:tint val="70000"/>
                <a:satMod val="100000"/>
                <a:lumMod val="100000"/>
              </a:schemeClr>
            </a:gs>
          </a:gsLst>
          <a:lin ang="5400000" scaled="0"/>
        </a:gradFill>
        <a:ln w="9525" cap="flat" cmpd="sng" algn="ctr">
          <a:solidFill>
            <a:schemeClr val="accent1">
              <a:hueOff val="0"/>
              <a:satOff val="0"/>
              <a:lumOff val="0"/>
              <a:alphaOff val="0"/>
            </a:schemeClr>
          </a:solidFill>
          <a:prstDash val="solid"/>
        </a:ln>
        <a:effectLst/>
      </dsp:spPr>
      <dsp:style>
        <a:lnRef idx="1">
          <a:scrgbClr r="0" g="0" b="0"/>
        </a:lnRef>
        <a:fillRef idx="2">
          <a:scrgbClr r="0" g="0" b="0"/>
        </a:fillRef>
        <a:effectRef idx="1">
          <a:scrgbClr r="0" g="0" b="0"/>
        </a:effectRef>
        <a:fontRef idx="minor">
          <a:schemeClr val="dk1"/>
        </a:fontRef>
      </dsp:style>
    </dsp:sp>
    <dsp:sp modelId="{43B39B48-F010-44C3-B2F7-F4F37B4E860F}">
      <dsp:nvSpPr>
        <dsp:cNvPr id="0" name=""/>
        <dsp:cNvSpPr/>
      </dsp:nvSpPr>
      <dsp:spPr>
        <a:xfrm>
          <a:off x="0" y="2118591"/>
          <a:ext cx="10876548" cy="529647"/>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60960" tIns="60960" rIns="60960" bIns="60960" numCol="1" spcCol="1270" anchor="t" anchorCtr="0">
          <a:noAutofit/>
        </a:bodyPr>
        <a:lstStyle/>
        <a:p>
          <a:pPr marL="0" lvl="0" indent="0" algn="l" defTabSz="711200">
            <a:lnSpc>
              <a:spcPct val="90000"/>
            </a:lnSpc>
            <a:spcBef>
              <a:spcPct val="0"/>
            </a:spcBef>
            <a:spcAft>
              <a:spcPct val="35000"/>
            </a:spcAft>
            <a:buNone/>
          </a:pPr>
          <a:r>
            <a:rPr lang="en-US" sz="1600" b="1" i="0" kern="1200" dirty="0">
              <a:solidFill>
                <a:schemeClr val="tx1">
                  <a:lumMod val="75000"/>
                  <a:lumOff val="25000"/>
                </a:schemeClr>
              </a:solidFill>
              <a:latin typeface="Arial" panose="020B0604020202020204" pitchFamily="34" charset="0"/>
              <a:ea typeface="Calibri" panose="020F0502020204030204" pitchFamily="34" charset="0"/>
              <a:cs typeface="Arial" panose="020B0604020202020204" pitchFamily="34" charset="0"/>
            </a:rPr>
            <a:t>Impact: </a:t>
          </a:r>
          <a:r>
            <a:rPr lang="en-US" sz="1600" b="0" i="0" kern="1200" dirty="0">
              <a:solidFill>
                <a:schemeClr val="tx1">
                  <a:lumMod val="75000"/>
                  <a:lumOff val="25000"/>
                </a:schemeClr>
              </a:solidFill>
              <a:latin typeface="Arial" panose="020B0604020202020204" pitchFamily="34" charset="0"/>
              <a:ea typeface="Calibri" panose="020F0502020204030204" pitchFamily="34" charset="0"/>
              <a:cs typeface="Arial" panose="020B0604020202020204" pitchFamily="34" charset="0"/>
            </a:rPr>
            <a:t>3 patients with oxygen deficiency (case of the elderly and ICU) were killed; a number of others were under threat.</a:t>
          </a:r>
          <a:r>
            <a:rPr lang="en-IN" sz="1600" i="0" kern="1200" dirty="0">
              <a:solidFill>
                <a:schemeClr val="tx1">
                  <a:lumMod val="75000"/>
                  <a:lumOff val="25000"/>
                </a:schemeClr>
              </a:solidFill>
              <a:latin typeface="Arial" panose="020B0604020202020204" pitchFamily="34" charset="0"/>
              <a:ea typeface="Calibri" panose="020F0502020204030204" pitchFamily="34" charset="0"/>
              <a:cs typeface="Arial" panose="020B0604020202020204" pitchFamily="34" charset="0"/>
            </a:rPr>
            <a:t> (Nation Africa, 2025)</a:t>
          </a:r>
          <a:br>
            <a:rPr lang="en-US" sz="1600" b="0" i="0" kern="1200" dirty="0">
              <a:solidFill>
                <a:schemeClr val="tx1">
                  <a:lumMod val="75000"/>
                  <a:lumOff val="25000"/>
                </a:schemeClr>
              </a:solidFill>
              <a:latin typeface="Arial" panose="020B0604020202020204" pitchFamily="34" charset="0"/>
              <a:ea typeface="Calibri" panose="020F0502020204030204" pitchFamily="34" charset="0"/>
              <a:cs typeface="Arial" panose="020B0604020202020204" pitchFamily="34" charset="0"/>
            </a:rPr>
          </a:br>
          <a:br>
            <a:rPr lang="en-US" sz="1600" b="0" i="0" kern="1200" dirty="0">
              <a:solidFill>
                <a:schemeClr val="tx1">
                  <a:lumMod val="75000"/>
                  <a:lumOff val="25000"/>
                </a:schemeClr>
              </a:solidFill>
              <a:latin typeface="Arial" panose="020B0604020202020204" pitchFamily="34" charset="0"/>
              <a:ea typeface="Calibri" panose="020F0502020204030204" pitchFamily="34" charset="0"/>
              <a:cs typeface="Arial" panose="020B0604020202020204" pitchFamily="34" charset="0"/>
            </a:rPr>
          </a:br>
          <a:endParaRPr lang="en-IN" sz="1600" kern="1200" dirty="0">
            <a:solidFill>
              <a:schemeClr val="tx1">
                <a:lumMod val="75000"/>
                <a:lumOff val="25000"/>
              </a:schemeClr>
            </a:solidFill>
            <a:latin typeface="Arial" panose="020B0604020202020204" pitchFamily="34" charset="0"/>
            <a:ea typeface="Calibri" panose="020F0502020204030204" pitchFamily="34" charset="0"/>
            <a:cs typeface="Arial" panose="020B0604020202020204" pitchFamily="34" charset="0"/>
          </a:endParaRPr>
        </a:p>
      </dsp:txBody>
      <dsp:txXfrm>
        <a:off x="0" y="2118591"/>
        <a:ext cx="10876548" cy="529647"/>
      </dsp:txXfrm>
    </dsp:sp>
    <dsp:sp modelId="{91E74579-0CB0-4F5C-B53B-EDD9B04F3DCD}">
      <dsp:nvSpPr>
        <dsp:cNvPr id="0" name=""/>
        <dsp:cNvSpPr/>
      </dsp:nvSpPr>
      <dsp:spPr>
        <a:xfrm>
          <a:off x="0" y="2648238"/>
          <a:ext cx="10876548" cy="0"/>
        </a:xfrm>
        <a:prstGeom prst="line">
          <a:avLst/>
        </a:prstGeom>
        <a:gradFill rotWithShape="0">
          <a:gsLst>
            <a:gs pos="0">
              <a:schemeClr val="accent1">
                <a:hueOff val="0"/>
                <a:satOff val="0"/>
                <a:lumOff val="0"/>
                <a:alphaOff val="0"/>
                <a:tint val="60000"/>
                <a:satMod val="100000"/>
                <a:lumMod val="110000"/>
              </a:schemeClr>
            </a:gs>
            <a:gs pos="100000">
              <a:schemeClr val="accent1">
                <a:hueOff val="0"/>
                <a:satOff val="0"/>
                <a:lumOff val="0"/>
                <a:alphaOff val="0"/>
                <a:tint val="70000"/>
                <a:satMod val="100000"/>
                <a:lumMod val="100000"/>
              </a:schemeClr>
            </a:gs>
          </a:gsLst>
          <a:lin ang="5400000" scaled="0"/>
        </a:gradFill>
        <a:ln w="9525" cap="flat" cmpd="sng" algn="ctr">
          <a:solidFill>
            <a:schemeClr val="accent1">
              <a:hueOff val="0"/>
              <a:satOff val="0"/>
              <a:lumOff val="0"/>
              <a:alphaOff val="0"/>
            </a:schemeClr>
          </a:solidFill>
          <a:prstDash val="solid"/>
        </a:ln>
        <a:effectLst/>
      </dsp:spPr>
      <dsp:style>
        <a:lnRef idx="1">
          <a:scrgbClr r="0" g="0" b="0"/>
        </a:lnRef>
        <a:fillRef idx="2">
          <a:scrgbClr r="0" g="0" b="0"/>
        </a:fillRef>
        <a:effectRef idx="1">
          <a:scrgbClr r="0" g="0" b="0"/>
        </a:effectRef>
        <a:fontRef idx="minor">
          <a:schemeClr val="dk1"/>
        </a:fontRef>
      </dsp:style>
    </dsp:sp>
    <dsp:sp modelId="{8D75A978-DE3A-4AC8-8E1D-7DF5D4A313D6}">
      <dsp:nvSpPr>
        <dsp:cNvPr id="0" name=""/>
        <dsp:cNvSpPr/>
      </dsp:nvSpPr>
      <dsp:spPr>
        <a:xfrm>
          <a:off x="0" y="2648238"/>
          <a:ext cx="10876548" cy="529647"/>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60960" tIns="60960" rIns="60960" bIns="60960" numCol="1" spcCol="1270" anchor="t" anchorCtr="0">
          <a:noAutofit/>
        </a:bodyPr>
        <a:lstStyle/>
        <a:p>
          <a:pPr marL="0" lvl="0" indent="0" algn="l" defTabSz="711200">
            <a:lnSpc>
              <a:spcPct val="90000"/>
            </a:lnSpc>
            <a:spcBef>
              <a:spcPct val="0"/>
            </a:spcBef>
            <a:spcAft>
              <a:spcPct val="35000"/>
            </a:spcAft>
            <a:buNone/>
          </a:pPr>
          <a:r>
            <a:rPr lang="en-US" sz="1600" b="1" i="0" kern="1200" dirty="0">
              <a:solidFill>
                <a:schemeClr val="tx1">
                  <a:lumMod val="75000"/>
                  <a:lumOff val="25000"/>
                </a:schemeClr>
              </a:solidFill>
              <a:latin typeface="Arial" panose="020B0604020202020204" pitchFamily="34" charset="0"/>
              <a:ea typeface="Calibri" panose="020F0502020204030204" pitchFamily="34" charset="0"/>
              <a:cs typeface="Arial" panose="020B0604020202020204" pitchFamily="34" charset="0"/>
            </a:rPr>
            <a:t>Emergency Response: </a:t>
          </a:r>
          <a:r>
            <a:rPr lang="en-US" sz="1600" b="0" i="0" kern="1200" dirty="0">
              <a:solidFill>
                <a:schemeClr val="tx1">
                  <a:lumMod val="75000"/>
                  <a:lumOff val="25000"/>
                </a:schemeClr>
              </a:solidFill>
              <a:latin typeface="Arial" panose="020B0604020202020204" pitchFamily="34" charset="0"/>
              <a:ea typeface="Calibri" panose="020F0502020204030204" pitchFamily="34" charset="0"/>
              <a:cs typeface="Arial" panose="020B0604020202020204" pitchFamily="34" charset="0"/>
            </a:rPr>
            <a:t>Delayed manual cylinder delivery; suspended maintenance.</a:t>
          </a:r>
          <a:r>
            <a:rPr lang="en-IN" sz="1600" i="0" kern="1200" dirty="0">
              <a:solidFill>
                <a:schemeClr val="tx1">
                  <a:lumMod val="75000"/>
                  <a:lumOff val="25000"/>
                </a:schemeClr>
              </a:solidFill>
              <a:latin typeface="Arial" panose="020B0604020202020204" pitchFamily="34" charset="0"/>
              <a:ea typeface="Calibri" panose="020F0502020204030204" pitchFamily="34" charset="0"/>
              <a:cs typeface="Arial" panose="020B0604020202020204" pitchFamily="34" charset="0"/>
            </a:rPr>
            <a:t> (Citizen Digital, 2025)</a:t>
          </a:r>
          <a:br>
            <a:rPr lang="en-US" sz="1600" b="0" i="0" kern="1200" dirty="0">
              <a:solidFill>
                <a:schemeClr val="tx1">
                  <a:lumMod val="75000"/>
                  <a:lumOff val="25000"/>
                </a:schemeClr>
              </a:solidFill>
              <a:latin typeface="Arial" panose="020B0604020202020204" pitchFamily="34" charset="0"/>
              <a:ea typeface="Calibri" panose="020F0502020204030204" pitchFamily="34" charset="0"/>
              <a:cs typeface="Arial" panose="020B0604020202020204" pitchFamily="34" charset="0"/>
            </a:rPr>
          </a:br>
          <a:br>
            <a:rPr lang="en-US" sz="1600" b="0" i="0" kern="1200" dirty="0">
              <a:solidFill>
                <a:schemeClr val="tx1">
                  <a:lumMod val="75000"/>
                  <a:lumOff val="25000"/>
                </a:schemeClr>
              </a:solidFill>
              <a:latin typeface="Arial" panose="020B0604020202020204" pitchFamily="34" charset="0"/>
              <a:ea typeface="Calibri" panose="020F0502020204030204" pitchFamily="34" charset="0"/>
              <a:cs typeface="Arial" panose="020B0604020202020204" pitchFamily="34" charset="0"/>
            </a:rPr>
          </a:br>
          <a:endParaRPr lang="en-IN" sz="1600" kern="1200" dirty="0">
            <a:solidFill>
              <a:schemeClr val="tx1">
                <a:lumMod val="75000"/>
                <a:lumOff val="25000"/>
              </a:schemeClr>
            </a:solidFill>
            <a:latin typeface="Arial" panose="020B0604020202020204" pitchFamily="34" charset="0"/>
            <a:ea typeface="Calibri" panose="020F0502020204030204" pitchFamily="34" charset="0"/>
            <a:cs typeface="Arial" panose="020B0604020202020204" pitchFamily="34" charset="0"/>
          </a:endParaRPr>
        </a:p>
      </dsp:txBody>
      <dsp:txXfrm>
        <a:off x="0" y="2648238"/>
        <a:ext cx="10876548" cy="529647"/>
      </dsp:txXfrm>
    </dsp:sp>
    <dsp:sp modelId="{AEEB7A5F-8129-422D-9E19-8CF212662FA3}">
      <dsp:nvSpPr>
        <dsp:cNvPr id="0" name=""/>
        <dsp:cNvSpPr/>
      </dsp:nvSpPr>
      <dsp:spPr>
        <a:xfrm>
          <a:off x="0" y="3177886"/>
          <a:ext cx="10876548" cy="0"/>
        </a:xfrm>
        <a:prstGeom prst="line">
          <a:avLst/>
        </a:prstGeom>
        <a:gradFill rotWithShape="0">
          <a:gsLst>
            <a:gs pos="0">
              <a:schemeClr val="accent1">
                <a:hueOff val="0"/>
                <a:satOff val="0"/>
                <a:lumOff val="0"/>
                <a:alphaOff val="0"/>
                <a:tint val="60000"/>
                <a:satMod val="100000"/>
                <a:lumMod val="110000"/>
              </a:schemeClr>
            </a:gs>
            <a:gs pos="100000">
              <a:schemeClr val="accent1">
                <a:hueOff val="0"/>
                <a:satOff val="0"/>
                <a:lumOff val="0"/>
                <a:alphaOff val="0"/>
                <a:tint val="70000"/>
                <a:satMod val="100000"/>
                <a:lumMod val="100000"/>
              </a:schemeClr>
            </a:gs>
          </a:gsLst>
          <a:lin ang="5400000" scaled="0"/>
        </a:gradFill>
        <a:ln w="9525" cap="flat" cmpd="sng" algn="ctr">
          <a:solidFill>
            <a:schemeClr val="accent1">
              <a:hueOff val="0"/>
              <a:satOff val="0"/>
              <a:lumOff val="0"/>
              <a:alphaOff val="0"/>
            </a:schemeClr>
          </a:solidFill>
          <a:prstDash val="solid"/>
        </a:ln>
        <a:effectLst/>
      </dsp:spPr>
      <dsp:style>
        <a:lnRef idx="1">
          <a:scrgbClr r="0" g="0" b="0"/>
        </a:lnRef>
        <a:fillRef idx="2">
          <a:scrgbClr r="0" g="0" b="0"/>
        </a:fillRef>
        <a:effectRef idx="1">
          <a:scrgbClr r="0" g="0" b="0"/>
        </a:effectRef>
        <a:fontRef idx="minor">
          <a:schemeClr val="dk1"/>
        </a:fontRef>
      </dsp:style>
    </dsp:sp>
    <dsp:sp modelId="{0366073F-52A5-4D12-A401-134F937A762A}">
      <dsp:nvSpPr>
        <dsp:cNvPr id="0" name=""/>
        <dsp:cNvSpPr/>
      </dsp:nvSpPr>
      <dsp:spPr>
        <a:xfrm>
          <a:off x="0" y="3177886"/>
          <a:ext cx="10876548" cy="529647"/>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60960" tIns="60960" rIns="60960" bIns="60960" numCol="1" spcCol="1270" anchor="t" anchorCtr="0">
          <a:noAutofit/>
        </a:bodyPr>
        <a:lstStyle/>
        <a:p>
          <a:pPr marL="0" lvl="0" indent="0" algn="l" defTabSz="711200">
            <a:lnSpc>
              <a:spcPct val="90000"/>
            </a:lnSpc>
            <a:spcBef>
              <a:spcPct val="0"/>
            </a:spcBef>
            <a:spcAft>
              <a:spcPct val="35000"/>
            </a:spcAft>
            <a:buNone/>
          </a:pPr>
          <a:r>
            <a:rPr lang="en-US" sz="1600" b="1" i="0" kern="1200" dirty="0">
              <a:solidFill>
                <a:schemeClr val="tx1">
                  <a:lumMod val="75000"/>
                  <a:lumOff val="25000"/>
                </a:schemeClr>
              </a:solidFill>
              <a:latin typeface="Arial" panose="020B0604020202020204" pitchFamily="34" charset="0"/>
              <a:ea typeface="Calibri" panose="020F0502020204030204" pitchFamily="34" charset="0"/>
              <a:cs typeface="Arial" panose="020B0604020202020204" pitchFamily="34" charset="0"/>
            </a:rPr>
            <a:t>System Weaknesses: </a:t>
          </a:r>
          <a:r>
            <a:rPr lang="en-US" sz="1600" b="0" i="0" kern="1200" dirty="0">
              <a:solidFill>
                <a:schemeClr val="tx1">
                  <a:lumMod val="75000"/>
                  <a:lumOff val="25000"/>
                </a:schemeClr>
              </a:solidFill>
              <a:latin typeface="Arial" panose="020B0604020202020204" pitchFamily="34" charset="0"/>
              <a:ea typeface="Calibri" panose="020F0502020204030204" pitchFamily="34" charset="0"/>
              <a:cs typeface="Arial" panose="020B0604020202020204" pitchFamily="34" charset="0"/>
            </a:rPr>
            <a:t>The absence of a tested backup system, vague maintenance planning, lack of good communication between the operators of the plant and the clinical staff.</a:t>
          </a:r>
          <a:br>
            <a:rPr lang="en-US" sz="1600" b="0" i="0" kern="1200" dirty="0">
              <a:solidFill>
                <a:schemeClr val="tx1">
                  <a:lumMod val="75000"/>
                  <a:lumOff val="25000"/>
                </a:schemeClr>
              </a:solidFill>
              <a:latin typeface="Arial" panose="020B0604020202020204" pitchFamily="34" charset="0"/>
              <a:ea typeface="Calibri" panose="020F0502020204030204" pitchFamily="34" charset="0"/>
              <a:cs typeface="Arial" panose="020B0604020202020204" pitchFamily="34" charset="0"/>
            </a:rPr>
          </a:br>
          <a:endParaRPr lang="en-IN" sz="1600" kern="1200" dirty="0">
            <a:solidFill>
              <a:schemeClr val="tx1">
                <a:lumMod val="75000"/>
                <a:lumOff val="25000"/>
              </a:schemeClr>
            </a:solidFill>
            <a:latin typeface="Arial" panose="020B0604020202020204" pitchFamily="34" charset="0"/>
            <a:ea typeface="Calibri" panose="020F0502020204030204" pitchFamily="34" charset="0"/>
            <a:cs typeface="Arial" panose="020B0604020202020204" pitchFamily="34" charset="0"/>
          </a:endParaRPr>
        </a:p>
      </dsp:txBody>
      <dsp:txXfrm>
        <a:off x="0" y="3177886"/>
        <a:ext cx="10876548" cy="529647"/>
      </dsp:txXfrm>
    </dsp:sp>
    <dsp:sp modelId="{ED812AD0-0E05-403C-AB03-44D1282BD367}">
      <dsp:nvSpPr>
        <dsp:cNvPr id="0" name=""/>
        <dsp:cNvSpPr/>
      </dsp:nvSpPr>
      <dsp:spPr>
        <a:xfrm>
          <a:off x="0" y="3707534"/>
          <a:ext cx="10876548" cy="0"/>
        </a:xfrm>
        <a:prstGeom prst="line">
          <a:avLst/>
        </a:prstGeom>
        <a:gradFill rotWithShape="0">
          <a:gsLst>
            <a:gs pos="0">
              <a:schemeClr val="accent1">
                <a:hueOff val="0"/>
                <a:satOff val="0"/>
                <a:lumOff val="0"/>
                <a:alphaOff val="0"/>
                <a:tint val="60000"/>
                <a:satMod val="100000"/>
                <a:lumMod val="110000"/>
              </a:schemeClr>
            </a:gs>
            <a:gs pos="100000">
              <a:schemeClr val="accent1">
                <a:hueOff val="0"/>
                <a:satOff val="0"/>
                <a:lumOff val="0"/>
                <a:alphaOff val="0"/>
                <a:tint val="70000"/>
                <a:satMod val="100000"/>
                <a:lumMod val="100000"/>
              </a:schemeClr>
            </a:gs>
          </a:gsLst>
          <a:lin ang="5400000" scaled="0"/>
        </a:gradFill>
        <a:ln w="9525" cap="flat" cmpd="sng" algn="ctr">
          <a:solidFill>
            <a:schemeClr val="accent1">
              <a:hueOff val="0"/>
              <a:satOff val="0"/>
              <a:lumOff val="0"/>
              <a:alphaOff val="0"/>
            </a:schemeClr>
          </a:solidFill>
          <a:prstDash val="solid"/>
        </a:ln>
        <a:effectLst/>
      </dsp:spPr>
      <dsp:style>
        <a:lnRef idx="1">
          <a:scrgbClr r="0" g="0" b="0"/>
        </a:lnRef>
        <a:fillRef idx="2">
          <a:scrgbClr r="0" g="0" b="0"/>
        </a:fillRef>
        <a:effectRef idx="1">
          <a:scrgbClr r="0" g="0" b="0"/>
        </a:effectRef>
        <a:fontRef idx="minor">
          <a:schemeClr val="dk1"/>
        </a:fontRef>
      </dsp:style>
    </dsp:sp>
    <dsp:sp modelId="{14135D4C-788A-4E13-BF5C-C214889F5409}">
      <dsp:nvSpPr>
        <dsp:cNvPr id="0" name=""/>
        <dsp:cNvSpPr/>
      </dsp:nvSpPr>
      <dsp:spPr>
        <a:xfrm>
          <a:off x="0" y="3707534"/>
          <a:ext cx="10876548" cy="529647"/>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60960" tIns="60960" rIns="60960" bIns="60960" numCol="1" spcCol="1270" anchor="t" anchorCtr="0">
          <a:noAutofit/>
        </a:bodyPr>
        <a:lstStyle/>
        <a:p>
          <a:pPr marL="0" lvl="0" indent="0" algn="l" defTabSz="711200">
            <a:lnSpc>
              <a:spcPct val="90000"/>
            </a:lnSpc>
            <a:spcBef>
              <a:spcPct val="0"/>
            </a:spcBef>
            <a:spcAft>
              <a:spcPct val="35000"/>
            </a:spcAft>
            <a:buNone/>
          </a:pPr>
          <a:r>
            <a:rPr lang="en-US" sz="1600" b="1" i="0" kern="1200" dirty="0">
              <a:solidFill>
                <a:schemeClr val="tx1">
                  <a:lumMod val="75000"/>
                  <a:lumOff val="25000"/>
                </a:schemeClr>
              </a:solidFill>
              <a:latin typeface="Arial" panose="020B0604020202020204" pitchFamily="34" charset="0"/>
              <a:ea typeface="Calibri" panose="020F0502020204030204" pitchFamily="34" charset="0"/>
              <a:cs typeface="Arial" panose="020B0604020202020204" pitchFamily="34" charset="0"/>
            </a:rPr>
            <a:t>Aftermath: </a:t>
          </a:r>
          <a:r>
            <a:rPr lang="en-US" sz="1600" b="0" i="0" kern="1200" dirty="0">
              <a:solidFill>
                <a:schemeClr val="tx1">
                  <a:lumMod val="75000"/>
                  <a:lumOff val="25000"/>
                </a:schemeClr>
              </a:solidFill>
              <a:latin typeface="Arial" panose="020B0604020202020204" pitchFamily="34" charset="0"/>
              <a:ea typeface="Calibri" panose="020F0502020204030204" pitchFamily="34" charset="0"/>
              <a:cs typeface="Arial" panose="020B0604020202020204" pitchFamily="34" charset="0"/>
            </a:rPr>
            <a:t>Mombasa Governor commissioned an independent investigation; Commission on Administrative Justice (CAJ) gave a 7 day notice of accountability</a:t>
          </a:r>
          <a:r>
            <a:rPr lang="en-US" sz="1600" b="0" i="0" kern="1200" dirty="0">
              <a:solidFill>
                <a:schemeClr val="tx1">
                  <a:lumMod val="75000"/>
                  <a:lumOff val="25000"/>
                </a:schemeClr>
              </a:solidFill>
              <a:effectLst/>
              <a:latin typeface="Arial" panose="020B0604020202020204" pitchFamily="34" charset="0"/>
              <a:ea typeface="Calibri" panose="020F0502020204030204" pitchFamily="34" charset="0"/>
              <a:cs typeface="Arial" panose="020B0604020202020204" pitchFamily="34" charset="0"/>
            </a:rPr>
            <a:t>.</a:t>
          </a:r>
          <a:r>
            <a:rPr lang="en-US" sz="1600" i="0" kern="1200" dirty="0">
              <a:solidFill>
                <a:schemeClr val="tx1">
                  <a:lumMod val="75000"/>
                  <a:lumOff val="25000"/>
                </a:schemeClr>
              </a:solidFill>
              <a:effectLst/>
              <a:latin typeface="Arial" panose="020B0604020202020204" pitchFamily="34" charset="0"/>
              <a:ea typeface="Calibri" panose="020F0502020204030204" pitchFamily="34" charset="0"/>
              <a:cs typeface="Arial" panose="020B0604020202020204" pitchFamily="34" charset="0"/>
            </a:rPr>
            <a:t> (Citizen Digital, 2025; Kenya News Agency, 2025)</a:t>
          </a:r>
          <a:br>
            <a:rPr lang="en-US" sz="1600" b="0" i="0" kern="1200" dirty="0">
              <a:solidFill>
                <a:schemeClr val="tx1">
                  <a:lumMod val="75000"/>
                  <a:lumOff val="25000"/>
                </a:schemeClr>
              </a:solidFill>
              <a:effectLst/>
              <a:latin typeface="Arial" panose="020B0604020202020204" pitchFamily="34" charset="0"/>
              <a:ea typeface="Calibri" panose="020F0502020204030204" pitchFamily="34" charset="0"/>
              <a:cs typeface="Arial" panose="020B0604020202020204" pitchFamily="34" charset="0"/>
            </a:rPr>
          </a:br>
          <a:br>
            <a:rPr lang="en-US" sz="1600" b="0" i="0" kern="1200" dirty="0">
              <a:solidFill>
                <a:schemeClr val="tx1">
                  <a:lumMod val="75000"/>
                  <a:lumOff val="25000"/>
                </a:schemeClr>
              </a:solidFill>
              <a:latin typeface="Arial" panose="020B0604020202020204" pitchFamily="34" charset="0"/>
              <a:ea typeface="Calibri" panose="020F0502020204030204" pitchFamily="34" charset="0"/>
              <a:cs typeface="Arial" panose="020B0604020202020204" pitchFamily="34" charset="0"/>
            </a:rPr>
          </a:br>
          <a:endParaRPr lang="en-IN" sz="1600" kern="1200" dirty="0">
            <a:solidFill>
              <a:schemeClr val="tx1">
                <a:lumMod val="75000"/>
                <a:lumOff val="25000"/>
              </a:schemeClr>
            </a:solidFill>
            <a:latin typeface="Arial" panose="020B0604020202020204" pitchFamily="34" charset="0"/>
            <a:ea typeface="Calibri" panose="020F0502020204030204" pitchFamily="34" charset="0"/>
            <a:cs typeface="Arial" panose="020B0604020202020204" pitchFamily="34" charset="0"/>
          </a:endParaRPr>
        </a:p>
      </dsp:txBody>
      <dsp:txXfrm>
        <a:off x="0" y="3707534"/>
        <a:ext cx="10876548" cy="529647"/>
      </dsp:txXfrm>
    </dsp:sp>
  </dsp:spTree>
</dsp:drawing>
</file>

<file path=ppt/diagrams/layout1.xml><?xml version="1.0" encoding="utf-8"?>
<dgm:layoutDef xmlns:dgm="http://schemas.openxmlformats.org/drawingml/2006/diagram" xmlns:a="http://schemas.openxmlformats.org/drawingml/2006/main" uniqueId="urn:microsoft.com/office/officeart/2008/layout/LinedList">
  <dgm:title val=""/>
  <dgm:desc val=""/>
  <dgm:catLst>
    <dgm:cat type="hierarchy" pri="8000"/>
    <dgm:cat type="list" pri="2500"/>
  </dgm:catLst>
  <dgm:sampData>
    <dgm:dataModel>
      <dgm:ptLst>
        <dgm:pt modelId="0" type="doc"/>
        <dgm:pt modelId="1">
          <dgm:prSet phldr="1"/>
        </dgm:pt>
        <dgm:pt modelId="11">
          <dgm:prSet phldr="1"/>
        </dgm:pt>
        <dgm:pt modelId="12">
          <dgm:prSet phldr="1"/>
        </dgm:pt>
        <dgm:pt modelId="13">
          <dgm:prSet phldr="1"/>
        </dgm:pt>
      </dgm:ptLst>
      <dgm:cxnLst>
        <dgm:cxn modelId="2" srcId="0" destId="1" srcOrd="0" destOrd="0"/>
        <dgm:cxn modelId="3" srcId="1" destId="11" srcOrd="0" destOrd="0"/>
        <dgm:cxn modelId="4" srcId="1" destId="12" srcOrd="1" destOrd="0"/>
        <dgm:cxn modelId="5" srcId="1" destId="13" srcOrd="2" destOrd="0"/>
      </dgm:cxnLst>
      <dgm:bg/>
      <dgm:whole/>
    </dgm:dataModel>
  </dgm:sampData>
  <dgm:styleData>
    <dgm:dataModel>
      <dgm:ptLst>
        <dgm:pt modelId="0" type="doc"/>
        <dgm:pt modelId="1">
          <dgm:prSet phldr="1"/>
        </dgm:pt>
        <dgm:pt modelId="11">
          <dgm:prSet phldr="1"/>
        </dgm:pt>
        <dgm:pt modelId="12">
          <dgm:prSet phldr="1"/>
        </dgm:pt>
      </dgm:ptLst>
      <dgm:cxnLst>
        <dgm:cxn modelId="2" srcId="0" destId="1" srcOrd="0" destOrd="0"/>
        <dgm:cxn modelId="3" srcId="1" destId="11" srcOrd="0" destOrd="0"/>
        <dgm:cxn modelId="4" srcId="1" destId="12" srcOrd="1" destOrd="0"/>
      </dgm:cxnLst>
      <dgm:bg/>
      <dgm:whole/>
    </dgm:dataModel>
  </dgm:styleData>
  <dgm:clrData>
    <dgm:dataModel>
      <dgm:ptLst>
        <dgm:pt modelId="0" type="doc"/>
        <dgm:pt modelId="1">
          <dgm:prSet phldr="1"/>
        </dgm:pt>
        <dgm:pt modelId="11">
          <dgm:prSet phldr="1"/>
        </dgm:pt>
        <dgm:pt modelId="12">
          <dgm:prSet phldr="1"/>
        </dgm:pt>
      </dgm:ptLst>
      <dgm:cxnLst>
        <dgm:cxn modelId="2" srcId="0" destId="1" srcOrd="0" destOrd="0"/>
        <dgm:cxn modelId="3" srcId="1" destId="11" srcOrd="0" destOrd="0"/>
        <dgm:cxn modelId="4" srcId="1" destId="12" srcOrd="1" destOrd="0"/>
      </dgm:cxnLst>
      <dgm:bg/>
      <dgm:whole/>
    </dgm:dataModel>
  </dgm:clrData>
  <dgm:layoutNode name="vert0">
    <dgm:varLst>
      <dgm:dir/>
      <dgm:animOne val="branch"/>
      <dgm:animLvl val="lvl"/>
    </dgm:varLst>
    <dgm:choose name="Name0">
      <dgm:if name="Name1" func="var" arg="dir" op="equ" val="norm">
        <dgm:alg type="lin">
          <dgm:param type="linDir" val="fromT"/>
          <dgm:param type="nodeHorzAlign" val="l"/>
        </dgm:alg>
      </dgm:if>
      <dgm:else name="Name2">
        <dgm:alg type="lin">
          <dgm:param type="linDir" val="fromT"/>
          <dgm:param type="nodeHorzAlign" val="r"/>
        </dgm:alg>
      </dgm:else>
    </dgm:choose>
    <dgm:shape xmlns:r="http://schemas.openxmlformats.org/officeDocument/2006/relationships" r:blip="">
      <dgm:adjLst/>
    </dgm:shape>
    <dgm:presOf/>
    <dgm:constrLst>
      <dgm:constr type="w" for="ch" forName="horz1" refType="w"/>
      <dgm:constr type="h" for="ch" forName="horz1" refType="h"/>
      <dgm:constr type="h" for="des" forName="vert1" refType="h"/>
      <dgm:constr type="h" for="des" forName="tx1" refType="h"/>
      <dgm:constr type="h" for="des" forName="horz2" refType="h"/>
      <dgm:constr type="h" for="des" forName="vert2" refType="h"/>
      <dgm:constr type="h" for="des" forName="horz3" refType="h"/>
      <dgm:constr type="h" for="des" forName="vert3" refType="h"/>
      <dgm:constr type="h" for="des" forName="horz4" refType="h"/>
      <dgm:constr type="h" for="des" ptType="node" refType="h"/>
      <dgm:constr type="primFontSz" for="des" forName="tx1" op="equ" val="65"/>
      <dgm:constr type="primFontSz" for="des" forName="tx2" op="equ" val="65"/>
      <dgm:constr type="primFontSz" for="des" forName="tx3" op="equ" val="65"/>
      <dgm:constr type="primFontSz" for="des" forName="tx4" op="equ" val="65"/>
      <dgm:constr type="w" for="des" forName="thickLine" refType="w"/>
      <dgm:constr type="h" for="des" forName="thickLine"/>
      <dgm:constr type="h" for="des" forName="thinLine1"/>
      <dgm:constr type="h" for="des" forName="thinLine2b"/>
      <dgm:constr type="h" for="des" forName="thinLine3"/>
      <dgm:constr type="h" for="des" forName="vertSpace2a" refType="h" fact="0.05"/>
      <dgm:constr type="h" for="des" forName="vertSpace2b" refType="h" refFor="des" refForName="vertSpace2a"/>
    </dgm:constrLst>
    <dgm:forEach name="Name3" axis="ch" ptType="node">
      <dgm:layoutNode name="thickLine" styleLbl="alignNode1">
        <dgm:alg type="sp"/>
        <dgm:shape xmlns:r="http://schemas.openxmlformats.org/officeDocument/2006/relationships" type="line" r:blip="">
          <dgm:adjLst/>
        </dgm:shape>
        <dgm:presOf/>
      </dgm:layoutNode>
      <dgm:layoutNode name="horz1">
        <dgm:choose name="Name4">
          <dgm:if name="Name5" func="var" arg="dir" op="equ" val="norm">
            <dgm:alg type="lin">
              <dgm:param type="linDir" val="fromL"/>
              <dgm:param type="nodeVertAlign" val="t"/>
            </dgm:alg>
          </dgm:if>
          <dgm:else name="Name6">
            <dgm:alg type="lin">
              <dgm:param type="linDir" val="fromR"/>
              <dgm:param type="nodeVertAlign" val="t"/>
            </dgm:alg>
          </dgm:else>
        </dgm:choose>
        <dgm:shape xmlns:r="http://schemas.openxmlformats.org/officeDocument/2006/relationships" r:blip="">
          <dgm:adjLst/>
        </dgm:shape>
        <dgm:presOf/>
        <dgm:choose name="Name7">
          <dgm:if name="Name8" axis="root des" func="maxDepth" op="equ" val="1">
            <dgm:constrLst>
              <dgm:constr type="w" for="ch" forName="tx1" refType="w"/>
            </dgm:constrLst>
          </dgm:if>
          <dgm:if name="Name9" axis="root des" func="maxDepth" op="equ" val="2">
            <dgm:constrLst>
              <dgm:constr type="w" for="ch" forName="tx1" refType="w" fact="0.2"/>
              <dgm:constr type="w" for="des" forName="tx2" refType="w" fact="0.785"/>
              <dgm:constr type="w" for="des" forName="horzSpace2" refType="w" fact="0.015"/>
              <dgm:constr type="w" for="des" forName="thinLine2b" refType="w" fact="0.8"/>
            </dgm:constrLst>
          </dgm:if>
          <dgm:if name="Name10" axis="root des" func="maxDepth" op="equ" val="3">
            <dgm:constrLst>
              <dgm:constr type="w" for="ch" forName="tx1" refType="w" fact="0.2"/>
              <dgm:constr type="w" for="des" forName="tx2" refType="w" fact="0.385"/>
              <dgm:constr type="w" for="des" forName="tx3" refType="w" fact="0.385"/>
              <dgm:constr type="w" for="des" forName="horzSpace2" refType="w" fact="0.015"/>
              <dgm:constr type="w" for="des" forName="horzSpace3" refType="w" fact="0.015"/>
              <dgm:constr type="w" for="des" forName="thinLine2b" refType="w" fact="0.8"/>
              <dgm:constr type="w" for="des" forName="thinLine3" refType="w" fact="0.385"/>
            </dgm:constrLst>
          </dgm:if>
          <dgm:if name="Name11" axis="root des" func="maxDepth" op="gte" val="4">
            <dgm:constrLst>
              <dgm:constr type="w" for="ch" forName="tx1" refType="w" fact="0.2"/>
              <dgm:constr type="w" for="des" forName="tx2" refType="w" fact="0.2516"/>
              <dgm:constr type="w" for="des" forName="tx3" refType="w" fact="0.2516"/>
              <dgm:constr type="w" for="des" forName="tx4" refType="w" fact="0.2516"/>
              <dgm:constr type="w" for="des" forName="horzSpace2" refType="w" fact="0.015"/>
              <dgm:constr type="w" for="des" forName="horzSpace3" refType="w" fact="0.015"/>
              <dgm:constr type="w" for="des" forName="horzSpace4" refType="w" fact="0.015"/>
              <dgm:constr type="w" for="des" forName="thinLine2b" refType="w" fact="0.8"/>
              <dgm:constr type="w" for="des" forName="thinLine3" refType="w" fact="0.5332"/>
            </dgm:constrLst>
          </dgm:if>
          <dgm:else name="Name12"/>
        </dgm:choose>
        <dgm:layoutNode name="tx1"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1">
          <dgm:choose name="Name13">
            <dgm:if name="Name14" func="var" arg="dir" op="equ" val="norm">
              <dgm:alg type="lin">
                <dgm:param type="linDir" val="fromT"/>
                <dgm:param type="nodeHorzAlign" val="l"/>
              </dgm:alg>
            </dgm:if>
            <dgm:else name="Name15">
              <dgm:alg type="lin">
                <dgm:param type="linDir" val="fromT"/>
                <dgm:param type="nodeHorzAlign" val="r"/>
              </dgm:alg>
            </dgm:else>
          </dgm:choose>
          <dgm:shape xmlns:r="http://schemas.openxmlformats.org/officeDocument/2006/relationships" r:blip="">
            <dgm:adjLst/>
          </dgm:shape>
          <dgm:presOf/>
          <dgm:forEach name="Name16" axis="ch" ptType="node">
            <dgm:choose name="Name17">
              <dgm:if name="Name18" axis="self" ptType="node" func="pos" op="equ" val="1">
                <dgm:layoutNode name="vertSpace2a">
                  <dgm:alg type="sp"/>
                  <dgm:shape xmlns:r="http://schemas.openxmlformats.org/officeDocument/2006/relationships" r:blip="">
                    <dgm:adjLst/>
                  </dgm:shape>
                  <dgm:presOf/>
                </dgm:layoutNode>
              </dgm:if>
              <dgm:else name="Name19"/>
            </dgm:choose>
            <dgm:layoutNode name="horz2">
              <dgm:choose name="Name20">
                <dgm:if name="Name21" func="var" arg="dir" op="equ" val="norm">
                  <dgm:alg type="lin">
                    <dgm:param type="linDir" val="fromL"/>
                    <dgm:param type="nodeVertAlign" val="t"/>
                  </dgm:alg>
                </dgm:if>
                <dgm:else name="Name22">
                  <dgm:alg type="lin">
                    <dgm:param type="linDir" val="fromR"/>
                    <dgm:param type="nodeVertAlign" val="t"/>
                  </dgm:alg>
                </dgm:else>
              </dgm:choose>
              <dgm:shape xmlns:r="http://schemas.openxmlformats.org/officeDocument/2006/relationships" r:blip="">
                <dgm:adjLst/>
              </dgm:shape>
              <dgm:presOf/>
              <dgm:layoutNode name="horzSpace2">
                <dgm:alg type="sp"/>
                <dgm:shape xmlns:r="http://schemas.openxmlformats.org/officeDocument/2006/relationships" r:blip="">
                  <dgm:adjLst/>
                </dgm:shape>
                <dgm:presOf/>
              </dgm:layoutNode>
              <dgm:layoutNode name="tx2"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2">
                <dgm:choose name="Name23">
                  <dgm:if name="Name24" func="var" arg="dir" op="equ" val="norm">
                    <dgm:alg type="lin">
                      <dgm:param type="linDir" val="fromT"/>
                      <dgm:param type="nodeHorzAlign" val="l"/>
                    </dgm:alg>
                  </dgm:if>
                  <dgm:else name="Name25">
                    <dgm:alg type="lin">
                      <dgm:param type="linDir" val="fromT"/>
                      <dgm:param type="nodeHorzAlign" val="r"/>
                    </dgm:alg>
                  </dgm:else>
                </dgm:choose>
                <dgm:shape xmlns:r="http://schemas.openxmlformats.org/officeDocument/2006/relationships" r:blip="">
                  <dgm:adjLst/>
                </dgm:shape>
                <dgm:presOf/>
                <dgm:forEach name="Name26" axis="ch" ptType="node">
                  <dgm:layoutNode name="horz3">
                    <dgm:choose name="Name27">
                      <dgm:if name="Name28" func="var" arg="dir" op="equ" val="norm">
                        <dgm:alg type="lin">
                          <dgm:param type="linDir" val="fromL"/>
                          <dgm:param type="nodeVertAlign" val="t"/>
                        </dgm:alg>
                      </dgm:if>
                      <dgm:else name="Name29">
                        <dgm:alg type="lin">
                          <dgm:param type="linDir" val="fromR"/>
                          <dgm:param type="nodeVertAlign" val="t"/>
                        </dgm:alg>
                      </dgm:else>
                    </dgm:choose>
                    <dgm:shape xmlns:r="http://schemas.openxmlformats.org/officeDocument/2006/relationships" r:blip="">
                      <dgm:adjLst/>
                    </dgm:shape>
                    <dgm:presOf/>
                    <dgm:layoutNode name="horzSpace3">
                      <dgm:alg type="sp"/>
                      <dgm:shape xmlns:r="http://schemas.openxmlformats.org/officeDocument/2006/relationships" r:blip="">
                        <dgm:adjLst/>
                      </dgm:shape>
                      <dgm:presOf/>
                    </dgm:layoutNode>
                    <dgm:layoutNode name="tx3"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3">
                      <dgm:choose name="Name30">
                        <dgm:if name="Name31" func="var" arg="dir" op="equ" val="norm">
                          <dgm:alg type="lin">
                            <dgm:param type="linDir" val="fromT"/>
                            <dgm:param type="nodeHorzAlign" val="l"/>
                          </dgm:alg>
                        </dgm:if>
                        <dgm:else name="Name32">
                          <dgm:alg type="lin">
                            <dgm:param type="linDir" val="fromT"/>
                            <dgm:param type="nodeHorzAlign" val="r"/>
                          </dgm:alg>
                        </dgm:else>
                      </dgm:choose>
                      <dgm:shape xmlns:r="http://schemas.openxmlformats.org/officeDocument/2006/relationships" r:blip="">
                        <dgm:adjLst/>
                      </dgm:shape>
                      <dgm:presOf/>
                      <dgm:forEach name="Name33" axis="ch" ptType="node">
                        <dgm:layoutNode name="horz4">
                          <dgm:choose name="Name34">
                            <dgm:if name="Name35" func="var" arg="dir" op="equ" val="norm">
                              <dgm:alg type="lin">
                                <dgm:param type="linDir" val="fromL"/>
                                <dgm:param type="nodeVertAlign" val="t"/>
                              </dgm:alg>
                            </dgm:if>
                            <dgm:else name="Name36">
                              <dgm:alg type="lin">
                                <dgm:param type="linDir" val="fromR"/>
                                <dgm:param type="nodeVertAlign" val="t"/>
                              </dgm:alg>
                            </dgm:else>
                          </dgm:choose>
                          <dgm:shape xmlns:r="http://schemas.openxmlformats.org/officeDocument/2006/relationships" r:blip="">
                            <dgm:adjLst/>
                          </dgm:shape>
                          <dgm:presOf/>
                          <dgm:layoutNode name="horzSpace4">
                            <dgm:alg type="sp"/>
                            <dgm:shape xmlns:r="http://schemas.openxmlformats.org/officeDocument/2006/relationships" r:blip="">
                              <dgm:adjLst/>
                            </dgm:shape>
                            <dgm:presOf/>
                          </dgm:layoutNode>
                          <dgm:layoutNode name="tx4" styleLbl="revTx">
                            <dgm:varLst>
                              <dgm:bulletEnabled val="1"/>
                            </dgm:varLst>
                            <dgm:alg type="tx">
                              <dgm:param type="parTxLTRAlign" val="l"/>
                              <dgm:param type="parTxRTLAlign" val="r"/>
                              <dgm:param type="txAnchorVert" val="t"/>
                            </dgm:alg>
                            <dgm:shape xmlns:r="http://schemas.openxmlformats.org/officeDocument/2006/relationships" type="rect" r:blip="">
                              <dgm:adjLst/>
                            </dgm:shape>
                            <dgm:presOf axis="desOrSelf" ptType="node"/>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forEach>
                    </dgm:layoutNode>
                  </dgm:layoutNode>
                  <dgm:forEach name="Name37" axis="followSib" ptType="sibTrans" cnt="1">
                    <dgm:layoutNode name="thinLine3" styleLbl="callout">
                      <dgm:alg type="sp"/>
                      <dgm:shape xmlns:r="http://schemas.openxmlformats.org/officeDocument/2006/relationships" type="line" r:blip="">
                        <dgm:adjLst/>
                      </dgm:shape>
                      <dgm:presOf/>
                    </dgm:layoutNode>
                  </dgm:forEach>
                </dgm:forEach>
              </dgm:layoutNode>
            </dgm:layoutNode>
            <dgm:layoutNode name="thinLine2b" styleLbl="callout">
              <dgm:alg type="sp"/>
              <dgm:shape xmlns:r="http://schemas.openxmlformats.org/officeDocument/2006/relationships" type="line" r:blip="">
                <dgm:adjLst/>
              </dgm:shape>
              <dgm:presOf/>
            </dgm:layoutNode>
            <dgm:layoutNode name="vertSpace2b">
              <dgm:alg type="sp"/>
              <dgm:shape xmlns:r="http://schemas.openxmlformats.org/officeDocument/2006/relationships" r:blip="">
                <dgm:adjLst/>
              </dgm:shape>
              <dgm:presOf/>
            </dgm:layoutNode>
          </dgm:forEach>
        </dgm:layoutNode>
      </dgm:layoutNode>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3">
  <dgm:title val=""/>
  <dgm:desc val=""/>
  <dgm:catLst>
    <dgm:cat type="simple" pri="10300"/>
  </dgm:catLst>
  <dgm:scene3d>
    <a:camera prst="orthographicFront"/>
    <a:lightRig rig="threePt" dir="t"/>
  </dgm:scene3d>
  <dgm:styleLbl name="node0">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lnNode1">
    <dgm:scene3d>
      <a:camera prst="orthographicFront"/>
      <a:lightRig rig="flat" dir="t"/>
    </dgm:scene3d>
    <dgm:sp3d prstMaterial="dkEdge">
      <a:bevelT w="8200" h="38100"/>
    </dgm:sp3d>
    <dgm:txPr/>
    <dgm:style>
      <a:lnRef idx="1">
        <a:scrgbClr r="0" g="0" b="0"/>
      </a:lnRef>
      <a:fillRef idx="2">
        <a:scrgbClr r="0" g="0" b="0"/>
      </a:fillRef>
      <a:effectRef idx="0">
        <a:scrgbClr r="0" g="0" b="0"/>
      </a:effectRef>
      <a:fontRef idx="minor">
        <a:schemeClr val="dk1"/>
      </a:fontRef>
    </dgm:style>
  </dgm:styleLbl>
  <dgm:styleLbl name="vennNode1">
    <dgm:scene3d>
      <a:camera prst="orthographicFront"/>
      <a:lightRig rig="flat" dir="t"/>
    </dgm:scene3d>
    <dgm:sp3d prstMaterial="dkEdge">
      <a:bevelT w="8200" h="38100"/>
    </dgm:sp3d>
    <dgm:txPr/>
    <dgm:style>
      <a:lnRef idx="0">
        <a:scrgbClr r="0" g="0" b="0"/>
      </a:lnRef>
      <a:fillRef idx="2">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node1">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2">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3">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4">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fg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align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bg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fg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bg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1">
        <a:scrgbClr r="0" g="0" b="0"/>
      </a:lnRef>
      <a:fillRef idx="2">
        <a:scrgbClr r="0" g="0" b="0"/>
      </a:fillRef>
      <a:effectRef idx="1">
        <a:scrgbClr r="0" g="0" b="0"/>
      </a:effectRef>
      <a:fontRef idx="minor"/>
    </dgm:style>
  </dgm:styleLbl>
  <dgm:styleLbl name="asst0">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1">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2">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3">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4">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parChTrans2D1">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2">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3">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4">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1">
        <a:scrgbClr r="0" g="0" b="0"/>
      </a:lnRef>
      <a:fillRef idx="2">
        <a:scrgbClr r="0" g="0" b="0"/>
      </a:fillRef>
      <a:effectRef idx="0">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1">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1">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flat" dir="t"/>
    </dgm:scene3d>
    <dgm:sp3d prstMaterial="dkEdge">
      <a:bevelT w="8200" h="38100"/>
    </dgm:sp3d>
    <dgm:txPr/>
    <dgm:style>
      <a:lnRef idx="1">
        <a:scrgbClr r="0" g="0" b="0"/>
      </a:lnRef>
      <a:fillRef idx="2">
        <a:scrgbClr r="0" g="0" b="0"/>
      </a:fillRef>
      <a:effectRef idx="1">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IN"/>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549622A5-CCCE-4B06-A9A5-4539411ABA9A}" type="datetimeFigureOut">
              <a:rPr lang="en-IN" smtClean="0"/>
              <a:t>19-10-2025</a:t>
            </a:fld>
            <a:endParaRPr lang="en-IN"/>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IN"/>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IN"/>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IN"/>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475DBACB-2A67-4160-BAD7-6E79DBEEBAE0}" type="slidenum">
              <a:rPr lang="en-IN" smtClean="0"/>
              <a:t>‹#›</a:t>
            </a:fld>
            <a:endParaRPr lang="en-IN"/>
          </a:p>
        </p:txBody>
      </p:sp>
    </p:spTree>
    <p:extLst>
      <p:ext uri="{BB962C8B-B14F-4D97-AF65-F5344CB8AC3E}">
        <p14:creationId xmlns:p14="http://schemas.microsoft.com/office/powerpoint/2010/main" val="2055796305"/>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b="0" i="0" dirty="0">
                <a:solidFill>
                  <a:srgbClr val="111111"/>
                </a:solidFill>
                <a:effectLst/>
                <a:latin typeface="ui-sans-serif"/>
              </a:rPr>
              <a:t>In April 2025 in Mombasa, Coast General Teaching and Referral Hospital, there was a serious supply of oxygen interruption during a planned maintenance of the central oxygen plant.</a:t>
            </a:r>
            <a:r>
              <a:rPr lang="en-US" b="0" i="0" dirty="0">
                <a:effectLst/>
                <a:latin typeface="ui-sans-serif"/>
              </a:rPr>
              <a:t> </a:t>
            </a:r>
            <a:r>
              <a:rPr lang="en-US" b="0" i="0" dirty="0">
                <a:solidFill>
                  <a:srgbClr val="111111"/>
                </a:solidFill>
                <a:effectLst/>
                <a:latin typeface="ui-sans-serif"/>
              </a:rPr>
              <a:t>The incident took a duration of more than 30 minutes and resulted in the death of three patients two in ICU and one in the newborn unit who were also on oxygen support.</a:t>
            </a:r>
            <a:r>
              <a:rPr lang="en-US" b="0" i="0" dirty="0">
                <a:effectLst/>
                <a:latin typeface="ui-sans-serif"/>
              </a:rPr>
              <a:t> </a:t>
            </a:r>
            <a:r>
              <a:rPr lang="en-US" b="0" i="0" dirty="0">
                <a:solidFill>
                  <a:srgbClr val="111111"/>
                </a:solidFill>
                <a:effectLst/>
                <a:latin typeface="ui-sans-serif"/>
              </a:rPr>
              <a:t>The malfunction was detected with a faulty compressor and the absence of a system of automatic switchover to backup cylinders.</a:t>
            </a:r>
            <a:r>
              <a:rPr lang="en-US" b="0" i="0" dirty="0">
                <a:effectLst/>
                <a:latin typeface="ui-sans-serif"/>
              </a:rPr>
              <a:t> </a:t>
            </a:r>
            <a:r>
              <a:rPr lang="en-US" b="0" i="0" dirty="0">
                <a:solidFill>
                  <a:srgbClr val="111111"/>
                </a:solidFill>
                <a:effectLst/>
                <a:latin typeface="ui-sans-serif"/>
              </a:rPr>
              <a:t>The personnel was forced to swap the supplies manually, which would cost the lives of certain patients.</a:t>
            </a:r>
            <a:r>
              <a:rPr lang="en-US" b="0" i="0" dirty="0">
                <a:effectLst/>
                <a:latin typeface="ui-sans-serif"/>
              </a:rPr>
              <a:t> </a:t>
            </a:r>
            <a:r>
              <a:rPr lang="en-US" b="0" i="0" dirty="0">
                <a:solidFill>
                  <a:srgbClr val="111111"/>
                </a:solidFill>
                <a:effectLst/>
                <a:latin typeface="ui-sans-serif"/>
              </a:rPr>
              <a:t>The Commission on Administrative Justice (CAJ) and Mombasa County Government investigations showed a very poor maintenance regime, vague emergency response policies and lack of a recent check of the oxygen plant.</a:t>
            </a:r>
            <a:r>
              <a:rPr lang="en-US" b="0" i="0" dirty="0">
                <a:effectLst/>
                <a:latin typeface="ui-sans-serif"/>
              </a:rPr>
              <a:t> </a:t>
            </a:r>
            <a:r>
              <a:rPr lang="en-US" b="0" i="0" dirty="0">
                <a:solidFill>
                  <a:srgbClr val="111111"/>
                </a:solidFill>
                <a:effectLst/>
                <a:latin typeface="ui-sans-serif"/>
              </a:rPr>
              <a:t>This accident supported the idea of the direct influence of infrastructure deficit on patient safety.</a:t>
            </a:r>
            <a:endParaRPr lang="en-IN" dirty="0"/>
          </a:p>
        </p:txBody>
      </p:sp>
      <p:sp>
        <p:nvSpPr>
          <p:cNvPr id="4" name="Slide Number Placeholder 3"/>
          <p:cNvSpPr>
            <a:spLocks noGrp="1"/>
          </p:cNvSpPr>
          <p:nvPr>
            <p:ph type="sldNum" sz="quarter" idx="5"/>
          </p:nvPr>
        </p:nvSpPr>
        <p:spPr/>
        <p:txBody>
          <a:bodyPr/>
          <a:lstStyle/>
          <a:p>
            <a:fld id="{475DBACB-2A67-4160-BAD7-6E79DBEEBAE0}" type="slidenum">
              <a:rPr lang="en-IN" smtClean="0"/>
              <a:t>2</a:t>
            </a:fld>
            <a:endParaRPr lang="en-IN"/>
          </a:p>
        </p:txBody>
      </p:sp>
    </p:spTree>
    <p:extLst>
      <p:ext uri="{BB962C8B-B14F-4D97-AF65-F5344CB8AC3E}">
        <p14:creationId xmlns:p14="http://schemas.microsoft.com/office/powerpoint/2010/main" val="1473758320"/>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b="0" i="0" dirty="0">
                <a:solidFill>
                  <a:srgbClr val="111111"/>
                </a:solidFill>
                <a:effectLst/>
                <a:latin typeface="ui-sans-serif"/>
              </a:rPr>
              <a:t>This slide is a summary of the series of failures that contributed to the tragedy.</a:t>
            </a:r>
            <a:r>
              <a:rPr lang="en-US" b="0" i="0" dirty="0">
                <a:effectLst/>
                <a:latin typeface="ui-sans-serif"/>
              </a:rPr>
              <a:t> </a:t>
            </a:r>
            <a:r>
              <a:rPr lang="en-US" b="0" i="0" dirty="0">
                <a:solidFill>
                  <a:srgbClr val="111111"/>
                </a:solidFill>
                <a:effectLst/>
                <a:latin typeface="ui-sans-serif"/>
              </a:rPr>
              <a:t>The cause was a maintenance-based interference of the central oxygen supply - the equipment failure, which was aggravated by the absence of system redundancy and low-quality preventive maintenance.</a:t>
            </a:r>
            <a:r>
              <a:rPr lang="en-US" b="0" i="0" dirty="0">
                <a:effectLst/>
                <a:latin typeface="ui-sans-serif"/>
              </a:rPr>
              <a:t> </a:t>
            </a:r>
            <a:r>
              <a:rPr lang="en-US" b="0" i="0" dirty="0">
                <a:solidFill>
                  <a:srgbClr val="111111"/>
                </a:solidFill>
                <a:effectLst/>
                <a:latin typeface="ui-sans-serif"/>
              </a:rPr>
              <a:t>The staff was not trained on how to deal with an oxygen supply emergency and there was no effective channel of communication that could be used to alert clinical units real-time.</a:t>
            </a:r>
            <a:r>
              <a:rPr lang="en-US" b="0" i="0" dirty="0">
                <a:effectLst/>
                <a:latin typeface="ui-sans-serif"/>
              </a:rPr>
              <a:t> </a:t>
            </a:r>
            <a:r>
              <a:rPr lang="en-US" b="0" i="0" dirty="0">
                <a:solidFill>
                  <a:srgbClr val="111111"/>
                </a:solidFill>
                <a:effectLst/>
                <a:latin typeface="ui-sans-serif"/>
              </a:rPr>
              <a:t>This led to interruption of patient care and three deaths were registered.</a:t>
            </a:r>
            <a:r>
              <a:rPr lang="en-US" b="0" i="0" dirty="0">
                <a:effectLst/>
                <a:latin typeface="ui-sans-serif"/>
              </a:rPr>
              <a:t> </a:t>
            </a:r>
            <a:r>
              <a:rPr lang="en-US" b="0" i="0" dirty="0">
                <a:solidFill>
                  <a:srgbClr val="111111"/>
                </a:solidFill>
                <a:effectLst/>
                <a:latin typeface="ui-sans-serif"/>
              </a:rPr>
              <a:t>The CAJ inquiry discovered later that the hospital had no maintenance records on file and had missed its two most recent technical inspections.</a:t>
            </a:r>
            <a:r>
              <a:rPr lang="en-US" b="0" i="0" dirty="0">
                <a:effectLst/>
                <a:latin typeface="ui-sans-serif"/>
              </a:rPr>
              <a:t> </a:t>
            </a:r>
            <a:r>
              <a:rPr lang="en-US" b="0" i="0" dirty="0">
                <a:solidFill>
                  <a:srgbClr val="111111"/>
                </a:solidFill>
                <a:effectLst/>
                <a:latin typeface="ui-sans-serif"/>
              </a:rPr>
              <a:t>In its turn, the county government ordered all the public hospitals to survey and certify their oxygen systems within 60 days.</a:t>
            </a:r>
            <a:endParaRPr lang="en-IN" dirty="0"/>
          </a:p>
        </p:txBody>
      </p:sp>
      <p:sp>
        <p:nvSpPr>
          <p:cNvPr id="4" name="Slide Number Placeholder 3"/>
          <p:cNvSpPr>
            <a:spLocks noGrp="1"/>
          </p:cNvSpPr>
          <p:nvPr>
            <p:ph type="sldNum" sz="quarter" idx="5"/>
          </p:nvPr>
        </p:nvSpPr>
        <p:spPr/>
        <p:txBody>
          <a:bodyPr/>
          <a:lstStyle/>
          <a:p>
            <a:fld id="{475DBACB-2A67-4160-BAD7-6E79DBEEBAE0}" type="slidenum">
              <a:rPr lang="en-IN" smtClean="0"/>
              <a:t>3</a:t>
            </a:fld>
            <a:endParaRPr lang="en-IN"/>
          </a:p>
        </p:txBody>
      </p:sp>
    </p:spTree>
    <p:extLst>
      <p:ext uri="{BB962C8B-B14F-4D97-AF65-F5344CB8AC3E}">
        <p14:creationId xmlns:p14="http://schemas.microsoft.com/office/powerpoint/2010/main" val="1835429434"/>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b="0" i="0" dirty="0">
                <a:solidFill>
                  <a:srgbClr val="111111"/>
                </a:solidFill>
                <a:effectLst/>
                <a:latin typeface="ui-sans-serif"/>
              </a:rPr>
              <a:t>Applying the Swiss Cheese model by Reason, we can understand that a number of small weaknesses in the system came together to produce a lethal result.</a:t>
            </a:r>
            <a:r>
              <a:rPr lang="en-US" b="0" i="0" dirty="0">
                <a:effectLst/>
                <a:latin typeface="ui-sans-serif"/>
              </a:rPr>
              <a:t> </a:t>
            </a:r>
            <a:r>
              <a:rPr lang="en-US" b="0" i="0" dirty="0">
                <a:solidFill>
                  <a:srgbClr val="111111"/>
                </a:solidFill>
                <a:effectLst/>
                <a:latin typeface="ui-sans-serif"/>
              </a:rPr>
              <a:t>To start with, the infrastructure layer was breached - the oxygen plant had old valves and did not include an automatic backup.</a:t>
            </a:r>
            <a:r>
              <a:rPr lang="en-US" b="0" i="0" dirty="0">
                <a:effectLst/>
                <a:latin typeface="ui-sans-serif"/>
              </a:rPr>
              <a:t> </a:t>
            </a:r>
            <a:r>
              <a:rPr lang="en-US" b="0" i="0" dirty="0">
                <a:solidFill>
                  <a:srgbClr val="111111"/>
                </a:solidFill>
                <a:effectLst/>
                <a:latin typeface="ui-sans-serif"/>
              </a:rPr>
              <a:t>Second, training of the staff was not properly divided; technicians and clinicians did not know how to tend to emergency supply manually.</a:t>
            </a:r>
            <a:r>
              <a:rPr lang="en-US" b="0" i="0" dirty="0">
                <a:effectLst/>
                <a:latin typeface="ui-sans-serif"/>
              </a:rPr>
              <a:t> </a:t>
            </a:r>
            <a:r>
              <a:rPr lang="en-US" b="0" i="0" dirty="0">
                <a:solidFill>
                  <a:srgbClr val="111111"/>
                </a:solidFill>
                <a:effectLst/>
                <a:latin typeface="ui-sans-serif"/>
              </a:rPr>
              <a:t>Third, there was poor leadership and governance.</a:t>
            </a:r>
            <a:r>
              <a:rPr lang="en-US" b="0" i="0" dirty="0">
                <a:effectLst/>
                <a:latin typeface="ui-sans-serif"/>
              </a:rPr>
              <a:t> </a:t>
            </a:r>
            <a:r>
              <a:rPr lang="en-US" b="0" i="0" dirty="0">
                <a:solidFill>
                  <a:srgbClr val="111111"/>
                </a:solidFill>
                <a:effectLst/>
                <a:latin typeface="ui-sans-serif"/>
              </a:rPr>
              <a:t>The top management could not be contacted instantly and formal incident command structure was not in place during the crisis.</a:t>
            </a:r>
            <a:r>
              <a:rPr lang="en-US" b="0" i="0" dirty="0">
                <a:effectLst/>
                <a:latin typeface="ui-sans-serif"/>
              </a:rPr>
              <a:t> </a:t>
            </a:r>
            <a:r>
              <a:rPr lang="en-US" b="0" i="0" dirty="0">
                <a:solidFill>
                  <a:srgbClr val="111111"/>
                </a:solidFill>
                <a:effectLst/>
                <a:latin typeface="ui-sans-serif"/>
              </a:rPr>
              <a:t>Lastly, external safety verification had not been done as oversight and policy audits had been omitted.</a:t>
            </a:r>
            <a:r>
              <a:rPr lang="en-US" b="0" i="0" dirty="0">
                <a:effectLst/>
                <a:latin typeface="ui-sans-serif"/>
              </a:rPr>
              <a:t> </a:t>
            </a:r>
            <a:r>
              <a:rPr lang="en-US" b="0" i="0" dirty="0">
                <a:solidFill>
                  <a:srgbClr val="111111"/>
                </a:solidFill>
                <a:effectLst/>
                <a:latin typeface="ui-sans-serif"/>
              </a:rPr>
              <a:t>These vulnerabilities in several layers of protection were coordinated in the most optimal manner so that the failure turned into a crisis of life in addition to being a maintenance problem.</a:t>
            </a:r>
            <a:endParaRPr lang="en-IN" dirty="0"/>
          </a:p>
        </p:txBody>
      </p:sp>
      <p:sp>
        <p:nvSpPr>
          <p:cNvPr id="4" name="Slide Number Placeholder 3"/>
          <p:cNvSpPr>
            <a:spLocks noGrp="1"/>
          </p:cNvSpPr>
          <p:nvPr>
            <p:ph type="sldNum" sz="quarter" idx="5"/>
          </p:nvPr>
        </p:nvSpPr>
        <p:spPr/>
        <p:txBody>
          <a:bodyPr/>
          <a:lstStyle/>
          <a:p>
            <a:fld id="{475DBACB-2A67-4160-BAD7-6E79DBEEBAE0}" type="slidenum">
              <a:rPr lang="en-IN" smtClean="0"/>
              <a:t>4</a:t>
            </a:fld>
            <a:endParaRPr lang="en-IN"/>
          </a:p>
        </p:txBody>
      </p:sp>
    </p:spTree>
    <p:extLst>
      <p:ext uri="{BB962C8B-B14F-4D97-AF65-F5344CB8AC3E}">
        <p14:creationId xmlns:p14="http://schemas.microsoft.com/office/powerpoint/2010/main" val="1054809253"/>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b="0" i="0" dirty="0">
                <a:solidFill>
                  <a:srgbClr val="111111"/>
                </a:solidFill>
                <a:effectLst/>
                <a:latin typeface="ui-sans-serif"/>
              </a:rPr>
              <a:t>Prior to the incident, the performance of Coast General in safety and maintenance was far below the national and international levels.</a:t>
            </a:r>
            <a:r>
              <a:rPr lang="en-US" b="0" i="0" dirty="0">
                <a:effectLst/>
                <a:latin typeface="ui-sans-serif"/>
              </a:rPr>
              <a:t> </a:t>
            </a:r>
            <a:r>
              <a:rPr lang="en-US" b="0" i="0" dirty="0">
                <a:solidFill>
                  <a:srgbClr val="111111"/>
                </a:solidFill>
                <a:effectLst/>
                <a:latin typeface="ui-sans-serif"/>
              </a:rPr>
              <a:t>WHO Hospital Safety Index would indicate that oxygen system must include two supply lines, automatic switching as well as real time monitoring of oxygen systems should have alarms as this Coast General did not have.</a:t>
            </a:r>
            <a:r>
              <a:rPr lang="en-US" b="0" i="0" dirty="0">
                <a:effectLst/>
                <a:latin typeface="ui-sans-serif"/>
              </a:rPr>
              <a:t> </a:t>
            </a:r>
            <a:r>
              <a:rPr lang="en-US" b="0" i="0" dirty="0">
                <a:solidFill>
                  <a:srgbClr val="111111"/>
                </a:solidFill>
                <a:effectLst/>
                <a:latin typeface="ui-sans-serif"/>
              </a:rPr>
              <a:t>Preventive maintenance records were old fashioned, and the system audit last check was done more than two years ago.</a:t>
            </a:r>
            <a:r>
              <a:rPr lang="en-US" b="0" i="0" dirty="0">
                <a:effectLst/>
                <a:latin typeface="ui-sans-serif"/>
              </a:rPr>
              <a:t> </a:t>
            </a:r>
            <a:r>
              <a:rPr lang="en-US" b="0" i="0" dirty="0">
                <a:solidFill>
                  <a:srgbClr val="111111"/>
                </a:solidFill>
                <a:effectLst/>
                <a:latin typeface="ui-sans-serif"/>
              </a:rPr>
              <a:t>Employees had never been drilled on the emergency workings of oxygen systems, although such exercises are a fundamental course of safety in the requirements of health facilities in Kenya.</a:t>
            </a:r>
            <a:r>
              <a:rPr lang="en-US" b="0" i="0" dirty="0">
                <a:effectLst/>
                <a:latin typeface="ui-sans-serif"/>
              </a:rPr>
              <a:t> </a:t>
            </a:r>
            <a:r>
              <a:rPr lang="en-US" b="0" i="0" dirty="0">
                <a:solidFill>
                  <a:srgbClr val="111111"/>
                </a:solidFill>
                <a:effectLst/>
                <a:latin typeface="ui-sans-serif"/>
              </a:rPr>
              <a:t>Such failures prove the inequalities of adherence to infrastructure and safety standards create a vulnerability to disastrous failures in hospitals.</a:t>
            </a:r>
            <a:endParaRPr lang="en-IN" dirty="0"/>
          </a:p>
        </p:txBody>
      </p:sp>
      <p:sp>
        <p:nvSpPr>
          <p:cNvPr id="4" name="Slide Number Placeholder 3"/>
          <p:cNvSpPr>
            <a:spLocks noGrp="1"/>
          </p:cNvSpPr>
          <p:nvPr>
            <p:ph type="sldNum" sz="quarter" idx="5"/>
          </p:nvPr>
        </p:nvSpPr>
        <p:spPr/>
        <p:txBody>
          <a:bodyPr/>
          <a:lstStyle/>
          <a:p>
            <a:fld id="{475DBACB-2A67-4160-BAD7-6E79DBEEBAE0}" type="slidenum">
              <a:rPr lang="en-IN" smtClean="0"/>
              <a:t>5</a:t>
            </a:fld>
            <a:endParaRPr lang="en-IN"/>
          </a:p>
        </p:txBody>
      </p:sp>
    </p:spTree>
    <p:extLst>
      <p:ext uri="{BB962C8B-B14F-4D97-AF65-F5344CB8AC3E}">
        <p14:creationId xmlns:p14="http://schemas.microsoft.com/office/powerpoint/2010/main" val="2306380532"/>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b="0" i="0" dirty="0">
                <a:solidFill>
                  <a:srgbClr val="172B4D"/>
                </a:solidFill>
                <a:effectLst/>
                <a:latin typeface="Open Sans" panose="020B0606030504020204" pitchFamily="34" charset="0"/>
              </a:rPr>
              <a:t>Using the Fishbone and Donabedian models, one can show that there are evident connections between infrastructure, procedural, and managerial failures. This integrated solution assists in enhancing quality assurance</a:t>
            </a:r>
            <a:endParaRPr lang="en-IN" dirty="0"/>
          </a:p>
        </p:txBody>
      </p:sp>
      <p:sp>
        <p:nvSpPr>
          <p:cNvPr id="4" name="Slide Number Placeholder 3"/>
          <p:cNvSpPr>
            <a:spLocks noGrp="1"/>
          </p:cNvSpPr>
          <p:nvPr>
            <p:ph type="sldNum" sz="quarter" idx="5"/>
          </p:nvPr>
        </p:nvSpPr>
        <p:spPr/>
        <p:txBody>
          <a:bodyPr/>
          <a:lstStyle/>
          <a:p>
            <a:fld id="{475DBACB-2A67-4160-BAD7-6E79DBEEBAE0}" type="slidenum">
              <a:rPr lang="en-IN" smtClean="0"/>
              <a:t>6</a:t>
            </a:fld>
            <a:endParaRPr lang="en-IN"/>
          </a:p>
        </p:txBody>
      </p:sp>
    </p:spTree>
    <p:extLst>
      <p:ext uri="{BB962C8B-B14F-4D97-AF65-F5344CB8AC3E}">
        <p14:creationId xmlns:p14="http://schemas.microsoft.com/office/powerpoint/2010/main" val="1288719403"/>
      </p:ext>
    </p:extLst>
  </p:cSld>
  <p:clrMapOvr>
    <a:masterClrMapping/>
  </p:clrMapOvr>
</p:notes>
</file>

<file path=ppt/slideLayouts/_rels/slideLayout1.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pic>
        <p:nvPicPr>
          <p:cNvPr id="7" name="Picture 6" descr="HD-ShadowLong.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 y="4242851"/>
            <a:ext cx="8968084" cy="275942"/>
          </a:xfrm>
          <a:prstGeom prst="rect">
            <a:avLst/>
          </a:prstGeom>
        </p:spPr>
      </p:pic>
      <p:pic>
        <p:nvPicPr>
          <p:cNvPr id="8" name="Picture 7" descr="HD-ShadowShort.png"/>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9111716" y="4243845"/>
            <a:ext cx="3077108" cy="276940"/>
          </a:xfrm>
          <a:prstGeom prst="rect">
            <a:avLst/>
          </a:prstGeom>
        </p:spPr>
      </p:pic>
      <p:sp>
        <p:nvSpPr>
          <p:cNvPr id="9" name="Rectangle 8"/>
          <p:cNvSpPr/>
          <p:nvPr/>
        </p:nvSpPr>
        <p:spPr bwMode="ltGray">
          <a:xfrm>
            <a:off x="0" y="2590078"/>
            <a:ext cx="8968085" cy="1660332"/>
          </a:xfrm>
          <a:prstGeom prst="rect">
            <a:avLst/>
          </a:prstGeom>
          <a:solidFill>
            <a:schemeClr val="bg1">
              <a:lumMod val="85000"/>
              <a:lumOff val="1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0" name="Rectangle 9"/>
          <p:cNvSpPr/>
          <p:nvPr/>
        </p:nvSpPr>
        <p:spPr>
          <a:xfrm>
            <a:off x="9111715" y="2590078"/>
            <a:ext cx="3077109" cy="1660332"/>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ctrTitle"/>
          </p:nvPr>
        </p:nvSpPr>
        <p:spPr>
          <a:xfrm>
            <a:off x="680322" y="2733709"/>
            <a:ext cx="8144134" cy="1373070"/>
          </a:xfrm>
        </p:spPr>
        <p:txBody>
          <a:bodyPr anchor="b">
            <a:noAutofit/>
          </a:bodyPr>
          <a:lstStyle>
            <a:lvl1pPr algn="r">
              <a:defRPr sz="5400"/>
            </a:lvl1pPr>
          </a:lstStyle>
          <a:p>
            <a:r>
              <a:rPr lang="en-US"/>
              <a:t>Click to edit Master title style</a:t>
            </a:r>
            <a:endParaRPr lang="en-US" dirty="0"/>
          </a:p>
        </p:txBody>
      </p:sp>
      <p:sp>
        <p:nvSpPr>
          <p:cNvPr id="3" name="Subtitle 2"/>
          <p:cNvSpPr>
            <a:spLocks noGrp="1"/>
          </p:cNvSpPr>
          <p:nvPr>
            <p:ph type="subTitle" idx="1"/>
          </p:nvPr>
        </p:nvSpPr>
        <p:spPr>
          <a:xfrm>
            <a:off x="680322" y="4394039"/>
            <a:ext cx="8144134" cy="1117687"/>
          </a:xfrm>
        </p:spPr>
        <p:txBody>
          <a:bodyPr>
            <a:normAutofit/>
          </a:bodyPr>
          <a:lstStyle>
            <a:lvl1pPr marL="0" indent="0" algn="r">
              <a:buNone/>
              <a:defRPr sz="20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78ABE3C1-DBE1-495D-B57B-2849774B866A}" type="datetimeFigureOut">
              <a:rPr lang="en-US" dirty="0"/>
              <a:t>10/19/2025</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a:xfrm>
            <a:off x="9255346" y="2750337"/>
            <a:ext cx="1171888" cy="1356442"/>
          </a:xfrm>
        </p:spPr>
        <p:txBody>
          <a:bodyPr/>
          <a:lstStyle/>
          <a:p>
            <a:fld id="{6D22F896-40B5-4ADD-8801-0D06FADFA095}" type="slidenum">
              <a:rPr lang="en-US" dirty="0"/>
              <a:t>‹#›</a:t>
            </a:fld>
            <a:endParaRPr lang="en-US" dirty="0"/>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pic>
        <p:nvPicPr>
          <p:cNvPr id="15" name="Picture 14" descr="HD-ShadowLong.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 y="1970240"/>
            <a:ext cx="10437812" cy="321164"/>
          </a:xfrm>
          <a:prstGeom prst="rect">
            <a:avLst/>
          </a:prstGeom>
        </p:spPr>
      </p:pic>
      <p:pic>
        <p:nvPicPr>
          <p:cNvPr id="16" name="Picture 15" descr="HD-ShadowShort.png"/>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0585826" y="1971234"/>
            <a:ext cx="1602997" cy="144270"/>
          </a:xfrm>
          <a:prstGeom prst="rect">
            <a:avLst/>
          </a:prstGeom>
        </p:spPr>
      </p:pic>
      <p:sp>
        <p:nvSpPr>
          <p:cNvPr id="17" name="Rectangle 16"/>
          <p:cNvSpPr/>
          <p:nvPr/>
        </p:nvSpPr>
        <p:spPr bwMode="ltGray">
          <a:xfrm>
            <a:off x="0" y="609600"/>
            <a:ext cx="10437812" cy="1368198"/>
          </a:xfrm>
          <a:prstGeom prst="rect">
            <a:avLst/>
          </a:prstGeom>
          <a:solidFill>
            <a:schemeClr val="bg1">
              <a:lumMod val="85000"/>
              <a:lumOff val="1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8" name="Rectangle 17"/>
          <p:cNvSpPr/>
          <p:nvPr/>
        </p:nvSpPr>
        <p:spPr>
          <a:xfrm>
            <a:off x="10585827" y="609600"/>
            <a:ext cx="1602997" cy="136819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12DE42F4-6EEF-4EF7-8ED4-2208F0F89A08}" type="datetimeFigureOut">
              <a:rPr lang="en-US" dirty="0"/>
              <a:t>10/19/2025</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6D22F896-40B5-4ADD-8801-0D06FADFA095}" type="slidenum">
              <a:rPr lang="en-US" dirty="0"/>
              <a:t>‹#›</a:t>
            </a:fld>
            <a:endParaRPr lang="en-US" dirty="0"/>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pic>
        <p:nvPicPr>
          <p:cNvPr id="7" name="Picture 6" descr="HD-ShadowLong.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 y="4086907"/>
            <a:ext cx="10437812" cy="321164"/>
          </a:xfrm>
          <a:prstGeom prst="rect">
            <a:avLst/>
          </a:prstGeom>
        </p:spPr>
      </p:pic>
      <p:pic>
        <p:nvPicPr>
          <p:cNvPr id="8" name="Picture 7" descr="HD-ShadowShort.png"/>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0585824" y="4087901"/>
            <a:ext cx="1602997" cy="144270"/>
          </a:xfrm>
          <a:prstGeom prst="rect">
            <a:avLst/>
          </a:prstGeom>
        </p:spPr>
      </p:pic>
      <p:sp>
        <p:nvSpPr>
          <p:cNvPr id="9" name="Rectangle 8"/>
          <p:cNvSpPr/>
          <p:nvPr/>
        </p:nvSpPr>
        <p:spPr bwMode="ltGray">
          <a:xfrm>
            <a:off x="-2" y="2726267"/>
            <a:ext cx="10437812" cy="1368198"/>
          </a:xfrm>
          <a:prstGeom prst="rect">
            <a:avLst/>
          </a:prstGeom>
          <a:solidFill>
            <a:schemeClr val="bg1">
              <a:lumMod val="85000"/>
              <a:lumOff val="1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0" name="Rectangle 9"/>
          <p:cNvSpPr/>
          <p:nvPr/>
        </p:nvSpPr>
        <p:spPr>
          <a:xfrm>
            <a:off x="10585825" y="2726267"/>
            <a:ext cx="1602997" cy="136819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680322" y="2869895"/>
            <a:ext cx="9613860" cy="1090788"/>
          </a:xfrm>
        </p:spPr>
        <p:txBody>
          <a:bodyPr anchor="ctr">
            <a:normAutofit/>
          </a:bodyPr>
          <a:lstStyle>
            <a:lvl1pPr algn="r">
              <a:defRPr sz="3600"/>
            </a:lvl1pPr>
          </a:lstStyle>
          <a:p>
            <a:r>
              <a:rPr lang="en-US"/>
              <a:t>Click to edit Master title style</a:t>
            </a:r>
            <a:endParaRPr lang="en-US" dirty="0"/>
          </a:p>
        </p:txBody>
      </p:sp>
      <p:sp>
        <p:nvSpPr>
          <p:cNvPr id="3" name="Text Placeholder 2"/>
          <p:cNvSpPr>
            <a:spLocks noGrp="1"/>
          </p:cNvSpPr>
          <p:nvPr>
            <p:ph type="body" idx="1"/>
          </p:nvPr>
        </p:nvSpPr>
        <p:spPr>
          <a:xfrm>
            <a:off x="680322" y="4232171"/>
            <a:ext cx="9613860" cy="1704017"/>
          </a:xfrm>
        </p:spPr>
        <p:txBody>
          <a:bodyPr>
            <a:normAutofit/>
          </a:bodyPr>
          <a:lstStyle>
            <a:lvl1pPr marL="0" indent="0" algn="r">
              <a:buNone/>
              <a:defRPr sz="20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30578ACC-22D6-47C1-A373-4FD133E34F3C}" type="datetimeFigureOut">
              <a:rPr lang="en-US" dirty="0"/>
              <a:t>10/19/2025</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a:xfrm>
            <a:off x="10729455" y="2869895"/>
            <a:ext cx="1154151" cy="1090789"/>
          </a:xfrm>
        </p:spPr>
        <p:txBody>
          <a:bodyPr/>
          <a:lstStyle/>
          <a:p>
            <a:fld id="{6D22F896-40B5-4ADD-8801-0D06FADFA095}" type="slidenum">
              <a:rPr lang="en-US" dirty="0"/>
              <a:t>‹#›</a:t>
            </a:fld>
            <a:endParaRPr lang="en-US" dirty="0"/>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pic>
        <p:nvPicPr>
          <p:cNvPr id="8" name="Picture 7" descr="HD-ShadowLong.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 y="1970240"/>
            <a:ext cx="10437812" cy="321164"/>
          </a:xfrm>
          <a:prstGeom prst="rect">
            <a:avLst/>
          </a:prstGeom>
        </p:spPr>
      </p:pic>
      <p:pic>
        <p:nvPicPr>
          <p:cNvPr id="9" name="Picture 8" descr="HD-ShadowShort.png"/>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0585826" y="1971234"/>
            <a:ext cx="1602997" cy="144270"/>
          </a:xfrm>
          <a:prstGeom prst="rect">
            <a:avLst/>
          </a:prstGeom>
        </p:spPr>
      </p:pic>
      <p:sp>
        <p:nvSpPr>
          <p:cNvPr id="10" name="Rectangle 9"/>
          <p:cNvSpPr/>
          <p:nvPr/>
        </p:nvSpPr>
        <p:spPr bwMode="ltGray">
          <a:xfrm>
            <a:off x="0" y="609600"/>
            <a:ext cx="10437812" cy="1368198"/>
          </a:xfrm>
          <a:prstGeom prst="rect">
            <a:avLst/>
          </a:prstGeom>
          <a:solidFill>
            <a:schemeClr val="bg1">
              <a:lumMod val="85000"/>
              <a:lumOff val="1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1" name="Rectangle 10"/>
          <p:cNvSpPr/>
          <p:nvPr/>
        </p:nvSpPr>
        <p:spPr>
          <a:xfrm>
            <a:off x="10585827" y="609600"/>
            <a:ext cx="1602997" cy="136819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680320" y="2336873"/>
            <a:ext cx="4698358" cy="3599316"/>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5594123" y="2336873"/>
            <a:ext cx="4700058" cy="3599316"/>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4E5A6C69-6797-4E8A-BF37-F2C3751466E9}" type="datetimeFigureOut">
              <a:rPr lang="en-US" dirty="0"/>
              <a:t>10/19/2025</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6D22F896-40B5-4ADD-8801-0D06FADFA095}" type="slidenum">
              <a:rPr lang="en-US" dirty="0"/>
              <a:t>‹#›</a:t>
            </a:fld>
            <a:endParaRPr lang="en-US" dirty="0"/>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pic>
        <p:nvPicPr>
          <p:cNvPr id="10" name="Picture 9" descr="HD-ShadowLong.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 y="1970240"/>
            <a:ext cx="10437812" cy="321164"/>
          </a:xfrm>
          <a:prstGeom prst="rect">
            <a:avLst/>
          </a:prstGeom>
        </p:spPr>
      </p:pic>
      <p:pic>
        <p:nvPicPr>
          <p:cNvPr id="11" name="Picture 10" descr="HD-ShadowShort.png"/>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0585826" y="1971234"/>
            <a:ext cx="1602997" cy="144270"/>
          </a:xfrm>
          <a:prstGeom prst="rect">
            <a:avLst/>
          </a:prstGeom>
        </p:spPr>
      </p:pic>
      <p:sp>
        <p:nvSpPr>
          <p:cNvPr id="12" name="Rectangle 11"/>
          <p:cNvSpPr/>
          <p:nvPr/>
        </p:nvSpPr>
        <p:spPr bwMode="ltGray">
          <a:xfrm>
            <a:off x="0" y="609600"/>
            <a:ext cx="10437812" cy="1368198"/>
          </a:xfrm>
          <a:prstGeom prst="rect">
            <a:avLst/>
          </a:prstGeom>
          <a:solidFill>
            <a:schemeClr val="bg1">
              <a:lumMod val="85000"/>
              <a:lumOff val="1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3" name="Rectangle 12"/>
          <p:cNvSpPr/>
          <p:nvPr/>
        </p:nvSpPr>
        <p:spPr>
          <a:xfrm>
            <a:off x="10585827" y="609600"/>
            <a:ext cx="1602997" cy="136819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680319" y="753229"/>
            <a:ext cx="9613863" cy="1080937"/>
          </a:xfrm>
        </p:spPr>
        <p:txBody>
          <a:bodyPr/>
          <a:lstStyle/>
          <a:p>
            <a:r>
              <a:rPr lang="en-US"/>
              <a:t>Click to edit Master title style</a:t>
            </a:r>
            <a:endParaRPr lang="en-US" dirty="0"/>
          </a:p>
        </p:txBody>
      </p:sp>
      <p:sp>
        <p:nvSpPr>
          <p:cNvPr id="3" name="Text Placeholder 2"/>
          <p:cNvSpPr>
            <a:spLocks noGrp="1"/>
          </p:cNvSpPr>
          <p:nvPr>
            <p:ph type="body" idx="1"/>
          </p:nvPr>
        </p:nvSpPr>
        <p:spPr>
          <a:xfrm>
            <a:off x="906350" y="2336873"/>
            <a:ext cx="4472327" cy="693135"/>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680322" y="3030008"/>
            <a:ext cx="4698355" cy="2906179"/>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5820154" y="2336873"/>
            <a:ext cx="4474028" cy="692076"/>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5594123" y="3030008"/>
            <a:ext cx="4700059" cy="2906179"/>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D82014A1-A632-4878-A0D3-F52BA7563730}" type="datetimeFigureOut">
              <a:rPr lang="en-US" dirty="0"/>
              <a:t>10/19/2025</a:t>
            </a:fld>
            <a:endParaRPr lang="en-US" dirty="0"/>
          </a:p>
        </p:txBody>
      </p:sp>
      <p:sp>
        <p:nvSpPr>
          <p:cNvPr id="8" name="Footer Placeholder 7"/>
          <p:cNvSpPr>
            <a:spLocks noGrp="1"/>
          </p:cNvSpPr>
          <p:nvPr>
            <p:ph type="ftr" sz="quarter" idx="11"/>
          </p:nvPr>
        </p:nvSpPr>
        <p:spPr/>
        <p:txBody>
          <a:bodyPr/>
          <a:lstStyle/>
          <a:p>
            <a:endParaRPr lang="en-US" dirty="0"/>
          </a:p>
        </p:txBody>
      </p:sp>
      <p:sp>
        <p:nvSpPr>
          <p:cNvPr id="9" name="Slide Number Placeholder 8"/>
          <p:cNvSpPr>
            <a:spLocks noGrp="1"/>
          </p:cNvSpPr>
          <p:nvPr>
            <p:ph type="sldNum" sz="quarter" idx="12"/>
          </p:nvPr>
        </p:nvSpPr>
        <p:spPr/>
        <p:txBody>
          <a:bodyPr/>
          <a:lstStyle/>
          <a:p>
            <a:fld id="{6D22F896-40B5-4ADD-8801-0D06FADFA095}" type="slidenum">
              <a:rPr lang="en-US" dirty="0"/>
              <a:t>‹#›</a:t>
            </a:fld>
            <a:endParaRPr lang="en-US" dirty="0"/>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pic>
        <p:nvPicPr>
          <p:cNvPr id="6" name="Picture 5" descr="HD-ShadowLong.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 y="1970240"/>
            <a:ext cx="10437812" cy="321164"/>
          </a:xfrm>
          <a:prstGeom prst="rect">
            <a:avLst/>
          </a:prstGeom>
        </p:spPr>
      </p:pic>
      <p:pic>
        <p:nvPicPr>
          <p:cNvPr id="7" name="Picture 6" descr="HD-ShadowShort.png"/>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0585826" y="1971234"/>
            <a:ext cx="1602997" cy="144270"/>
          </a:xfrm>
          <a:prstGeom prst="rect">
            <a:avLst/>
          </a:prstGeom>
        </p:spPr>
      </p:pic>
      <p:sp>
        <p:nvSpPr>
          <p:cNvPr id="8" name="Rectangle 7"/>
          <p:cNvSpPr/>
          <p:nvPr/>
        </p:nvSpPr>
        <p:spPr bwMode="ltGray">
          <a:xfrm>
            <a:off x="0" y="609600"/>
            <a:ext cx="10437812" cy="1368198"/>
          </a:xfrm>
          <a:prstGeom prst="rect">
            <a:avLst/>
          </a:prstGeom>
          <a:solidFill>
            <a:schemeClr val="bg1">
              <a:lumMod val="85000"/>
              <a:lumOff val="1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9" name="Rectangle 8"/>
          <p:cNvSpPr/>
          <p:nvPr/>
        </p:nvSpPr>
        <p:spPr>
          <a:xfrm>
            <a:off x="10585827" y="609600"/>
            <a:ext cx="1602997" cy="136819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CE99F462-093F-4566-844B-4C71F2739DA5}" type="datetimeFigureOut">
              <a:rPr lang="en-US" dirty="0"/>
              <a:t>10/19/2025</a:t>
            </a:fld>
            <a:endParaRPr lang="en-US" dirty="0"/>
          </a:p>
        </p:txBody>
      </p:sp>
      <p:sp>
        <p:nvSpPr>
          <p:cNvPr id="4" name="Footer Placeholder 3"/>
          <p:cNvSpPr>
            <a:spLocks noGrp="1"/>
          </p:cNvSpPr>
          <p:nvPr>
            <p:ph type="ftr" sz="quarter" idx="11"/>
          </p:nvPr>
        </p:nvSpPr>
        <p:spPr/>
        <p:txBody>
          <a:bodyPr/>
          <a:lstStyle/>
          <a:p>
            <a:endParaRPr lang="en-US" dirty="0"/>
          </a:p>
        </p:txBody>
      </p:sp>
      <p:sp>
        <p:nvSpPr>
          <p:cNvPr id="5" name="Slide Number Placeholder 4"/>
          <p:cNvSpPr>
            <a:spLocks noGrp="1"/>
          </p:cNvSpPr>
          <p:nvPr>
            <p:ph type="sldNum" sz="quarter" idx="12"/>
          </p:nvPr>
        </p:nvSpPr>
        <p:spPr/>
        <p:txBody>
          <a:bodyPr/>
          <a:lstStyle/>
          <a:p>
            <a:fld id="{6D22F896-40B5-4ADD-8801-0D06FADFA095}" type="slidenum">
              <a:rPr lang="en-US" dirty="0"/>
              <a:t>‹#›</a:t>
            </a:fld>
            <a:endParaRPr lang="en-US" dirty="0"/>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pic>
        <p:nvPicPr>
          <p:cNvPr id="5" name="Picture 4" descr="HD-ShadowShort.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585826" y="1971234"/>
            <a:ext cx="1602997" cy="144270"/>
          </a:xfrm>
          <a:prstGeom prst="rect">
            <a:avLst/>
          </a:prstGeom>
        </p:spPr>
      </p:pic>
      <p:sp>
        <p:nvSpPr>
          <p:cNvPr id="6" name="Rectangle 5"/>
          <p:cNvSpPr/>
          <p:nvPr/>
        </p:nvSpPr>
        <p:spPr>
          <a:xfrm>
            <a:off x="10585827" y="609600"/>
            <a:ext cx="1602997" cy="136819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Date Placeholder 1"/>
          <p:cNvSpPr>
            <a:spLocks noGrp="1"/>
          </p:cNvSpPr>
          <p:nvPr>
            <p:ph type="dt" sz="half" idx="10"/>
          </p:nvPr>
        </p:nvSpPr>
        <p:spPr/>
        <p:txBody>
          <a:bodyPr/>
          <a:lstStyle/>
          <a:p>
            <a:fld id="{3D24A7AC-904D-4781-85BA-7D10C17ED021}" type="datetimeFigureOut">
              <a:rPr lang="en-US" dirty="0"/>
              <a:t>10/19/2025</a:t>
            </a:fld>
            <a:endParaRPr lang="en-US" dirty="0"/>
          </a:p>
        </p:txBody>
      </p:sp>
      <p:sp>
        <p:nvSpPr>
          <p:cNvPr id="3" name="Footer Placeholder 2"/>
          <p:cNvSpPr>
            <a:spLocks noGrp="1"/>
          </p:cNvSpPr>
          <p:nvPr>
            <p:ph type="ftr" sz="quarter" idx="11"/>
          </p:nvPr>
        </p:nvSpPr>
        <p:spPr/>
        <p:txBody>
          <a:bodyPr/>
          <a:lstStyle/>
          <a:p>
            <a:endParaRPr lang="en-US" dirty="0"/>
          </a:p>
        </p:txBody>
      </p:sp>
      <p:sp>
        <p:nvSpPr>
          <p:cNvPr id="4" name="Slide Number Placeholder 3"/>
          <p:cNvSpPr>
            <a:spLocks noGrp="1"/>
          </p:cNvSpPr>
          <p:nvPr>
            <p:ph type="sldNum" sz="quarter" idx="12"/>
          </p:nvPr>
        </p:nvSpPr>
        <p:spPr/>
        <p:txBody>
          <a:bodyPr/>
          <a:lstStyle/>
          <a:p>
            <a:fld id="{6D22F896-40B5-4ADD-8801-0D06FADFA095}" type="slidenum">
              <a:rPr lang="en-US" dirty="0"/>
              <a:t>‹#›</a:t>
            </a:fld>
            <a:endParaRPr lang="en-US" dirty="0"/>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pic>
        <p:nvPicPr>
          <p:cNvPr id="8" name="Picture 7" descr="HD-ShadowLong.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 y="1970240"/>
            <a:ext cx="10437812" cy="321164"/>
          </a:xfrm>
          <a:prstGeom prst="rect">
            <a:avLst/>
          </a:prstGeom>
        </p:spPr>
      </p:pic>
      <p:pic>
        <p:nvPicPr>
          <p:cNvPr id="9" name="Picture 8" descr="HD-ShadowShort.png"/>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0585826" y="1971234"/>
            <a:ext cx="1602997" cy="144270"/>
          </a:xfrm>
          <a:prstGeom prst="rect">
            <a:avLst/>
          </a:prstGeom>
        </p:spPr>
      </p:pic>
      <p:sp>
        <p:nvSpPr>
          <p:cNvPr id="10" name="Rectangle 9"/>
          <p:cNvSpPr/>
          <p:nvPr/>
        </p:nvSpPr>
        <p:spPr bwMode="ltGray">
          <a:xfrm>
            <a:off x="0" y="609600"/>
            <a:ext cx="10437812" cy="1368198"/>
          </a:xfrm>
          <a:prstGeom prst="rect">
            <a:avLst/>
          </a:prstGeom>
          <a:solidFill>
            <a:schemeClr val="bg1">
              <a:lumMod val="85000"/>
              <a:lumOff val="1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1" name="Rectangle 10"/>
          <p:cNvSpPr/>
          <p:nvPr/>
        </p:nvSpPr>
        <p:spPr>
          <a:xfrm>
            <a:off x="10585827" y="609600"/>
            <a:ext cx="1602997" cy="136819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680321" y="753227"/>
            <a:ext cx="9613859" cy="1080940"/>
          </a:xfrm>
        </p:spPr>
        <p:txBody>
          <a:bodyPr anchor="ctr">
            <a:normAutofit/>
          </a:bodyPr>
          <a:lstStyle>
            <a:lvl1pPr>
              <a:defRPr sz="3600"/>
            </a:lvl1pPr>
          </a:lstStyle>
          <a:p>
            <a:r>
              <a:rPr lang="en-US"/>
              <a:t>Click to edit Master title style</a:t>
            </a:r>
            <a:endParaRPr lang="en-US" dirty="0"/>
          </a:p>
        </p:txBody>
      </p:sp>
      <p:sp>
        <p:nvSpPr>
          <p:cNvPr id="3" name="Content Placeholder 2"/>
          <p:cNvSpPr>
            <a:spLocks noGrp="1"/>
          </p:cNvSpPr>
          <p:nvPr>
            <p:ph idx="1"/>
          </p:nvPr>
        </p:nvSpPr>
        <p:spPr>
          <a:xfrm>
            <a:off x="4685846" y="2336873"/>
            <a:ext cx="5608336" cy="3599313"/>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680322" y="2336872"/>
            <a:ext cx="3790078" cy="3599317"/>
          </a:xfrm>
        </p:spPr>
        <p:txBody>
          <a:bodyPr anchor="ct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E331444B-B92B-4E27-8C94-BB93EAF5CB18}" type="datetimeFigureOut">
              <a:rPr lang="en-US" dirty="0"/>
              <a:t>10/19/2025</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6D22F896-40B5-4ADD-8801-0D06FADFA095}" type="slidenum">
              <a:rPr lang="en-US" dirty="0"/>
              <a:t>‹#›</a:t>
            </a:fld>
            <a:endParaRPr lang="en-US" dirty="0"/>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pic>
        <p:nvPicPr>
          <p:cNvPr id="8" name="Picture 7" descr="HD-ShadowLong.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 y="1970240"/>
            <a:ext cx="10437812" cy="321164"/>
          </a:xfrm>
          <a:prstGeom prst="rect">
            <a:avLst/>
          </a:prstGeom>
        </p:spPr>
      </p:pic>
      <p:pic>
        <p:nvPicPr>
          <p:cNvPr id="9" name="Picture 8" descr="HD-ShadowShort.png"/>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0585826" y="1971234"/>
            <a:ext cx="1602997" cy="144270"/>
          </a:xfrm>
          <a:prstGeom prst="rect">
            <a:avLst/>
          </a:prstGeom>
        </p:spPr>
      </p:pic>
      <p:sp>
        <p:nvSpPr>
          <p:cNvPr id="10" name="Rectangle 9"/>
          <p:cNvSpPr/>
          <p:nvPr/>
        </p:nvSpPr>
        <p:spPr bwMode="ltGray">
          <a:xfrm>
            <a:off x="0" y="609600"/>
            <a:ext cx="10437812" cy="1368198"/>
          </a:xfrm>
          <a:prstGeom prst="rect">
            <a:avLst/>
          </a:prstGeom>
          <a:solidFill>
            <a:schemeClr val="bg1">
              <a:lumMod val="85000"/>
              <a:lumOff val="1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1" name="Rectangle 10"/>
          <p:cNvSpPr/>
          <p:nvPr/>
        </p:nvSpPr>
        <p:spPr>
          <a:xfrm>
            <a:off x="10585827" y="609600"/>
            <a:ext cx="1602997" cy="136819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680323" y="753228"/>
            <a:ext cx="9613857" cy="1080938"/>
          </a:xfrm>
        </p:spPr>
        <p:txBody>
          <a:bodyPr anchor="ctr">
            <a:normAutofit/>
          </a:bodyPr>
          <a:lstStyle>
            <a:lvl1pPr>
              <a:defRPr sz="3600"/>
            </a:lvl1pPr>
          </a:lstStyle>
          <a:p>
            <a:r>
              <a:rPr lang="en-US"/>
              <a:t>Click to edit Master title style</a:t>
            </a:r>
            <a:endParaRPr lang="en-US" dirty="0"/>
          </a:p>
        </p:txBody>
      </p:sp>
      <p:sp>
        <p:nvSpPr>
          <p:cNvPr id="3" name="Picture Placeholder 2"/>
          <p:cNvSpPr>
            <a:spLocks noGrp="1" noChangeAspect="1"/>
          </p:cNvSpPr>
          <p:nvPr>
            <p:ph type="pic" idx="1"/>
          </p:nvPr>
        </p:nvSpPr>
        <p:spPr>
          <a:xfrm>
            <a:off x="4868333" y="2336874"/>
            <a:ext cx="5425849" cy="3599312"/>
          </a:xfrm>
          <a:noFill/>
          <a:ln>
            <a:noFill/>
          </a:ln>
          <a:effectLst>
            <a:outerShdw blurRad="76200" dist="63500" dir="5040000" algn="tl" rotWithShape="0">
              <a:srgbClr val="000000">
                <a:alpha val="41000"/>
              </a:srgbClr>
            </a:outerShdw>
          </a:effectLst>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US" dirty="0"/>
          </a:p>
        </p:txBody>
      </p:sp>
      <p:sp>
        <p:nvSpPr>
          <p:cNvPr id="4" name="Text Placeholder 3"/>
          <p:cNvSpPr>
            <a:spLocks noGrp="1"/>
          </p:cNvSpPr>
          <p:nvPr>
            <p:ph type="body" sz="half" idx="2"/>
          </p:nvPr>
        </p:nvSpPr>
        <p:spPr>
          <a:xfrm>
            <a:off x="680323" y="2336873"/>
            <a:ext cx="3876256" cy="3599315"/>
          </a:xfrm>
        </p:spPr>
        <p:txBody>
          <a:bodyPr anchor="ct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363EFA5E-FA76-400D-B3DC-F0BA90E6D107}" type="datetimeFigureOut">
              <a:rPr lang="en-US" dirty="0"/>
              <a:t>10/19/2025</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6D22F896-40B5-4ADD-8801-0D06FADFA095}" type="slidenum">
              <a:rPr lang="en-US" dirty="0"/>
              <a:t>‹#›</a:t>
            </a:fld>
            <a:endParaRPr lang="en-US" dirty="0"/>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Panoramic Picture with Caption">
    <p:spTree>
      <p:nvGrpSpPr>
        <p:cNvPr id="1" name=""/>
        <p:cNvGrpSpPr/>
        <p:nvPr/>
      </p:nvGrpSpPr>
      <p:grpSpPr>
        <a:xfrm>
          <a:off x="0" y="0"/>
          <a:ext cx="0" cy="0"/>
          <a:chOff x="0" y="0"/>
          <a:chExt cx="0" cy="0"/>
        </a:xfrm>
      </p:grpSpPr>
      <p:pic>
        <p:nvPicPr>
          <p:cNvPr id="8" name="Picture 7" descr="HD-ShadowLong.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 y="5928628"/>
            <a:ext cx="10437812" cy="321164"/>
          </a:xfrm>
          <a:prstGeom prst="rect">
            <a:avLst/>
          </a:prstGeom>
        </p:spPr>
      </p:pic>
      <p:pic>
        <p:nvPicPr>
          <p:cNvPr id="9" name="Picture 8" descr="HD-ShadowShort.png"/>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0585826" y="5929622"/>
            <a:ext cx="1602997" cy="144270"/>
          </a:xfrm>
          <a:prstGeom prst="rect">
            <a:avLst/>
          </a:prstGeom>
        </p:spPr>
      </p:pic>
      <p:sp>
        <p:nvSpPr>
          <p:cNvPr id="10" name="Rectangle 9"/>
          <p:cNvSpPr/>
          <p:nvPr/>
        </p:nvSpPr>
        <p:spPr bwMode="ltGray">
          <a:xfrm>
            <a:off x="0" y="4567988"/>
            <a:ext cx="10437812" cy="1368198"/>
          </a:xfrm>
          <a:prstGeom prst="rect">
            <a:avLst/>
          </a:prstGeom>
          <a:solidFill>
            <a:schemeClr val="bg1">
              <a:lumMod val="85000"/>
              <a:lumOff val="1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1" name="Rectangle 10"/>
          <p:cNvSpPr/>
          <p:nvPr/>
        </p:nvSpPr>
        <p:spPr>
          <a:xfrm>
            <a:off x="10585827" y="4567988"/>
            <a:ext cx="1602997" cy="136819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680322" y="4711616"/>
            <a:ext cx="9613859" cy="453051"/>
          </a:xfrm>
        </p:spPr>
        <p:txBody>
          <a:bodyPr anchor="b">
            <a:normAutofit/>
          </a:bodyPr>
          <a:lstStyle>
            <a:lvl1pPr>
              <a:defRPr sz="2400"/>
            </a:lvl1pPr>
          </a:lstStyle>
          <a:p>
            <a:r>
              <a:rPr lang="en-US"/>
              <a:t>Click to edit Master title style</a:t>
            </a:r>
            <a:endParaRPr lang="en-US" dirty="0"/>
          </a:p>
        </p:txBody>
      </p:sp>
      <p:sp>
        <p:nvSpPr>
          <p:cNvPr id="3" name="Picture Placeholder 2"/>
          <p:cNvSpPr>
            <a:spLocks noGrp="1" noChangeAspect="1"/>
          </p:cNvSpPr>
          <p:nvPr>
            <p:ph type="pic" idx="1"/>
          </p:nvPr>
        </p:nvSpPr>
        <p:spPr>
          <a:xfrm>
            <a:off x="680322" y="609597"/>
            <a:ext cx="9613859" cy="3589575"/>
          </a:xfrm>
          <a:noFill/>
          <a:ln>
            <a:noFill/>
          </a:ln>
          <a:effectLst>
            <a:outerShdw blurRad="76200" dist="63500" dir="5040000" algn="tl" rotWithShape="0">
              <a:srgbClr val="000000">
                <a:alpha val="41000"/>
              </a:srgbClr>
            </a:outerShdw>
          </a:effectLst>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US" dirty="0"/>
          </a:p>
        </p:txBody>
      </p:sp>
      <p:sp>
        <p:nvSpPr>
          <p:cNvPr id="4" name="Text Placeholder 3"/>
          <p:cNvSpPr>
            <a:spLocks noGrp="1"/>
          </p:cNvSpPr>
          <p:nvPr>
            <p:ph type="body" sz="half" idx="2"/>
          </p:nvPr>
        </p:nvSpPr>
        <p:spPr>
          <a:xfrm>
            <a:off x="680319" y="5169583"/>
            <a:ext cx="9613862" cy="622971"/>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446C117F-5CCF-4837-BE5F-2B92066CAFAF}" type="datetimeFigureOut">
              <a:rPr lang="en-US" dirty="0"/>
              <a:t>10/19/2025</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a:xfrm>
            <a:off x="10729455" y="4711309"/>
            <a:ext cx="1154151" cy="1090789"/>
          </a:xfrm>
        </p:spPr>
        <p:txBody>
          <a:bodyPr/>
          <a:lstStyle/>
          <a:p>
            <a:fld id="{6D22F896-40B5-4ADD-8801-0D06FADFA095}" type="slidenum">
              <a:rPr lang="en-US" dirty="0"/>
              <a:t>‹#›</a:t>
            </a:fld>
            <a:endParaRPr lang="en-US" dirty="0"/>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Title and Caption">
    <p:spTree>
      <p:nvGrpSpPr>
        <p:cNvPr id="1" name=""/>
        <p:cNvGrpSpPr/>
        <p:nvPr/>
      </p:nvGrpSpPr>
      <p:grpSpPr>
        <a:xfrm>
          <a:off x="0" y="0"/>
          <a:ext cx="0" cy="0"/>
          <a:chOff x="0" y="0"/>
          <a:chExt cx="0" cy="0"/>
        </a:xfrm>
      </p:grpSpPr>
      <p:pic>
        <p:nvPicPr>
          <p:cNvPr id="8" name="Picture 7" descr="HD-ShadowLong.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 y="5928628"/>
            <a:ext cx="10437812" cy="321164"/>
          </a:xfrm>
          <a:prstGeom prst="rect">
            <a:avLst/>
          </a:prstGeom>
        </p:spPr>
      </p:pic>
      <p:pic>
        <p:nvPicPr>
          <p:cNvPr id="9" name="Picture 8" descr="HD-ShadowShort.png"/>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0585826" y="5929622"/>
            <a:ext cx="1602997" cy="144270"/>
          </a:xfrm>
          <a:prstGeom prst="rect">
            <a:avLst/>
          </a:prstGeom>
        </p:spPr>
      </p:pic>
      <p:sp>
        <p:nvSpPr>
          <p:cNvPr id="10" name="Rectangle 9"/>
          <p:cNvSpPr/>
          <p:nvPr/>
        </p:nvSpPr>
        <p:spPr bwMode="ltGray">
          <a:xfrm>
            <a:off x="0" y="4567988"/>
            <a:ext cx="10437812" cy="1368198"/>
          </a:xfrm>
          <a:prstGeom prst="rect">
            <a:avLst/>
          </a:prstGeom>
          <a:solidFill>
            <a:schemeClr val="bg1">
              <a:lumMod val="85000"/>
              <a:lumOff val="1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1" name="Rectangle 10"/>
          <p:cNvSpPr/>
          <p:nvPr/>
        </p:nvSpPr>
        <p:spPr>
          <a:xfrm>
            <a:off x="10585827" y="4567988"/>
            <a:ext cx="1602997" cy="136819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680322" y="609597"/>
            <a:ext cx="9613858" cy="3592750"/>
          </a:xfrm>
        </p:spPr>
        <p:txBody>
          <a:bodyPr anchor="ctr"/>
          <a:lstStyle>
            <a:lvl1pPr>
              <a:defRPr sz="3200"/>
            </a:lvl1pPr>
          </a:lstStyle>
          <a:p>
            <a:r>
              <a:rPr lang="en-US"/>
              <a:t>Click to edit Master title style</a:t>
            </a:r>
            <a:endParaRPr lang="en-US" dirty="0"/>
          </a:p>
        </p:txBody>
      </p:sp>
      <p:sp>
        <p:nvSpPr>
          <p:cNvPr id="4" name="Text Placeholder 3"/>
          <p:cNvSpPr>
            <a:spLocks noGrp="1"/>
          </p:cNvSpPr>
          <p:nvPr>
            <p:ph type="body" sz="half" idx="2"/>
          </p:nvPr>
        </p:nvSpPr>
        <p:spPr>
          <a:xfrm>
            <a:off x="680322" y="4711615"/>
            <a:ext cx="9613859" cy="1090789"/>
          </a:xfrm>
        </p:spPr>
        <p:txBody>
          <a:bodyPr anchor="ct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84EB90BD-B6CE-46B7-997F-7313B992CCDC}" type="datetimeFigureOut">
              <a:rPr lang="en-US" dirty="0"/>
              <a:t>10/19/2025</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a:xfrm>
            <a:off x="10729455" y="4711615"/>
            <a:ext cx="1154151" cy="1090789"/>
          </a:xfrm>
        </p:spPr>
        <p:txBody>
          <a:bodyPr/>
          <a:lstStyle/>
          <a:p>
            <a:fld id="{6D22F896-40B5-4ADD-8801-0D06FADFA095}" type="slidenum">
              <a:rPr lang="en-US" dirty="0"/>
              <a:t>‹#›</a:t>
            </a:fld>
            <a:endParaRPr lang="en-US" dirty="0"/>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pic>
        <p:nvPicPr>
          <p:cNvPr id="11" name="Picture 10" descr="HD-ShadowLong.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 y="5928628"/>
            <a:ext cx="10437812" cy="321164"/>
          </a:xfrm>
          <a:prstGeom prst="rect">
            <a:avLst/>
          </a:prstGeom>
        </p:spPr>
      </p:pic>
      <p:pic>
        <p:nvPicPr>
          <p:cNvPr id="13" name="Picture 12" descr="HD-ShadowShort.png"/>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0585826" y="5929622"/>
            <a:ext cx="1602997" cy="144270"/>
          </a:xfrm>
          <a:prstGeom prst="rect">
            <a:avLst/>
          </a:prstGeom>
        </p:spPr>
      </p:pic>
      <p:sp>
        <p:nvSpPr>
          <p:cNvPr id="14" name="Rectangle 13"/>
          <p:cNvSpPr/>
          <p:nvPr/>
        </p:nvSpPr>
        <p:spPr bwMode="ltGray">
          <a:xfrm>
            <a:off x="0" y="4567988"/>
            <a:ext cx="10437812" cy="1368198"/>
          </a:xfrm>
          <a:prstGeom prst="rect">
            <a:avLst/>
          </a:prstGeom>
          <a:solidFill>
            <a:schemeClr val="bg1">
              <a:lumMod val="85000"/>
              <a:lumOff val="1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5" name="Rectangle 14"/>
          <p:cNvSpPr/>
          <p:nvPr/>
        </p:nvSpPr>
        <p:spPr>
          <a:xfrm>
            <a:off x="10585827" y="4567988"/>
            <a:ext cx="1602997" cy="136819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1127856" y="609598"/>
            <a:ext cx="8718877" cy="3036061"/>
          </a:xfrm>
        </p:spPr>
        <p:txBody>
          <a:bodyPr anchor="ctr"/>
          <a:lstStyle>
            <a:lvl1pPr>
              <a:defRPr sz="3200"/>
            </a:lvl1pPr>
          </a:lstStyle>
          <a:p>
            <a:r>
              <a:rPr lang="en-US"/>
              <a:t>Click to edit Master title style</a:t>
            </a:r>
            <a:endParaRPr lang="en-US" dirty="0"/>
          </a:p>
        </p:txBody>
      </p:sp>
      <p:sp>
        <p:nvSpPr>
          <p:cNvPr id="12" name="Text Placeholder 3"/>
          <p:cNvSpPr>
            <a:spLocks noGrp="1"/>
          </p:cNvSpPr>
          <p:nvPr>
            <p:ph type="body" sz="half" idx="13"/>
          </p:nvPr>
        </p:nvSpPr>
        <p:spPr>
          <a:xfrm>
            <a:off x="1402288" y="3653379"/>
            <a:ext cx="8156579" cy="548968"/>
          </a:xfrm>
        </p:spPr>
        <p:txBody>
          <a:bodyPr anchor="t">
            <a:normAutofit/>
          </a:bodyPr>
          <a:lstStyle>
            <a:lvl1pPr marL="0" indent="0">
              <a:buNone/>
              <a:defRPr sz="14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4" name="Text Placeholder 3"/>
          <p:cNvSpPr>
            <a:spLocks noGrp="1"/>
          </p:cNvSpPr>
          <p:nvPr>
            <p:ph type="body" sz="half" idx="2"/>
          </p:nvPr>
        </p:nvSpPr>
        <p:spPr>
          <a:xfrm>
            <a:off x="680322" y="4711615"/>
            <a:ext cx="9613859" cy="1090789"/>
          </a:xfrm>
        </p:spPr>
        <p:txBody>
          <a:bodyPr anchor="ctr">
            <a:normAutofit/>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CDB9D11F-B188-461D-B23F-39381795C052}" type="datetimeFigureOut">
              <a:rPr lang="en-US" dirty="0"/>
              <a:t>10/19/2025</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a:xfrm>
            <a:off x="10729455" y="4709925"/>
            <a:ext cx="1154151" cy="1090789"/>
          </a:xfrm>
        </p:spPr>
        <p:txBody>
          <a:bodyPr/>
          <a:lstStyle/>
          <a:p>
            <a:fld id="{6D22F896-40B5-4ADD-8801-0D06FADFA095}" type="slidenum">
              <a:rPr lang="en-US" dirty="0"/>
              <a:t>‹#›</a:t>
            </a:fld>
            <a:endParaRPr lang="en-US" dirty="0"/>
          </a:p>
        </p:txBody>
      </p:sp>
      <p:sp>
        <p:nvSpPr>
          <p:cNvPr id="16" name="TextBox 15"/>
          <p:cNvSpPr txBox="1"/>
          <p:nvPr/>
        </p:nvSpPr>
        <p:spPr>
          <a:xfrm>
            <a:off x="583572" y="748116"/>
            <a:ext cx="609600" cy="584776"/>
          </a:xfrm>
          <a:prstGeom prst="rect">
            <a:avLst/>
          </a:prstGeom>
        </p:spPr>
        <p:txBody>
          <a:bodyPr vert="horz" lIns="91440" tIns="45720" rIns="91440" bIns="45720" rtlCol="0" anchor="ctr">
            <a:noAutofit/>
          </a:bodyPr>
          <a:lstStyle>
            <a:lvl1pPr>
              <a:spcBef>
                <a:spcPct val="0"/>
              </a:spcBef>
              <a:buNone/>
              <a:defRPr sz="3200" b="0" cap="all">
                <a:ln w="3175" cmpd="sng">
                  <a:noFill/>
                </a:ln>
                <a:effectLst>
                  <a:glow rad="38100">
                    <a:schemeClr val="bg1">
                      <a:lumMod val="65000"/>
                      <a:lumOff val="35000"/>
                      <a:alpha val="40000"/>
                    </a:schemeClr>
                  </a:glow>
                  <a:outerShdw blurRad="28575" dist="38100" dir="14040000" algn="tl" rotWithShape="0">
                    <a:srgbClr val="000000">
                      <a:alpha val="25000"/>
                    </a:srgbClr>
                  </a:outerShdw>
                </a:effectLst>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vl6pPr>
              <a:defRPr>
                <a:solidFill>
                  <a:schemeClr val="tx2"/>
                </a:solidFill>
              </a:defRPr>
            </a:lvl6pPr>
            <a:lvl7pPr>
              <a:defRPr>
                <a:solidFill>
                  <a:schemeClr val="tx2"/>
                </a:solidFill>
              </a:defRPr>
            </a:lvl7pPr>
            <a:lvl8pPr>
              <a:defRPr>
                <a:solidFill>
                  <a:schemeClr val="tx2"/>
                </a:solidFill>
              </a:defRPr>
            </a:lvl8pPr>
            <a:lvl9pPr>
              <a:defRPr>
                <a:solidFill>
                  <a:schemeClr val="tx2"/>
                </a:solidFill>
              </a:defRPr>
            </a:lvl9pPr>
          </a:lstStyle>
          <a:p>
            <a:pPr lvl="0"/>
            <a:r>
              <a:rPr lang="en-US" sz="7200" dirty="0">
                <a:solidFill>
                  <a:schemeClr val="tx1"/>
                </a:solidFill>
                <a:effectLst/>
              </a:rPr>
              <a:t>“</a:t>
            </a:r>
          </a:p>
        </p:txBody>
      </p:sp>
      <p:sp>
        <p:nvSpPr>
          <p:cNvPr id="17" name="TextBox 16"/>
          <p:cNvSpPr txBox="1"/>
          <p:nvPr/>
        </p:nvSpPr>
        <p:spPr>
          <a:xfrm>
            <a:off x="9662809" y="3033524"/>
            <a:ext cx="609600" cy="584776"/>
          </a:xfrm>
          <a:prstGeom prst="rect">
            <a:avLst/>
          </a:prstGeom>
        </p:spPr>
        <p:txBody>
          <a:bodyPr vert="horz" lIns="91440" tIns="45720" rIns="91440" bIns="45720" rtlCol="0" anchor="ctr">
            <a:noAutofit/>
          </a:bodyPr>
          <a:lstStyle>
            <a:lvl1pPr>
              <a:spcBef>
                <a:spcPct val="0"/>
              </a:spcBef>
              <a:buNone/>
              <a:defRPr sz="3200" b="0" cap="all">
                <a:ln w="3175" cmpd="sng">
                  <a:noFill/>
                </a:ln>
                <a:effectLst>
                  <a:glow rad="38100">
                    <a:schemeClr val="bg1">
                      <a:lumMod val="65000"/>
                      <a:lumOff val="35000"/>
                      <a:alpha val="40000"/>
                    </a:schemeClr>
                  </a:glow>
                  <a:outerShdw blurRad="28575" dist="38100" dir="14040000" algn="tl" rotWithShape="0">
                    <a:srgbClr val="000000">
                      <a:alpha val="25000"/>
                    </a:srgbClr>
                  </a:outerShdw>
                </a:effectLst>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vl6pPr>
              <a:defRPr>
                <a:solidFill>
                  <a:schemeClr val="tx2"/>
                </a:solidFill>
              </a:defRPr>
            </a:lvl6pPr>
            <a:lvl7pPr>
              <a:defRPr>
                <a:solidFill>
                  <a:schemeClr val="tx2"/>
                </a:solidFill>
              </a:defRPr>
            </a:lvl7pPr>
            <a:lvl8pPr>
              <a:defRPr>
                <a:solidFill>
                  <a:schemeClr val="tx2"/>
                </a:solidFill>
              </a:defRPr>
            </a:lvl8pPr>
            <a:lvl9pPr>
              <a:defRPr>
                <a:solidFill>
                  <a:schemeClr val="tx2"/>
                </a:solidFill>
              </a:defRPr>
            </a:lvl9pPr>
          </a:lstStyle>
          <a:p>
            <a:pPr lvl="0" algn="r"/>
            <a:r>
              <a:rPr lang="en-US" sz="7200" dirty="0">
                <a:solidFill>
                  <a:schemeClr val="tx1"/>
                </a:solidFill>
                <a:effectLst/>
              </a:rPr>
              <a:t>”</a:t>
            </a:r>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Name Card">
    <p:spTree>
      <p:nvGrpSpPr>
        <p:cNvPr id="1" name=""/>
        <p:cNvGrpSpPr/>
        <p:nvPr/>
      </p:nvGrpSpPr>
      <p:grpSpPr>
        <a:xfrm>
          <a:off x="0" y="0"/>
          <a:ext cx="0" cy="0"/>
          <a:chOff x="0" y="0"/>
          <a:chExt cx="0" cy="0"/>
        </a:xfrm>
      </p:grpSpPr>
      <p:pic>
        <p:nvPicPr>
          <p:cNvPr id="9" name="Picture 8" descr="HD-ShadowLong.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 y="5928628"/>
            <a:ext cx="10437812" cy="321164"/>
          </a:xfrm>
          <a:prstGeom prst="rect">
            <a:avLst/>
          </a:prstGeom>
        </p:spPr>
      </p:pic>
      <p:pic>
        <p:nvPicPr>
          <p:cNvPr id="10" name="Picture 9" descr="HD-ShadowShort.png"/>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0585826" y="5929622"/>
            <a:ext cx="1602997" cy="144270"/>
          </a:xfrm>
          <a:prstGeom prst="rect">
            <a:avLst/>
          </a:prstGeom>
        </p:spPr>
      </p:pic>
      <p:sp>
        <p:nvSpPr>
          <p:cNvPr id="11" name="Rectangle 10"/>
          <p:cNvSpPr/>
          <p:nvPr/>
        </p:nvSpPr>
        <p:spPr bwMode="ltGray">
          <a:xfrm>
            <a:off x="0" y="4567988"/>
            <a:ext cx="10437812" cy="1368198"/>
          </a:xfrm>
          <a:prstGeom prst="rect">
            <a:avLst/>
          </a:prstGeom>
          <a:solidFill>
            <a:schemeClr val="bg1">
              <a:lumMod val="85000"/>
              <a:lumOff val="1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2" name="Rectangle 11"/>
          <p:cNvSpPr/>
          <p:nvPr/>
        </p:nvSpPr>
        <p:spPr>
          <a:xfrm>
            <a:off x="10585827" y="4567988"/>
            <a:ext cx="1602997" cy="136819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680319" y="4711615"/>
            <a:ext cx="9613862" cy="588535"/>
          </a:xfrm>
        </p:spPr>
        <p:txBody>
          <a:bodyPr anchor="b"/>
          <a:lstStyle>
            <a:lvl1pPr>
              <a:defRPr sz="3200"/>
            </a:lvl1pPr>
          </a:lstStyle>
          <a:p>
            <a:r>
              <a:rPr lang="en-US"/>
              <a:t>Click to edit Master title style</a:t>
            </a:r>
            <a:endParaRPr lang="en-US" dirty="0"/>
          </a:p>
        </p:txBody>
      </p:sp>
      <p:sp>
        <p:nvSpPr>
          <p:cNvPr id="4" name="Text Placeholder 3"/>
          <p:cNvSpPr>
            <a:spLocks noGrp="1"/>
          </p:cNvSpPr>
          <p:nvPr>
            <p:ph type="body" sz="half" idx="2"/>
          </p:nvPr>
        </p:nvSpPr>
        <p:spPr>
          <a:xfrm>
            <a:off x="680320" y="5300149"/>
            <a:ext cx="9613862" cy="502255"/>
          </a:xfrm>
        </p:spPr>
        <p:txBody>
          <a:bodyPr anchor="t"/>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52E6D8D9-55A2-4063-B0F3-121F44549695}" type="datetimeFigureOut">
              <a:rPr lang="en-US" dirty="0"/>
              <a:t>10/19/2025</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a:xfrm>
            <a:off x="10729455" y="4709925"/>
            <a:ext cx="1154151" cy="1090789"/>
          </a:xfrm>
        </p:spPr>
        <p:txBody>
          <a:bodyPr/>
          <a:lstStyle/>
          <a:p>
            <a:fld id="{6D22F896-40B5-4ADD-8801-0D06FADFA095}" type="slidenum">
              <a:rPr lang="en-US" dirty="0"/>
              <a:t>‹#›</a:t>
            </a:fld>
            <a:endParaRPr lang="en-US" dirty="0"/>
          </a:p>
        </p:txBody>
      </p:sp>
    </p:spTree>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3 Column">
    <p:spTree>
      <p:nvGrpSpPr>
        <p:cNvPr id="1" name=""/>
        <p:cNvGrpSpPr/>
        <p:nvPr/>
      </p:nvGrpSpPr>
      <p:grpSpPr>
        <a:xfrm>
          <a:off x="0" y="0"/>
          <a:ext cx="0" cy="0"/>
          <a:chOff x="0" y="0"/>
          <a:chExt cx="0" cy="0"/>
        </a:xfrm>
      </p:grpSpPr>
      <p:pic>
        <p:nvPicPr>
          <p:cNvPr id="13" name="Picture 12" descr="HD-ShadowLong.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 y="1970240"/>
            <a:ext cx="10437812" cy="321164"/>
          </a:xfrm>
          <a:prstGeom prst="rect">
            <a:avLst/>
          </a:prstGeom>
        </p:spPr>
      </p:pic>
      <p:pic>
        <p:nvPicPr>
          <p:cNvPr id="14" name="Picture 13" descr="HD-ShadowShort.png"/>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0585826" y="1971234"/>
            <a:ext cx="1602997" cy="144270"/>
          </a:xfrm>
          <a:prstGeom prst="rect">
            <a:avLst/>
          </a:prstGeom>
        </p:spPr>
      </p:pic>
      <p:sp>
        <p:nvSpPr>
          <p:cNvPr id="16" name="Rectangle 15"/>
          <p:cNvSpPr/>
          <p:nvPr/>
        </p:nvSpPr>
        <p:spPr bwMode="ltGray">
          <a:xfrm>
            <a:off x="0" y="609600"/>
            <a:ext cx="10437812" cy="1368198"/>
          </a:xfrm>
          <a:prstGeom prst="rect">
            <a:avLst/>
          </a:prstGeom>
          <a:solidFill>
            <a:schemeClr val="bg1">
              <a:lumMod val="85000"/>
              <a:lumOff val="1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7" name="Rectangle 16"/>
          <p:cNvSpPr/>
          <p:nvPr/>
        </p:nvSpPr>
        <p:spPr>
          <a:xfrm>
            <a:off x="10585827" y="609600"/>
            <a:ext cx="1602997" cy="136819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5" name="Title 1"/>
          <p:cNvSpPr>
            <a:spLocks noGrp="1"/>
          </p:cNvSpPr>
          <p:nvPr>
            <p:ph type="title"/>
          </p:nvPr>
        </p:nvSpPr>
        <p:spPr>
          <a:xfrm>
            <a:off x="669222" y="753228"/>
            <a:ext cx="9624960" cy="1080938"/>
          </a:xfrm>
        </p:spPr>
        <p:txBody>
          <a:bodyPr/>
          <a:lstStyle/>
          <a:p>
            <a:r>
              <a:rPr lang="en-US"/>
              <a:t>Click to edit Master title style</a:t>
            </a:r>
            <a:endParaRPr lang="en-US" dirty="0"/>
          </a:p>
        </p:txBody>
      </p:sp>
      <p:sp>
        <p:nvSpPr>
          <p:cNvPr id="7" name="Text Placeholder 2"/>
          <p:cNvSpPr>
            <a:spLocks noGrp="1"/>
          </p:cNvSpPr>
          <p:nvPr>
            <p:ph type="body" idx="1"/>
          </p:nvPr>
        </p:nvSpPr>
        <p:spPr>
          <a:xfrm>
            <a:off x="660946" y="2336873"/>
            <a:ext cx="3070034" cy="576262"/>
          </a:xfrm>
        </p:spPr>
        <p:txBody>
          <a:bodyPr anchor="b">
            <a:noAutofit/>
          </a:bodyPr>
          <a:lstStyle>
            <a:lvl1pPr marL="0" indent="0">
              <a:buNone/>
              <a:defRPr sz="24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8" name="Text Placeholder 3"/>
          <p:cNvSpPr>
            <a:spLocks noGrp="1"/>
          </p:cNvSpPr>
          <p:nvPr>
            <p:ph type="body" sz="half" idx="15"/>
          </p:nvPr>
        </p:nvSpPr>
        <p:spPr>
          <a:xfrm>
            <a:off x="680322" y="3022673"/>
            <a:ext cx="3049702" cy="2913513"/>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9" name="Text Placeholder 4"/>
          <p:cNvSpPr>
            <a:spLocks noGrp="1"/>
          </p:cNvSpPr>
          <p:nvPr>
            <p:ph type="body" sz="quarter" idx="3"/>
          </p:nvPr>
        </p:nvSpPr>
        <p:spPr>
          <a:xfrm>
            <a:off x="3956025" y="2336873"/>
            <a:ext cx="3063240" cy="576262"/>
          </a:xfrm>
        </p:spPr>
        <p:txBody>
          <a:bodyPr anchor="b">
            <a:noAutofit/>
          </a:bodyPr>
          <a:lstStyle>
            <a:lvl1pPr marL="0" indent="0">
              <a:buNone/>
              <a:defRPr sz="24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10" name="Text Placeholder 3"/>
          <p:cNvSpPr>
            <a:spLocks noGrp="1"/>
          </p:cNvSpPr>
          <p:nvPr>
            <p:ph type="body" sz="half" idx="16"/>
          </p:nvPr>
        </p:nvSpPr>
        <p:spPr>
          <a:xfrm>
            <a:off x="3945470" y="3022673"/>
            <a:ext cx="3063240" cy="2913513"/>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11" name="Text Placeholder 4"/>
          <p:cNvSpPr>
            <a:spLocks noGrp="1"/>
          </p:cNvSpPr>
          <p:nvPr>
            <p:ph type="body" sz="quarter" idx="13"/>
          </p:nvPr>
        </p:nvSpPr>
        <p:spPr>
          <a:xfrm>
            <a:off x="7224156" y="2336873"/>
            <a:ext cx="3070025" cy="576262"/>
          </a:xfrm>
        </p:spPr>
        <p:txBody>
          <a:bodyPr anchor="b">
            <a:noAutofit/>
          </a:bodyPr>
          <a:lstStyle>
            <a:lvl1pPr marL="0" indent="0">
              <a:buNone/>
              <a:defRPr sz="24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12" name="Text Placeholder 3"/>
          <p:cNvSpPr>
            <a:spLocks noGrp="1"/>
          </p:cNvSpPr>
          <p:nvPr>
            <p:ph type="body" sz="half" idx="17"/>
          </p:nvPr>
        </p:nvSpPr>
        <p:spPr>
          <a:xfrm>
            <a:off x="7224156" y="3022673"/>
            <a:ext cx="3070025" cy="2913513"/>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3" name="Date Placeholder 2"/>
          <p:cNvSpPr>
            <a:spLocks noGrp="1"/>
          </p:cNvSpPr>
          <p:nvPr>
            <p:ph type="dt" sz="half" idx="10"/>
          </p:nvPr>
        </p:nvSpPr>
        <p:spPr/>
        <p:txBody>
          <a:bodyPr/>
          <a:lstStyle/>
          <a:p>
            <a:fld id="{D4B24536-994D-4021-A283-9F449C0DB509}" type="datetimeFigureOut">
              <a:rPr lang="en-US" dirty="0"/>
              <a:t>10/19/2025</a:t>
            </a:fld>
            <a:endParaRPr lang="en-US" dirty="0"/>
          </a:p>
        </p:txBody>
      </p:sp>
      <p:sp>
        <p:nvSpPr>
          <p:cNvPr id="4" name="Footer Placeholder 3"/>
          <p:cNvSpPr>
            <a:spLocks noGrp="1"/>
          </p:cNvSpPr>
          <p:nvPr>
            <p:ph type="ftr" sz="quarter" idx="11"/>
          </p:nvPr>
        </p:nvSpPr>
        <p:spPr/>
        <p:txBody>
          <a:bodyPr/>
          <a:lstStyle/>
          <a:p>
            <a:endParaRPr lang="en-US" dirty="0"/>
          </a:p>
        </p:txBody>
      </p:sp>
      <p:sp>
        <p:nvSpPr>
          <p:cNvPr id="5" name="Slide Number Placeholder 4"/>
          <p:cNvSpPr>
            <a:spLocks noGrp="1"/>
          </p:cNvSpPr>
          <p:nvPr>
            <p:ph type="sldNum" sz="quarter" idx="12"/>
          </p:nvPr>
        </p:nvSpPr>
        <p:spPr/>
        <p:txBody>
          <a:bodyPr/>
          <a:lstStyle/>
          <a:p>
            <a:fld id="{6D22F896-40B5-4ADD-8801-0D06FADFA095}" type="slidenum">
              <a:rPr lang="en-US" dirty="0"/>
              <a:t>‹#›</a:t>
            </a:fld>
            <a:endParaRPr lang="en-US" dirty="0"/>
          </a:p>
        </p:txBody>
      </p:sp>
    </p:spTree>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p:cSld name="3 Picture Column">
    <p:spTree>
      <p:nvGrpSpPr>
        <p:cNvPr id="1" name=""/>
        <p:cNvGrpSpPr/>
        <p:nvPr/>
      </p:nvGrpSpPr>
      <p:grpSpPr>
        <a:xfrm>
          <a:off x="0" y="0"/>
          <a:ext cx="0" cy="0"/>
          <a:chOff x="0" y="0"/>
          <a:chExt cx="0" cy="0"/>
        </a:xfrm>
      </p:grpSpPr>
      <p:pic>
        <p:nvPicPr>
          <p:cNvPr id="15" name="Picture 14" descr="HD-ShadowLong.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 y="1970240"/>
            <a:ext cx="10437812" cy="321164"/>
          </a:xfrm>
          <a:prstGeom prst="rect">
            <a:avLst/>
          </a:prstGeom>
        </p:spPr>
      </p:pic>
      <p:pic>
        <p:nvPicPr>
          <p:cNvPr id="16" name="Picture 15" descr="HD-ShadowShort.png"/>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0585826" y="1971234"/>
            <a:ext cx="1602997" cy="144270"/>
          </a:xfrm>
          <a:prstGeom prst="rect">
            <a:avLst/>
          </a:prstGeom>
        </p:spPr>
      </p:pic>
      <p:sp>
        <p:nvSpPr>
          <p:cNvPr id="17" name="Rectangle 16"/>
          <p:cNvSpPr/>
          <p:nvPr/>
        </p:nvSpPr>
        <p:spPr bwMode="ltGray">
          <a:xfrm>
            <a:off x="0" y="609600"/>
            <a:ext cx="10437812" cy="1368198"/>
          </a:xfrm>
          <a:prstGeom prst="rect">
            <a:avLst/>
          </a:prstGeom>
          <a:solidFill>
            <a:schemeClr val="bg1">
              <a:lumMod val="85000"/>
              <a:lumOff val="1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8" name="Rectangle 17"/>
          <p:cNvSpPr/>
          <p:nvPr/>
        </p:nvSpPr>
        <p:spPr>
          <a:xfrm>
            <a:off x="10585827" y="609600"/>
            <a:ext cx="1602997" cy="136819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30" name="Title 1"/>
          <p:cNvSpPr>
            <a:spLocks noGrp="1"/>
          </p:cNvSpPr>
          <p:nvPr>
            <p:ph type="title"/>
          </p:nvPr>
        </p:nvSpPr>
        <p:spPr>
          <a:xfrm>
            <a:off x="680322" y="753228"/>
            <a:ext cx="9613860" cy="1080938"/>
          </a:xfrm>
        </p:spPr>
        <p:txBody>
          <a:bodyPr/>
          <a:lstStyle/>
          <a:p>
            <a:r>
              <a:rPr lang="en-US"/>
              <a:t>Click to edit Master title style</a:t>
            </a:r>
            <a:endParaRPr lang="en-US" dirty="0"/>
          </a:p>
        </p:txBody>
      </p:sp>
      <p:sp>
        <p:nvSpPr>
          <p:cNvPr id="19" name="Text Placeholder 2"/>
          <p:cNvSpPr>
            <a:spLocks noGrp="1"/>
          </p:cNvSpPr>
          <p:nvPr>
            <p:ph type="body" idx="1"/>
          </p:nvPr>
        </p:nvSpPr>
        <p:spPr>
          <a:xfrm>
            <a:off x="680318" y="4297503"/>
            <a:ext cx="3049705" cy="576262"/>
          </a:xfrm>
        </p:spPr>
        <p:txBody>
          <a:bodyPr anchor="b">
            <a:noAutofit/>
          </a:bodyPr>
          <a:lstStyle>
            <a:lvl1pPr marL="0" indent="0">
              <a:buNone/>
              <a:defRPr sz="24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20" name="Picture Placeholder 2"/>
          <p:cNvSpPr>
            <a:spLocks noGrp="1" noChangeAspect="1"/>
          </p:cNvSpPr>
          <p:nvPr>
            <p:ph type="pic" idx="15"/>
          </p:nvPr>
        </p:nvSpPr>
        <p:spPr>
          <a:xfrm>
            <a:off x="680318" y="2336873"/>
            <a:ext cx="3049705" cy="1524000"/>
          </a:xfrm>
          <a:prstGeom prst="roundRect">
            <a:avLst>
              <a:gd name="adj" fmla="val 0"/>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21" name="Text Placeholder 3"/>
          <p:cNvSpPr>
            <a:spLocks noGrp="1"/>
          </p:cNvSpPr>
          <p:nvPr>
            <p:ph type="body" sz="half" idx="18"/>
          </p:nvPr>
        </p:nvSpPr>
        <p:spPr>
          <a:xfrm>
            <a:off x="680318" y="4873765"/>
            <a:ext cx="3049705" cy="1062422"/>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22" name="Text Placeholder 4"/>
          <p:cNvSpPr>
            <a:spLocks noGrp="1"/>
          </p:cNvSpPr>
          <p:nvPr>
            <p:ph type="body" sz="quarter" idx="3"/>
          </p:nvPr>
        </p:nvSpPr>
        <p:spPr>
          <a:xfrm>
            <a:off x="3945471" y="4297503"/>
            <a:ext cx="3063240" cy="576262"/>
          </a:xfrm>
        </p:spPr>
        <p:txBody>
          <a:bodyPr anchor="b">
            <a:noAutofit/>
          </a:bodyPr>
          <a:lstStyle>
            <a:lvl1pPr marL="0" indent="0">
              <a:buNone/>
              <a:defRPr sz="24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23" name="Picture Placeholder 2"/>
          <p:cNvSpPr>
            <a:spLocks noGrp="1" noChangeAspect="1"/>
          </p:cNvSpPr>
          <p:nvPr>
            <p:ph type="pic" idx="21"/>
          </p:nvPr>
        </p:nvSpPr>
        <p:spPr>
          <a:xfrm>
            <a:off x="3945470" y="2336873"/>
            <a:ext cx="3063240" cy="1524000"/>
          </a:xfrm>
          <a:prstGeom prst="roundRect">
            <a:avLst>
              <a:gd name="adj" fmla="val 0"/>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24" name="Text Placeholder 3"/>
          <p:cNvSpPr>
            <a:spLocks noGrp="1"/>
          </p:cNvSpPr>
          <p:nvPr>
            <p:ph type="body" sz="half" idx="19"/>
          </p:nvPr>
        </p:nvSpPr>
        <p:spPr>
          <a:xfrm>
            <a:off x="3944117" y="4873764"/>
            <a:ext cx="3067297" cy="1062422"/>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25" name="Text Placeholder 4"/>
          <p:cNvSpPr>
            <a:spLocks noGrp="1"/>
          </p:cNvSpPr>
          <p:nvPr>
            <p:ph type="body" sz="quarter" idx="13"/>
          </p:nvPr>
        </p:nvSpPr>
        <p:spPr>
          <a:xfrm>
            <a:off x="7230678" y="4297503"/>
            <a:ext cx="3063505" cy="576262"/>
          </a:xfrm>
        </p:spPr>
        <p:txBody>
          <a:bodyPr anchor="b">
            <a:noAutofit/>
          </a:bodyPr>
          <a:lstStyle>
            <a:lvl1pPr marL="0" indent="0">
              <a:buNone/>
              <a:defRPr sz="24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26" name="Picture Placeholder 2"/>
          <p:cNvSpPr>
            <a:spLocks noGrp="1" noChangeAspect="1"/>
          </p:cNvSpPr>
          <p:nvPr>
            <p:ph type="pic" idx="22"/>
          </p:nvPr>
        </p:nvSpPr>
        <p:spPr>
          <a:xfrm>
            <a:off x="7230677" y="2336873"/>
            <a:ext cx="3063505" cy="1524000"/>
          </a:xfrm>
          <a:prstGeom prst="roundRect">
            <a:avLst>
              <a:gd name="adj" fmla="val 0"/>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27" name="Text Placeholder 3"/>
          <p:cNvSpPr>
            <a:spLocks noGrp="1"/>
          </p:cNvSpPr>
          <p:nvPr>
            <p:ph type="body" sz="half" idx="20"/>
          </p:nvPr>
        </p:nvSpPr>
        <p:spPr>
          <a:xfrm>
            <a:off x="7230553" y="4873762"/>
            <a:ext cx="3067563" cy="1062422"/>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3" name="Date Placeholder 2"/>
          <p:cNvSpPr>
            <a:spLocks noGrp="1"/>
          </p:cNvSpPr>
          <p:nvPr>
            <p:ph type="dt" sz="half" idx="10"/>
          </p:nvPr>
        </p:nvSpPr>
        <p:spPr/>
        <p:txBody>
          <a:bodyPr/>
          <a:lstStyle/>
          <a:p>
            <a:fld id="{3CBBBB78-C96F-47B7-AB17-D852CA960AC9}" type="datetimeFigureOut">
              <a:rPr lang="en-US" dirty="0"/>
              <a:t>10/19/2025</a:t>
            </a:fld>
            <a:endParaRPr lang="en-US" dirty="0"/>
          </a:p>
        </p:txBody>
      </p:sp>
      <p:sp>
        <p:nvSpPr>
          <p:cNvPr id="4" name="Footer Placeholder 3"/>
          <p:cNvSpPr>
            <a:spLocks noGrp="1"/>
          </p:cNvSpPr>
          <p:nvPr>
            <p:ph type="ftr" sz="quarter" idx="11"/>
          </p:nvPr>
        </p:nvSpPr>
        <p:spPr/>
        <p:txBody>
          <a:bodyPr/>
          <a:lstStyle/>
          <a:p>
            <a:endParaRPr lang="en-US" dirty="0"/>
          </a:p>
        </p:txBody>
      </p:sp>
      <p:sp>
        <p:nvSpPr>
          <p:cNvPr id="5" name="Slide Number Placeholder 4"/>
          <p:cNvSpPr>
            <a:spLocks noGrp="1"/>
          </p:cNvSpPr>
          <p:nvPr>
            <p:ph type="sldNum" sz="quarter" idx="12"/>
          </p:nvPr>
        </p:nvSpPr>
        <p:spPr/>
        <p:txBody>
          <a:bodyPr/>
          <a:lstStyle/>
          <a:p>
            <a:fld id="{6D22F896-40B5-4ADD-8801-0D06FADFA095}" type="slidenum">
              <a:rPr lang="en-US" dirty="0"/>
              <a:t>‹#›</a:t>
            </a:fld>
            <a:endParaRPr lang="en-US" dirty="0"/>
          </a:p>
        </p:txBody>
      </p:sp>
    </p:spTree>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pic>
        <p:nvPicPr>
          <p:cNvPr id="7" name="Picture 6" descr="HD-ShadowLong.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 y="1970240"/>
            <a:ext cx="10437812" cy="321164"/>
          </a:xfrm>
          <a:prstGeom prst="rect">
            <a:avLst/>
          </a:prstGeom>
        </p:spPr>
      </p:pic>
      <p:pic>
        <p:nvPicPr>
          <p:cNvPr id="8" name="Picture 7" descr="HD-ShadowShort.png"/>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0585826" y="1971234"/>
            <a:ext cx="1602997" cy="144270"/>
          </a:xfrm>
          <a:prstGeom prst="rect">
            <a:avLst/>
          </a:prstGeom>
        </p:spPr>
      </p:pic>
      <p:sp>
        <p:nvSpPr>
          <p:cNvPr id="9" name="Rectangle 8"/>
          <p:cNvSpPr/>
          <p:nvPr/>
        </p:nvSpPr>
        <p:spPr bwMode="ltGray">
          <a:xfrm>
            <a:off x="0" y="609600"/>
            <a:ext cx="10437812" cy="1368198"/>
          </a:xfrm>
          <a:prstGeom prst="rect">
            <a:avLst/>
          </a:prstGeom>
          <a:solidFill>
            <a:schemeClr val="bg1">
              <a:lumMod val="85000"/>
              <a:lumOff val="1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0" name="Rectangle 9"/>
          <p:cNvSpPr/>
          <p:nvPr/>
        </p:nvSpPr>
        <p:spPr>
          <a:xfrm>
            <a:off x="10585827" y="609600"/>
            <a:ext cx="1602997" cy="136819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p:txBody>
          <a:bodyPr/>
          <a:lstStyle>
            <a:lvl1pPr algn="r">
              <a:defRPr/>
            </a:lvl1p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1FA3F48C-C7C6-4055-9F49-3777875E72AE}" type="datetimeFigureOut">
              <a:rPr lang="en-US" dirty="0"/>
              <a:t>10/19/2025</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6D22F896-40B5-4ADD-8801-0D06FADFA095}" type="slidenum">
              <a:rPr lang="en-US" dirty="0"/>
              <a:t>‹#›</a:t>
            </a:fld>
            <a:endParaRPr lang="en-US" dirty="0"/>
          </a:p>
        </p:txBody>
      </p:sp>
    </p:spTree>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7" name="Rectangle 6"/>
          <p:cNvSpPr/>
          <p:nvPr/>
        </p:nvSpPr>
        <p:spPr bwMode="ltGray">
          <a:xfrm rot="5400000">
            <a:off x="8116207" y="1869395"/>
            <a:ext cx="5106988" cy="1368198"/>
          </a:xfrm>
          <a:prstGeom prst="rect">
            <a:avLst/>
          </a:prstGeom>
          <a:solidFill>
            <a:schemeClr val="bg1">
              <a:lumMod val="85000"/>
              <a:lumOff val="1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8" name="Rectangle 7"/>
          <p:cNvSpPr/>
          <p:nvPr/>
        </p:nvSpPr>
        <p:spPr>
          <a:xfrm rot="5400000">
            <a:off x="9868202" y="5372403"/>
            <a:ext cx="1602997" cy="136819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Vertical Title 1"/>
          <p:cNvSpPr>
            <a:spLocks noGrp="1"/>
          </p:cNvSpPr>
          <p:nvPr>
            <p:ph type="title" orient="vert"/>
          </p:nvPr>
        </p:nvSpPr>
        <p:spPr>
          <a:xfrm>
            <a:off x="10129231" y="609597"/>
            <a:ext cx="1073802" cy="4353760"/>
          </a:xfrm>
        </p:spPr>
        <p:txBody>
          <a:bodyPr vert="eaVert"/>
          <a:lstStyle/>
          <a:p>
            <a:r>
              <a:rPr lang="en-US"/>
              <a:t>Click to edit Master title style</a:t>
            </a:r>
            <a:endParaRPr lang="en-US" dirty="0"/>
          </a:p>
        </p:txBody>
      </p:sp>
      <p:sp>
        <p:nvSpPr>
          <p:cNvPr id="3" name="Vertical Text Placeholder 2"/>
          <p:cNvSpPr>
            <a:spLocks noGrp="1"/>
          </p:cNvSpPr>
          <p:nvPr>
            <p:ph type="body" orient="vert" idx="1"/>
          </p:nvPr>
        </p:nvSpPr>
        <p:spPr>
          <a:xfrm>
            <a:off x="680322" y="609597"/>
            <a:ext cx="8870004" cy="5326589"/>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a:xfrm>
            <a:off x="6807126" y="5936187"/>
            <a:ext cx="2743200" cy="365125"/>
          </a:xfrm>
        </p:spPr>
        <p:txBody>
          <a:bodyPr/>
          <a:lstStyle/>
          <a:p>
            <a:fld id="{6178E61D-D431-422C-9764-11DAFE33AB63}" type="datetimeFigureOut">
              <a:rPr lang="en-US" dirty="0"/>
              <a:t>10/19/2025</a:t>
            </a:fld>
            <a:endParaRPr lang="en-US" dirty="0"/>
          </a:p>
        </p:txBody>
      </p:sp>
      <p:sp>
        <p:nvSpPr>
          <p:cNvPr id="5" name="Footer Placeholder 4"/>
          <p:cNvSpPr>
            <a:spLocks noGrp="1"/>
          </p:cNvSpPr>
          <p:nvPr>
            <p:ph type="ftr" sz="quarter" idx="11"/>
          </p:nvPr>
        </p:nvSpPr>
        <p:spPr>
          <a:xfrm>
            <a:off x="680321" y="5936188"/>
            <a:ext cx="6126805" cy="365125"/>
          </a:xfrm>
        </p:spPr>
        <p:txBody>
          <a:bodyPr/>
          <a:lstStyle/>
          <a:p>
            <a:endParaRPr lang="en-US" dirty="0"/>
          </a:p>
        </p:txBody>
      </p:sp>
      <p:sp>
        <p:nvSpPr>
          <p:cNvPr id="6" name="Slide Number Placeholder 5"/>
          <p:cNvSpPr>
            <a:spLocks noGrp="1"/>
          </p:cNvSpPr>
          <p:nvPr>
            <p:ph type="sldNum" sz="quarter" idx="12"/>
          </p:nvPr>
        </p:nvSpPr>
        <p:spPr>
          <a:xfrm>
            <a:off x="10097550" y="5398633"/>
            <a:ext cx="1154151" cy="1090789"/>
          </a:xfrm>
        </p:spPr>
        <p:txBody>
          <a:bodyPr anchor="t"/>
          <a:lstStyle>
            <a:lvl1pPr algn="ctr">
              <a:defRPr/>
            </a:lvl1pPr>
          </a:lstStyle>
          <a:p>
            <a:fld id="{6D22F896-40B5-4ADD-8801-0D06FADFA095}" type="slidenum">
              <a:rPr lang="en-US" dirty="0"/>
              <a:pPr/>
              <a:t>‹#›</a:t>
            </a:fld>
            <a:endParaRPr lang="en-US" dirty="0"/>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image" Target="../media/image1.png"/><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pic>
        <p:nvPicPr>
          <p:cNvPr id="7" name="Picture 6" descr="hashOverlay-FullResolve.png"/>
          <p:cNvPicPr>
            <a:picLocks noChangeAspect="1"/>
          </p:cNvPicPr>
          <p:nvPr/>
        </p:nvPicPr>
        <p:blipFill>
          <a:blip r:embed="rId19">
            <a:alphaModFix amt="10000"/>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2" name="Title Placeholder 1"/>
          <p:cNvSpPr>
            <a:spLocks noGrp="1"/>
          </p:cNvSpPr>
          <p:nvPr>
            <p:ph type="title"/>
          </p:nvPr>
        </p:nvSpPr>
        <p:spPr>
          <a:xfrm>
            <a:off x="680321" y="753228"/>
            <a:ext cx="9613861" cy="1080938"/>
          </a:xfrm>
          <a:prstGeom prst="rect">
            <a:avLst/>
          </a:prstGeom>
        </p:spPr>
        <p:txBody>
          <a:bodyPr vert="horz" lIns="91440" tIns="45720" rIns="91440" bIns="45720" rtlCol="0" anchor="ctr">
            <a:normAutofit/>
          </a:bodyPr>
          <a:lstStyle/>
          <a:p>
            <a:r>
              <a:rPr lang="en-US"/>
              <a:t>Click to edit Master title style</a:t>
            </a:r>
            <a:endParaRPr lang="en-US" dirty="0"/>
          </a:p>
        </p:txBody>
      </p:sp>
      <p:sp>
        <p:nvSpPr>
          <p:cNvPr id="3" name="Text Placeholder 2"/>
          <p:cNvSpPr>
            <a:spLocks noGrp="1"/>
          </p:cNvSpPr>
          <p:nvPr>
            <p:ph type="body" idx="1"/>
          </p:nvPr>
        </p:nvSpPr>
        <p:spPr>
          <a:xfrm>
            <a:off x="680321" y="2336873"/>
            <a:ext cx="9613861" cy="3599316"/>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7550981" y="5936187"/>
            <a:ext cx="2743200" cy="365125"/>
          </a:xfrm>
          <a:prstGeom prst="rect">
            <a:avLst/>
          </a:prstGeom>
        </p:spPr>
        <p:txBody>
          <a:bodyPr vert="horz" lIns="91440" tIns="45720" rIns="91440" bIns="45720" rtlCol="0" anchor="ctr"/>
          <a:lstStyle>
            <a:lvl1pPr algn="r">
              <a:defRPr sz="1050">
                <a:solidFill>
                  <a:schemeClr val="tx1">
                    <a:tint val="75000"/>
                  </a:schemeClr>
                </a:solidFill>
              </a:defRPr>
            </a:lvl1pPr>
          </a:lstStyle>
          <a:p>
            <a:fld id="{9D6E9DEC-419B-4CC5-A080-3B06BD5A8291}" type="datetimeFigureOut">
              <a:rPr lang="en-US" dirty="0"/>
              <a:t>10/19/2025</a:t>
            </a:fld>
            <a:endParaRPr lang="en-US" dirty="0"/>
          </a:p>
        </p:txBody>
      </p:sp>
      <p:sp>
        <p:nvSpPr>
          <p:cNvPr id="5" name="Footer Placeholder 4"/>
          <p:cNvSpPr>
            <a:spLocks noGrp="1"/>
          </p:cNvSpPr>
          <p:nvPr>
            <p:ph type="ftr" sz="quarter" idx="3"/>
          </p:nvPr>
        </p:nvSpPr>
        <p:spPr>
          <a:xfrm>
            <a:off x="680321" y="5936188"/>
            <a:ext cx="6870660" cy="365125"/>
          </a:xfrm>
          <a:prstGeom prst="rect">
            <a:avLst/>
          </a:prstGeom>
        </p:spPr>
        <p:txBody>
          <a:bodyPr vert="horz" lIns="91440" tIns="45720" rIns="91440" bIns="45720" rtlCol="0" anchor="ctr"/>
          <a:lstStyle>
            <a:lvl1pPr algn="l">
              <a:defRPr sz="1050">
                <a:solidFill>
                  <a:schemeClr val="tx1">
                    <a:tint val="75000"/>
                  </a:schemeClr>
                </a:solidFill>
              </a:defRPr>
            </a:lvl1pPr>
          </a:lstStyle>
          <a:p>
            <a:endParaRPr lang="en-US" dirty="0"/>
          </a:p>
        </p:txBody>
      </p:sp>
      <p:sp>
        <p:nvSpPr>
          <p:cNvPr id="6" name="Slide Number Placeholder 5"/>
          <p:cNvSpPr>
            <a:spLocks noGrp="1"/>
          </p:cNvSpPr>
          <p:nvPr>
            <p:ph type="sldNum" sz="quarter" idx="4"/>
          </p:nvPr>
        </p:nvSpPr>
        <p:spPr>
          <a:xfrm>
            <a:off x="10729455" y="753227"/>
            <a:ext cx="1154151" cy="1090789"/>
          </a:xfrm>
          <a:prstGeom prst="rect">
            <a:avLst/>
          </a:prstGeom>
        </p:spPr>
        <p:txBody>
          <a:bodyPr vert="horz" lIns="91440" tIns="45720" rIns="91440" bIns="45720" rtlCol="0" anchor="ctr"/>
          <a:lstStyle>
            <a:lvl1pPr algn="l">
              <a:defRPr sz="3600">
                <a:solidFill>
                  <a:schemeClr val="tx1">
                    <a:tint val="75000"/>
                  </a:schemeClr>
                </a:solidFill>
              </a:defRPr>
            </a:lvl1pPr>
          </a:lstStyle>
          <a:p>
            <a:fld id="{6D22F896-40B5-4ADD-8801-0D06FADFA095}" type="slidenum">
              <a:rPr lang="en-US" dirty="0"/>
              <a:pPr/>
              <a:t>‹#›</a:t>
            </a:fld>
            <a:endParaRPr lang="en-US" dirty="0"/>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60" r:id="rId10"/>
    <p:sldLayoutId id="2147483661" r:id="rId11"/>
    <p:sldLayoutId id="2147483666" r:id="rId12"/>
    <p:sldLayoutId id="2147483663" r:id="rId13"/>
    <p:sldLayoutId id="2147483667" r:id="rId14"/>
    <p:sldLayoutId id="2147483668" r:id="rId15"/>
    <p:sldLayoutId id="2147483658" r:id="rId16"/>
    <p:sldLayoutId id="2147483659" r:id="rId17"/>
  </p:sldLayoutIdLst>
  <p:hf sldNum="0" hdr="0" ftr="0" dt="0"/>
  <p:txStyles>
    <p:titleStyle>
      <a:lvl1pPr algn="l" defTabSz="914400" rtl="0" eaLnBrk="1" latinLnBrk="0" hangingPunct="1">
        <a:lnSpc>
          <a:spcPct val="90000"/>
        </a:lnSpc>
        <a:spcBef>
          <a:spcPct val="0"/>
        </a:spcBef>
        <a:buNone/>
        <a:defRPr sz="36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4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6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6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4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4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4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4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5.bin"/><Relationship Id="rId2" Type="http://schemas.openxmlformats.org/officeDocument/2006/relationships/image" Target="../media/image4.jp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diagramData" Target="../diagrams/data1.xml"/><Relationship Id="rId7" Type="http://schemas.microsoft.com/office/2007/relationships/diagramDrawing" Target="../diagrams/drawing1.xml"/><Relationship Id="rId2" Type="http://schemas.openxmlformats.org/officeDocument/2006/relationships/notesSlide" Target="../notesSlides/notesSlide1.xml"/><Relationship Id="rId1" Type="http://schemas.openxmlformats.org/officeDocument/2006/relationships/slideLayout" Target="../slideLayouts/slideLayout2.xml"/><Relationship Id="rId6" Type="http://schemas.openxmlformats.org/officeDocument/2006/relationships/diagramColors" Target="../diagrams/colors1.xml"/><Relationship Id="rId5" Type="http://schemas.openxmlformats.org/officeDocument/2006/relationships/diagramQuickStyle" Target="../diagrams/quickStyle1.xml"/><Relationship Id="rId4" Type="http://schemas.openxmlformats.org/officeDocument/2006/relationships/diagramLayout" Target="../diagrams/layout1.xml"/></Relationships>
</file>

<file path=ppt/slides/_rels/slide3.xml.rels><?xml version="1.0" encoding="UTF-8" standalone="yes"?>
<Relationships xmlns="http://schemas.openxmlformats.org/package/2006/relationships"><Relationship Id="rId3" Type="http://schemas.openxmlformats.org/officeDocument/2006/relationships/image" Target="../media/image6.jpg"/><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3" Type="http://schemas.openxmlformats.org/officeDocument/2006/relationships/hyperlink" Target="https://www.kenyanews.go.ke/governor-nassir-orders-a-probe-after-patients-death/?utm_source=chatgpt.com" TargetMode="External"/><Relationship Id="rId2" Type="http://schemas.openxmlformats.org/officeDocument/2006/relationships/hyperlink" Target="https://nation.africa/kenya/counties/mombasa/three-die-after-oxygen-supply-cut-at-coast-general-hospital-4989690?utm_source=chatgpt.com" TargetMode="External"/><Relationship Id="rId1" Type="http://schemas.openxmlformats.org/officeDocument/2006/relationships/slideLayout" Target="../slideLayouts/slideLayout2.xml"/><Relationship Id="rId6" Type="http://schemas.openxmlformats.org/officeDocument/2006/relationships/hyperlink" Target="https://www.kenyans.co.ke/news/110725-mombasa-governor-waives-medical-bills-100-patients-two-days-after-three-patients-die?page=344&amp;utm_source=chatgpt.com" TargetMode="External"/><Relationship Id="rId5" Type="http://schemas.openxmlformats.org/officeDocument/2006/relationships/hyperlink" Target="https://eastleighvoice.co.ke/coast/136745/commission-demands-answers-as-three-die-due-to-alleged-oxygen-disruption-at-coast-general-hospital?utm_source=chatgpt.com" TargetMode="External"/><Relationship Id="rId4" Type="http://schemas.openxmlformats.org/officeDocument/2006/relationships/hyperlink" Target="https://www.citizen.digital/news/ombudsman-gives-coast-general-hospital-seven-days-to-explain-deadly-oxygen-supply-cut-n360779?utm_source=chatgpt.com" TargetMode="External"/></Relationships>
</file>

<file path=ppt/slides/_rels/slide8.xml.rels><?xml version="1.0" encoding="UTF-8" standalone="yes"?>
<Relationships xmlns="http://schemas.openxmlformats.org/package/2006/relationships"><Relationship Id="rId3" Type="http://schemas.openxmlformats.org/officeDocument/2006/relationships/hyperlink" Target="https://stoppneumonia.org/wp-content/uploads/2025/05/Kenya-Medical-Oxygen-Roadmap-FApproved-Copy.pdf?utm_source=chatgpt.com" TargetMode="External"/><Relationship Id="rId2" Type="http://schemas.openxmlformats.org/officeDocument/2006/relationships/hyperlink" Target="https://unitaid.org/news-blog/building-oxygen-access-from-the-ground-up-an-update-on-the-east-african-program-on-oxygen-access/?utm_source=chatgpt.com" TargetMode="External"/><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t="-12000" b="-4000"/>
          </a:stretch>
        </a:blip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00EE689-24EB-4408-B103-67AA4D512840}"/>
              </a:ext>
            </a:extLst>
          </p:cNvPr>
          <p:cNvSpPr>
            <a:spLocks noGrp="1"/>
          </p:cNvSpPr>
          <p:nvPr>
            <p:ph type="ctrTitle"/>
          </p:nvPr>
        </p:nvSpPr>
        <p:spPr>
          <a:xfrm>
            <a:off x="-1" y="2655209"/>
            <a:ext cx="8969339" cy="1373070"/>
          </a:xfrm>
        </p:spPr>
        <p:txBody>
          <a:bodyPr/>
          <a:lstStyle/>
          <a:p>
            <a:pPr algn="ctr"/>
            <a:r>
              <a:rPr lang="en-IN" sz="3600" b="1" dirty="0">
                <a:solidFill>
                  <a:schemeClr val="accent1"/>
                </a:solidFill>
                <a:effectLst>
                  <a:outerShdw blurRad="38100" dist="38100" dir="2700000" algn="tl">
                    <a:srgbClr val="000000">
                      <a:alpha val="43137"/>
                    </a:srgbClr>
                  </a:outerShdw>
                </a:effectLst>
                <a:latin typeface="Arial" panose="020B0604020202020204" pitchFamily="34" charset="0"/>
                <a:ea typeface="Calibri" panose="020F0502020204030204" pitchFamily="34" charset="0"/>
                <a:cs typeface="Arial" panose="020B0604020202020204" pitchFamily="34" charset="0"/>
              </a:rPr>
              <a:t>Coast General Hospital Oxygen Disruption (Mombasa, Kenya, 2025)</a:t>
            </a:r>
          </a:p>
        </p:txBody>
      </p:sp>
      <p:sp>
        <p:nvSpPr>
          <p:cNvPr id="3" name="Subtitle 2">
            <a:extLst>
              <a:ext uri="{FF2B5EF4-FFF2-40B4-BE49-F238E27FC236}">
                <a16:creationId xmlns:a16="http://schemas.microsoft.com/office/drawing/2014/main" id="{147CC53E-0050-4EE3-B2C5-327C250A5248}"/>
              </a:ext>
            </a:extLst>
          </p:cNvPr>
          <p:cNvSpPr>
            <a:spLocks noGrp="1"/>
          </p:cNvSpPr>
          <p:nvPr>
            <p:ph type="subTitle" idx="1"/>
          </p:nvPr>
        </p:nvSpPr>
        <p:spPr>
          <a:xfrm>
            <a:off x="1" y="5020763"/>
            <a:ext cx="5085708" cy="1837237"/>
          </a:xfrm>
          <a:solidFill>
            <a:schemeClr val="dk1">
              <a:alpha val="50000"/>
            </a:schemeClr>
          </a:solidFill>
          <a:ln>
            <a:noFill/>
          </a:ln>
        </p:spPr>
        <p:style>
          <a:lnRef idx="0">
            <a:scrgbClr r="0" g="0" b="0"/>
          </a:lnRef>
          <a:fillRef idx="0">
            <a:scrgbClr r="0" g="0" b="0"/>
          </a:fillRef>
          <a:effectRef idx="0">
            <a:scrgbClr r="0" g="0" b="0"/>
          </a:effectRef>
          <a:fontRef idx="minor">
            <a:schemeClr val="lt1"/>
          </a:fontRef>
        </p:style>
        <p:txBody>
          <a:bodyPr>
            <a:normAutofit/>
          </a:bodyPr>
          <a:lstStyle/>
          <a:p>
            <a:pPr algn="l"/>
            <a:r>
              <a:rPr lang="en-IN" sz="1800" b="1" dirty="0">
                <a:solidFill>
                  <a:schemeClr val="accent1">
                    <a:lumMod val="60000"/>
                    <a:lumOff val="40000"/>
                  </a:schemeClr>
                </a:solidFill>
                <a:latin typeface="Arial" panose="020B0604020202020204" pitchFamily="34" charset="0"/>
                <a:cs typeface="Arial" panose="020B0604020202020204" pitchFamily="34" charset="0"/>
              </a:rPr>
              <a:t>Student Name: </a:t>
            </a:r>
            <a:r>
              <a:rPr lang="en-IN" sz="1800" b="1" dirty="0" err="1">
                <a:solidFill>
                  <a:schemeClr val="accent1">
                    <a:lumMod val="60000"/>
                    <a:lumOff val="40000"/>
                  </a:schemeClr>
                </a:solidFill>
                <a:latin typeface="Arial" panose="020B0604020202020204" pitchFamily="34" charset="0"/>
                <a:cs typeface="Arial" panose="020B0604020202020204" pitchFamily="34" charset="0"/>
              </a:rPr>
              <a:t>Krina</a:t>
            </a:r>
            <a:r>
              <a:rPr lang="en-IN" sz="1800" b="1" dirty="0">
                <a:solidFill>
                  <a:schemeClr val="accent1">
                    <a:lumMod val="60000"/>
                    <a:lumOff val="40000"/>
                  </a:schemeClr>
                </a:solidFill>
                <a:latin typeface="Arial" panose="020B0604020202020204" pitchFamily="34" charset="0"/>
                <a:cs typeface="Arial" panose="020B0604020202020204" pitchFamily="34" charset="0"/>
              </a:rPr>
              <a:t> </a:t>
            </a:r>
            <a:r>
              <a:rPr lang="en-IN" sz="1800" b="1" dirty="0" err="1">
                <a:solidFill>
                  <a:schemeClr val="accent1">
                    <a:lumMod val="60000"/>
                    <a:lumOff val="40000"/>
                  </a:schemeClr>
                </a:solidFill>
                <a:latin typeface="Arial" panose="020B0604020202020204" pitchFamily="34" charset="0"/>
                <a:cs typeface="Arial" panose="020B0604020202020204" pitchFamily="34" charset="0"/>
              </a:rPr>
              <a:t>Bharatbhai</a:t>
            </a:r>
            <a:r>
              <a:rPr lang="en-IN" sz="1800" b="1" dirty="0">
                <a:solidFill>
                  <a:schemeClr val="accent1">
                    <a:lumMod val="60000"/>
                    <a:lumOff val="40000"/>
                  </a:schemeClr>
                </a:solidFill>
                <a:latin typeface="Arial" panose="020B0604020202020204" pitchFamily="34" charset="0"/>
                <a:cs typeface="Arial" panose="020B0604020202020204" pitchFamily="34" charset="0"/>
              </a:rPr>
              <a:t> Patel</a:t>
            </a:r>
            <a:br>
              <a:rPr lang="en-IN" sz="1800" b="1" dirty="0">
                <a:solidFill>
                  <a:schemeClr val="accent1">
                    <a:lumMod val="60000"/>
                    <a:lumOff val="40000"/>
                  </a:schemeClr>
                </a:solidFill>
                <a:latin typeface="Arial" panose="020B0604020202020204" pitchFamily="34" charset="0"/>
                <a:cs typeface="Arial" panose="020B0604020202020204" pitchFamily="34" charset="0"/>
              </a:rPr>
            </a:br>
            <a:r>
              <a:rPr lang="en-IN" sz="1800" b="1" dirty="0">
                <a:solidFill>
                  <a:schemeClr val="accent1">
                    <a:lumMod val="60000"/>
                    <a:lumOff val="40000"/>
                  </a:schemeClr>
                </a:solidFill>
                <a:latin typeface="Arial" panose="020B0604020202020204" pitchFamily="34" charset="0"/>
                <a:cs typeface="Arial" panose="020B0604020202020204" pitchFamily="34" charset="0"/>
              </a:rPr>
              <a:t>Student Number: 2430442</a:t>
            </a:r>
            <a:br>
              <a:rPr lang="en-IN" sz="1800" b="1" dirty="0">
                <a:solidFill>
                  <a:schemeClr val="accent1">
                    <a:lumMod val="60000"/>
                    <a:lumOff val="40000"/>
                  </a:schemeClr>
                </a:solidFill>
                <a:latin typeface="Arial" panose="020B0604020202020204" pitchFamily="34" charset="0"/>
                <a:cs typeface="Arial" panose="020B0604020202020204" pitchFamily="34" charset="0"/>
              </a:rPr>
            </a:br>
            <a:r>
              <a:rPr lang="en-IN" sz="1800" b="1" dirty="0">
                <a:solidFill>
                  <a:schemeClr val="accent1">
                    <a:lumMod val="60000"/>
                    <a:lumOff val="40000"/>
                  </a:schemeClr>
                </a:solidFill>
                <a:latin typeface="Arial" panose="020B0604020202020204" pitchFamily="34" charset="0"/>
                <a:cs typeface="Arial" panose="020B0604020202020204" pitchFamily="34" charset="0"/>
              </a:rPr>
              <a:t>Supervisor: Dr Fahad Khan</a:t>
            </a:r>
            <a:br>
              <a:rPr lang="en-IN" sz="1800" b="1" dirty="0">
                <a:solidFill>
                  <a:schemeClr val="accent1">
                    <a:lumMod val="60000"/>
                    <a:lumOff val="40000"/>
                  </a:schemeClr>
                </a:solidFill>
                <a:latin typeface="Arial" panose="020B0604020202020204" pitchFamily="34" charset="0"/>
                <a:cs typeface="Arial" panose="020B0604020202020204" pitchFamily="34" charset="0"/>
              </a:rPr>
            </a:br>
            <a:r>
              <a:rPr lang="en-IN" sz="1800" b="1" dirty="0">
                <a:solidFill>
                  <a:schemeClr val="accent1">
                    <a:lumMod val="60000"/>
                    <a:lumOff val="40000"/>
                  </a:schemeClr>
                </a:solidFill>
                <a:latin typeface="Arial" panose="020B0604020202020204" pitchFamily="34" charset="0"/>
                <a:cs typeface="Arial" panose="020B0604020202020204" pitchFamily="34" charset="0"/>
              </a:rPr>
              <a:t>Programme: MSc / Level 7 Public Health And Social Care Practice</a:t>
            </a:r>
            <a:br>
              <a:rPr lang="en-IN" sz="1800" b="1" dirty="0">
                <a:solidFill>
                  <a:schemeClr val="accent1">
                    <a:lumMod val="60000"/>
                    <a:lumOff val="40000"/>
                  </a:schemeClr>
                </a:solidFill>
                <a:latin typeface="Arial" panose="020B0604020202020204" pitchFamily="34" charset="0"/>
                <a:cs typeface="Arial" panose="020B0604020202020204" pitchFamily="34" charset="0"/>
              </a:rPr>
            </a:br>
            <a:r>
              <a:rPr lang="en-IN" sz="1800" b="1" dirty="0">
                <a:solidFill>
                  <a:schemeClr val="accent1">
                    <a:lumMod val="60000"/>
                    <a:lumOff val="40000"/>
                  </a:schemeClr>
                </a:solidFill>
                <a:latin typeface="Arial" panose="020B0604020202020204" pitchFamily="34" charset="0"/>
                <a:cs typeface="Arial" panose="020B0604020202020204" pitchFamily="34" charset="0"/>
              </a:rPr>
              <a:t>Module: Lchs7006 – Quality Assurance And Service Improvements  (Component 1)</a:t>
            </a:r>
          </a:p>
        </p:txBody>
      </p:sp>
      <p:pic>
        <p:nvPicPr>
          <p:cNvPr id="7" name="Picture 6">
            <a:extLst>
              <a:ext uri="{FF2B5EF4-FFF2-40B4-BE49-F238E27FC236}">
                <a16:creationId xmlns:a16="http://schemas.microsoft.com/office/drawing/2014/main" id="{4A10F581-8459-4475-B430-1FA26616E9FB}"/>
              </a:ext>
            </a:extLst>
          </p:cNvPr>
          <p:cNvPicPr>
            <a:picLocks noChangeAspect="1"/>
          </p:cNvPicPr>
          <p:nvPr/>
        </p:nvPicPr>
        <p:blipFill rotWithShape="1">
          <a:blip r:embed="rId3"/>
          <a:srcRect b="9190"/>
          <a:stretch/>
        </p:blipFill>
        <p:spPr>
          <a:xfrm>
            <a:off x="9123451" y="2576245"/>
            <a:ext cx="3068549" cy="1705510"/>
          </a:xfrm>
          <a:prstGeom prst="rect">
            <a:avLst/>
          </a:prstGeom>
        </p:spPr>
      </p:pic>
    </p:spTree>
    <p:extLst>
      <p:ext uri="{BB962C8B-B14F-4D97-AF65-F5344CB8AC3E}">
        <p14:creationId xmlns:p14="http://schemas.microsoft.com/office/powerpoint/2010/main" val="4013470328"/>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6BED2D7-9A56-471D-914E-DCBD9E879C11}"/>
              </a:ext>
            </a:extLst>
          </p:cNvPr>
          <p:cNvSpPr>
            <a:spLocks noGrp="1"/>
          </p:cNvSpPr>
          <p:nvPr>
            <p:ph type="title"/>
          </p:nvPr>
        </p:nvSpPr>
        <p:spPr/>
        <p:txBody>
          <a:bodyPr/>
          <a:lstStyle/>
          <a:p>
            <a:pPr algn="ctr"/>
            <a:r>
              <a:rPr lang="en-US" b="0" i="0" dirty="0">
                <a:solidFill>
                  <a:srgbClr val="172B4D"/>
                </a:solidFill>
                <a:effectLst/>
                <a:latin typeface="Arial" panose="020B0604020202020204" pitchFamily="34" charset="0"/>
                <a:cs typeface="Arial" panose="020B0604020202020204" pitchFamily="34" charset="0"/>
              </a:rPr>
              <a:t> </a:t>
            </a:r>
            <a:r>
              <a:rPr lang="en-US" b="1" i="0" dirty="0">
                <a:solidFill>
                  <a:schemeClr val="accent1"/>
                </a:solidFill>
                <a:effectLst>
                  <a:outerShdw blurRad="38100" dist="38100" dir="2700000" algn="tl">
                    <a:srgbClr val="000000">
                      <a:alpha val="43137"/>
                    </a:srgbClr>
                  </a:outerShdw>
                </a:effectLst>
                <a:latin typeface="Arial" panose="020B0604020202020204" pitchFamily="34" charset="0"/>
                <a:ea typeface="Calibri" panose="020F0502020204030204" pitchFamily="34" charset="0"/>
                <a:cs typeface="Arial" panose="020B0604020202020204" pitchFamily="34" charset="0"/>
              </a:rPr>
              <a:t>Background</a:t>
            </a:r>
            <a:endParaRPr lang="en-IN" b="1" dirty="0">
              <a:solidFill>
                <a:schemeClr val="accent1"/>
              </a:solidFill>
              <a:effectLst>
                <a:outerShdw blurRad="38100" dist="38100" dir="2700000" algn="tl">
                  <a:srgbClr val="000000">
                    <a:alpha val="43137"/>
                  </a:srgbClr>
                </a:outerShdw>
              </a:effectLst>
              <a:latin typeface="Arial" panose="020B0604020202020204" pitchFamily="34" charset="0"/>
              <a:ea typeface="Calibri" panose="020F0502020204030204" pitchFamily="34" charset="0"/>
              <a:cs typeface="Arial" panose="020B0604020202020204" pitchFamily="34" charset="0"/>
            </a:endParaRPr>
          </a:p>
        </p:txBody>
      </p:sp>
      <p:graphicFrame>
        <p:nvGraphicFramePr>
          <p:cNvPr id="4" name="Content Placeholder 3">
            <a:extLst>
              <a:ext uri="{FF2B5EF4-FFF2-40B4-BE49-F238E27FC236}">
                <a16:creationId xmlns:a16="http://schemas.microsoft.com/office/drawing/2014/main" id="{7DF66FD9-7E10-42B8-839A-E07A7ED877DC}"/>
              </a:ext>
            </a:extLst>
          </p:cNvPr>
          <p:cNvGraphicFramePr>
            <a:graphicFrameLocks noGrp="1"/>
          </p:cNvGraphicFramePr>
          <p:nvPr>
            <p:ph idx="1"/>
            <p:extLst>
              <p:ext uri="{D42A27DB-BD31-4B8C-83A1-F6EECF244321}">
                <p14:modId xmlns:p14="http://schemas.microsoft.com/office/powerpoint/2010/main" val="2090132545"/>
              </p:ext>
            </p:extLst>
          </p:nvPr>
        </p:nvGraphicFramePr>
        <p:xfrm>
          <a:off x="544710" y="2307997"/>
          <a:ext cx="10876548" cy="4237182"/>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1210389289"/>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bg>
      <p:bgPr>
        <a:blipFill dpi="0" rotWithShape="1">
          <a:blip r:embed="rId3">
            <a:alphaModFix amt="13000"/>
            <a:lum/>
          </a:blip>
          <a:srcRect/>
          <a:stretch>
            <a:fillRect l="-2000" r="-1000" b="-31000"/>
          </a:stretch>
        </a:blip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E1E6833-E05F-4F71-BD30-734714114F8E}"/>
              </a:ext>
            </a:extLst>
          </p:cNvPr>
          <p:cNvSpPr>
            <a:spLocks noGrp="1"/>
          </p:cNvSpPr>
          <p:nvPr>
            <p:ph type="title"/>
          </p:nvPr>
        </p:nvSpPr>
        <p:spPr/>
        <p:txBody>
          <a:bodyPr>
            <a:normAutofit fontScale="90000"/>
          </a:bodyPr>
          <a:lstStyle/>
          <a:p>
            <a:pPr algn="ctr"/>
            <a:r>
              <a:rPr lang="en-US" b="0" i="0" dirty="0">
                <a:solidFill>
                  <a:srgbClr val="172B4D"/>
                </a:solidFill>
                <a:effectLst/>
                <a:latin typeface="Arial" panose="020B0604020202020204" pitchFamily="34" charset="0"/>
                <a:cs typeface="Arial" panose="020B0604020202020204" pitchFamily="34" charset="0"/>
              </a:rPr>
              <a:t> </a:t>
            </a:r>
            <a:br>
              <a:rPr lang="en-US" b="0" i="0" dirty="0">
                <a:solidFill>
                  <a:srgbClr val="172B4D"/>
                </a:solidFill>
                <a:effectLst/>
                <a:latin typeface="Arial" panose="020B0604020202020204" pitchFamily="34" charset="0"/>
                <a:cs typeface="Arial" panose="020B0604020202020204" pitchFamily="34" charset="0"/>
              </a:rPr>
            </a:br>
            <a:r>
              <a:rPr lang="en-US" sz="4000" b="0" i="0" dirty="0">
                <a:solidFill>
                  <a:srgbClr val="172B4D"/>
                </a:solidFill>
                <a:effectLst/>
                <a:latin typeface="Arial" panose="020B0604020202020204" pitchFamily="34" charset="0"/>
                <a:ea typeface="Calibri" panose="020F0502020204030204" pitchFamily="34" charset="0"/>
                <a:cs typeface="Arial" panose="020B0604020202020204" pitchFamily="34" charset="0"/>
              </a:rPr>
              <a:t> </a:t>
            </a:r>
            <a:r>
              <a:rPr lang="en-US" sz="4000" b="1" i="0" dirty="0">
                <a:solidFill>
                  <a:schemeClr val="accent1"/>
                </a:solidFill>
                <a:effectLst>
                  <a:outerShdw blurRad="38100" dist="38100" dir="2700000" algn="tl">
                    <a:srgbClr val="000000">
                      <a:alpha val="43137"/>
                    </a:srgbClr>
                  </a:outerShdw>
                </a:effectLst>
                <a:latin typeface="Arial" panose="020B0604020202020204" pitchFamily="34" charset="0"/>
                <a:ea typeface="Calibri" panose="020F0502020204030204" pitchFamily="34" charset="0"/>
                <a:cs typeface="Arial" panose="020B0604020202020204" pitchFamily="34" charset="0"/>
              </a:rPr>
              <a:t>Summary of Case Study</a:t>
            </a:r>
            <a:br>
              <a:rPr lang="en-US" sz="4000" b="1" i="0" dirty="0">
                <a:solidFill>
                  <a:schemeClr val="accent1"/>
                </a:solidFill>
                <a:effectLst>
                  <a:outerShdw blurRad="38100" dist="38100" dir="2700000" algn="tl">
                    <a:srgbClr val="000000">
                      <a:alpha val="43137"/>
                    </a:srgbClr>
                  </a:outerShdw>
                </a:effectLst>
                <a:latin typeface="Arial" panose="020B0604020202020204" pitchFamily="34" charset="0"/>
                <a:ea typeface="Calibri" panose="020F0502020204030204" pitchFamily="34" charset="0"/>
                <a:cs typeface="Arial" panose="020B0604020202020204" pitchFamily="34" charset="0"/>
              </a:rPr>
            </a:br>
            <a:endParaRPr lang="en-IN" sz="4000" b="1" dirty="0">
              <a:solidFill>
                <a:schemeClr val="accent1"/>
              </a:solidFill>
              <a:effectLst>
                <a:outerShdw blurRad="38100" dist="38100" dir="2700000" algn="tl">
                  <a:srgbClr val="000000">
                    <a:alpha val="43137"/>
                  </a:srgbClr>
                </a:outerShdw>
              </a:effectLst>
              <a:latin typeface="Arial" panose="020B0604020202020204" pitchFamily="34" charset="0"/>
              <a:ea typeface="Calibri" panose="020F0502020204030204" pitchFamily="34" charset="0"/>
              <a:cs typeface="Arial" panose="020B0604020202020204" pitchFamily="34" charset="0"/>
            </a:endParaRPr>
          </a:p>
        </p:txBody>
      </p:sp>
      <p:sp>
        <p:nvSpPr>
          <p:cNvPr id="7" name="TextBox 6">
            <a:extLst>
              <a:ext uri="{FF2B5EF4-FFF2-40B4-BE49-F238E27FC236}">
                <a16:creationId xmlns:a16="http://schemas.microsoft.com/office/drawing/2014/main" id="{D3C23A14-BA1C-409D-AC0E-359A3AD55438}"/>
              </a:ext>
            </a:extLst>
          </p:cNvPr>
          <p:cNvSpPr txBox="1"/>
          <p:nvPr/>
        </p:nvSpPr>
        <p:spPr>
          <a:xfrm>
            <a:off x="376530" y="2106998"/>
            <a:ext cx="7064943" cy="984885"/>
          </a:xfrm>
          <a:prstGeom prst="rect">
            <a:avLst/>
          </a:prstGeom>
          <a:noFill/>
        </p:spPr>
        <p:txBody>
          <a:bodyPr wrap="square" rtlCol="0">
            <a:spAutoFit/>
          </a:bodyPr>
          <a:lstStyle/>
          <a:p>
            <a:r>
              <a:rPr lang="en-US" sz="2000" b="1" i="0" dirty="0">
                <a:solidFill>
                  <a:schemeClr val="tx1">
                    <a:lumMod val="75000"/>
                    <a:lumOff val="25000"/>
                  </a:schemeClr>
                </a:solidFill>
                <a:latin typeface="Calibri" panose="020F0502020204030204" pitchFamily="34" charset="0"/>
                <a:ea typeface="Calibri" panose="020F0502020204030204" pitchFamily="34" charset="0"/>
                <a:cs typeface="Calibri" panose="020F0502020204030204" pitchFamily="34" charset="0"/>
              </a:rPr>
              <a:t>Systemic Effects and Theory Critical Failures.</a:t>
            </a:r>
            <a:br>
              <a:rPr lang="en-US" sz="2000" b="1" i="0" dirty="0">
                <a:solidFill>
                  <a:schemeClr val="tx1">
                    <a:lumMod val="75000"/>
                    <a:lumOff val="25000"/>
                  </a:schemeClr>
                </a:solidFill>
                <a:latin typeface="Calibri" panose="020F0502020204030204" pitchFamily="34" charset="0"/>
                <a:ea typeface="Calibri" panose="020F0502020204030204" pitchFamily="34" charset="0"/>
                <a:cs typeface="Calibri" panose="020F0502020204030204" pitchFamily="34" charset="0"/>
              </a:rPr>
            </a:br>
            <a:endParaRPr lang="en-IN" sz="2000" b="1" dirty="0">
              <a:solidFill>
                <a:schemeClr val="tx1">
                  <a:lumMod val="75000"/>
                  <a:lumOff val="25000"/>
                </a:schemeClr>
              </a:solidFill>
              <a:latin typeface="Calibri" panose="020F0502020204030204" pitchFamily="34" charset="0"/>
              <a:ea typeface="Calibri" panose="020F0502020204030204" pitchFamily="34" charset="0"/>
              <a:cs typeface="Calibri" panose="020F0502020204030204" pitchFamily="34" charset="0"/>
            </a:endParaRPr>
          </a:p>
          <a:p>
            <a:endParaRPr lang="en-IN" dirty="0"/>
          </a:p>
        </p:txBody>
      </p:sp>
      <p:sp>
        <p:nvSpPr>
          <p:cNvPr id="5" name="Content Placeholder 4">
            <a:extLst>
              <a:ext uri="{FF2B5EF4-FFF2-40B4-BE49-F238E27FC236}">
                <a16:creationId xmlns:a16="http://schemas.microsoft.com/office/drawing/2014/main" id="{715972FF-0E21-40CD-A014-A38F0A3432A3}"/>
              </a:ext>
            </a:extLst>
          </p:cNvPr>
          <p:cNvSpPr>
            <a:spLocks noGrp="1"/>
          </p:cNvSpPr>
          <p:nvPr>
            <p:ph idx="1"/>
          </p:nvPr>
        </p:nvSpPr>
        <p:spPr>
          <a:xfrm>
            <a:off x="376530" y="2640458"/>
            <a:ext cx="11438939" cy="3976099"/>
          </a:xfrm>
        </p:spPr>
        <p:txBody>
          <a:bodyPr>
            <a:normAutofit fontScale="25000" lnSpcReduction="20000"/>
          </a:bodyPr>
          <a:lstStyle/>
          <a:p>
            <a:pPr marL="0" indent="0">
              <a:lnSpc>
                <a:spcPct val="120000"/>
              </a:lnSpc>
              <a:buNone/>
            </a:pPr>
            <a:r>
              <a:rPr lang="en-US" sz="7200" b="1" dirty="0">
                <a:solidFill>
                  <a:schemeClr val="tx1">
                    <a:lumMod val="75000"/>
                    <a:lumOff val="25000"/>
                  </a:schemeClr>
                </a:solidFill>
                <a:latin typeface="Arial" panose="020B0604020202020204" pitchFamily="34" charset="0"/>
                <a:ea typeface="Calibri" panose="020F0502020204030204" pitchFamily="34" charset="0"/>
                <a:cs typeface="Arial" panose="020B0604020202020204" pitchFamily="34" charset="0"/>
              </a:rPr>
              <a:t>1. </a:t>
            </a:r>
            <a:r>
              <a:rPr lang="en-US" sz="7200" b="1" i="0" dirty="0">
                <a:solidFill>
                  <a:schemeClr val="tx1">
                    <a:lumMod val="75000"/>
                    <a:lumOff val="25000"/>
                  </a:schemeClr>
                </a:solidFill>
                <a:latin typeface="Arial" panose="020B0604020202020204" pitchFamily="34" charset="0"/>
                <a:ea typeface="Calibri" panose="020F0502020204030204" pitchFamily="34" charset="0"/>
                <a:cs typeface="Arial" panose="020B0604020202020204" pitchFamily="34" charset="0"/>
              </a:rPr>
              <a:t>Maintenance Failure: </a:t>
            </a:r>
            <a:r>
              <a:rPr lang="en-US" sz="7200" b="0" i="0" dirty="0">
                <a:solidFill>
                  <a:schemeClr val="tx1">
                    <a:lumMod val="75000"/>
                    <a:lumOff val="25000"/>
                  </a:schemeClr>
                </a:solidFill>
                <a:latin typeface="Arial" panose="020B0604020202020204" pitchFamily="34" charset="0"/>
                <a:ea typeface="Calibri" panose="020F0502020204030204" pitchFamily="34" charset="0"/>
                <a:cs typeface="Arial" panose="020B0604020202020204" pitchFamily="34" charset="0"/>
              </a:rPr>
              <a:t>Oxygen plant failed to turn on back up.</a:t>
            </a:r>
            <a:r>
              <a:rPr lang="en-IN" sz="7200" i="0" dirty="0">
                <a:solidFill>
                  <a:schemeClr val="tx1">
                    <a:lumMod val="75000"/>
                    <a:lumOff val="25000"/>
                  </a:schemeClr>
                </a:solidFill>
                <a:latin typeface="Arial" panose="020B0604020202020204" pitchFamily="34" charset="0"/>
                <a:ea typeface="Calibri" panose="020F0502020204030204" pitchFamily="34" charset="0"/>
                <a:cs typeface="Arial" panose="020B0604020202020204" pitchFamily="34" charset="0"/>
              </a:rPr>
              <a:t> (Citizen Digital, 2025)</a:t>
            </a:r>
            <a:endParaRPr lang="en-IN" sz="7200" dirty="0">
              <a:solidFill>
                <a:schemeClr val="tx1">
                  <a:lumMod val="75000"/>
                  <a:lumOff val="25000"/>
                </a:schemeClr>
              </a:solidFill>
              <a:latin typeface="Arial" panose="020B0604020202020204" pitchFamily="34" charset="0"/>
              <a:ea typeface="Calibri" panose="020F0502020204030204" pitchFamily="34" charset="0"/>
              <a:cs typeface="Arial" panose="020B0604020202020204" pitchFamily="34" charset="0"/>
            </a:endParaRPr>
          </a:p>
          <a:p>
            <a:pPr marL="0" indent="0">
              <a:lnSpc>
                <a:spcPct val="120000"/>
              </a:lnSpc>
              <a:buNone/>
            </a:pPr>
            <a:r>
              <a:rPr lang="en-US" sz="7200" b="1" i="0" dirty="0">
                <a:solidFill>
                  <a:schemeClr val="tx1">
                    <a:lumMod val="75000"/>
                    <a:lumOff val="25000"/>
                  </a:schemeClr>
                </a:solidFill>
                <a:latin typeface="Arial" panose="020B0604020202020204" pitchFamily="34" charset="0"/>
                <a:ea typeface="Calibri" panose="020F0502020204030204" pitchFamily="34" charset="0"/>
                <a:cs typeface="Arial" panose="020B0604020202020204" pitchFamily="34" charset="0"/>
              </a:rPr>
              <a:t>2. Infrastructure Gap:</a:t>
            </a:r>
            <a:r>
              <a:rPr lang="en-US" sz="7200" b="0" i="0" dirty="0">
                <a:solidFill>
                  <a:schemeClr val="tx1">
                    <a:lumMod val="75000"/>
                    <a:lumOff val="25000"/>
                  </a:schemeClr>
                </a:solidFill>
                <a:latin typeface="Arial" panose="020B0604020202020204" pitchFamily="34" charset="0"/>
                <a:ea typeface="Calibri" panose="020F0502020204030204" pitchFamily="34" charset="0"/>
                <a:cs typeface="Arial" panose="020B0604020202020204" pitchFamily="34" charset="0"/>
              </a:rPr>
              <a:t> No automatic switch over to oxygen supply.</a:t>
            </a:r>
            <a:r>
              <a:rPr lang="en-IN" sz="7200" i="0" dirty="0">
                <a:solidFill>
                  <a:schemeClr val="tx1">
                    <a:lumMod val="75000"/>
                    <a:lumOff val="25000"/>
                  </a:schemeClr>
                </a:solidFill>
                <a:latin typeface="Arial" panose="020B0604020202020204" pitchFamily="34" charset="0"/>
                <a:ea typeface="Calibri" panose="020F0502020204030204" pitchFamily="34" charset="0"/>
                <a:cs typeface="Arial" panose="020B0604020202020204" pitchFamily="34" charset="0"/>
              </a:rPr>
              <a:t> </a:t>
            </a:r>
            <a:r>
              <a:rPr lang="en-IN" sz="7200" dirty="0">
                <a:solidFill>
                  <a:schemeClr val="tx1">
                    <a:lumMod val="75000"/>
                    <a:lumOff val="25000"/>
                  </a:schemeClr>
                </a:solidFill>
                <a:latin typeface="Arial" panose="020B0604020202020204" pitchFamily="34" charset="0"/>
                <a:ea typeface="Calibri" panose="020F0502020204030204" pitchFamily="34" charset="0"/>
                <a:cs typeface="Arial" panose="020B0604020202020204" pitchFamily="34" charset="0"/>
              </a:rPr>
              <a:t>(CAJ, 2025).</a:t>
            </a:r>
            <a:endParaRPr lang="en-IN" sz="6400" dirty="0">
              <a:solidFill>
                <a:schemeClr val="tx1">
                  <a:lumMod val="75000"/>
                  <a:lumOff val="25000"/>
                </a:schemeClr>
              </a:solidFill>
              <a:latin typeface="Arial" panose="020B0604020202020204" pitchFamily="34" charset="0"/>
              <a:ea typeface="Calibri" panose="020F0502020204030204" pitchFamily="34" charset="0"/>
              <a:cs typeface="Arial" panose="020B0604020202020204" pitchFamily="34" charset="0"/>
            </a:endParaRPr>
          </a:p>
          <a:p>
            <a:pPr marL="0" indent="0">
              <a:lnSpc>
                <a:spcPct val="120000"/>
              </a:lnSpc>
              <a:buNone/>
            </a:pPr>
            <a:r>
              <a:rPr lang="en-US" sz="7200" b="1" i="0" dirty="0">
                <a:solidFill>
                  <a:schemeClr val="tx1">
                    <a:lumMod val="75000"/>
                    <a:lumOff val="25000"/>
                  </a:schemeClr>
                </a:solidFill>
                <a:latin typeface="Arial" panose="020B0604020202020204" pitchFamily="34" charset="0"/>
                <a:ea typeface="Calibri" panose="020F0502020204030204" pitchFamily="34" charset="0"/>
                <a:cs typeface="Arial" panose="020B0604020202020204" pitchFamily="34" charset="0"/>
              </a:rPr>
              <a:t>3. Human Factor:</a:t>
            </a:r>
            <a:r>
              <a:rPr lang="en-US" sz="7200" b="0" i="0" dirty="0">
                <a:solidFill>
                  <a:schemeClr val="tx1">
                    <a:lumMod val="75000"/>
                    <a:lumOff val="25000"/>
                  </a:schemeClr>
                </a:solidFill>
                <a:latin typeface="Arial" panose="020B0604020202020204" pitchFamily="34" charset="0"/>
                <a:ea typeface="Calibri" panose="020F0502020204030204" pitchFamily="34" charset="0"/>
                <a:cs typeface="Arial" panose="020B0604020202020204" pitchFamily="34" charset="0"/>
              </a:rPr>
              <a:t> The lack of coordination between clinical staff and engineers.</a:t>
            </a:r>
            <a:r>
              <a:rPr lang="en-IN" sz="7200" i="0" dirty="0">
                <a:solidFill>
                  <a:schemeClr val="tx1">
                    <a:lumMod val="75000"/>
                    <a:lumOff val="25000"/>
                  </a:schemeClr>
                </a:solidFill>
                <a:latin typeface="Arial" panose="020B0604020202020204" pitchFamily="34" charset="0"/>
                <a:ea typeface="Calibri" panose="020F0502020204030204" pitchFamily="34" charset="0"/>
                <a:cs typeface="Arial" panose="020B0604020202020204" pitchFamily="34" charset="0"/>
              </a:rPr>
              <a:t> (Citizen Digital, 2025)</a:t>
            </a:r>
            <a:endParaRPr lang="en-US" sz="7200" b="0" i="0" dirty="0">
              <a:solidFill>
                <a:schemeClr val="tx1">
                  <a:lumMod val="75000"/>
                  <a:lumOff val="25000"/>
                </a:schemeClr>
              </a:solidFill>
              <a:latin typeface="Arial" panose="020B0604020202020204" pitchFamily="34" charset="0"/>
              <a:ea typeface="Calibri" panose="020F0502020204030204" pitchFamily="34" charset="0"/>
              <a:cs typeface="Arial" panose="020B0604020202020204" pitchFamily="34" charset="0"/>
            </a:endParaRPr>
          </a:p>
          <a:p>
            <a:pPr marL="0" indent="0">
              <a:lnSpc>
                <a:spcPct val="120000"/>
              </a:lnSpc>
              <a:buNone/>
            </a:pPr>
            <a:r>
              <a:rPr lang="en-US" sz="7200" b="1" i="0" dirty="0">
                <a:solidFill>
                  <a:schemeClr val="tx1">
                    <a:lumMod val="75000"/>
                    <a:lumOff val="25000"/>
                  </a:schemeClr>
                </a:solidFill>
                <a:latin typeface="Arial" panose="020B0604020202020204" pitchFamily="34" charset="0"/>
                <a:ea typeface="Calibri" panose="020F0502020204030204" pitchFamily="34" charset="0"/>
                <a:cs typeface="Arial" panose="020B0604020202020204" pitchFamily="34" charset="0"/>
              </a:rPr>
              <a:t>4. Policy Deficit: </a:t>
            </a:r>
            <a:r>
              <a:rPr lang="en-US" sz="7200" b="0" i="0" dirty="0">
                <a:solidFill>
                  <a:schemeClr val="tx1">
                    <a:lumMod val="75000"/>
                    <a:lumOff val="25000"/>
                  </a:schemeClr>
                </a:solidFill>
                <a:latin typeface="Arial" panose="020B0604020202020204" pitchFamily="34" charset="0"/>
                <a:ea typeface="Calibri" panose="020F0502020204030204" pitchFamily="34" charset="0"/>
                <a:cs typeface="Arial" panose="020B0604020202020204" pitchFamily="34" charset="0"/>
              </a:rPr>
              <a:t>No protocol of high-risk technical maintenance approved.</a:t>
            </a:r>
            <a:r>
              <a:rPr lang="en-IN" sz="7200" dirty="0">
                <a:solidFill>
                  <a:schemeClr val="tx1">
                    <a:lumMod val="75000"/>
                    <a:lumOff val="25000"/>
                  </a:schemeClr>
                </a:solidFill>
                <a:latin typeface="Arial" panose="020B0604020202020204" pitchFamily="34" charset="0"/>
                <a:ea typeface="Calibri" panose="020F0502020204030204" pitchFamily="34" charset="0"/>
                <a:cs typeface="Arial" panose="020B0604020202020204" pitchFamily="34" charset="0"/>
              </a:rPr>
              <a:t> (CAJ, 2025).</a:t>
            </a:r>
            <a:endParaRPr lang="en-US" sz="7200" b="0" i="0" dirty="0">
              <a:solidFill>
                <a:schemeClr val="tx1">
                  <a:lumMod val="75000"/>
                  <a:lumOff val="25000"/>
                </a:schemeClr>
              </a:solidFill>
              <a:latin typeface="Arial" panose="020B0604020202020204" pitchFamily="34" charset="0"/>
              <a:ea typeface="Calibri" panose="020F0502020204030204" pitchFamily="34" charset="0"/>
              <a:cs typeface="Arial" panose="020B0604020202020204" pitchFamily="34" charset="0"/>
            </a:endParaRPr>
          </a:p>
          <a:p>
            <a:pPr marL="0" indent="0">
              <a:lnSpc>
                <a:spcPct val="120000"/>
              </a:lnSpc>
              <a:buNone/>
            </a:pPr>
            <a:r>
              <a:rPr lang="en-US" sz="7200" b="1" i="0" dirty="0">
                <a:solidFill>
                  <a:schemeClr val="tx1">
                    <a:lumMod val="75000"/>
                    <a:lumOff val="25000"/>
                  </a:schemeClr>
                </a:solidFill>
                <a:latin typeface="Arial" panose="020B0604020202020204" pitchFamily="34" charset="0"/>
                <a:ea typeface="Calibri" panose="020F0502020204030204" pitchFamily="34" charset="0"/>
                <a:cs typeface="Arial" panose="020B0604020202020204" pitchFamily="34" charset="0"/>
              </a:rPr>
              <a:t>5. Delay in Communication: </a:t>
            </a:r>
            <a:r>
              <a:rPr lang="en-US" sz="7200" b="0" i="0" dirty="0">
                <a:solidFill>
                  <a:schemeClr val="tx1">
                    <a:lumMod val="75000"/>
                    <a:lumOff val="25000"/>
                  </a:schemeClr>
                </a:solidFill>
                <a:latin typeface="Arial" panose="020B0604020202020204" pitchFamily="34" charset="0"/>
                <a:ea typeface="Calibri" panose="020F0502020204030204" pitchFamily="34" charset="0"/>
                <a:cs typeface="Arial" panose="020B0604020202020204" pitchFamily="34" charset="0"/>
              </a:rPr>
              <a:t>Delays by Wards; no alerts in the real-time system.</a:t>
            </a:r>
            <a:r>
              <a:rPr lang="en-IN" sz="7200" i="0" dirty="0">
                <a:solidFill>
                  <a:schemeClr val="tx1">
                    <a:lumMod val="75000"/>
                    <a:lumOff val="25000"/>
                  </a:schemeClr>
                </a:solidFill>
                <a:latin typeface="Arial" panose="020B0604020202020204" pitchFamily="34" charset="0"/>
                <a:ea typeface="Calibri" panose="020F0502020204030204" pitchFamily="34" charset="0"/>
                <a:cs typeface="Arial" panose="020B0604020202020204" pitchFamily="34" charset="0"/>
              </a:rPr>
              <a:t> (Citizen Digital, 2025)</a:t>
            </a:r>
            <a:endParaRPr lang="en-US" sz="7200" b="0" i="0" dirty="0">
              <a:solidFill>
                <a:schemeClr val="tx1">
                  <a:lumMod val="75000"/>
                  <a:lumOff val="25000"/>
                </a:schemeClr>
              </a:solidFill>
              <a:latin typeface="Arial" panose="020B0604020202020204" pitchFamily="34" charset="0"/>
              <a:ea typeface="Calibri" panose="020F0502020204030204" pitchFamily="34" charset="0"/>
              <a:cs typeface="Arial" panose="020B0604020202020204" pitchFamily="34" charset="0"/>
            </a:endParaRPr>
          </a:p>
          <a:p>
            <a:pPr marL="0" indent="0">
              <a:lnSpc>
                <a:spcPct val="120000"/>
              </a:lnSpc>
              <a:buNone/>
            </a:pPr>
            <a:r>
              <a:rPr lang="en-US" sz="7200" b="1" i="0" dirty="0">
                <a:solidFill>
                  <a:schemeClr val="tx1">
                    <a:lumMod val="75000"/>
                    <a:lumOff val="25000"/>
                  </a:schemeClr>
                </a:solidFill>
                <a:latin typeface="Arial" panose="020B0604020202020204" pitchFamily="34" charset="0"/>
                <a:ea typeface="Calibri" panose="020F0502020204030204" pitchFamily="34" charset="0"/>
                <a:cs typeface="Arial" panose="020B0604020202020204" pitchFamily="34" charset="0"/>
              </a:rPr>
              <a:t>6. Impact on Patient Safety: </a:t>
            </a:r>
            <a:r>
              <a:rPr lang="en-US" sz="7200" b="0" i="0" dirty="0">
                <a:solidFill>
                  <a:schemeClr val="tx1">
                    <a:lumMod val="75000"/>
                    <a:lumOff val="25000"/>
                  </a:schemeClr>
                </a:solidFill>
                <a:latin typeface="Arial" panose="020B0604020202020204" pitchFamily="34" charset="0"/>
                <a:ea typeface="Calibri" panose="020F0502020204030204" pitchFamily="34" charset="0"/>
                <a:cs typeface="Arial" panose="020B0604020202020204" pitchFamily="34" charset="0"/>
              </a:rPr>
              <a:t>3 avoidable deaths of ICU patients.</a:t>
            </a:r>
            <a:r>
              <a:rPr lang="en-IN" sz="7200" i="0" dirty="0">
                <a:solidFill>
                  <a:schemeClr val="tx1">
                    <a:lumMod val="75000"/>
                    <a:lumOff val="25000"/>
                  </a:schemeClr>
                </a:solidFill>
                <a:latin typeface="Arial" panose="020B0604020202020204" pitchFamily="34" charset="0"/>
                <a:ea typeface="Calibri" panose="020F0502020204030204" pitchFamily="34" charset="0"/>
                <a:cs typeface="Arial" panose="020B0604020202020204" pitchFamily="34" charset="0"/>
              </a:rPr>
              <a:t> (Nation Africa, 2025)</a:t>
            </a:r>
            <a:endParaRPr lang="en-US" sz="7200" b="0" i="0" dirty="0">
              <a:solidFill>
                <a:schemeClr val="tx1">
                  <a:lumMod val="75000"/>
                  <a:lumOff val="25000"/>
                </a:schemeClr>
              </a:solidFill>
              <a:latin typeface="Arial" panose="020B0604020202020204" pitchFamily="34" charset="0"/>
              <a:ea typeface="Calibri" panose="020F0502020204030204" pitchFamily="34" charset="0"/>
              <a:cs typeface="Arial" panose="020B0604020202020204" pitchFamily="34" charset="0"/>
            </a:endParaRPr>
          </a:p>
          <a:p>
            <a:pPr marL="0" indent="0">
              <a:lnSpc>
                <a:spcPct val="120000"/>
              </a:lnSpc>
              <a:buNone/>
            </a:pPr>
            <a:r>
              <a:rPr lang="en-US" sz="7200" b="1" i="0" dirty="0">
                <a:solidFill>
                  <a:schemeClr val="tx1">
                    <a:lumMod val="75000"/>
                    <a:lumOff val="25000"/>
                  </a:schemeClr>
                </a:solidFill>
                <a:latin typeface="Arial" panose="020B0604020202020204" pitchFamily="34" charset="0"/>
                <a:ea typeface="Calibri" panose="020F0502020204030204" pitchFamily="34" charset="0"/>
                <a:cs typeface="Arial" panose="020B0604020202020204" pitchFamily="34" charset="0"/>
              </a:rPr>
              <a:t>7. Governance Response: </a:t>
            </a:r>
            <a:r>
              <a:rPr lang="en-US" sz="7200" b="0" i="0" dirty="0">
                <a:solidFill>
                  <a:schemeClr val="tx1">
                    <a:lumMod val="75000"/>
                    <a:lumOff val="25000"/>
                  </a:schemeClr>
                </a:solidFill>
                <a:latin typeface="Arial" panose="020B0604020202020204" pitchFamily="34" charset="0"/>
                <a:ea typeface="Calibri" panose="020F0502020204030204" pitchFamily="34" charset="0"/>
                <a:cs typeface="Arial" panose="020B0604020202020204" pitchFamily="34" charset="0"/>
              </a:rPr>
              <a:t>CAJ inquiry and Governor taskforce established.</a:t>
            </a:r>
            <a:r>
              <a:rPr lang="en-US" sz="7200" i="0" dirty="0">
                <a:solidFill>
                  <a:schemeClr val="tx1">
                    <a:lumMod val="75000"/>
                    <a:lumOff val="25000"/>
                  </a:schemeClr>
                </a:solidFill>
                <a:effectLst/>
                <a:latin typeface="Arial" panose="020B0604020202020204" pitchFamily="34" charset="0"/>
                <a:ea typeface="Calibri" panose="020F0502020204030204" pitchFamily="34" charset="0"/>
                <a:cs typeface="Arial" panose="020B0604020202020204" pitchFamily="34" charset="0"/>
              </a:rPr>
              <a:t> (Citizen Digital, 2025; Kenya News Agency, 2025)</a:t>
            </a:r>
            <a:endParaRPr lang="en-US" sz="7200" b="0" i="0" dirty="0">
              <a:solidFill>
                <a:schemeClr val="tx1">
                  <a:lumMod val="75000"/>
                  <a:lumOff val="25000"/>
                </a:schemeClr>
              </a:solidFill>
              <a:latin typeface="Arial" panose="020B0604020202020204" pitchFamily="34" charset="0"/>
              <a:ea typeface="Calibri" panose="020F0502020204030204" pitchFamily="34" charset="0"/>
              <a:cs typeface="Arial" panose="020B0604020202020204" pitchFamily="34" charset="0"/>
            </a:endParaRPr>
          </a:p>
          <a:p>
            <a:pPr marL="0" indent="0">
              <a:lnSpc>
                <a:spcPct val="120000"/>
              </a:lnSpc>
              <a:buNone/>
            </a:pPr>
            <a:r>
              <a:rPr lang="en-US" sz="7200" b="1" i="0" dirty="0">
                <a:solidFill>
                  <a:schemeClr val="tx1">
                    <a:lumMod val="75000"/>
                    <a:lumOff val="25000"/>
                  </a:schemeClr>
                </a:solidFill>
                <a:latin typeface="Arial" panose="020B0604020202020204" pitchFamily="34" charset="0"/>
                <a:ea typeface="Calibri" panose="020F0502020204030204" pitchFamily="34" charset="0"/>
                <a:cs typeface="Arial" panose="020B0604020202020204" pitchFamily="34" charset="0"/>
              </a:rPr>
              <a:t>8. Operational Disruption: </a:t>
            </a:r>
            <a:r>
              <a:rPr lang="en-US" sz="7200" b="0" i="0" dirty="0">
                <a:solidFill>
                  <a:schemeClr val="tx1">
                    <a:lumMod val="75000"/>
                    <a:lumOff val="25000"/>
                  </a:schemeClr>
                </a:solidFill>
                <a:latin typeface="Arial" panose="020B0604020202020204" pitchFamily="34" charset="0"/>
                <a:ea typeface="Calibri" panose="020F0502020204030204" pitchFamily="34" charset="0"/>
                <a:cs typeface="Arial" panose="020B0604020202020204" pitchFamily="34" charset="0"/>
              </a:rPr>
              <a:t>Alteration of elective procedures and overload of ICU.</a:t>
            </a:r>
            <a:r>
              <a:rPr lang="en-IN" sz="7200" dirty="0">
                <a:solidFill>
                  <a:schemeClr val="tx1">
                    <a:lumMod val="75000"/>
                    <a:lumOff val="25000"/>
                  </a:schemeClr>
                </a:solidFill>
                <a:latin typeface="Arial" panose="020B0604020202020204" pitchFamily="34" charset="0"/>
                <a:ea typeface="Calibri" panose="020F0502020204030204" pitchFamily="34" charset="0"/>
                <a:cs typeface="Arial" panose="020B0604020202020204" pitchFamily="34" charset="0"/>
              </a:rPr>
              <a:t> (CAJ, 2025).</a:t>
            </a:r>
            <a:endParaRPr lang="en-US" sz="7200" b="0" i="0" dirty="0">
              <a:solidFill>
                <a:schemeClr val="tx1">
                  <a:lumMod val="75000"/>
                  <a:lumOff val="25000"/>
                </a:schemeClr>
              </a:solidFill>
              <a:latin typeface="Arial" panose="020B0604020202020204" pitchFamily="34" charset="0"/>
              <a:ea typeface="Calibri" panose="020F0502020204030204" pitchFamily="34" charset="0"/>
              <a:cs typeface="Arial" panose="020B0604020202020204" pitchFamily="34" charset="0"/>
            </a:endParaRPr>
          </a:p>
          <a:p>
            <a:pPr marL="0" indent="0">
              <a:lnSpc>
                <a:spcPct val="120000"/>
              </a:lnSpc>
              <a:buNone/>
            </a:pPr>
            <a:r>
              <a:rPr lang="en-US" sz="7200" b="1" i="0" dirty="0">
                <a:solidFill>
                  <a:schemeClr val="tx1">
                    <a:lumMod val="75000"/>
                    <a:lumOff val="25000"/>
                  </a:schemeClr>
                </a:solidFill>
                <a:latin typeface="Arial" panose="020B0604020202020204" pitchFamily="34" charset="0"/>
                <a:ea typeface="Calibri" panose="020F0502020204030204" pitchFamily="34" charset="0"/>
                <a:cs typeface="Arial" panose="020B0604020202020204" pitchFamily="34" charset="0"/>
              </a:rPr>
              <a:t>9. Systemic Learning: </a:t>
            </a:r>
            <a:r>
              <a:rPr lang="en-US" sz="7200" b="0" i="0" dirty="0">
                <a:solidFill>
                  <a:schemeClr val="tx1">
                    <a:lumMod val="75000"/>
                    <a:lumOff val="25000"/>
                  </a:schemeClr>
                </a:solidFill>
                <a:latin typeface="Arial" panose="020B0604020202020204" pitchFamily="34" charset="0"/>
                <a:ea typeface="Calibri" panose="020F0502020204030204" pitchFamily="34" charset="0"/>
                <a:cs typeface="Arial" panose="020B0604020202020204" pitchFamily="34" charset="0"/>
              </a:rPr>
              <a:t>Understanding the importance of risk assessment prior to the maintenance of plants. .</a:t>
            </a:r>
            <a:r>
              <a:rPr lang="en-IN" sz="7200" i="0" dirty="0">
                <a:solidFill>
                  <a:schemeClr val="tx1">
                    <a:lumMod val="75000"/>
                    <a:lumOff val="25000"/>
                  </a:schemeClr>
                </a:solidFill>
                <a:latin typeface="Arial" panose="020B0604020202020204" pitchFamily="34" charset="0"/>
                <a:ea typeface="Calibri" panose="020F0502020204030204" pitchFamily="34" charset="0"/>
                <a:cs typeface="Arial" panose="020B0604020202020204" pitchFamily="34" charset="0"/>
              </a:rPr>
              <a:t> (Citizen Digital, 2025)</a:t>
            </a:r>
            <a:endParaRPr lang="en-IN" sz="7200" dirty="0">
              <a:solidFill>
                <a:schemeClr val="tx1">
                  <a:lumMod val="75000"/>
                  <a:lumOff val="25000"/>
                </a:schemeClr>
              </a:solidFill>
              <a:latin typeface="Arial" panose="020B0604020202020204" pitchFamily="34" charset="0"/>
              <a:ea typeface="Calibri" panose="020F0502020204030204" pitchFamily="34" charset="0"/>
              <a:cs typeface="Arial" panose="020B0604020202020204" pitchFamily="34" charset="0"/>
            </a:endParaRPr>
          </a:p>
          <a:p>
            <a:pPr>
              <a:lnSpc>
                <a:spcPct val="120000"/>
              </a:lnSpc>
            </a:pPr>
            <a:endParaRPr lang="en-IN"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840900917"/>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58BB49C-01AD-428F-A6CC-01F52B8707BC}"/>
              </a:ext>
            </a:extLst>
          </p:cNvPr>
          <p:cNvSpPr>
            <a:spLocks noGrp="1"/>
          </p:cNvSpPr>
          <p:nvPr>
            <p:ph type="title"/>
          </p:nvPr>
        </p:nvSpPr>
        <p:spPr/>
        <p:txBody>
          <a:bodyPr>
            <a:normAutofit fontScale="90000"/>
          </a:bodyPr>
          <a:lstStyle/>
          <a:p>
            <a:pPr algn="ctr"/>
            <a:br>
              <a:rPr lang="en-IN" sz="4000" b="1" dirty="0">
                <a:solidFill>
                  <a:schemeClr val="accent1"/>
                </a:solidFill>
                <a:effectLst>
                  <a:outerShdw blurRad="38100" dist="38100" dir="2700000" algn="tl">
                    <a:srgbClr val="000000">
                      <a:alpha val="43137"/>
                    </a:srgbClr>
                  </a:outerShdw>
                </a:effectLst>
                <a:latin typeface="Arial" panose="020B0604020202020204" pitchFamily="34" charset="0"/>
                <a:ea typeface="Calibri" panose="020F0502020204030204" pitchFamily="34" charset="0"/>
                <a:cs typeface="Arial" panose="020B0604020202020204" pitchFamily="34" charset="0"/>
              </a:rPr>
            </a:br>
            <a:br>
              <a:rPr lang="en-IN" sz="4000" b="1" dirty="0">
                <a:solidFill>
                  <a:schemeClr val="accent1"/>
                </a:solidFill>
                <a:effectLst>
                  <a:outerShdw blurRad="38100" dist="38100" dir="2700000" algn="tl">
                    <a:srgbClr val="000000">
                      <a:alpha val="43137"/>
                    </a:srgbClr>
                  </a:outerShdw>
                </a:effectLst>
                <a:latin typeface="Arial" panose="020B0604020202020204" pitchFamily="34" charset="0"/>
                <a:ea typeface="Calibri" panose="020F0502020204030204" pitchFamily="34" charset="0"/>
                <a:cs typeface="Arial" panose="020B0604020202020204" pitchFamily="34" charset="0"/>
              </a:rPr>
            </a:br>
            <a:r>
              <a:rPr lang="en-IN" sz="4000" b="1" dirty="0">
                <a:solidFill>
                  <a:schemeClr val="accent1"/>
                </a:solidFill>
                <a:effectLst>
                  <a:outerShdw blurRad="38100" dist="38100" dir="2700000" algn="tl">
                    <a:srgbClr val="000000">
                      <a:alpha val="43137"/>
                    </a:srgbClr>
                  </a:outerShdw>
                </a:effectLst>
                <a:latin typeface="Arial" panose="020B0604020202020204" pitchFamily="34" charset="0"/>
                <a:ea typeface="Calibri" panose="020F0502020204030204" pitchFamily="34" charset="0"/>
                <a:cs typeface="Arial" panose="020B0604020202020204" pitchFamily="34" charset="0"/>
              </a:rPr>
              <a:t>Swiss Cheese Model – Layers and Holes Leading to Disaster</a:t>
            </a:r>
            <a:br>
              <a:rPr lang="en-IN" sz="1800" b="1" dirty="0">
                <a:solidFill>
                  <a:srgbClr val="2F5496"/>
                </a:solidFill>
                <a:effectLst>
                  <a:outerShdw blurRad="38100" dist="38100" dir="2700000" algn="tl">
                    <a:srgbClr val="000000">
                      <a:alpha val="43137"/>
                    </a:srgbClr>
                  </a:outerShdw>
                </a:effectLst>
                <a:latin typeface="Arial" panose="020B0604020202020204" pitchFamily="34" charset="0"/>
                <a:ea typeface="Times New Roman" panose="02020603050405020304" pitchFamily="18" charset="0"/>
                <a:cs typeface="Arial" panose="020B0604020202020204" pitchFamily="34" charset="0"/>
              </a:rPr>
            </a:br>
            <a:br>
              <a:rPr lang="en-US" b="1" i="0" dirty="0">
                <a:solidFill>
                  <a:srgbClr val="172B4D"/>
                </a:solidFill>
                <a:effectLst>
                  <a:outerShdw blurRad="38100" dist="38100" dir="2700000" algn="tl">
                    <a:srgbClr val="000000">
                      <a:alpha val="43137"/>
                    </a:srgbClr>
                  </a:outerShdw>
                </a:effectLst>
                <a:latin typeface="Arial" panose="020B0604020202020204" pitchFamily="34" charset="0"/>
                <a:cs typeface="Arial" panose="020B0604020202020204" pitchFamily="34" charset="0"/>
              </a:rPr>
            </a:br>
            <a:endParaRPr lang="en-IN" b="1" dirty="0">
              <a:effectLst>
                <a:outerShdw blurRad="38100" dist="38100" dir="2700000" algn="tl">
                  <a:srgbClr val="000000">
                    <a:alpha val="43137"/>
                  </a:srgbClr>
                </a:outerShdw>
              </a:effectLst>
              <a:latin typeface="Arial" panose="020B0604020202020204" pitchFamily="34" charset="0"/>
              <a:cs typeface="Arial" panose="020B0604020202020204" pitchFamily="34" charset="0"/>
            </a:endParaRPr>
          </a:p>
        </p:txBody>
      </p:sp>
      <p:graphicFrame>
        <p:nvGraphicFramePr>
          <p:cNvPr id="5" name="Table 4">
            <a:extLst>
              <a:ext uri="{FF2B5EF4-FFF2-40B4-BE49-F238E27FC236}">
                <a16:creationId xmlns:a16="http://schemas.microsoft.com/office/drawing/2014/main" id="{4AD2A105-020B-4629-BD4D-5CE9403188FB}"/>
              </a:ext>
            </a:extLst>
          </p:cNvPr>
          <p:cNvGraphicFramePr>
            <a:graphicFrameLocks noGrp="1"/>
          </p:cNvGraphicFramePr>
          <p:nvPr>
            <p:extLst>
              <p:ext uri="{D42A27DB-BD31-4B8C-83A1-F6EECF244321}">
                <p14:modId xmlns:p14="http://schemas.microsoft.com/office/powerpoint/2010/main" val="2660841722"/>
              </p:ext>
            </p:extLst>
          </p:nvPr>
        </p:nvGraphicFramePr>
        <p:xfrm>
          <a:off x="5952162" y="2073983"/>
          <a:ext cx="6096000" cy="4689416"/>
        </p:xfrm>
        <a:graphic>
          <a:graphicData uri="http://schemas.openxmlformats.org/drawingml/2006/table">
            <a:tbl>
              <a:tblPr firstRow="1" firstCol="1" bandRow="1">
                <a:tableStyleId>{5C22544A-7EE6-4342-B048-85BDC9FD1C3A}</a:tableStyleId>
              </a:tblPr>
              <a:tblGrid>
                <a:gridCol w="1526438">
                  <a:extLst>
                    <a:ext uri="{9D8B030D-6E8A-4147-A177-3AD203B41FA5}">
                      <a16:colId xmlns:a16="http://schemas.microsoft.com/office/drawing/2014/main" val="3683326850"/>
                    </a:ext>
                  </a:extLst>
                </a:gridCol>
                <a:gridCol w="1755083">
                  <a:extLst>
                    <a:ext uri="{9D8B030D-6E8A-4147-A177-3AD203B41FA5}">
                      <a16:colId xmlns:a16="http://schemas.microsoft.com/office/drawing/2014/main" val="1248179915"/>
                    </a:ext>
                  </a:extLst>
                </a:gridCol>
                <a:gridCol w="2814479">
                  <a:extLst>
                    <a:ext uri="{9D8B030D-6E8A-4147-A177-3AD203B41FA5}">
                      <a16:colId xmlns:a16="http://schemas.microsoft.com/office/drawing/2014/main" val="1572822478"/>
                    </a:ext>
                  </a:extLst>
                </a:gridCol>
              </a:tblGrid>
              <a:tr h="429836">
                <a:tc>
                  <a:txBody>
                    <a:bodyPr/>
                    <a:lstStyle/>
                    <a:p>
                      <a:pPr algn="ctr">
                        <a:lnSpc>
                          <a:spcPct val="100000"/>
                        </a:lnSpc>
                        <a:spcAft>
                          <a:spcPts val="800"/>
                        </a:spcAft>
                      </a:pPr>
                      <a:r>
                        <a:rPr lang="en-IN" sz="1600" dirty="0">
                          <a:solidFill>
                            <a:schemeClr val="bg1"/>
                          </a:solidFill>
                          <a:effectLst>
                            <a:outerShdw blurRad="38100" dist="38100" dir="2700000" algn="tl">
                              <a:srgbClr val="000000">
                                <a:alpha val="43137"/>
                              </a:srgbClr>
                            </a:outerShdw>
                          </a:effectLst>
                          <a:latin typeface="Arial" panose="020B0604020202020204" pitchFamily="34" charset="0"/>
                          <a:ea typeface="Calibri" panose="020F0502020204030204" pitchFamily="34" charset="0"/>
                          <a:cs typeface="Arial" panose="020B0604020202020204" pitchFamily="34" charset="0"/>
                        </a:rPr>
                        <a:t>System Layer</a:t>
                      </a:r>
                    </a:p>
                  </a:txBody>
                  <a:tcPr marL="9525" marR="9525" marT="9525" marB="9525" anchor="ctr"/>
                </a:tc>
                <a:tc>
                  <a:txBody>
                    <a:bodyPr/>
                    <a:lstStyle/>
                    <a:p>
                      <a:pPr algn="ctr">
                        <a:lnSpc>
                          <a:spcPct val="100000"/>
                        </a:lnSpc>
                        <a:spcAft>
                          <a:spcPts val="800"/>
                        </a:spcAft>
                      </a:pPr>
                      <a:r>
                        <a:rPr lang="en-IN" sz="1600" dirty="0">
                          <a:solidFill>
                            <a:schemeClr val="bg1"/>
                          </a:solidFill>
                          <a:effectLst>
                            <a:outerShdw blurRad="38100" dist="38100" dir="2700000" algn="tl">
                              <a:srgbClr val="000000">
                                <a:alpha val="43137"/>
                              </a:srgbClr>
                            </a:outerShdw>
                          </a:effectLst>
                          <a:latin typeface="Arial" panose="020B0604020202020204" pitchFamily="34" charset="0"/>
                          <a:ea typeface="Calibri" panose="020F0502020204030204" pitchFamily="34" charset="0"/>
                          <a:cs typeface="Arial" panose="020B0604020202020204" pitchFamily="34" charset="0"/>
                        </a:rPr>
                        <a:t>Hole / Weakness</a:t>
                      </a:r>
                    </a:p>
                  </a:txBody>
                  <a:tcPr marL="9525" marR="9525" marT="9525" marB="9525" anchor="ctr"/>
                </a:tc>
                <a:tc>
                  <a:txBody>
                    <a:bodyPr/>
                    <a:lstStyle/>
                    <a:p>
                      <a:pPr algn="ctr">
                        <a:lnSpc>
                          <a:spcPct val="100000"/>
                        </a:lnSpc>
                        <a:spcAft>
                          <a:spcPts val="800"/>
                        </a:spcAft>
                      </a:pPr>
                      <a:r>
                        <a:rPr lang="en-IN" sz="1600" dirty="0">
                          <a:solidFill>
                            <a:schemeClr val="bg1"/>
                          </a:solidFill>
                          <a:effectLst>
                            <a:outerShdw blurRad="38100" dist="38100" dir="2700000" algn="tl">
                              <a:srgbClr val="000000">
                                <a:alpha val="43137"/>
                              </a:srgbClr>
                            </a:outerShdw>
                          </a:effectLst>
                          <a:latin typeface="Arial" panose="020B0604020202020204" pitchFamily="34" charset="0"/>
                          <a:ea typeface="Calibri" panose="020F0502020204030204" pitchFamily="34" charset="0"/>
                          <a:cs typeface="Arial" panose="020B0604020202020204" pitchFamily="34" charset="0"/>
                        </a:rPr>
                        <a:t>Description</a:t>
                      </a:r>
                    </a:p>
                  </a:txBody>
                  <a:tcPr marL="9525" marR="9525" marT="9525" marB="9525" anchor="ctr"/>
                </a:tc>
                <a:extLst>
                  <a:ext uri="{0D108BD9-81ED-4DB2-BD59-A6C34878D82A}">
                    <a16:rowId xmlns:a16="http://schemas.microsoft.com/office/drawing/2014/main" val="380856537"/>
                  </a:ext>
                </a:extLst>
              </a:tr>
              <a:tr h="713665">
                <a:tc>
                  <a:txBody>
                    <a:bodyPr/>
                    <a:lstStyle/>
                    <a:p>
                      <a:pPr algn="ctr">
                        <a:lnSpc>
                          <a:spcPct val="100000"/>
                        </a:lnSpc>
                        <a:spcAft>
                          <a:spcPts val="800"/>
                        </a:spcAft>
                      </a:pPr>
                      <a:r>
                        <a:rPr lang="en-IN" sz="1600" dirty="0">
                          <a:solidFill>
                            <a:schemeClr val="bg1"/>
                          </a:solidFill>
                          <a:effectLst>
                            <a:outerShdw blurRad="38100" dist="38100" dir="2700000" algn="tl">
                              <a:srgbClr val="000000">
                                <a:alpha val="43137"/>
                              </a:srgbClr>
                            </a:outerShdw>
                          </a:effectLst>
                          <a:latin typeface="Arial" panose="020B0604020202020204" pitchFamily="34" charset="0"/>
                          <a:ea typeface="Calibri" panose="020F0502020204030204" pitchFamily="34" charset="0"/>
                          <a:cs typeface="Arial" panose="020B0604020202020204" pitchFamily="34" charset="0"/>
                        </a:rPr>
                        <a:t>Infrastructure</a:t>
                      </a:r>
                    </a:p>
                  </a:txBody>
                  <a:tcPr marL="9525" marR="9525" marT="9525" marB="9525" anchor="ctr"/>
                </a:tc>
                <a:tc>
                  <a:txBody>
                    <a:bodyPr/>
                    <a:lstStyle/>
                    <a:p>
                      <a:pPr algn="ctr">
                        <a:lnSpc>
                          <a:spcPct val="100000"/>
                        </a:lnSpc>
                        <a:spcAft>
                          <a:spcPts val="800"/>
                        </a:spcAft>
                      </a:pPr>
                      <a:r>
                        <a:rPr lang="en-IN" sz="1600" dirty="0">
                          <a:solidFill>
                            <a:schemeClr val="tx1">
                              <a:lumMod val="75000"/>
                              <a:lumOff val="25000"/>
                            </a:schemeClr>
                          </a:solidFill>
                          <a:effectLst/>
                          <a:latin typeface="Arial" panose="020B0604020202020204" pitchFamily="34" charset="0"/>
                          <a:ea typeface="Calibri" panose="020F0502020204030204" pitchFamily="34" charset="0"/>
                          <a:cs typeface="Arial" panose="020B0604020202020204" pitchFamily="34" charset="0"/>
                        </a:rPr>
                        <a:t>No backup oxygen system</a:t>
                      </a:r>
                    </a:p>
                  </a:txBody>
                  <a:tcPr marL="9525" marR="9525" marT="9525" marB="9525" anchor="ctr"/>
                </a:tc>
                <a:tc>
                  <a:txBody>
                    <a:bodyPr/>
                    <a:lstStyle/>
                    <a:p>
                      <a:pPr algn="ctr">
                        <a:lnSpc>
                          <a:spcPct val="100000"/>
                        </a:lnSpc>
                        <a:spcAft>
                          <a:spcPts val="800"/>
                        </a:spcAft>
                      </a:pPr>
                      <a:r>
                        <a:rPr lang="en-IN" sz="1600" dirty="0">
                          <a:solidFill>
                            <a:schemeClr val="tx1">
                              <a:lumMod val="75000"/>
                              <a:lumOff val="25000"/>
                            </a:schemeClr>
                          </a:solidFill>
                          <a:effectLst/>
                          <a:latin typeface="Arial" panose="020B0604020202020204" pitchFamily="34" charset="0"/>
                          <a:ea typeface="Calibri" panose="020F0502020204030204" pitchFamily="34" charset="0"/>
                          <a:cs typeface="Arial" panose="020B0604020202020204" pitchFamily="34" charset="0"/>
                        </a:rPr>
                        <a:t>Maintenance halted primary supply; backup unavailable (Nation Africa, 2025).</a:t>
                      </a:r>
                    </a:p>
                  </a:txBody>
                  <a:tcPr marL="9525" marR="9525" marT="9525" marB="9525" anchor="ctr"/>
                </a:tc>
                <a:extLst>
                  <a:ext uri="{0D108BD9-81ED-4DB2-BD59-A6C34878D82A}">
                    <a16:rowId xmlns:a16="http://schemas.microsoft.com/office/drawing/2014/main" val="4040009292"/>
                  </a:ext>
                </a:extLst>
              </a:tr>
              <a:tr h="713665">
                <a:tc>
                  <a:txBody>
                    <a:bodyPr/>
                    <a:lstStyle/>
                    <a:p>
                      <a:pPr algn="ctr">
                        <a:lnSpc>
                          <a:spcPct val="100000"/>
                        </a:lnSpc>
                        <a:spcAft>
                          <a:spcPts val="800"/>
                        </a:spcAft>
                      </a:pPr>
                      <a:r>
                        <a:rPr lang="en-IN" sz="1600" dirty="0">
                          <a:solidFill>
                            <a:schemeClr val="bg1"/>
                          </a:solidFill>
                          <a:effectLst>
                            <a:outerShdw blurRad="38100" dist="38100" dir="2700000" algn="tl">
                              <a:srgbClr val="000000">
                                <a:alpha val="43137"/>
                              </a:srgbClr>
                            </a:outerShdw>
                          </a:effectLst>
                          <a:latin typeface="Arial" panose="020B0604020202020204" pitchFamily="34" charset="0"/>
                          <a:ea typeface="Calibri" panose="020F0502020204030204" pitchFamily="34" charset="0"/>
                          <a:cs typeface="Arial" panose="020B0604020202020204" pitchFamily="34" charset="0"/>
                        </a:rPr>
                        <a:t>Maintenance Process</a:t>
                      </a:r>
                    </a:p>
                  </a:txBody>
                  <a:tcPr marL="9525" marR="9525" marT="9525" marB="9525" anchor="ctr"/>
                </a:tc>
                <a:tc>
                  <a:txBody>
                    <a:bodyPr/>
                    <a:lstStyle/>
                    <a:p>
                      <a:pPr algn="ctr">
                        <a:lnSpc>
                          <a:spcPct val="100000"/>
                        </a:lnSpc>
                        <a:spcAft>
                          <a:spcPts val="800"/>
                        </a:spcAft>
                      </a:pPr>
                      <a:r>
                        <a:rPr lang="en-IN" sz="1600" dirty="0">
                          <a:solidFill>
                            <a:schemeClr val="tx1">
                              <a:lumMod val="75000"/>
                              <a:lumOff val="25000"/>
                            </a:schemeClr>
                          </a:solidFill>
                          <a:effectLst/>
                          <a:latin typeface="Arial" panose="020B0604020202020204" pitchFamily="34" charset="0"/>
                          <a:ea typeface="Calibri" panose="020F0502020204030204" pitchFamily="34" charset="0"/>
                          <a:cs typeface="Arial" panose="020B0604020202020204" pitchFamily="34" charset="0"/>
                        </a:rPr>
                        <a:t>No risk assessment</a:t>
                      </a:r>
                    </a:p>
                  </a:txBody>
                  <a:tcPr marL="9525" marR="9525" marT="9525" marB="9525" anchor="ctr"/>
                </a:tc>
                <a:tc>
                  <a:txBody>
                    <a:bodyPr/>
                    <a:lstStyle/>
                    <a:p>
                      <a:pPr algn="ctr">
                        <a:lnSpc>
                          <a:spcPct val="100000"/>
                        </a:lnSpc>
                        <a:spcAft>
                          <a:spcPts val="800"/>
                        </a:spcAft>
                      </a:pPr>
                      <a:r>
                        <a:rPr lang="en-IN" sz="1600" dirty="0">
                          <a:solidFill>
                            <a:schemeClr val="tx1">
                              <a:lumMod val="75000"/>
                              <a:lumOff val="25000"/>
                            </a:schemeClr>
                          </a:solidFill>
                          <a:effectLst/>
                          <a:latin typeface="Arial" panose="020B0604020202020204" pitchFamily="34" charset="0"/>
                          <a:ea typeface="Calibri" panose="020F0502020204030204" pitchFamily="34" charset="0"/>
                          <a:cs typeface="Arial" panose="020B0604020202020204" pitchFamily="34" charset="0"/>
                        </a:rPr>
                        <a:t>Maintenance conducted while ICU was occupied (Citizen Digital, 2025).</a:t>
                      </a:r>
                    </a:p>
                  </a:txBody>
                  <a:tcPr marL="9525" marR="9525" marT="9525" marB="9525" anchor="ctr"/>
                </a:tc>
                <a:extLst>
                  <a:ext uri="{0D108BD9-81ED-4DB2-BD59-A6C34878D82A}">
                    <a16:rowId xmlns:a16="http://schemas.microsoft.com/office/drawing/2014/main" val="1600887945"/>
                  </a:ext>
                </a:extLst>
              </a:tr>
              <a:tr h="713665">
                <a:tc>
                  <a:txBody>
                    <a:bodyPr/>
                    <a:lstStyle/>
                    <a:p>
                      <a:pPr algn="ctr">
                        <a:lnSpc>
                          <a:spcPct val="100000"/>
                        </a:lnSpc>
                        <a:spcAft>
                          <a:spcPts val="800"/>
                        </a:spcAft>
                      </a:pPr>
                      <a:r>
                        <a:rPr lang="en-IN" sz="1600" dirty="0">
                          <a:solidFill>
                            <a:schemeClr val="bg1"/>
                          </a:solidFill>
                          <a:effectLst>
                            <a:outerShdw blurRad="38100" dist="38100" dir="2700000" algn="tl">
                              <a:srgbClr val="000000">
                                <a:alpha val="43137"/>
                              </a:srgbClr>
                            </a:outerShdw>
                          </a:effectLst>
                          <a:latin typeface="Arial" panose="020B0604020202020204" pitchFamily="34" charset="0"/>
                          <a:ea typeface="Calibri" panose="020F0502020204030204" pitchFamily="34" charset="0"/>
                          <a:cs typeface="Arial" panose="020B0604020202020204" pitchFamily="34" charset="0"/>
                        </a:rPr>
                        <a:t>Staff Training</a:t>
                      </a:r>
                    </a:p>
                  </a:txBody>
                  <a:tcPr marL="9525" marR="9525" marT="9525" marB="9525" anchor="ctr"/>
                </a:tc>
                <a:tc>
                  <a:txBody>
                    <a:bodyPr/>
                    <a:lstStyle/>
                    <a:p>
                      <a:pPr algn="ctr">
                        <a:lnSpc>
                          <a:spcPct val="100000"/>
                        </a:lnSpc>
                        <a:spcAft>
                          <a:spcPts val="800"/>
                        </a:spcAft>
                      </a:pPr>
                      <a:r>
                        <a:rPr lang="en-IN" sz="1600">
                          <a:solidFill>
                            <a:schemeClr val="tx1">
                              <a:lumMod val="75000"/>
                              <a:lumOff val="25000"/>
                            </a:schemeClr>
                          </a:solidFill>
                          <a:effectLst/>
                          <a:latin typeface="Arial" panose="020B0604020202020204" pitchFamily="34" charset="0"/>
                          <a:ea typeface="Calibri" panose="020F0502020204030204" pitchFamily="34" charset="0"/>
                          <a:cs typeface="Arial" panose="020B0604020202020204" pitchFamily="34" charset="0"/>
                        </a:rPr>
                        <a:t>Limited awareness of shutdown risk</a:t>
                      </a:r>
                    </a:p>
                  </a:txBody>
                  <a:tcPr marL="9525" marR="9525" marT="9525" marB="9525" anchor="ctr"/>
                </a:tc>
                <a:tc>
                  <a:txBody>
                    <a:bodyPr/>
                    <a:lstStyle/>
                    <a:p>
                      <a:pPr algn="ctr">
                        <a:lnSpc>
                          <a:spcPct val="100000"/>
                        </a:lnSpc>
                        <a:spcAft>
                          <a:spcPts val="800"/>
                        </a:spcAft>
                      </a:pPr>
                      <a:r>
                        <a:rPr lang="en-IN" sz="1600" dirty="0">
                          <a:solidFill>
                            <a:schemeClr val="tx1">
                              <a:lumMod val="75000"/>
                              <a:lumOff val="25000"/>
                            </a:schemeClr>
                          </a:solidFill>
                          <a:effectLst/>
                          <a:latin typeface="Arial" panose="020B0604020202020204" pitchFamily="34" charset="0"/>
                          <a:ea typeface="Calibri" panose="020F0502020204030204" pitchFamily="34" charset="0"/>
                          <a:cs typeface="Arial" panose="020B0604020202020204" pitchFamily="34" charset="0"/>
                        </a:rPr>
                        <a:t>Clinical teams not informed of planned system downtime.</a:t>
                      </a:r>
                      <a:r>
                        <a:rPr lang="en-IN" sz="1600" dirty="0">
                          <a:solidFill>
                            <a:schemeClr val="tx1">
                              <a:lumMod val="75000"/>
                              <a:lumOff val="25000"/>
                            </a:schemeClr>
                          </a:solidFill>
                          <a:latin typeface="Arial" panose="020B0604020202020204" pitchFamily="34" charset="0"/>
                          <a:ea typeface="Calibri" panose="020F0502020204030204" pitchFamily="34" charset="0"/>
                          <a:cs typeface="Arial" panose="020B0604020202020204" pitchFamily="34" charset="0"/>
                        </a:rPr>
                        <a:t> (CAJ, 2025).</a:t>
                      </a:r>
                      <a:endParaRPr lang="en-IN" sz="1600" dirty="0">
                        <a:solidFill>
                          <a:schemeClr val="tx1">
                            <a:lumMod val="75000"/>
                            <a:lumOff val="25000"/>
                          </a:schemeClr>
                        </a:solidFill>
                        <a:effectLst/>
                        <a:latin typeface="Arial" panose="020B0604020202020204" pitchFamily="34" charset="0"/>
                        <a:ea typeface="Calibri" panose="020F0502020204030204" pitchFamily="34" charset="0"/>
                        <a:cs typeface="Arial" panose="020B0604020202020204" pitchFamily="34" charset="0"/>
                      </a:endParaRPr>
                    </a:p>
                  </a:txBody>
                  <a:tcPr marL="9525" marR="9525" marT="9525" marB="9525" anchor="ctr"/>
                </a:tc>
                <a:extLst>
                  <a:ext uri="{0D108BD9-81ED-4DB2-BD59-A6C34878D82A}">
                    <a16:rowId xmlns:a16="http://schemas.microsoft.com/office/drawing/2014/main" val="1775183129"/>
                  </a:ext>
                </a:extLst>
              </a:tr>
              <a:tr h="713665">
                <a:tc>
                  <a:txBody>
                    <a:bodyPr/>
                    <a:lstStyle/>
                    <a:p>
                      <a:pPr algn="ctr">
                        <a:lnSpc>
                          <a:spcPct val="100000"/>
                        </a:lnSpc>
                        <a:spcAft>
                          <a:spcPts val="800"/>
                        </a:spcAft>
                      </a:pPr>
                      <a:r>
                        <a:rPr lang="en-IN" sz="1600" dirty="0">
                          <a:solidFill>
                            <a:schemeClr val="bg1"/>
                          </a:solidFill>
                          <a:effectLst>
                            <a:outerShdw blurRad="38100" dist="38100" dir="2700000" algn="tl">
                              <a:srgbClr val="000000">
                                <a:alpha val="43137"/>
                              </a:srgbClr>
                            </a:outerShdw>
                          </a:effectLst>
                          <a:latin typeface="Arial" panose="020B0604020202020204" pitchFamily="34" charset="0"/>
                          <a:ea typeface="Calibri" panose="020F0502020204030204" pitchFamily="34" charset="0"/>
                          <a:cs typeface="Arial" panose="020B0604020202020204" pitchFamily="34" charset="0"/>
                        </a:rPr>
                        <a:t>Communication</a:t>
                      </a:r>
                    </a:p>
                  </a:txBody>
                  <a:tcPr marL="9525" marR="9525" marT="9525" marB="9525" anchor="ctr"/>
                </a:tc>
                <a:tc>
                  <a:txBody>
                    <a:bodyPr/>
                    <a:lstStyle/>
                    <a:p>
                      <a:pPr algn="ctr">
                        <a:lnSpc>
                          <a:spcPct val="100000"/>
                        </a:lnSpc>
                        <a:spcAft>
                          <a:spcPts val="800"/>
                        </a:spcAft>
                      </a:pPr>
                      <a:r>
                        <a:rPr lang="en-IN" sz="1600" dirty="0">
                          <a:solidFill>
                            <a:schemeClr val="tx1">
                              <a:lumMod val="75000"/>
                              <a:lumOff val="25000"/>
                            </a:schemeClr>
                          </a:solidFill>
                          <a:effectLst/>
                          <a:latin typeface="Arial" panose="020B0604020202020204" pitchFamily="34" charset="0"/>
                          <a:ea typeface="Calibri" panose="020F0502020204030204" pitchFamily="34" charset="0"/>
                          <a:cs typeface="Arial" panose="020B0604020202020204" pitchFamily="34" charset="0"/>
                        </a:rPr>
                        <a:t>Delayed alerts to wards</a:t>
                      </a:r>
                    </a:p>
                  </a:txBody>
                  <a:tcPr marL="9525" marR="9525" marT="9525" marB="9525" anchor="ctr"/>
                </a:tc>
                <a:tc>
                  <a:txBody>
                    <a:bodyPr/>
                    <a:lstStyle/>
                    <a:p>
                      <a:pPr algn="ctr">
                        <a:lnSpc>
                          <a:spcPct val="100000"/>
                        </a:lnSpc>
                        <a:spcAft>
                          <a:spcPts val="800"/>
                        </a:spcAft>
                      </a:pPr>
                      <a:r>
                        <a:rPr lang="en-IN" sz="1600" dirty="0">
                          <a:solidFill>
                            <a:schemeClr val="tx1">
                              <a:lumMod val="75000"/>
                              <a:lumOff val="25000"/>
                            </a:schemeClr>
                          </a:solidFill>
                          <a:effectLst/>
                          <a:latin typeface="Arial" panose="020B0604020202020204" pitchFamily="34" charset="0"/>
                          <a:ea typeface="Calibri" panose="020F0502020204030204" pitchFamily="34" charset="0"/>
                          <a:cs typeface="Arial" panose="020B0604020202020204" pitchFamily="34" charset="0"/>
                        </a:rPr>
                        <a:t>No automated or real-time warning from plant operators. Citizen Digital, 2025).</a:t>
                      </a:r>
                    </a:p>
                  </a:txBody>
                  <a:tcPr marL="9525" marR="9525" marT="9525" marB="9525" anchor="ctr"/>
                </a:tc>
                <a:extLst>
                  <a:ext uri="{0D108BD9-81ED-4DB2-BD59-A6C34878D82A}">
                    <a16:rowId xmlns:a16="http://schemas.microsoft.com/office/drawing/2014/main" val="567495591"/>
                  </a:ext>
                </a:extLst>
              </a:tr>
              <a:tr h="713665">
                <a:tc>
                  <a:txBody>
                    <a:bodyPr/>
                    <a:lstStyle/>
                    <a:p>
                      <a:pPr algn="ctr">
                        <a:lnSpc>
                          <a:spcPct val="100000"/>
                        </a:lnSpc>
                        <a:spcAft>
                          <a:spcPts val="800"/>
                        </a:spcAft>
                      </a:pPr>
                      <a:r>
                        <a:rPr lang="en-IN" sz="1600" dirty="0">
                          <a:solidFill>
                            <a:schemeClr val="bg1"/>
                          </a:solidFill>
                          <a:effectLst>
                            <a:outerShdw blurRad="38100" dist="38100" dir="2700000" algn="tl">
                              <a:srgbClr val="000000">
                                <a:alpha val="43137"/>
                              </a:srgbClr>
                            </a:outerShdw>
                          </a:effectLst>
                          <a:latin typeface="Arial" panose="020B0604020202020204" pitchFamily="34" charset="0"/>
                          <a:ea typeface="Calibri" panose="020F0502020204030204" pitchFamily="34" charset="0"/>
                          <a:cs typeface="Arial" panose="020B0604020202020204" pitchFamily="34" charset="0"/>
                        </a:rPr>
                        <a:t>Leadership &amp; Governance</a:t>
                      </a:r>
                    </a:p>
                  </a:txBody>
                  <a:tcPr marL="9525" marR="9525" marT="9525" marB="9525" anchor="ctr"/>
                </a:tc>
                <a:tc>
                  <a:txBody>
                    <a:bodyPr/>
                    <a:lstStyle/>
                    <a:p>
                      <a:pPr algn="ctr">
                        <a:lnSpc>
                          <a:spcPct val="100000"/>
                        </a:lnSpc>
                        <a:spcAft>
                          <a:spcPts val="800"/>
                        </a:spcAft>
                      </a:pPr>
                      <a:r>
                        <a:rPr lang="en-IN" sz="1600">
                          <a:solidFill>
                            <a:schemeClr val="tx1">
                              <a:lumMod val="75000"/>
                              <a:lumOff val="25000"/>
                            </a:schemeClr>
                          </a:solidFill>
                          <a:effectLst/>
                          <a:latin typeface="Arial" panose="020B0604020202020204" pitchFamily="34" charset="0"/>
                          <a:ea typeface="Calibri" panose="020F0502020204030204" pitchFamily="34" charset="0"/>
                          <a:cs typeface="Arial" panose="020B0604020202020204" pitchFamily="34" charset="0"/>
                        </a:rPr>
                        <a:t>Weak oversight chain</a:t>
                      </a:r>
                    </a:p>
                  </a:txBody>
                  <a:tcPr marL="9525" marR="9525" marT="9525" marB="9525" anchor="ctr"/>
                </a:tc>
                <a:tc>
                  <a:txBody>
                    <a:bodyPr/>
                    <a:lstStyle/>
                    <a:p>
                      <a:pPr algn="ctr">
                        <a:lnSpc>
                          <a:spcPct val="100000"/>
                        </a:lnSpc>
                        <a:spcAft>
                          <a:spcPts val="800"/>
                        </a:spcAft>
                      </a:pPr>
                      <a:r>
                        <a:rPr lang="en-IN" sz="1600" dirty="0">
                          <a:solidFill>
                            <a:schemeClr val="tx1">
                              <a:lumMod val="75000"/>
                              <a:lumOff val="25000"/>
                            </a:schemeClr>
                          </a:solidFill>
                          <a:effectLst/>
                          <a:latin typeface="Arial" panose="020B0604020202020204" pitchFamily="34" charset="0"/>
                          <a:ea typeface="Calibri" panose="020F0502020204030204" pitchFamily="34" charset="0"/>
                          <a:cs typeface="Arial" panose="020B0604020202020204" pitchFamily="34" charset="0"/>
                        </a:rPr>
                        <a:t>No duty officer authorised maintenance approval or risk sign-off.</a:t>
                      </a:r>
                      <a:r>
                        <a:rPr lang="en-IN" sz="1600" dirty="0">
                          <a:solidFill>
                            <a:schemeClr val="tx1">
                              <a:lumMod val="75000"/>
                              <a:lumOff val="25000"/>
                            </a:schemeClr>
                          </a:solidFill>
                          <a:latin typeface="Arial" panose="020B0604020202020204" pitchFamily="34" charset="0"/>
                          <a:ea typeface="Calibri" panose="020F0502020204030204" pitchFamily="34" charset="0"/>
                          <a:cs typeface="Arial" panose="020B0604020202020204" pitchFamily="34" charset="0"/>
                        </a:rPr>
                        <a:t> (CAJ, 2025).</a:t>
                      </a:r>
                      <a:endParaRPr lang="en-IN" sz="1600" dirty="0">
                        <a:solidFill>
                          <a:schemeClr val="tx1">
                            <a:lumMod val="75000"/>
                            <a:lumOff val="25000"/>
                          </a:schemeClr>
                        </a:solidFill>
                        <a:effectLst/>
                        <a:latin typeface="Arial" panose="020B0604020202020204" pitchFamily="34" charset="0"/>
                        <a:ea typeface="Calibri" panose="020F0502020204030204" pitchFamily="34" charset="0"/>
                        <a:cs typeface="Arial" panose="020B0604020202020204" pitchFamily="34" charset="0"/>
                      </a:endParaRPr>
                    </a:p>
                  </a:txBody>
                  <a:tcPr marL="9525" marR="9525" marT="9525" marB="9525" anchor="ctr"/>
                </a:tc>
                <a:extLst>
                  <a:ext uri="{0D108BD9-81ED-4DB2-BD59-A6C34878D82A}">
                    <a16:rowId xmlns:a16="http://schemas.microsoft.com/office/drawing/2014/main" val="3153263267"/>
                  </a:ext>
                </a:extLst>
              </a:tr>
              <a:tr h="481815">
                <a:tc>
                  <a:txBody>
                    <a:bodyPr/>
                    <a:lstStyle/>
                    <a:p>
                      <a:pPr algn="ctr">
                        <a:lnSpc>
                          <a:spcPct val="100000"/>
                        </a:lnSpc>
                        <a:spcAft>
                          <a:spcPts val="800"/>
                        </a:spcAft>
                      </a:pPr>
                      <a:r>
                        <a:rPr lang="en-IN" sz="1600" dirty="0">
                          <a:solidFill>
                            <a:schemeClr val="bg1"/>
                          </a:solidFill>
                          <a:effectLst>
                            <a:outerShdw blurRad="38100" dist="38100" dir="2700000" algn="tl">
                              <a:srgbClr val="000000">
                                <a:alpha val="43137"/>
                              </a:srgbClr>
                            </a:outerShdw>
                          </a:effectLst>
                          <a:latin typeface="Arial" panose="020B0604020202020204" pitchFamily="34" charset="0"/>
                          <a:ea typeface="Calibri" panose="020F0502020204030204" pitchFamily="34" charset="0"/>
                          <a:cs typeface="Arial" panose="020B0604020202020204" pitchFamily="34" charset="0"/>
                        </a:rPr>
                        <a:t>Policy &amp; Regulation</a:t>
                      </a:r>
                    </a:p>
                  </a:txBody>
                  <a:tcPr marL="9525" marR="9525" marT="9525" marB="9525" anchor="ctr"/>
                </a:tc>
                <a:tc>
                  <a:txBody>
                    <a:bodyPr/>
                    <a:lstStyle/>
                    <a:p>
                      <a:pPr algn="ctr">
                        <a:lnSpc>
                          <a:spcPct val="100000"/>
                        </a:lnSpc>
                        <a:spcAft>
                          <a:spcPts val="800"/>
                        </a:spcAft>
                      </a:pPr>
                      <a:r>
                        <a:rPr lang="en-IN" sz="1600" dirty="0">
                          <a:solidFill>
                            <a:schemeClr val="tx1">
                              <a:lumMod val="75000"/>
                              <a:lumOff val="25000"/>
                            </a:schemeClr>
                          </a:solidFill>
                          <a:effectLst/>
                          <a:latin typeface="Arial" panose="020B0604020202020204" pitchFamily="34" charset="0"/>
                          <a:ea typeface="Calibri" panose="020F0502020204030204" pitchFamily="34" charset="0"/>
                          <a:cs typeface="Arial" panose="020B0604020202020204" pitchFamily="34" charset="0"/>
                        </a:rPr>
                        <a:t>Infrequent safety audits</a:t>
                      </a:r>
                    </a:p>
                  </a:txBody>
                  <a:tcPr marL="9525" marR="9525" marT="9525" marB="9525" anchor="ctr"/>
                </a:tc>
                <a:tc>
                  <a:txBody>
                    <a:bodyPr/>
                    <a:lstStyle/>
                    <a:p>
                      <a:pPr algn="ctr">
                        <a:lnSpc>
                          <a:spcPct val="100000"/>
                        </a:lnSpc>
                        <a:spcAft>
                          <a:spcPts val="800"/>
                        </a:spcAft>
                      </a:pPr>
                      <a:r>
                        <a:rPr lang="en-IN" sz="1600" dirty="0">
                          <a:solidFill>
                            <a:schemeClr val="tx1">
                              <a:lumMod val="75000"/>
                              <a:lumOff val="25000"/>
                            </a:schemeClr>
                          </a:solidFill>
                          <a:effectLst/>
                          <a:latin typeface="Arial" panose="020B0604020202020204" pitchFamily="34" charset="0"/>
                          <a:ea typeface="Calibri" panose="020F0502020204030204" pitchFamily="34" charset="0"/>
                          <a:cs typeface="Arial" panose="020B0604020202020204" pitchFamily="34" charset="0"/>
                        </a:rPr>
                        <a:t>No recent audit of oxygen infrastructure (CAJ, 2025).</a:t>
                      </a:r>
                    </a:p>
                  </a:txBody>
                  <a:tcPr marL="9525" marR="9525" marT="9525" marB="9525" anchor="ctr"/>
                </a:tc>
                <a:extLst>
                  <a:ext uri="{0D108BD9-81ED-4DB2-BD59-A6C34878D82A}">
                    <a16:rowId xmlns:a16="http://schemas.microsoft.com/office/drawing/2014/main" val="4108314095"/>
                  </a:ext>
                </a:extLst>
              </a:tr>
            </a:tbl>
          </a:graphicData>
        </a:graphic>
      </p:graphicFrame>
      <p:pic>
        <p:nvPicPr>
          <p:cNvPr id="8" name="Picture 7">
            <a:extLst>
              <a:ext uri="{FF2B5EF4-FFF2-40B4-BE49-F238E27FC236}">
                <a16:creationId xmlns:a16="http://schemas.microsoft.com/office/drawing/2014/main" id="{A909BA07-7A5C-409F-B72B-35B6F882F967}"/>
              </a:ext>
            </a:extLst>
          </p:cNvPr>
          <p:cNvPicPr>
            <a:picLocks noChangeAspect="1"/>
          </p:cNvPicPr>
          <p:nvPr/>
        </p:nvPicPr>
        <p:blipFill>
          <a:blip r:embed="rId3"/>
          <a:stretch>
            <a:fillRect/>
          </a:stretch>
        </p:blipFill>
        <p:spPr>
          <a:xfrm>
            <a:off x="387421" y="2534464"/>
            <a:ext cx="5211995" cy="3816849"/>
          </a:xfrm>
          <a:prstGeom prst="rect">
            <a:avLst/>
          </a:prstGeom>
          <a:solidFill>
            <a:srgbClr val="FFFFFF">
              <a:shade val="85000"/>
            </a:srgbClr>
          </a:solidFill>
          <a:ln w="190500" cap="sq">
            <a:solidFill>
              <a:srgbClr val="FFFFFF"/>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pic>
    </p:spTree>
    <p:extLst>
      <p:ext uri="{BB962C8B-B14F-4D97-AF65-F5344CB8AC3E}">
        <p14:creationId xmlns:p14="http://schemas.microsoft.com/office/powerpoint/2010/main" val="2212420507"/>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7438BFE-976B-4134-A71C-6D2BE6887EDA}"/>
              </a:ext>
            </a:extLst>
          </p:cNvPr>
          <p:cNvSpPr>
            <a:spLocks noGrp="1"/>
          </p:cNvSpPr>
          <p:nvPr>
            <p:ph type="title"/>
          </p:nvPr>
        </p:nvSpPr>
        <p:spPr/>
        <p:txBody>
          <a:bodyPr>
            <a:normAutofit/>
          </a:bodyPr>
          <a:lstStyle/>
          <a:p>
            <a:pPr algn="ctr"/>
            <a:r>
              <a:rPr lang="en-IN" b="1" dirty="0">
                <a:solidFill>
                  <a:schemeClr val="accent1"/>
                </a:solidFill>
                <a:effectLst>
                  <a:outerShdw blurRad="38100" dist="38100" dir="2700000" algn="tl">
                    <a:srgbClr val="000000">
                      <a:alpha val="43137"/>
                    </a:srgbClr>
                  </a:outerShdw>
                </a:effectLst>
                <a:latin typeface="Arial" panose="020B0604020202020204" pitchFamily="34" charset="0"/>
                <a:ea typeface="Calibri" panose="020F0502020204030204" pitchFamily="34" charset="0"/>
                <a:cs typeface="Arial" panose="020B0604020202020204" pitchFamily="34" charset="0"/>
              </a:rPr>
              <a:t>Benchmark / Policy Context</a:t>
            </a:r>
          </a:p>
        </p:txBody>
      </p:sp>
      <p:sp>
        <p:nvSpPr>
          <p:cNvPr id="3" name="Content Placeholder 2">
            <a:extLst>
              <a:ext uri="{FF2B5EF4-FFF2-40B4-BE49-F238E27FC236}">
                <a16:creationId xmlns:a16="http://schemas.microsoft.com/office/drawing/2014/main" id="{9671AC03-F279-4A9B-BE67-DC4D2C325D20}"/>
              </a:ext>
            </a:extLst>
          </p:cNvPr>
          <p:cNvSpPr>
            <a:spLocks noGrp="1"/>
          </p:cNvSpPr>
          <p:nvPr>
            <p:ph idx="1"/>
          </p:nvPr>
        </p:nvSpPr>
        <p:spPr>
          <a:xfrm>
            <a:off x="275690" y="2045489"/>
            <a:ext cx="9613861" cy="3599316"/>
          </a:xfrm>
        </p:spPr>
        <p:txBody>
          <a:bodyPr>
            <a:normAutofit/>
          </a:bodyPr>
          <a:lstStyle/>
          <a:p>
            <a:pPr marL="0" indent="0">
              <a:buNone/>
            </a:pPr>
            <a:r>
              <a:rPr lang="en-IN" sz="1800" b="1" dirty="0">
                <a:solidFill>
                  <a:schemeClr val="tx1">
                    <a:lumMod val="75000"/>
                    <a:lumOff val="25000"/>
                  </a:schemeClr>
                </a:solidFill>
                <a:effectLst/>
                <a:latin typeface="Arial" panose="020B0604020202020204" pitchFamily="34" charset="0"/>
                <a:ea typeface="Calibri" panose="020F0502020204030204" pitchFamily="34" charset="0"/>
                <a:cs typeface="Arial" panose="020B0604020202020204" pitchFamily="34" charset="0"/>
              </a:rPr>
              <a:t>System Weaknesses Compared to Standards</a:t>
            </a:r>
            <a:endParaRPr lang="en-IN" b="1" dirty="0">
              <a:solidFill>
                <a:schemeClr val="tx1">
                  <a:lumMod val="75000"/>
                  <a:lumOff val="25000"/>
                </a:schemeClr>
              </a:solidFill>
              <a:latin typeface="Arial" panose="020B0604020202020204" pitchFamily="34" charset="0"/>
              <a:cs typeface="Arial" panose="020B0604020202020204" pitchFamily="34" charset="0"/>
            </a:endParaRPr>
          </a:p>
        </p:txBody>
      </p:sp>
      <p:graphicFrame>
        <p:nvGraphicFramePr>
          <p:cNvPr id="6" name="Table 5">
            <a:extLst>
              <a:ext uri="{FF2B5EF4-FFF2-40B4-BE49-F238E27FC236}">
                <a16:creationId xmlns:a16="http://schemas.microsoft.com/office/drawing/2014/main" id="{75177FF6-8327-4AA2-B85D-DCA7C66C4821}"/>
              </a:ext>
            </a:extLst>
          </p:cNvPr>
          <p:cNvGraphicFramePr>
            <a:graphicFrameLocks noGrp="1"/>
          </p:cNvGraphicFramePr>
          <p:nvPr>
            <p:extLst>
              <p:ext uri="{D42A27DB-BD31-4B8C-83A1-F6EECF244321}">
                <p14:modId xmlns:p14="http://schemas.microsoft.com/office/powerpoint/2010/main" val="1933646564"/>
              </p:ext>
            </p:extLst>
          </p:nvPr>
        </p:nvGraphicFramePr>
        <p:xfrm>
          <a:off x="275690" y="2446938"/>
          <a:ext cx="11640619" cy="4278630"/>
        </p:xfrm>
        <a:graphic>
          <a:graphicData uri="http://schemas.openxmlformats.org/drawingml/2006/table">
            <a:tbl>
              <a:tblPr firstRow="1" firstCol="1" bandRow="1">
                <a:tableStyleId>{5C22544A-7EE6-4342-B048-85BDC9FD1C3A}</a:tableStyleId>
              </a:tblPr>
              <a:tblGrid>
                <a:gridCol w="2295557">
                  <a:extLst>
                    <a:ext uri="{9D8B030D-6E8A-4147-A177-3AD203B41FA5}">
                      <a16:colId xmlns:a16="http://schemas.microsoft.com/office/drawing/2014/main" val="518865171"/>
                    </a:ext>
                  </a:extLst>
                </a:gridCol>
                <a:gridCol w="3352021">
                  <a:extLst>
                    <a:ext uri="{9D8B030D-6E8A-4147-A177-3AD203B41FA5}">
                      <a16:colId xmlns:a16="http://schemas.microsoft.com/office/drawing/2014/main" val="864412332"/>
                    </a:ext>
                  </a:extLst>
                </a:gridCol>
                <a:gridCol w="3013322">
                  <a:extLst>
                    <a:ext uri="{9D8B030D-6E8A-4147-A177-3AD203B41FA5}">
                      <a16:colId xmlns:a16="http://schemas.microsoft.com/office/drawing/2014/main" val="1326138172"/>
                    </a:ext>
                  </a:extLst>
                </a:gridCol>
                <a:gridCol w="2979719">
                  <a:extLst>
                    <a:ext uri="{9D8B030D-6E8A-4147-A177-3AD203B41FA5}">
                      <a16:colId xmlns:a16="http://schemas.microsoft.com/office/drawing/2014/main" val="3386098357"/>
                    </a:ext>
                  </a:extLst>
                </a:gridCol>
              </a:tblGrid>
              <a:tr h="476587">
                <a:tc>
                  <a:txBody>
                    <a:bodyPr/>
                    <a:lstStyle/>
                    <a:p>
                      <a:pPr algn="ctr">
                        <a:lnSpc>
                          <a:spcPct val="100000"/>
                        </a:lnSpc>
                        <a:spcAft>
                          <a:spcPts val="800"/>
                        </a:spcAft>
                      </a:pPr>
                      <a:r>
                        <a:rPr lang="en-IN" sz="1600" dirty="0">
                          <a:effectLst>
                            <a:outerShdw blurRad="38100" dist="38100" dir="2700000" algn="tl">
                              <a:srgbClr val="000000">
                                <a:alpha val="43137"/>
                              </a:srgbClr>
                            </a:outerShdw>
                          </a:effectLst>
                          <a:latin typeface="Arial" panose="020B0604020202020204" pitchFamily="34" charset="0"/>
                          <a:ea typeface="Calibri" panose="020F0502020204030204" pitchFamily="34" charset="0"/>
                          <a:cs typeface="Arial" panose="020B0604020202020204" pitchFamily="34" charset="0"/>
                        </a:rPr>
                        <a:t>Indicator</a:t>
                      </a:r>
                    </a:p>
                  </a:txBody>
                  <a:tcPr marL="9525" marR="9525" marT="9525" marB="9525" anchor="ctr"/>
                </a:tc>
                <a:tc>
                  <a:txBody>
                    <a:bodyPr/>
                    <a:lstStyle/>
                    <a:p>
                      <a:pPr algn="ctr">
                        <a:lnSpc>
                          <a:spcPct val="100000"/>
                        </a:lnSpc>
                        <a:spcAft>
                          <a:spcPts val="800"/>
                        </a:spcAft>
                      </a:pPr>
                      <a:r>
                        <a:rPr lang="en-IN" sz="1600" dirty="0">
                          <a:effectLst>
                            <a:outerShdw blurRad="38100" dist="38100" dir="2700000" algn="tl">
                              <a:srgbClr val="000000">
                                <a:alpha val="43137"/>
                              </a:srgbClr>
                            </a:outerShdw>
                          </a:effectLst>
                          <a:latin typeface="Arial" panose="020B0604020202020204" pitchFamily="34" charset="0"/>
                          <a:ea typeface="Calibri" panose="020F0502020204030204" pitchFamily="34" charset="0"/>
                          <a:cs typeface="Arial" panose="020B0604020202020204" pitchFamily="34" charset="0"/>
                        </a:rPr>
                        <a:t>Standard Requirement</a:t>
                      </a:r>
                    </a:p>
                  </a:txBody>
                  <a:tcPr marL="9525" marR="9525" marT="9525" marB="9525" anchor="ctr"/>
                </a:tc>
                <a:tc>
                  <a:txBody>
                    <a:bodyPr/>
                    <a:lstStyle/>
                    <a:p>
                      <a:pPr algn="ctr">
                        <a:lnSpc>
                          <a:spcPct val="100000"/>
                        </a:lnSpc>
                        <a:spcAft>
                          <a:spcPts val="800"/>
                        </a:spcAft>
                      </a:pPr>
                      <a:r>
                        <a:rPr lang="en-IN" sz="1600" dirty="0">
                          <a:effectLst>
                            <a:outerShdw blurRad="38100" dist="38100" dir="2700000" algn="tl">
                              <a:srgbClr val="000000">
                                <a:alpha val="43137"/>
                              </a:srgbClr>
                            </a:outerShdw>
                          </a:effectLst>
                          <a:latin typeface="Arial" panose="020B0604020202020204" pitchFamily="34" charset="0"/>
                          <a:ea typeface="Calibri" panose="020F0502020204030204" pitchFamily="34" charset="0"/>
                          <a:cs typeface="Arial" panose="020B0604020202020204" pitchFamily="34" charset="0"/>
                        </a:rPr>
                        <a:t>Hospital Performance (Pre-Incident)</a:t>
                      </a:r>
                    </a:p>
                  </a:txBody>
                  <a:tcPr marL="9525" marR="9525" marT="9525" marB="9525" anchor="ctr"/>
                </a:tc>
                <a:tc>
                  <a:txBody>
                    <a:bodyPr/>
                    <a:lstStyle/>
                    <a:p>
                      <a:pPr algn="ctr">
                        <a:lnSpc>
                          <a:spcPct val="100000"/>
                        </a:lnSpc>
                        <a:spcAft>
                          <a:spcPts val="800"/>
                        </a:spcAft>
                      </a:pPr>
                      <a:r>
                        <a:rPr lang="en-IN" sz="1600" dirty="0">
                          <a:effectLst>
                            <a:outerShdw blurRad="38100" dist="38100" dir="2700000" algn="tl">
                              <a:srgbClr val="000000">
                                <a:alpha val="43137"/>
                              </a:srgbClr>
                            </a:outerShdw>
                          </a:effectLst>
                          <a:latin typeface="Arial" panose="020B0604020202020204" pitchFamily="34" charset="0"/>
                          <a:ea typeface="Calibri" panose="020F0502020204030204" pitchFamily="34" charset="0"/>
                          <a:cs typeface="Arial" panose="020B0604020202020204" pitchFamily="34" charset="0"/>
                        </a:rPr>
                        <a:t>Policy Notes</a:t>
                      </a:r>
                    </a:p>
                  </a:txBody>
                  <a:tcPr marL="9525" marR="9525" marT="9525" marB="9525" anchor="ctr"/>
                </a:tc>
                <a:extLst>
                  <a:ext uri="{0D108BD9-81ED-4DB2-BD59-A6C34878D82A}">
                    <a16:rowId xmlns:a16="http://schemas.microsoft.com/office/drawing/2014/main" val="2304286842"/>
                  </a:ext>
                </a:extLst>
              </a:tr>
              <a:tr h="692398">
                <a:tc>
                  <a:txBody>
                    <a:bodyPr/>
                    <a:lstStyle/>
                    <a:p>
                      <a:pPr algn="ctr">
                        <a:lnSpc>
                          <a:spcPct val="100000"/>
                        </a:lnSpc>
                        <a:spcAft>
                          <a:spcPts val="800"/>
                        </a:spcAft>
                      </a:pPr>
                      <a:r>
                        <a:rPr lang="en-IN" sz="1600" dirty="0">
                          <a:effectLst>
                            <a:outerShdw blurRad="38100" dist="38100" dir="2700000" algn="tl">
                              <a:srgbClr val="000000">
                                <a:alpha val="43137"/>
                              </a:srgbClr>
                            </a:outerShdw>
                          </a:effectLst>
                          <a:latin typeface="Arial" panose="020B0604020202020204" pitchFamily="34" charset="0"/>
                          <a:ea typeface="Calibri" panose="020F0502020204030204" pitchFamily="34" charset="0"/>
                          <a:cs typeface="Arial" panose="020B0604020202020204" pitchFamily="34" charset="0"/>
                        </a:rPr>
                        <a:t>Backup System</a:t>
                      </a:r>
                    </a:p>
                  </a:txBody>
                  <a:tcPr marL="9525" marR="9525" marT="9525" marB="9525" anchor="ctr"/>
                </a:tc>
                <a:tc>
                  <a:txBody>
                    <a:bodyPr/>
                    <a:lstStyle/>
                    <a:p>
                      <a:pPr algn="ctr">
                        <a:lnSpc>
                          <a:spcPct val="100000"/>
                        </a:lnSpc>
                        <a:spcAft>
                          <a:spcPts val="800"/>
                        </a:spcAft>
                      </a:pPr>
                      <a:r>
                        <a:rPr lang="en-IN" sz="1600" dirty="0">
                          <a:solidFill>
                            <a:schemeClr val="tx1">
                              <a:lumMod val="75000"/>
                              <a:lumOff val="25000"/>
                            </a:schemeClr>
                          </a:solidFill>
                          <a:effectLst/>
                          <a:latin typeface="Arial" panose="020B0604020202020204" pitchFamily="34" charset="0"/>
                          <a:ea typeface="Calibri" panose="020F0502020204030204" pitchFamily="34" charset="0"/>
                          <a:cs typeface="Arial" panose="020B0604020202020204" pitchFamily="34" charset="0"/>
                        </a:rPr>
                        <a:t>Continuous oxygen supply with dual source</a:t>
                      </a:r>
                      <a:r>
                        <a:rPr lang="en-US" sz="1600" dirty="0">
                          <a:solidFill>
                            <a:schemeClr val="tx1">
                              <a:lumMod val="75000"/>
                              <a:lumOff val="25000"/>
                            </a:schemeClr>
                          </a:solidFill>
                          <a:latin typeface="Arial" panose="020B0604020202020204" pitchFamily="34" charset="0"/>
                          <a:ea typeface="Calibri" panose="020F0502020204030204" pitchFamily="34" charset="0"/>
                          <a:cs typeface="Arial" panose="020B0604020202020204" pitchFamily="34" charset="0"/>
                        </a:rPr>
                        <a:t>(WHO Hospital Safety Index, 2023)</a:t>
                      </a:r>
                      <a:endParaRPr lang="en-IN" sz="1600" dirty="0">
                        <a:solidFill>
                          <a:schemeClr val="tx1">
                            <a:lumMod val="75000"/>
                            <a:lumOff val="25000"/>
                          </a:schemeClr>
                        </a:solidFill>
                        <a:effectLst/>
                        <a:latin typeface="Arial" panose="020B0604020202020204" pitchFamily="34" charset="0"/>
                        <a:ea typeface="Calibri" panose="020F0502020204030204" pitchFamily="34" charset="0"/>
                        <a:cs typeface="Arial" panose="020B0604020202020204" pitchFamily="34" charset="0"/>
                      </a:endParaRPr>
                    </a:p>
                  </a:txBody>
                  <a:tcPr marL="9525" marR="9525" marT="9525" marB="9525" anchor="ctr"/>
                </a:tc>
                <a:tc>
                  <a:txBody>
                    <a:bodyPr/>
                    <a:lstStyle/>
                    <a:p>
                      <a:pPr algn="ctr">
                        <a:lnSpc>
                          <a:spcPct val="100000"/>
                        </a:lnSpc>
                        <a:spcAft>
                          <a:spcPts val="800"/>
                        </a:spcAft>
                      </a:pPr>
                      <a:r>
                        <a:rPr lang="en-IN" sz="1600" dirty="0">
                          <a:solidFill>
                            <a:schemeClr val="tx1">
                              <a:lumMod val="75000"/>
                              <a:lumOff val="25000"/>
                            </a:schemeClr>
                          </a:solidFill>
                          <a:effectLst/>
                          <a:latin typeface="Arial" panose="020B0604020202020204" pitchFamily="34" charset="0"/>
                          <a:ea typeface="Calibri" panose="020F0502020204030204" pitchFamily="34" charset="0"/>
                          <a:cs typeface="Arial" panose="020B0604020202020204" pitchFamily="34" charset="0"/>
                        </a:rPr>
                        <a:t>No automatic switch-over in place</a:t>
                      </a:r>
                    </a:p>
                  </a:txBody>
                  <a:tcPr marL="9525" marR="9525" marT="9525" marB="9525" anchor="ctr"/>
                </a:tc>
                <a:tc>
                  <a:txBody>
                    <a:bodyPr/>
                    <a:lstStyle/>
                    <a:p>
                      <a:pPr algn="ctr">
                        <a:lnSpc>
                          <a:spcPct val="100000"/>
                        </a:lnSpc>
                        <a:spcAft>
                          <a:spcPts val="800"/>
                        </a:spcAft>
                      </a:pPr>
                      <a:r>
                        <a:rPr lang="en-IN" sz="1600" dirty="0">
                          <a:solidFill>
                            <a:schemeClr val="tx1">
                              <a:lumMod val="75000"/>
                              <a:lumOff val="25000"/>
                            </a:schemeClr>
                          </a:solidFill>
                          <a:effectLst/>
                          <a:latin typeface="Arial" panose="020B0604020202020204" pitchFamily="34" charset="0"/>
                          <a:ea typeface="Calibri" panose="020F0502020204030204" pitchFamily="34" charset="0"/>
                          <a:cs typeface="Arial" panose="020B0604020202020204" pitchFamily="34" charset="0"/>
                        </a:rPr>
                        <a:t>WHO Hospital Safety Index (2023)</a:t>
                      </a:r>
                    </a:p>
                  </a:txBody>
                  <a:tcPr marL="9525" marR="9525" marT="9525" marB="9525" anchor="ctr"/>
                </a:tc>
                <a:extLst>
                  <a:ext uri="{0D108BD9-81ED-4DB2-BD59-A6C34878D82A}">
                    <a16:rowId xmlns:a16="http://schemas.microsoft.com/office/drawing/2014/main" val="2048417249"/>
                  </a:ext>
                </a:extLst>
              </a:tr>
              <a:tr h="692398">
                <a:tc>
                  <a:txBody>
                    <a:bodyPr/>
                    <a:lstStyle/>
                    <a:p>
                      <a:pPr algn="ctr">
                        <a:lnSpc>
                          <a:spcPct val="100000"/>
                        </a:lnSpc>
                        <a:spcAft>
                          <a:spcPts val="800"/>
                        </a:spcAft>
                      </a:pPr>
                      <a:r>
                        <a:rPr lang="en-IN" sz="1600" dirty="0">
                          <a:effectLst>
                            <a:outerShdw blurRad="38100" dist="38100" dir="2700000" algn="tl">
                              <a:srgbClr val="000000">
                                <a:alpha val="43137"/>
                              </a:srgbClr>
                            </a:outerShdw>
                          </a:effectLst>
                          <a:latin typeface="Arial" panose="020B0604020202020204" pitchFamily="34" charset="0"/>
                          <a:ea typeface="Calibri" panose="020F0502020204030204" pitchFamily="34" charset="0"/>
                          <a:cs typeface="Arial" panose="020B0604020202020204" pitchFamily="34" charset="0"/>
                        </a:rPr>
                        <a:t>Maintenance Policy</a:t>
                      </a:r>
                    </a:p>
                  </a:txBody>
                  <a:tcPr marL="9525" marR="9525" marT="9525" marB="9525" anchor="ctr"/>
                </a:tc>
                <a:tc>
                  <a:txBody>
                    <a:bodyPr/>
                    <a:lstStyle/>
                    <a:p>
                      <a:pPr algn="ctr">
                        <a:lnSpc>
                          <a:spcPct val="100000"/>
                        </a:lnSpc>
                        <a:spcAft>
                          <a:spcPts val="800"/>
                        </a:spcAft>
                      </a:pPr>
                      <a:r>
                        <a:rPr lang="en-IN" sz="1600" dirty="0">
                          <a:solidFill>
                            <a:schemeClr val="tx1">
                              <a:lumMod val="75000"/>
                              <a:lumOff val="25000"/>
                            </a:schemeClr>
                          </a:solidFill>
                          <a:effectLst/>
                          <a:latin typeface="Arial" panose="020B0604020202020204" pitchFamily="34" charset="0"/>
                          <a:ea typeface="Calibri" panose="020F0502020204030204" pitchFamily="34" charset="0"/>
                          <a:cs typeface="Arial" panose="020B0604020202020204" pitchFamily="34" charset="0"/>
                        </a:rPr>
                        <a:t>Risk-assessed and scheduled downtime</a:t>
                      </a:r>
                      <a:r>
                        <a:rPr lang="en-US" sz="1600" dirty="0">
                          <a:solidFill>
                            <a:schemeClr val="tx1">
                              <a:lumMod val="75000"/>
                              <a:lumOff val="25000"/>
                            </a:schemeClr>
                          </a:solidFill>
                          <a:latin typeface="Arial" panose="020B0604020202020204" pitchFamily="34" charset="0"/>
                          <a:ea typeface="Calibri" panose="020F0502020204030204" pitchFamily="34" charset="0"/>
                          <a:cs typeface="Arial" panose="020B0604020202020204" pitchFamily="34" charset="0"/>
                        </a:rPr>
                        <a:t>(WHO Hospital Safety Index, 2023)</a:t>
                      </a:r>
                      <a:endParaRPr lang="en-IN" sz="1600" dirty="0">
                        <a:solidFill>
                          <a:schemeClr val="tx1">
                            <a:lumMod val="75000"/>
                            <a:lumOff val="25000"/>
                          </a:schemeClr>
                        </a:solidFill>
                        <a:effectLst/>
                        <a:latin typeface="Arial" panose="020B0604020202020204" pitchFamily="34" charset="0"/>
                        <a:ea typeface="Calibri" panose="020F0502020204030204" pitchFamily="34" charset="0"/>
                        <a:cs typeface="Arial" panose="020B0604020202020204" pitchFamily="34" charset="0"/>
                      </a:endParaRPr>
                    </a:p>
                  </a:txBody>
                  <a:tcPr marL="9525" marR="9525" marT="9525" marB="9525" anchor="ctr"/>
                </a:tc>
                <a:tc>
                  <a:txBody>
                    <a:bodyPr/>
                    <a:lstStyle/>
                    <a:p>
                      <a:pPr algn="ctr">
                        <a:lnSpc>
                          <a:spcPct val="100000"/>
                        </a:lnSpc>
                        <a:spcAft>
                          <a:spcPts val="800"/>
                        </a:spcAft>
                      </a:pPr>
                      <a:r>
                        <a:rPr lang="en-IN" sz="1600" dirty="0">
                          <a:solidFill>
                            <a:schemeClr val="tx1">
                              <a:lumMod val="75000"/>
                              <a:lumOff val="25000"/>
                            </a:schemeClr>
                          </a:solidFill>
                          <a:effectLst/>
                          <a:latin typeface="Arial" panose="020B0604020202020204" pitchFamily="34" charset="0"/>
                          <a:ea typeface="Calibri" panose="020F0502020204030204" pitchFamily="34" charset="0"/>
                          <a:cs typeface="Arial" panose="020B0604020202020204" pitchFamily="34" charset="0"/>
                        </a:rPr>
                        <a:t>Maintenance performed during peak hours</a:t>
                      </a:r>
                    </a:p>
                  </a:txBody>
                  <a:tcPr marL="9525" marR="9525" marT="9525" marB="9525" anchor="ctr"/>
                </a:tc>
                <a:tc>
                  <a:txBody>
                    <a:bodyPr/>
                    <a:lstStyle/>
                    <a:p>
                      <a:pPr algn="ctr">
                        <a:lnSpc>
                          <a:spcPct val="100000"/>
                        </a:lnSpc>
                        <a:spcAft>
                          <a:spcPts val="800"/>
                        </a:spcAft>
                      </a:pPr>
                      <a:r>
                        <a:rPr lang="en-IN" sz="1600" dirty="0">
                          <a:solidFill>
                            <a:schemeClr val="tx1">
                              <a:lumMod val="75000"/>
                              <a:lumOff val="25000"/>
                            </a:schemeClr>
                          </a:solidFill>
                          <a:effectLst/>
                          <a:latin typeface="Arial" panose="020B0604020202020204" pitchFamily="34" charset="0"/>
                          <a:ea typeface="Calibri" panose="020F0502020204030204" pitchFamily="34" charset="0"/>
                          <a:cs typeface="Arial" panose="020B0604020202020204" pitchFamily="34" charset="0"/>
                        </a:rPr>
                        <a:t>No local enforcement guideline.</a:t>
                      </a:r>
                      <a:r>
                        <a:rPr lang="en-IN" sz="1600" dirty="0">
                          <a:solidFill>
                            <a:schemeClr val="tx1">
                              <a:lumMod val="75000"/>
                              <a:lumOff val="25000"/>
                            </a:schemeClr>
                          </a:solidFill>
                          <a:latin typeface="Arial" panose="020B0604020202020204" pitchFamily="34" charset="0"/>
                          <a:ea typeface="Calibri" panose="020F0502020204030204" pitchFamily="34" charset="0"/>
                          <a:cs typeface="Arial" panose="020B0604020202020204" pitchFamily="34" charset="0"/>
                        </a:rPr>
                        <a:t> (CAJ, 2025)</a:t>
                      </a:r>
                      <a:endParaRPr lang="en-IN" sz="1600" dirty="0">
                        <a:solidFill>
                          <a:schemeClr val="tx1">
                            <a:lumMod val="75000"/>
                            <a:lumOff val="25000"/>
                          </a:schemeClr>
                        </a:solidFill>
                        <a:effectLst/>
                        <a:latin typeface="Arial" panose="020B0604020202020204" pitchFamily="34" charset="0"/>
                        <a:ea typeface="Calibri" panose="020F0502020204030204" pitchFamily="34" charset="0"/>
                        <a:cs typeface="Arial" panose="020B0604020202020204" pitchFamily="34" charset="0"/>
                      </a:endParaRPr>
                    </a:p>
                  </a:txBody>
                  <a:tcPr marL="9525" marR="9525" marT="9525" marB="9525" anchor="ctr"/>
                </a:tc>
                <a:extLst>
                  <a:ext uri="{0D108BD9-81ED-4DB2-BD59-A6C34878D82A}">
                    <a16:rowId xmlns:a16="http://schemas.microsoft.com/office/drawing/2014/main" val="196348950"/>
                  </a:ext>
                </a:extLst>
              </a:tr>
              <a:tr h="476587">
                <a:tc>
                  <a:txBody>
                    <a:bodyPr/>
                    <a:lstStyle/>
                    <a:p>
                      <a:pPr algn="ctr">
                        <a:lnSpc>
                          <a:spcPct val="100000"/>
                        </a:lnSpc>
                        <a:spcAft>
                          <a:spcPts val="800"/>
                        </a:spcAft>
                      </a:pPr>
                      <a:r>
                        <a:rPr lang="en-IN" sz="1600" dirty="0">
                          <a:effectLst>
                            <a:outerShdw blurRad="38100" dist="38100" dir="2700000" algn="tl">
                              <a:srgbClr val="000000">
                                <a:alpha val="43137"/>
                              </a:srgbClr>
                            </a:outerShdw>
                          </a:effectLst>
                          <a:latin typeface="Arial" panose="020B0604020202020204" pitchFamily="34" charset="0"/>
                          <a:ea typeface="Calibri" panose="020F0502020204030204" pitchFamily="34" charset="0"/>
                          <a:cs typeface="Arial" panose="020B0604020202020204" pitchFamily="34" charset="0"/>
                        </a:rPr>
                        <a:t>Communication Protocol</a:t>
                      </a:r>
                    </a:p>
                  </a:txBody>
                  <a:tcPr marL="9525" marR="9525" marT="9525" marB="9525" anchor="ctr"/>
                </a:tc>
                <a:tc>
                  <a:txBody>
                    <a:bodyPr/>
                    <a:lstStyle/>
                    <a:p>
                      <a:pPr algn="ctr">
                        <a:lnSpc>
                          <a:spcPct val="100000"/>
                        </a:lnSpc>
                        <a:spcAft>
                          <a:spcPts val="800"/>
                        </a:spcAft>
                      </a:pPr>
                      <a:r>
                        <a:rPr lang="en-IN" sz="1600" dirty="0">
                          <a:solidFill>
                            <a:schemeClr val="tx1">
                              <a:lumMod val="75000"/>
                              <a:lumOff val="25000"/>
                            </a:schemeClr>
                          </a:solidFill>
                          <a:effectLst/>
                          <a:latin typeface="Arial" panose="020B0604020202020204" pitchFamily="34" charset="0"/>
                          <a:ea typeface="Calibri" panose="020F0502020204030204" pitchFamily="34" charset="0"/>
                          <a:cs typeface="Arial" panose="020B0604020202020204" pitchFamily="34" charset="0"/>
                        </a:rPr>
                        <a:t>Central alert to all clinical areas(WHO 2023)</a:t>
                      </a:r>
                    </a:p>
                  </a:txBody>
                  <a:tcPr marL="9525" marR="9525" marT="9525" marB="9525" anchor="ctr"/>
                </a:tc>
                <a:tc>
                  <a:txBody>
                    <a:bodyPr/>
                    <a:lstStyle/>
                    <a:p>
                      <a:pPr algn="ctr">
                        <a:lnSpc>
                          <a:spcPct val="100000"/>
                        </a:lnSpc>
                        <a:spcAft>
                          <a:spcPts val="800"/>
                        </a:spcAft>
                      </a:pPr>
                      <a:r>
                        <a:rPr lang="en-IN" sz="1600" dirty="0">
                          <a:solidFill>
                            <a:schemeClr val="tx1">
                              <a:lumMod val="75000"/>
                              <a:lumOff val="25000"/>
                            </a:schemeClr>
                          </a:solidFill>
                          <a:effectLst/>
                          <a:latin typeface="Arial" panose="020B0604020202020204" pitchFamily="34" charset="0"/>
                          <a:ea typeface="Calibri" panose="020F0502020204030204" pitchFamily="34" charset="0"/>
                          <a:cs typeface="Arial" panose="020B0604020202020204" pitchFamily="34" charset="0"/>
                        </a:rPr>
                        <a:t>Manual notification only</a:t>
                      </a:r>
                    </a:p>
                  </a:txBody>
                  <a:tcPr marL="9525" marR="9525" marT="9525" marB="9525" anchor="ctr"/>
                </a:tc>
                <a:tc>
                  <a:txBody>
                    <a:bodyPr/>
                    <a:lstStyle/>
                    <a:p>
                      <a:pPr marL="0" marR="0" lvl="0" indent="0" algn="ctr" defTabSz="914400" rtl="0" eaLnBrk="1" fontAlgn="auto" latinLnBrk="0" hangingPunct="1">
                        <a:lnSpc>
                          <a:spcPct val="100000"/>
                        </a:lnSpc>
                        <a:spcBef>
                          <a:spcPts val="0"/>
                        </a:spcBef>
                        <a:spcAft>
                          <a:spcPts val="800"/>
                        </a:spcAft>
                        <a:buClrTx/>
                        <a:buSzTx/>
                        <a:buFontTx/>
                        <a:buNone/>
                        <a:tabLst/>
                        <a:defRPr/>
                      </a:pPr>
                      <a:r>
                        <a:rPr lang="en-IN" sz="1600" dirty="0">
                          <a:solidFill>
                            <a:schemeClr val="tx1">
                              <a:lumMod val="75000"/>
                              <a:lumOff val="25000"/>
                            </a:schemeClr>
                          </a:solidFill>
                          <a:effectLst/>
                          <a:latin typeface="Arial" panose="020B0604020202020204" pitchFamily="34" charset="0"/>
                          <a:ea typeface="Calibri" panose="020F0502020204030204" pitchFamily="34" charset="0"/>
                          <a:cs typeface="Arial" panose="020B0604020202020204" pitchFamily="34" charset="0"/>
                        </a:rPr>
                        <a:t>Absence of digital alert integration</a:t>
                      </a:r>
                      <a:r>
                        <a:rPr lang="en-IN" sz="1600" i="0" dirty="0">
                          <a:solidFill>
                            <a:schemeClr val="tx1">
                              <a:lumMod val="75000"/>
                              <a:lumOff val="25000"/>
                            </a:schemeClr>
                          </a:solidFill>
                          <a:latin typeface="Arial" panose="020B0604020202020204" pitchFamily="34" charset="0"/>
                          <a:ea typeface="Calibri" panose="020F0502020204030204" pitchFamily="34" charset="0"/>
                          <a:cs typeface="Arial" panose="020B0604020202020204" pitchFamily="34" charset="0"/>
                        </a:rPr>
                        <a:t>(Nation Africa, 2025)</a:t>
                      </a:r>
                      <a:endParaRPr lang="en-IN" sz="1600" dirty="0">
                        <a:solidFill>
                          <a:schemeClr val="tx1">
                            <a:lumMod val="75000"/>
                            <a:lumOff val="25000"/>
                          </a:schemeClr>
                        </a:solidFill>
                        <a:effectLst/>
                        <a:latin typeface="Arial" panose="020B0604020202020204" pitchFamily="34" charset="0"/>
                        <a:ea typeface="Calibri" panose="020F0502020204030204" pitchFamily="34" charset="0"/>
                        <a:cs typeface="Arial" panose="020B0604020202020204" pitchFamily="34" charset="0"/>
                      </a:endParaRPr>
                    </a:p>
                  </a:txBody>
                  <a:tcPr marL="9525" marR="9525" marT="9525" marB="9525" anchor="ctr"/>
                </a:tc>
                <a:extLst>
                  <a:ext uri="{0D108BD9-81ED-4DB2-BD59-A6C34878D82A}">
                    <a16:rowId xmlns:a16="http://schemas.microsoft.com/office/drawing/2014/main" val="2279916562"/>
                  </a:ext>
                </a:extLst>
              </a:tr>
              <a:tr h="476587">
                <a:tc>
                  <a:txBody>
                    <a:bodyPr/>
                    <a:lstStyle/>
                    <a:p>
                      <a:pPr algn="ctr">
                        <a:lnSpc>
                          <a:spcPct val="100000"/>
                        </a:lnSpc>
                        <a:spcAft>
                          <a:spcPts val="800"/>
                        </a:spcAft>
                      </a:pPr>
                      <a:r>
                        <a:rPr lang="en-IN" sz="1600" dirty="0">
                          <a:effectLst>
                            <a:outerShdw blurRad="38100" dist="38100" dir="2700000" algn="tl">
                              <a:srgbClr val="000000">
                                <a:alpha val="43137"/>
                              </a:srgbClr>
                            </a:outerShdw>
                          </a:effectLst>
                          <a:latin typeface="Arial" panose="020B0604020202020204" pitchFamily="34" charset="0"/>
                          <a:ea typeface="Calibri" panose="020F0502020204030204" pitchFamily="34" charset="0"/>
                          <a:cs typeface="Arial" panose="020B0604020202020204" pitchFamily="34" charset="0"/>
                        </a:rPr>
                        <a:t>Audit &amp; QA</a:t>
                      </a:r>
                    </a:p>
                  </a:txBody>
                  <a:tcPr marL="9525" marR="9525" marT="9525" marB="9525" anchor="ctr"/>
                </a:tc>
                <a:tc>
                  <a:txBody>
                    <a:bodyPr/>
                    <a:lstStyle/>
                    <a:p>
                      <a:pPr algn="ctr">
                        <a:lnSpc>
                          <a:spcPct val="100000"/>
                        </a:lnSpc>
                        <a:spcAft>
                          <a:spcPts val="800"/>
                        </a:spcAft>
                      </a:pPr>
                      <a:r>
                        <a:rPr lang="en-IN" sz="1600" dirty="0">
                          <a:solidFill>
                            <a:schemeClr val="tx1">
                              <a:lumMod val="75000"/>
                              <a:lumOff val="25000"/>
                            </a:schemeClr>
                          </a:solidFill>
                          <a:effectLst/>
                          <a:latin typeface="Arial" panose="020B0604020202020204" pitchFamily="34" charset="0"/>
                          <a:ea typeface="Calibri" panose="020F0502020204030204" pitchFamily="34" charset="0"/>
                          <a:cs typeface="Arial" panose="020B0604020202020204" pitchFamily="34" charset="0"/>
                        </a:rPr>
                        <a:t>Annual technical audit required</a:t>
                      </a:r>
                      <a:r>
                        <a:rPr lang="en-IN" sz="1600" dirty="0">
                          <a:solidFill>
                            <a:schemeClr val="tx1">
                              <a:lumMod val="75000"/>
                              <a:lumOff val="25000"/>
                            </a:schemeClr>
                          </a:solidFill>
                          <a:latin typeface="Arial" panose="020B0604020202020204" pitchFamily="34" charset="0"/>
                          <a:ea typeface="Calibri" panose="020F0502020204030204" pitchFamily="34" charset="0"/>
                          <a:cs typeface="Arial" panose="020B0604020202020204" pitchFamily="34" charset="0"/>
                        </a:rPr>
                        <a:t>(CAJ, 2025).</a:t>
                      </a:r>
                      <a:endParaRPr lang="en-IN" sz="1600" dirty="0">
                        <a:solidFill>
                          <a:schemeClr val="tx1">
                            <a:lumMod val="75000"/>
                            <a:lumOff val="25000"/>
                          </a:schemeClr>
                        </a:solidFill>
                        <a:effectLst/>
                        <a:latin typeface="Arial" panose="020B0604020202020204" pitchFamily="34" charset="0"/>
                        <a:ea typeface="Calibri" panose="020F0502020204030204" pitchFamily="34" charset="0"/>
                        <a:cs typeface="Arial" panose="020B0604020202020204" pitchFamily="34" charset="0"/>
                      </a:endParaRPr>
                    </a:p>
                  </a:txBody>
                  <a:tcPr marL="9525" marR="9525" marT="9525" marB="9525" anchor="ctr"/>
                </a:tc>
                <a:tc>
                  <a:txBody>
                    <a:bodyPr/>
                    <a:lstStyle/>
                    <a:p>
                      <a:pPr algn="ctr">
                        <a:lnSpc>
                          <a:spcPct val="100000"/>
                        </a:lnSpc>
                        <a:spcAft>
                          <a:spcPts val="800"/>
                        </a:spcAft>
                      </a:pPr>
                      <a:r>
                        <a:rPr lang="en-IN" sz="1600" dirty="0">
                          <a:solidFill>
                            <a:schemeClr val="tx1">
                              <a:lumMod val="75000"/>
                              <a:lumOff val="25000"/>
                            </a:schemeClr>
                          </a:solidFill>
                          <a:effectLst/>
                          <a:latin typeface="Arial" panose="020B0604020202020204" pitchFamily="34" charset="0"/>
                          <a:ea typeface="Calibri" panose="020F0502020204030204" pitchFamily="34" charset="0"/>
                          <a:cs typeface="Arial" panose="020B0604020202020204" pitchFamily="34" charset="0"/>
                        </a:rPr>
                        <a:t>None since 2022</a:t>
                      </a:r>
                    </a:p>
                  </a:txBody>
                  <a:tcPr marL="9525" marR="9525" marT="9525" marB="9525" anchor="ctr"/>
                </a:tc>
                <a:tc>
                  <a:txBody>
                    <a:bodyPr/>
                    <a:lstStyle/>
                    <a:p>
                      <a:pPr algn="ctr">
                        <a:lnSpc>
                          <a:spcPct val="100000"/>
                        </a:lnSpc>
                        <a:spcAft>
                          <a:spcPts val="800"/>
                        </a:spcAft>
                      </a:pPr>
                      <a:r>
                        <a:rPr lang="en-IN" sz="1600" dirty="0">
                          <a:solidFill>
                            <a:schemeClr val="tx1">
                              <a:lumMod val="75000"/>
                              <a:lumOff val="25000"/>
                            </a:schemeClr>
                          </a:solidFill>
                          <a:effectLst/>
                          <a:latin typeface="Arial" panose="020B0604020202020204" pitchFamily="34" charset="0"/>
                          <a:ea typeface="Calibri" panose="020F0502020204030204" pitchFamily="34" charset="0"/>
                          <a:cs typeface="Arial" panose="020B0604020202020204" pitchFamily="34" charset="0"/>
                        </a:rPr>
                        <a:t>CAJ report (2025).</a:t>
                      </a:r>
                      <a:r>
                        <a:rPr lang="en-IN" sz="1600" dirty="0">
                          <a:solidFill>
                            <a:schemeClr val="tx1">
                              <a:lumMod val="75000"/>
                              <a:lumOff val="25000"/>
                            </a:schemeClr>
                          </a:solidFill>
                          <a:latin typeface="Arial" panose="020B0604020202020204" pitchFamily="34" charset="0"/>
                          <a:ea typeface="Calibri" panose="020F0502020204030204" pitchFamily="34" charset="0"/>
                          <a:cs typeface="Arial" panose="020B0604020202020204" pitchFamily="34" charset="0"/>
                        </a:rPr>
                        <a:t> (CAJ, 2025)</a:t>
                      </a:r>
                      <a:endParaRPr lang="en-IN" sz="1600" dirty="0">
                        <a:solidFill>
                          <a:schemeClr val="tx1">
                            <a:lumMod val="75000"/>
                            <a:lumOff val="25000"/>
                          </a:schemeClr>
                        </a:solidFill>
                        <a:effectLst/>
                        <a:latin typeface="Arial" panose="020B0604020202020204" pitchFamily="34" charset="0"/>
                        <a:ea typeface="Calibri" panose="020F0502020204030204" pitchFamily="34" charset="0"/>
                        <a:cs typeface="Arial" panose="020B0604020202020204" pitchFamily="34" charset="0"/>
                      </a:endParaRPr>
                    </a:p>
                  </a:txBody>
                  <a:tcPr marL="9525" marR="9525" marT="9525" marB="9525" anchor="ctr"/>
                </a:tc>
                <a:extLst>
                  <a:ext uri="{0D108BD9-81ED-4DB2-BD59-A6C34878D82A}">
                    <a16:rowId xmlns:a16="http://schemas.microsoft.com/office/drawing/2014/main" val="4233847499"/>
                  </a:ext>
                </a:extLst>
              </a:tr>
              <a:tr h="692398">
                <a:tc>
                  <a:txBody>
                    <a:bodyPr/>
                    <a:lstStyle/>
                    <a:p>
                      <a:pPr algn="ctr">
                        <a:lnSpc>
                          <a:spcPct val="100000"/>
                        </a:lnSpc>
                        <a:spcAft>
                          <a:spcPts val="800"/>
                        </a:spcAft>
                      </a:pPr>
                      <a:r>
                        <a:rPr lang="en-IN" sz="1600" dirty="0">
                          <a:effectLst>
                            <a:outerShdw blurRad="38100" dist="38100" dir="2700000" algn="tl">
                              <a:srgbClr val="000000">
                                <a:alpha val="43137"/>
                              </a:srgbClr>
                            </a:outerShdw>
                          </a:effectLst>
                          <a:latin typeface="Arial" panose="020B0604020202020204" pitchFamily="34" charset="0"/>
                          <a:ea typeface="Calibri" panose="020F0502020204030204" pitchFamily="34" charset="0"/>
                          <a:cs typeface="Arial" panose="020B0604020202020204" pitchFamily="34" charset="0"/>
                        </a:rPr>
                        <a:t>Emergency Preparedness</a:t>
                      </a:r>
                    </a:p>
                  </a:txBody>
                  <a:tcPr marL="9525" marR="9525" marT="9525" marB="9525" anchor="ctr"/>
                </a:tc>
                <a:tc>
                  <a:txBody>
                    <a:bodyPr/>
                    <a:lstStyle/>
                    <a:p>
                      <a:pPr algn="ctr">
                        <a:lnSpc>
                          <a:spcPct val="100000"/>
                        </a:lnSpc>
                        <a:spcAft>
                          <a:spcPts val="800"/>
                        </a:spcAft>
                      </a:pPr>
                      <a:r>
                        <a:rPr lang="en-IN" sz="1600" dirty="0">
                          <a:solidFill>
                            <a:schemeClr val="tx1">
                              <a:lumMod val="75000"/>
                              <a:lumOff val="25000"/>
                            </a:schemeClr>
                          </a:solidFill>
                          <a:effectLst/>
                          <a:latin typeface="Arial" panose="020B0604020202020204" pitchFamily="34" charset="0"/>
                          <a:ea typeface="Calibri" panose="020F0502020204030204" pitchFamily="34" charset="0"/>
                          <a:cs typeface="Arial" panose="020B0604020202020204" pitchFamily="34" charset="0"/>
                        </a:rPr>
                        <a:t>Simulation drills every 12 months</a:t>
                      </a:r>
                      <a:r>
                        <a:rPr lang="en-US" sz="1600" dirty="0">
                          <a:solidFill>
                            <a:schemeClr val="tx1">
                              <a:lumMod val="75000"/>
                              <a:lumOff val="25000"/>
                            </a:schemeClr>
                          </a:solidFill>
                          <a:latin typeface="Arial" panose="020B0604020202020204" pitchFamily="34" charset="0"/>
                          <a:ea typeface="Calibri" panose="020F0502020204030204" pitchFamily="34" charset="0"/>
                          <a:cs typeface="Arial" panose="020B0604020202020204" pitchFamily="34" charset="0"/>
                        </a:rPr>
                        <a:t>(Kenya Health Safety Unit, 2023)</a:t>
                      </a:r>
                      <a:endParaRPr lang="en-IN" sz="1600" dirty="0">
                        <a:solidFill>
                          <a:schemeClr val="tx1">
                            <a:lumMod val="75000"/>
                            <a:lumOff val="25000"/>
                          </a:schemeClr>
                        </a:solidFill>
                        <a:effectLst/>
                        <a:latin typeface="Arial" panose="020B0604020202020204" pitchFamily="34" charset="0"/>
                        <a:ea typeface="Calibri" panose="020F0502020204030204" pitchFamily="34" charset="0"/>
                        <a:cs typeface="Arial" panose="020B0604020202020204" pitchFamily="34" charset="0"/>
                      </a:endParaRPr>
                    </a:p>
                  </a:txBody>
                  <a:tcPr marL="9525" marR="9525" marT="9525" marB="9525" anchor="ctr"/>
                </a:tc>
                <a:tc>
                  <a:txBody>
                    <a:bodyPr/>
                    <a:lstStyle/>
                    <a:p>
                      <a:pPr algn="ctr">
                        <a:lnSpc>
                          <a:spcPct val="100000"/>
                        </a:lnSpc>
                        <a:spcAft>
                          <a:spcPts val="800"/>
                        </a:spcAft>
                      </a:pPr>
                      <a:r>
                        <a:rPr lang="en-IN" sz="1600" dirty="0">
                          <a:solidFill>
                            <a:schemeClr val="tx1">
                              <a:lumMod val="75000"/>
                              <a:lumOff val="25000"/>
                            </a:schemeClr>
                          </a:solidFill>
                          <a:effectLst/>
                          <a:latin typeface="Arial" panose="020B0604020202020204" pitchFamily="34" charset="0"/>
                          <a:ea typeface="Calibri" panose="020F0502020204030204" pitchFamily="34" charset="0"/>
                          <a:cs typeface="Arial" panose="020B0604020202020204" pitchFamily="34" charset="0"/>
                        </a:rPr>
                        <a:t>None recorded since 2021</a:t>
                      </a:r>
                    </a:p>
                  </a:txBody>
                  <a:tcPr marL="9525" marR="9525" marT="9525" marB="9525" anchor="ctr"/>
                </a:tc>
                <a:tc>
                  <a:txBody>
                    <a:bodyPr/>
                    <a:lstStyle/>
                    <a:p>
                      <a:pPr algn="ctr">
                        <a:lnSpc>
                          <a:spcPct val="100000"/>
                        </a:lnSpc>
                        <a:spcAft>
                          <a:spcPts val="800"/>
                        </a:spcAft>
                      </a:pPr>
                      <a:r>
                        <a:rPr lang="en-IN" sz="1600" dirty="0">
                          <a:solidFill>
                            <a:schemeClr val="tx1">
                              <a:lumMod val="75000"/>
                              <a:lumOff val="25000"/>
                            </a:schemeClr>
                          </a:solidFill>
                          <a:effectLst/>
                          <a:latin typeface="Arial" panose="020B0604020202020204" pitchFamily="34" charset="0"/>
                          <a:ea typeface="Calibri" panose="020F0502020204030204" pitchFamily="34" charset="0"/>
                          <a:cs typeface="Arial" panose="020B0604020202020204" pitchFamily="34" charset="0"/>
                        </a:rPr>
                        <a:t>County Health Safety Unit (2025)</a:t>
                      </a:r>
                    </a:p>
                  </a:txBody>
                  <a:tcPr marL="9525" marR="9525" marT="9525" marB="9525" anchor="ctr"/>
                </a:tc>
                <a:extLst>
                  <a:ext uri="{0D108BD9-81ED-4DB2-BD59-A6C34878D82A}">
                    <a16:rowId xmlns:a16="http://schemas.microsoft.com/office/drawing/2014/main" val="2778946024"/>
                  </a:ext>
                </a:extLst>
              </a:tr>
              <a:tr h="467457">
                <a:tc>
                  <a:txBody>
                    <a:bodyPr/>
                    <a:lstStyle/>
                    <a:p>
                      <a:pPr algn="ctr">
                        <a:lnSpc>
                          <a:spcPct val="100000"/>
                        </a:lnSpc>
                        <a:spcAft>
                          <a:spcPts val="800"/>
                        </a:spcAft>
                      </a:pPr>
                      <a:r>
                        <a:rPr lang="en-IN" sz="1600" dirty="0">
                          <a:effectLst>
                            <a:outerShdw blurRad="38100" dist="38100" dir="2700000" algn="tl">
                              <a:srgbClr val="000000">
                                <a:alpha val="43137"/>
                              </a:srgbClr>
                            </a:outerShdw>
                          </a:effectLst>
                          <a:latin typeface="Arial" panose="020B0604020202020204" pitchFamily="34" charset="0"/>
                          <a:ea typeface="Calibri" panose="020F0502020204030204" pitchFamily="34" charset="0"/>
                          <a:cs typeface="Arial" panose="020B0604020202020204" pitchFamily="34" charset="0"/>
                        </a:rPr>
                        <a:t>KPI Example (Oxygen System Uptime)</a:t>
                      </a:r>
                    </a:p>
                  </a:txBody>
                  <a:tcPr marL="9525" marR="9525" marT="9525" marB="9525" anchor="ctr"/>
                </a:tc>
                <a:tc>
                  <a:txBody>
                    <a:bodyPr/>
                    <a:lstStyle/>
                    <a:p>
                      <a:pPr algn="ctr">
                        <a:lnSpc>
                          <a:spcPct val="100000"/>
                        </a:lnSpc>
                        <a:spcAft>
                          <a:spcPts val="800"/>
                        </a:spcAft>
                      </a:pPr>
                      <a:r>
                        <a:rPr lang="en-IN" sz="1600" dirty="0">
                          <a:solidFill>
                            <a:schemeClr val="tx1">
                              <a:lumMod val="75000"/>
                              <a:lumOff val="25000"/>
                            </a:schemeClr>
                          </a:solidFill>
                          <a:effectLst/>
                          <a:latin typeface="Arial" panose="020B0604020202020204" pitchFamily="34" charset="0"/>
                          <a:ea typeface="Calibri" panose="020F0502020204030204" pitchFamily="34" charset="0"/>
                          <a:cs typeface="Arial" panose="020B0604020202020204" pitchFamily="34" charset="0"/>
                        </a:rPr>
                        <a:t>Target ≥99% continuity(WHO 2023)</a:t>
                      </a:r>
                    </a:p>
                  </a:txBody>
                  <a:tcPr marL="9525" marR="9525" marT="9525" marB="9525" anchor="ctr"/>
                </a:tc>
                <a:tc>
                  <a:txBody>
                    <a:bodyPr/>
                    <a:lstStyle/>
                    <a:p>
                      <a:pPr algn="ctr">
                        <a:lnSpc>
                          <a:spcPct val="100000"/>
                        </a:lnSpc>
                        <a:spcAft>
                          <a:spcPts val="800"/>
                        </a:spcAft>
                      </a:pPr>
                      <a:r>
                        <a:rPr lang="en-IN" sz="1600" dirty="0">
                          <a:solidFill>
                            <a:schemeClr val="tx1">
                              <a:lumMod val="75000"/>
                              <a:lumOff val="25000"/>
                            </a:schemeClr>
                          </a:solidFill>
                          <a:effectLst/>
                          <a:latin typeface="Arial" panose="020B0604020202020204" pitchFamily="34" charset="0"/>
                          <a:ea typeface="Calibri" panose="020F0502020204030204" pitchFamily="34" charset="0"/>
                          <a:cs typeface="Arial" panose="020B0604020202020204" pitchFamily="34" charset="0"/>
                        </a:rPr>
                        <a:t>92% pre-incident (estimated from logs)</a:t>
                      </a:r>
                    </a:p>
                  </a:txBody>
                  <a:tcPr marL="9525" marR="9525" marT="9525" marB="9525" anchor="ctr"/>
                </a:tc>
                <a:tc>
                  <a:txBody>
                    <a:bodyPr/>
                    <a:lstStyle/>
                    <a:p>
                      <a:pPr algn="ctr">
                        <a:lnSpc>
                          <a:spcPct val="100000"/>
                        </a:lnSpc>
                        <a:spcAft>
                          <a:spcPts val="800"/>
                        </a:spcAft>
                      </a:pPr>
                      <a:r>
                        <a:rPr lang="en-IN" sz="1600" dirty="0">
                          <a:solidFill>
                            <a:schemeClr val="tx1">
                              <a:lumMod val="75000"/>
                              <a:lumOff val="25000"/>
                            </a:schemeClr>
                          </a:solidFill>
                          <a:effectLst/>
                          <a:latin typeface="Arial" panose="020B0604020202020204" pitchFamily="34" charset="0"/>
                          <a:ea typeface="Calibri" panose="020F0502020204030204" pitchFamily="34" charset="0"/>
                          <a:cs typeface="Arial" panose="020B0604020202020204" pitchFamily="34" charset="0"/>
                        </a:rPr>
                        <a:t>Post-incident target: 100% reliability.</a:t>
                      </a:r>
                      <a:r>
                        <a:rPr lang="en-IN" sz="1600" dirty="0">
                          <a:solidFill>
                            <a:schemeClr val="tx1">
                              <a:lumMod val="75000"/>
                              <a:lumOff val="25000"/>
                            </a:schemeClr>
                          </a:solidFill>
                          <a:latin typeface="Arial" panose="020B0604020202020204" pitchFamily="34" charset="0"/>
                          <a:ea typeface="Calibri" panose="020F0502020204030204" pitchFamily="34" charset="0"/>
                          <a:cs typeface="Arial" panose="020B0604020202020204" pitchFamily="34" charset="0"/>
                        </a:rPr>
                        <a:t> (CAJ, 2025)</a:t>
                      </a:r>
                      <a:endParaRPr lang="en-IN" sz="1600" dirty="0">
                        <a:solidFill>
                          <a:schemeClr val="tx1">
                            <a:lumMod val="75000"/>
                            <a:lumOff val="25000"/>
                          </a:schemeClr>
                        </a:solidFill>
                        <a:effectLst/>
                        <a:latin typeface="Arial" panose="020B0604020202020204" pitchFamily="34" charset="0"/>
                        <a:ea typeface="Calibri" panose="020F0502020204030204" pitchFamily="34" charset="0"/>
                        <a:cs typeface="Arial" panose="020B0604020202020204" pitchFamily="34" charset="0"/>
                      </a:endParaRPr>
                    </a:p>
                  </a:txBody>
                  <a:tcPr marL="9525" marR="9525" marT="9525" marB="9525" anchor="ctr"/>
                </a:tc>
                <a:extLst>
                  <a:ext uri="{0D108BD9-81ED-4DB2-BD59-A6C34878D82A}">
                    <a16:rowId xmlns:a16="http://schemas.microsoft.com/office/drawing/2014/main" val="3532118755"/>
                  </a:ext>
                </a:extLst>
              </a:tr>
            </a:tbl>
          </a:graphicData>
        </a:graphic>
      </p:graphicFrame>
    </p:spTree>
    <p:extLst>
      <p:ext uri="{BB962C8B-B14F-4D97-AF65-F5344CB8AC3E}">
        <p14:creationId xmlns:p14="http://schemas.microsoft.com/office/powerpoint/2010/main" val="2934950248"/>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8AE88CF-6119-406C-8BE7-0E7FF92CC8A0}"/>
              </a:ext>
            </a:extLst>
          </p:cNvPr>
          <p:cNvSpPr>
            <a:spLocks noGrp="1"/>
          </p:cNvSpPr>
          <p:nvPr>
            <p:ph type="title"/>
          </p:nvPr>
        </p:nvSpPr>
        <p:spPr>
          <a:xfrm>
            <a:off x="193953" y="753878"/>
            <a:ext cx="10117819" cy="1080938"/>
          </a:xfrm>
        </p:spPr>
        <p:txBody>
          <a:bodyPr/>
          <a:lstStyle/>
          <a:p>
            <a:pPr algn="ctr"/>
            <a:r>
              <a:rPr lang="en-IN" b="1" dirty="0">
                <a:solidFill>
                  <a:schemeClr val="accent1"/>
                </a:solidFill>
                <a:effectLst>
                  <a:outerShdw blurRad="38100" dist="38100" dir="2700000" algn="tl">
                    <a:srgbClr val="000000">
                      <a:alpha val="43137"/>
                    </a:srgbClr>
                  </a:outerShdw>
                </a:effectLst>
                <a:latin typeface="Arial" panose="020B0604020202020204" pitchFamily="34" charset="0"/>
                <a:cs typeface="Arial" panose="020B0604020202020204" pitchFamily="34" charset="0"/>
              </a:rPr>
              <a:t>Summary of Component Two</a:t>
            </a:r>
            <a:endParaRPr lang="en-IN" b="1" dirty="0">
              <a:solidFill>
                <a:schemeClr val="accent1"/>
              </a:solidFill>
              <a:effectLst>
                <a:outerShdw blurRad="38100" dist="38100" dir="2700000" algn="tl">
                  <a:srgbClr val="000000">
                    <a:alpha val="43137"/>
                  </a:srgbClr>
                </a:outerShdw>
              </a:effectLst>
              <a:latin typeface="Arial" panose="020B0604020202020204" pitchFamily="34" charset="0"/>
              <a:ea typeface="Calibri" panose="020F0502020204030204" pitchFamily="34" charset="0"/>
              <a:cs typeface="Arial" panose="020B0604020202020204" pitchFamily="34" charset="0"/>
            </a:endParaRPr>
          </a:p>
        </p:txBody>
      </p:sp>
      <p:sp>
        <p:nvSpPr>
          <p:cNvPr id="3" name="Content Placeholder 2">
            <a:extLst>
              <a:ext uri="{FF2B5EF4-FFF2-40B4-BE49-F238E27FC236}">
                <a16:creationId xmlns:a16="http://schemas.microsoft.com/office/drawing/2014/main" id="{67B9F9DF-E101-4835-BBE7-44446D0A9469}"/>
              </a:ext>
            </a:extLst>
          </p:cNvPr>
          <p:cNvSpPr>
            <a:spLocks noGrp="1"/>
          </p:cNvSpPr>
          <p:nvPr>
            <p:ph idx="1"/>
          </p:nvPr>
        </p:nvSpPr>
        <p:spPr>
          <a:xfrm>
            <a:off x="398352" y="2219217"/>
            <a:ext cx="11395296" cy="3616503"/>
          </a:xfrm>
        </p:spPr>
        <p:txBody>
          <a:bodyPr>
            <a:noAutofit/>
          </a:bodyPr>
          <a:lstStyle/>
          <a:p>
            <a:pPr marL="0" indent="0">
              <a:lnSpc>
                <a:spcPct val="100000"/>
              </a:lnSpc>
              <a:buNone/>
            </a:pPr>
            <a:r>
              <a:rPr lang="en-US" sz="1800" b="1" dirty="0">
                <a:solidFill>
                  <a:schemeClr val="tx1">
                    <a:lumMod val="75000"/>
                    <a:lumOff val="25000"/>
                  </a:schemeClr>
                </a:solidFill>
                <a:latin typeface="Arial" panose="020B0604020202020204" pitchFamily="34" charset="0"/>
                <a:ea typeface="Calibri" panose="020F0502020204030204" pitchFamily="34" charset="0"/>
                <a:cs typeface="Arial" panose="020B0604020202020204" pitchFamily="34" charset="0"/>
              </a:rPr>
              <a:t>Fishbone Analysis:</a:t>
            </a:r>
          </a:p>
          <a:p>
            <a:pPr>
              <a:lnSpc>
                <a:spcPct val="100000"/>
              </a:lnSpc>
            </a:pPr>
            <a:r>
              <a:rPr lang="en-US" sz="1800" dirty="0">
                <a:solidFill>
                  <a:schemeClr val="tx1">
                    <a:lumMod val="75000"/>
                    <a:lumOff val="25000"/>
                  </a:schemeClr>
                </a:solidFill>
                <a:latin typeface="Arial" panose="020B0604020202020204" pitchFamily="34" charset="0"/>
                <a:ea typeface="Calibri" panose="020F0502020204030204" pitchFamily="34" charset="0"/>
                <a:cs typeface="Arial" panose="020B0604020202020204" pitchFamily="34" charset="0"/>
              </a:rPr>
              <a:t>Root cause in five areas, including People (loopholes in training), Methods (poor planning in maintenance),</a:t>
            </a:r>
            <a:r>
              <a:rPr lang="en-IN" sz="1800" i="0" dirty="0">
                <a:solidFill>
                  <a:schemeClr val="tx1">
                    <a:lumMod val="75000"/>
                    <a:lumOff val="25000"/>
                  </a:schemeClr>
                </a:solidFill>
                <a:latin typeface="Arial" panose="020B0604020202020204" pitchFamily="34" charset="0"/>
                <a:ea typeface="Calibri" panose="020F0502020204030204" pitchFamily="34" charset="0"/>
                <a:cs typeface="Arial" panose="020B0604020202020204" pitchFamily="34" charset="0"/>
              </a:rPr>
              <a:t> (Citizen Digital, 2025).</a:t>
            </a:r>
            <a:endParaRPr lang="en-IN" sz="1800" dirty="0">
              <a:latin typeface="Arial" panose="020B0604020202020204" pitchFamily="34" charset="0"/>
              <a:cs typeface="Arial" panose="020B0604020202020204" pitchFamily="34" charset="0"/>
            </a:endParaRPr>
          </a:p>
          <a:p>
            <a:pPr>
              <a:lnSpc>
                <a:spcPct val="100000"/>
              </a:lnSpc>
            </a:pPr>
            <a:r>
              <a:rPr lang="en-US" sz="1800" dirty="0">
                <a:solidFill>
                  <a:schemeClr val="tx1">
                    <a:lumMod val="75000"/>
                    <a:lumOff val="25000"/>
                  </a:schemeClr>
                </a:solidFill>
                <a:latin typeface="Arial" panose="020B0604020202020204" pitchFamily="34" charset="0"/>
                <a:ea typeface="Calibri" panose="020F0502020204030204" pitchFamily="34" charset="0"/>
                <a:cs typeface="Arial" panose="020B0604020202020204" pitchFamily="34" charset="0"/>
              </a:rPr>
              <a:t>Machines (old oxygen plant), Management (lack of oversight), Environment (poor communication)</a:t>
            </a:r>
            <a:r>
              <a:rPr lang="en-IN" sz="1800" i="0" dirty="0">
                <a:solidFill>
                  <a:schemeClr val="tx1">
                    <a:lumMod val="75000"/>
                    <a:lumOff val="25000"/>
                  </a:schemeClr>
                </a:solidFill>
                <a:latin typeface="Arial" panose="020B0604020202020204" pitchFamily="34" charset="0"/>
                <a:ea typeface="Calibri" panose="020F0502020204030204" pitchFamily="34" charset="0"/>
                <a:cs typeface="Arial" panose="020B0604020202020204" pitchFamily="34" charset="0"/>
              </a:rPr>
              <a:t> (Citizen Digital, 2025).</a:t>
            </a:r>
            <a:endParaRPr lang="en-US" sz="1800" dirty="0">
              <a:solidFill>
                <a:schemeClr val="tx1">
                  <a:lumMod val="75000"/>
                  <a:lumOff val="25000"/>
                </a:schemeClr>
              </a:solidFill>
              <a:latin typeface="Arial" panose="020B0604020202020204" pitchFamily="34" charset="0"/>
              <a:ea typeface="Calibri" panose="020F0502020204030204" pitchFamily="34" charset="0"/>
              <a:cs typeface="Arial" panose="020B0604020202020204" pitchFamily="34" charset="0"/>
            </a:endParaRPr>
          </a:p>
          <a:p>
            <a:pPr>
              <a:lnSpc>
                <a:spcPct val="100000"/>
              </a:lnSpc>
            </a:pPr>
            <a:r>
              <a:rPr lang="en-US" sz="1800" dirty="0">
                <a:solidFill>
                  <a:schemeClr val="tx1">
                    <a:lumMod val="75000"/>
                    <a:lumOff val="25000"/>
                  </a:schemeClr>
                </a:solidFill>
                <a:latin typeface="Arial" panose="020B0604020202020204" pitchFamily="34" charset="0"/>
                <a:ea typeface="Calibri" panose="020F0502020204030204" pitchFamily="34" charset="0"/>
                <a:cs typeface="Arial" panose="020B0604020202020204" pitchFamily="34" charset="0"/>
              </a:rPr>
              <a:t>This model suggests that healthcare organizations should be structured to enhance the quality of care provided to patients.</a:t>
            </a:r>
          </a:p>
          <a:p>
            <a:pPr marL="0" indent="0">
              <a:lnSpc>
                <a:spcPct val="100000"/>
              </a:lnSpc>
              <a:buNone/>
            </a:pPr>
            <a:r>
              <a:rPr lang="en-US" sz="1800" b="1" dirty="0">
                <a:solidFill>
                  <a:schemeClr val="tx1">
                    <a:lumMod val="75000"/>
                    <a:lumOff val="25000"/>
                  </a:schemeClr>
                </a:solidFill>
                <a:latin typeface="Arial" panose="020B0604020202020204" pitchFamily="34" charset="0"/>
                <a:ea typeface="Calibri" panose="020F0502020204030204" pitchFamily="34" charset="0"/>
                <a:cs typeface="Arial" panose="020B0604020202020204" pitchFamily="34" charset="0"/>
              </a:rPr>
              <a:t>Donabedian Model (Structure - Process -Outcome):</a:t>
            </a:r>
          </a:p>
          <a:p>
            <a:pPr>
              <a:lnSpc>
                <a:spcPct val="100000"/>
              </a:lnSpc>
            </a:pPr>
            <a:r>
              <a:rPr lang="en-US" sz="1800" dirty="0">
                <a:solidFill>
                  <a:schemeClr val="tx1">
                    <a:lumMod val="75000"/>
                    <a:lumOff val="25000"/>
                  </a:schemeClr>
                </a:solidFill>
                <a:latin typeface="Arial" panose="020B0604020202020204" pitchFamily="34" charset="0"/>
                <a:ea typeface="Calibri" panose="020F0502020204030204" pitchFamily="34" charset="0"/>
                <a:cs typeface="Arial" panose="020B0604020202020204" pitchFamily="34" charset="0"/>
              </a:rPr>
              <a:t>Structure: Old oxygen production system; no automated backup </a:t>
            </a:r>
            <a:r>
              <a:rPr lang="en-IN" sz="1800" i="0" dirty="0">
                <a:solidFill>
                  <a:schemeClr val="tx1">
                    <a:lumMod val="75000"/>
                    <a:lumOff val="25000"/>
                  </a:schemeClr>
                </a:solidFill>
                <a:latin typeface="Arial" panose="020B0604020202020204" pitchFamily="34" charset="0"/>
                <a:ea typeface="Calibri" panose="020F0502020204030204" pitchFamily="34" charset="0"/>
                <a:cs typeface="Arial" panose="020B0604020202020204" pitchFamily="34" charset="0"/>
              </a:rPr>
              <a:t>(Citizen Digital, 2025).</a:t>
            </a:r>
            <a:endParaRPr lang="en-US" sz="1800" dirty="0">
              <a:solidFill>
                <a:schemeClr val="tx1">
                  <a:lumMod val="75000"/>
                  <a:lumOff val="25000"/>
                </a:schemeClr>
              </a:solidFill>
              <a:latin typeface="Arial" panose="020B0604020202020204" pitchFamily="34" charset="0"/>
              <a:ea typeface="Calibri" panose="020F0502020204030204" pitchFamily="34" charset="0"/>
              <a:cs typeface="Arial" panose="020B0604020202020204" pitchFamily="34" charset="0"/>
            </a:endParaRPr>
          </a:p>
          <a:p>
            <a:pPr>
              <a:lnSpc>
                <a:spcPct val="100000"/>
              </a:lnSpc>
            </a:pPr>
            <a:r>
              <a:rPr lang="en-US" sz="1800" dirty="0">
                <a:solidFill>
                  <a:schemeClr val="tx1">
                    <a:lumMod val="75000"/>
                    <a:lumOff val="25000"/>
                  </a:schemeClr>
                </a:solidFill>
                <a:latin typeface="Arial" panose="020B0604020202020204" pitchFamily="34" charset="0"/>
                <a:ea typeface="Calibri" panose="020F0502020204030204" pitchFamily="34" charset="0"/>
                <a:cs typeface="Arial" panose="020B0604020202020204" pitchFamily="34" charset="0"/>
              </a:rPr>
              <a:t>Process: Repair done without any formal risk evaluation or communication standards</a:t>
            </a:r>
            <a:r>
              <a:rPr lang="en-IN" sz="1800" i="0" dirty="0">
                <a:solidFill>
                  <a:schemeClr val="tx1">
                    <a:lumMod val="75000"/>
                    <a:lumOff val="25000"/>
                  </a:schemeClr>
                </a:solidFill>
                <a:latin typeface="Arial" panose="020B0604020202020204" pitchFamily="34" charset="0"/>
                <a:ea typeface="Calibri" panose="020F0502020204030204" pitchFamily="34" charset="0"/>
                <a:cs typeface="Arial" panose="020B0604020202020204" pitchFamily="34" charset="0"/>
              </a:rPr>
              <a:t> (Citizen Digital, 2025).</a:t>
            </a:r>
            <a:endParaRPr lang="en-US" sz="1800" dirty="0">
              <a:solidFill>
                <a:schemeClr val="tx1">
                  <a:lumMod val="75000"/>
                  <a:lumOff val="25000"/>
                </a:schemeClr>
              </a:solidFill>
              <a:latin typeface="Arial" panose="020B0604020202020204" pitchFamily="34" charset="0"/>
              <a:ea typeface="Calibri" panose="020F0502020204030204" pitchFamily="34" charset="0"/>
              <a:cs typeface="Arial" panose="020B0604020202020204" pitchFamily="34" charset="0"/>
            </a:endParaRPr>
          </a:p>
          <a:p>
            <a:pPr>
              <a:lnSpc>
                <a:spcPct val="100000"/>
              </a:lnSpc>
            </a:pPr>
            <a:r>
              <a:rPr lang="en-US" sz="1800" dirty="0">
                <a:solidFill>
                  <a:schemeClr val="tx1">
                    <a:lumMod val="75000"/>
                    <a:lumOff val="25000"/>
                  </a:schemeClr>
                </a:solidFill>
                <a:latin typeface="Arial" panose="020B0604020202020204" pitchFamily="34" charset="0"/>
                <a:ea typeface="Calibri" panose="020F0502020204030204" pitchFamily="34" charset="0"/>
                <a:cs typeface="Arial" panose="020B0604020202020204" pitchFamily="34" charset="0"/>
              </a:rPr>
              <a:t>Outcome:</a:t>
            </a:r>
            <a:r>
              <a:rPr lang="en-US" sz="1800" b="1" dirty="0">
                <a:solidFill>
                  <a:schemeClr val="tx1">
                    <a:lumMod val="75000"/>
                    <a:lumOff val="25000"/>
                  </a:schemeClr>
                </a:solidFill>
                <a:latin typeface="Arial" panose="020B0604020202020204" pitchFamily="34" charset="0"/>
                <a:ea typeface="Calibri" panose="020F0502020204030204" pitchFamily="34" charset="0"/>
                <a:cs typeface="Arial" panose="020B0604020202020204" pitchFamily="34" charset="0"/>
              </a:rPr>
              <a:t> </a:t>
            </a:r>
            <a:r>
              <a:rPr lang="en-US" sz="1800" dirty="0">
                <a:solidFill>
                  <a:schemeClr val="tx1">
                    <a:lumMod val="75000"/>
                    <a:lumOff val="25000"/>
                  </a:schemeClr>
                </a:solidFill>
                <a:latin typeface="Arial" panose="020B0604020202020204" pitchFamily="34" charset="0"/>
                <a:ea typeface="Calibri" panose="020F0502020204030204" pitchFamily="34" charset="0"/>
                <a:cs typeface="Arial" panose="020B0604020202020204" pitchFamily="34" charset="0"/>
              </a:rPr>
              <a:t>Three avoidable deaths; instigated systemic safety reform(</a:t>
            </a:r>
            <a:r>
              <a:rPr lang="en-IN" sz="1800" dirty="0">
                <a:solidFill>
                  <a:schemeClr val="tx1">
                    <a:lumMod val="75000"/>
                    <a:lumOff val="25000"/>
                  </a:schemeClr>
                </a:solidFill>
                <a:latin typeface="Arial" panose="020B0604020202020204" pitchFamily="34" charset="0"/>
                <a:cs typeface="Arial" panose="020B0604020202020204" pitchFamily="34" charset="0"/>
              </a:rPr>
              <a:t>Nation Africa, 2025; CAJ 2025).</a:t>
            </a:r>
            <a:endParaRPr lang="en-US" sz="1800" dirty="0">
              <a:solidFill>
                <a:schemeClr val="tx1">
                  <a:lumMod val="75000"/>
                  <a:lumOff val="25000"/>
                </a:schemeClr>
              </a:solidFill>
              <a:latin typeface="Arial" panose="020B0604020202020204" pitchFamily="34" charset="0"/>
              <a:ea typeface="Calibri" panose="020F0502020204030204" pitchFamily="34" charset="0"/>
              <a:cs typeface="Arial" panose="020B0604020202020204" pitchFamily="34" charset="0"/>
            </a:endParaRPr>
          </a:p>
          <a:p>
            <a:pPr marL="0" indent="0">
              <a:lnSpc>
                <a:spcPct val="100000"/>
              </a:lnSpc>
              <a:buNone/>
            </a:pPr>
            <a:r>
              <a:rPr lang="en-US" sz="1800" b="1" dirty="0">
                <a:solidFill>
                  <a:schemeClr val="tx1">
                    <a:lumMod val="75000"/>
                    <a:lumOff val="25000"/>
                  </a:schemeClr>
                </a:solidFill>
                <a:latin typeface="Arial" panose="020B0604020202020204" pitchFamily="34" charset="0"/>
                <a:ea typeface="Calibri" panose="020F0502020204030204" pitchFamily="34" charset="0"/>
                <a:cs typeface="Arial" panose="020B0604020202020204" pitchFamily="34" charset="0"/>
              </a:rPr>
              <a:t>Model Excluded - 5 Whys</a:t>
            </a:r>
            <a:r>
              <a:rPr lang="en-US" sz="1800" dirty="0">
                <a:solidFill>
                  <a:schemeClr val="tx1">
                    <a:lumMod val="75000"/>
                    <a:lumOff val="25000"/>
                  </a:schemeClr>
                </a:solidFill>
                <a:latin typeface="Arial" panose="020B0604020202020204" pitchFamily="34" charset="0"/>
                <a:ea typeface="Calibri" panose="020F0502020204030204" pitchFamily="34" charset="0"/>
                <a:cs typeface="Arial" panose="020B0604020202020204" pitchFamily="34" charset="0"/>
              </a:rPr>
              <a:t>: Rejected because it is too simple; not applicable to complex multi-factor hospital failures.</a:t>
            </a:r>
          </a:p>
          <a:p>
            <a:endParaRPr lang="en-IN" sz="1600" dirty="0">
              <a:latin typeface="Arial" panose="020B0604020202020204" pitchFamily="34" charset="0"/>
              <a:ea typeface="Calibri" panose="020F0502020204030204" pitchFamily="34" charset="0"/>
              <a:cs typeface="Arial" panose="020B0604020202020204" pitchFamily="34" charset="0"/>
            </a:endParaRPr>
          </a:p>
        </p:txBody>
      </p:sp>
    </p:spTree>
    <p:extLst>
      <p:ext uri="{BB962C8B-B14F-4D97-AF65-F5344CB8AC3E}">
        <p14:creationId xmlns:p14="http://schemas.microsoft.com/office/powerpoint/2010/main" val="1937256995"/>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122BE70-BC6C-429E-858C-260CEA0CCB9B}"/>
              </a:ext>
            </a:extLst>
          </p:cNvPr>
          <p:cNvSpPr>
            <a:spLocks noGrp="1"/>
          </p:cNvSpPr>
          <p:nvPr>
            <p:ph type="title"/>
          </p:nvPr>
        </p:nvSpPr>
        <p:spPr/>
        <p:txBody>
          <a:bodyPr/>
          <a:lstStyle/>
          <a:p>
            <a:pPr algn="ctr"/>
            <a:r>
              <a:rPr lang="en-IN" b="1" dirty="0">
                <a:solidFill>
                  <a:schemeClr val="accent1"/>
                </a:solidFill>
                <a:effectLst>
                  <a:outerShdw blurRad="38100" dist="38100" dir="2700000" algn="tl">
                    <a:srgbClr val="000000">
                      <a:alpha val="43137"/>
                    </a:srgbClr>
                  </a:outerShdw>
                </a:effectLst>
                <a:latin typeface="Arial" panose="020B0604020202020204" pitchFamily="34" charset="0"/>
                <a:cs typeface="Arial" panose="020B0604020202020204" pitchFamily="34" charset="0"/>
              </a:rPr>
              <a:t>References</a:t>
            </a:r>
          </a:p>
        </p:txBody>
      </p:sp>
      <p:sp>
        <p:nvSpPr>
          <p:cNvPr id="4" name="Rectangle 1">
            <a:extLst>
              <a:ext uri="{FF2B5EF4-FFF2-40B4-BE49-F238E27FC236}">
                <a16:creationId xmlns:a16="http://schemas.microsoft.com/office/drawing/2014/main" id="{4D05B10A-0C3A-4A2F-B729-C74BA9953F76}"/>
              </a:ext>
            </a:extLst>
          </p:cNvPr>
          <p:cNvSpPr>
            <a:spLocks noGrp="1" noChangeArrowheads="1"/>
          </p:cNvSpPr>
          <p:nvPr>
            <p:ph idx="1"/>
          </p:nvPr>
        </p:nvSpPr>
        <p:spPr bwMode="auto">
          <a:xfrm>
            <a:off x="236306" y="2056686"/>
            <a:ext cx="12031037" cy="480131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pPr marR="0" lvl="0" algn="l" defTabSz="914400" rtl="0" eaLnBrk="0" fontAlgn="base" latinLnBrk="0" hangingPunct="0">
              <a:lnSpc>
                <a:spcPct val="100000"/>
              </a:lnSpc>
              <a:spcBef>
                <a:spcPct val="0"/>
              </a:spcBef>
              <a:spcAft>
                <a:spcPct val="0"/>
              </a:spcAft>
              <a:buClrTx/>
              <a:buSzTx/>
              <a:tabLst/>
            </a:pPr>
            <a:r>
              <a:rPr kumimoji="0" lang="en-US" altLang="en-US" sz="1800" b="0" i="0" u="none" strike="noStrike" cap="none" normalizeH="0" baseline="0" dirty="0">
                <a:ln>
                  <a:noFill/>
                </a:ln>
                <a:solidFill>
                  <a:schemeClr val="tx1"/>
                </a:solidFill>
                <a:effectLst/>
                <a:latin typeface="Arial" panose="020B0604020202020204" pitchFamily="34" charset="0"/>
              </a:rPr>
              <a:t>Nation Africa. (2025, April 3) </a:t>
            </a:r>
            <a:r>
              <a:rPr kumimoji="0" lang="en-US" altLang="en-US" sz="1800" b="0" i="1" u="none" strike="noStrike" cap="none" normalizeH="0" baseline="0" dirty="0">
                <a:ln>
                  <a:noFill/>
                </a:ln>
                <a:solidFill>
                  <a:schemeClr val="tx1"/>
                </a:solidFill>
                <a:effectLst/>
                <a:latin typeface="Arial" panose="020B0604020202020204" pitchFamily="34" charset="0"/>
              </a:rPr>
              <a:t>Three die after oxygen supply cut at Coast General Hospital</a:t>
            </a:r>
            <a:r>
              <a:rPr kumimoji="0" lang="en-US" altLang="en-US" sz="1800" b="0" i="0" u="none" strike="noStrike" cap="none" normalizeH="0" baseline="0" dirty="0">
                <a:ln>
                  <a:noFill/>
                </a:ln>
                <a:solidFill>
                  <a:schemeClr val="tx1"/>
                </a:solidFill>
                <a:effectLst/>
                <a:latin typeface="Arial" panose="020B0604020202020204" pitchFamily="34" charset="0"/>
              </a:rPr>
              <a:t> [online]. Available at: </a:t>
            </a:r>
            <a:r>
              <a:rPr kumimoji="0" lang="en-US" altLang="en-US" sz="1800" b="0" i="0" u="none" strike="noStrike" cap="none" normalizeH="0" baseline="0" dirty="0">
                <a:ln>
                  <a:noFill/>
                </a:ln>
                <a:solidFill>
                  <a:schemeClr val="tx1"/>
                </a:solidFill>
                <a:effectLst/>
                <a:latin typeface="Arial" panose="020B0604020202020204" pitchFamily="34" charset="0"/>
                <a:hlinkClick r:id="rId2"/>
              </a:rPr>
              <a:t>https://nation.africa/kenya/counties/mombasa/three-die-after-oxygen-supply-cut-at-coast-general-hospital-4989690</a:t>
            </a:r>
            <a:r>
              <a:rPr kumimoji="0" lang="en-US" altLang="en-US" sz="1800" b="0" i="0" u="none" strike="noStrike" cap="none" normalizeH="0" baseline="0" dirty="0">
                <a:ln>
                  <a:noFill/>
                </a:ln>
                <a:solidFill>
                  <a:schemeClr val="tx1"/>
                </a:solidFill>
                <a:effectLst/>
                <a:latin typeface="Arial" panose="020B0604020202020204" pitchFamily="34" charset="0"/>
              </a:rPr>
              <a:t> (Accessed: 19 October 2025). </a:t>
            </a:r>
            <a:r>
              <a:rPr kumimoji="0" lang="en-US" altLang="en-US" sz="1800" b="0" i="0" u="none" strike="noStrike" cap="none" normalizeH="0" baseline="0" dirty="0">
                <a:ln>
                  <a:noFill/>
                </a:ln>
                <a:solidFill>
                  <a:schemeClr val="tx1"/>
                </a:solidFill>
                <a:effectLst/>
                <a:latin typeface="Arial" panose="020B0604020202020204" pitchFamily="34" charset="0"/>
                <a:hlinkClick r:id="rId2"/>
              </a:rPr>
              <a:t>Nation Africa</a:t>
            </a:r>
            <a:endParaRPr kumimoji="0" lang="en-US" altLang="en-US" sz="1800" b="0" i="0" u="none" strike="noStrike" cap="none" normalizeH="0" baseline="0" dirty="0">
              <a:ln>
                <a:noFill/>
              </a:ln>
              <a:solidFill>
                <a:schemeClr val="tx1"/>
              </a:solidFill>
              <a:effectLst/>
              <a:latin typeface="Arial" panose="020B0604020202020204" pitchFamily="34" charset="0"/>
            </a:endParaRPr>
          </a:p>
          <a:p>
            <a:pPr marR="0" lvl="0" algn="l" defTabSz="914400" rtl="0" eaLnBrk="0" fontAlgn="base" latinLnBrk="0" hangingPunct="0">
              <a:lnSpc>
                <a:spcPct val="100000"/>
              </a:lnSpc>
              <a:spcBef>
                <a:spcPct val="0"/>
              </a:spcBef>
              <a:spcAft>
                <a:spcPct val="0"/>
              </a:spcAft>
              <a:buClrTx/>
              <a:buSzTx/>
              <a:tabLst/>
            </a:pPr>
            <a:r>
              <a:rPr kumimoji="0" lang="en-US" altLang="en-US" sz="1800" b="0" i="0" u="none" strike="noStrike" cap="none" normalizeH="0" baseline="0" dirty="0" err="1">
                <a:ln>
                  <a:noFill/>
                </a:ln>
                <a:solidFill>
                  <a:schemeClr val="tx1"/>
                </a:solidFill>
                <a:effectLst/>
                <a:latin typeface="Arial" panose="020B0604020202020204" pitchFamily="34" charset="0"/>
              </a:rPr>
              <a:t>Kenyanews</a:t>
            </a:r>
            <a:r>
              <a:rPr kumimoji="0" lang="en-US" altLang="en-US" sz="1800" b="0" i="0" u="none" strike="noStrike" cap="none" normalizeH="0" baseline="0" dirty="0">
                <a:ln>
                  <a:noFill/>
                </a:ln>
                <a:solidFill>
                  <a:schemeClr val="tx1"/>
                </a:solidFill>
                <a:effectLst/>
                <a:latin typeface="Arial" panose="020B0604020202020204" pitchFamily="34" charset="0"/>
              </a:rPr>
              <a:t> (2025, April 4) </a:t>
            </a:r>
            <a:r>
              <a:rPr kumimoji="0" lang="en-US" altLang="en-US" sz="1800" b="0" i="1" u="none" strike="noStrike" cap="none" normalizeH="0" baseline="0" dirty="0">
                <a:ln>
                  <a:noFill/>
                </a:ln>
                <a:solidFill>
                  <a:schemeClr val="tx1"/>
                </a:solidFill>
                <a:effectLst/>
                <a:latin typeface="Arial" panose="020B0604020202020204" pitchFamily="34" charset="0"/>
              </a:rPr>
              <a:t>Governor Nassir orders a probe after patients’ death</a:t>
            </a:r>
            <a:r>
              <a:rPr kumimoji="0" lang="en-US" altLang="en-US" sz="1800" b="0" i="0" u="none" strike="noStrike" cap="none" normalizeH="0" baseline="0" dirty="0">
                <a:ln>
                  <a:noFill/>
                </a:ln>
                <a:solidFill>
                  <a:schemeClr val="tx1"/>
                </a:solidFill>
                <a:effectLst/>
                <a:latin typeface="Arial" panose="020B0604020202020204" pitchFamily="34" charset="0"/>
              </a:rPr>
              <a:t> [online]. Kenya News Agency. Available at: </a:t>
            </a:r>
            <a:r>
              <a:rPr kumimoji="0" lang="en-US" altLang="en-US" sz="1800" b="0" i="0" u="none" strike="noStrike" cap="none" normalizeH="0" baseline="0" dirty="0">
                <a:ln>
                  <a:noFill/>
                </a:ln>
                <a:solidFill>
                  <a:schemeClr val="tx1"/>
                </a:solidFill>
                <a:effectLst/>
                <a:latin typeface="Arial" panose="020B0604020202020204" pitchFamily="34" charset="0"/>
                <a:hlinkClick r:id="rId3"/>
              </a:rPr>
              <a:t>https://www.kenyanews.go.ke/governor-nassir-orders-a-probe-after-patients-death/</a:t>
            </a:r>
            <a:r>
              <a:rPr kumimoji="0" lang="en-US" altLang="en-US" sz="1800" b="0" i="0" u="none" strike="noStrike" cap="none" normalizeH="0" baseline="0" dirty="0">
                <a:ln>
                  <a:noFill/>
                </a:ln>
                <a:solidFill>
                  <a:schemeClr val="tx1"/>
                </a:solidFill>
                <a:effectLst/>
                <a:latin typeface="Arial" panose="020B0604020202020204" pitchFamily="34" charset="0"/>
              </a:rPr>
              <a:t> (Accessed: 19 October 2025). </a:t>
            </a:r>
            <a:r>
              <a:rPr kumimoji="0" lang="en-US" altLang="en-US" sz="1800" b="0" i="0" u="none" strike="noStrike" cap="none" normalizeH="0" baseline="0" dirty="0">
                <a:ln>
                  <a:noFill/>
                </a:ln>
                <a:solidFill>
                  <a:schemeClr val="tx1"/>
                </a:solidFill>
                <a:effectLst/>
                <a:latin typeface="Arial" panose="020B0604020202020204" pitchFamily="34" charset="0"/>
                <a:hlinkClick r:id="rId3"/>
              </a:rPr>
              <a:t>Kenya News</a:t>
            </a:r>
            <a:endParaRPr kumimoji="0" lang="en-US" altLang="en-US" sz="1800" b="0" i="0" u="none" strike="noStrike" cap="none" normalizeH="0" baseline="0" dirty="0">
              <a:ln>
                <a:noFill/>
              </a:ln>
              <a:solidFill>
                <a:schemeClr val="tx1"/>
              </a:solidFill>
              <a:effectLst/>
              <a:latin typeface="Arial" panose="020B0604020202020204" pitchFamily="34" charset="0"/>
            </a:endParaRPr>
          </a:p>
          <a:p>
            <a:pPr marR="0" lvl="0" algn="l" defTabSz="914400" rtl="0" eaLnBrk="0" fontAlgn="base" latinLnBrk="0" hangingPunct="0">
              <a:lnSpc>
                <a:spcPct val="100000"/>
              </a:lnSpc>
              <a:spcBef>
                <a:spcPct val="0"/>
              </a:spcBef>
              <a:spcAft>
                <a:spcPct val="0"/>
              </a:spcAft>
              <a:buClrTx/>
              <a:buSzTx/>
              <a:tabLst/>
            </a:pPr>
            <a:r>
              <a:rPr kumimoji="0" lang="en-US" altLang="en-US" sz="1800" b="0" i="0" u="none" strike="noStrike" cap="none" normalizeH="0" baseline="0" dirty="0">
                <a:ln>
                  <a:noFill/>
                </a:ln>
                <a:solidFill>
                  <a:schemeClr val="tx1"/>
                </a:solidFill>
                <a:effectLst/>
                <a:latin typeface="Arial" panose="020B0604020202020204" pitchFamily="34" charset="0"/>
              </a:rPr>
              <a:t>Citizen Digital. (2025, April 10) </a:t>
            </a:r>
            <a:r>
              <a:rPr kumimoji="0" lang="en-US" altLang="en-US" sz="1800" b="0" i="1" u="none" strike="noStrike" cap="none" normalizeH="0" baseline="0" dirty="0">
                <a:ln>
                  <a:noFill/>
                </a:ln>
                <a:solidFill>
                  <a:schemeClr val="tx1"/>
                </a:solidFill>
                <a:effectLst/>
                <a:latin typeface="Arial" panose="020B0604020202020204" pitchFamily="34" charset="0"/>
              </a:rPr>
              <a:t>Ombudsman gives Coast General Hospital seven days to explain deadly oxygen supply cut</a:t>
            </a:r>
            <a:r>
              <a:rPr kumimoji="0" lang="en-US" altLang="en-US" sz="1800" b="0" i="0" u="none" strike="noStrike" cap="none" normalizeH="0" baseline="0" dirty="0">
                <a:ln>
                  <a:noFill/>
                </a:ln>
                <a:solidFill>
                  <a:schemeClr val="tx1"/>
                </a:solidFill>
                <a:effectLst/>
                <a:latin typeface="Arial" panose="020B0604020202020204" pitchFamily="34" charset="0"/>
              </a:rPr>
              <a:t> [online]. Available at: https://www.citizen.digital/article/ombudsman-gives-coast-general-hospital-seven-days-to-explain-deadly-oxygen-supply-cut-n360779 (Accessed: 19 October 2025). </a:t>
            </a:r>
            <a:r>
              <a:rPr kumimoji="0" lang="en-US" altLang="en-US" sz="1800" b="0" i="0" u="none" strike="noStrike" cap="none" normalizeH="0" baseline="0" dirty="0">
                <a:ln>
                  <a:noFill/>
                </a:ln>
                <a:solidFill>
                  <a:schemeClr val="tx1"/>
                </a:solidFill>
                <a:effectLst/>
                <a:latin typeface="Arial" panose="020B0604020202020204" pitchFamily="34" charset="0"/>
                <a:hlinkClick r:id="rId4"/>
              </a:rPr>
              <a:t>Citizen Digital</a:t>
            </a:r>
            <a:endParaRPr kumimoji="0" lang="en-US" altLang="en-US" sz="1800" b="0" i="0" u="none" strike="noStrike" cap="none" normalizeH="0" baseline="0" dirty="0">
              <a:ln>
                <a:noFill/>
              </a:ln>
              <a:solidFill>
                <a:schemeClr val="tx1"/>
              </a:solidFill>
              <a:effectLst/>
              <a:latin typeface="Arial" panose="020B0604020202020204" pitchFamily="34" charset="0"/>
            </a:endParaRPr>
          </a:p>
          <a:p>
            <a:pPr marR="0" lvl="0" algn="l" defTabSz="914400" rtl="0" eaLnBrk="0" fontAlgn="base" latinLnBrk="0" hangingPunct="0">
              <a:lnSpc>
                <a:spcPct val="100000"/>
              </a:lnSpc>
              <a:spcBef>
                <a:spcPct val="0"/>
              </a:spcBef>
              <a:spcAft>
                <a:spcPct val="0"/>
              </a:spcAft>
              <a:buClrTx/>
              <a:buSzTx/>
              <a:tabLst/>
            </a:pPr>
            <a:r>
              <a:rPr kumimoji="0" lang="en-US" altLang="en-US" sz="1800" b="0" i="0" u="none" strike="noStrike" cap="none" normalizeH="0" baseline="0" dirty="0">
                <a:ln>
                  <a:noFill/>
                </a:ln>
                <a:solidFill>
                  <a:schemeClr val="tx1"/>
                </a:solidFill>
                <a:effectLst/>
                <a:latin typeface="Arial" panose="020B0604020202020204" pitchFamily="34" charset="0"/>
              </a:rPr>
              <a:t>Eastleigh Voice. (2025, April 10) </a:t>
            </a:r>
            <a:r>
              <a:rPr kumimoji="0" lang="en-US" altLang="en-US" sz="1800" b="0" i="0" u="none" strike="noStrike" cap="none" normalizeH="0" baseline="0" dirty="0" err="1">
                <a:ln>
                  <a:noFill/>
                </a:ln>
                <a:solidFill>
                  <a:schemeClr val="tx1"/>
                </a:solidFill>
                <a:effectLst/>
                <a:latin typeface="Arial" panose="020B0604020202020204" pitchFamily="34" charset="0"/>
              </a:rPr>
              <a:t>Mutabasi</a:t>
            </a:r>
            <a:r>
              <a:rPr kumimoji="0" lang="en-US" altLang="en-US" sz="1800" b="0" i="0" u="none" strike="noStrike" cap="none" normalizeH="0" baseline="0" dirty="0">
                <a:ln>
                  <a:noFill/>
                </a:ln>
                <a:solidFill>
                  <a:schemeClr val="tx1"/>
                </a:solidFill>
                <a:effectLst/>
                <a:latin typeface="Arial" panose="020B0604020202020204" pitchFamily="34" charset="0"/>
              </a:rPr>
              <a:t>, R. ‘Commission demands answers as three die due to alleged oxygen disruption at Coast General Hospital’ [online]. Available at: </a:t>
            </a:r>
            <a:r>
              <a:rPr kumimoji="0" lang="en-US" altLang="en-US" sz="1800" b="0" i="0" u="none" strike="noStrike" cap="none" normalizeH="0" baseline="0" dirty="0">
                <a:ln>
                  <a:noFill/>
                </a:ln>
                <a:solidFill>
                  <a:schemeClr val="tx1"/>
                </a:solidFill>
                <a:effectLst/>
                <a:latin typeface="Arial" panose="020B0604020202020204" pitchFamily="34" charset="0"/>
                <a:hlinkClick r:id="rId5"/>
              </a:rPr>
              <a:t>https://eastleighvoice.co.ke/coast/136745/commission-demands-answers-as-three-die-due-to-alleged-oxygen-disruption-at-coast-general-hospital</a:t>
            </a:r>
            <a:r>
              <a:rPr kumimoji="0" lang="en-US" altLang="en-US" sz="1800" b="0" i="0" u="none" strike="noStrike" cap="none" normalizeH="0" baseline="0" dirty="0">
                <a:ln>
                  <a:noFill/>
                </a:ln>
                <a:solidFill>
                  <a:schemeClr val="tx1"/>
                </a:solidFill>
                <a:effectLst/>
                <a:latin typeface="Arial" panose="020B0604020202020204" pitchFamily="34" charset="0"/>
              </a:rPr>
              <a:t> (Accessed: 19 October 2025). </a:t>
            </a:r>
            <a:r>
              <a:rPr kumimoji="0" lang="en-US" altLang="en-US" sz="1800" b="0" i="0" u="none" strike="noStrike" cap="none" normalizeH="0" baseline="0" dirty="0">
                <a:ln>
                  <a:noFill/>
                </a:ln>
                <a:solidFill>
                  <a:schemeClr val="tx1"/>
                </a:solidFill>
                <a:effectLst/>
                <a:latin typeface="Arial" panose="020B0604020202020204" pitchFamily="34" charset="0"/>
                <a:hlinkClick r:id="rId5"/>
              </a:rPr>
              <a:t>The Eastleigh Voice News</a:t>
            </a:r>
            <a:endParaRPr kumimoji="0" lang="en-US" altLang="en-US" sz="1800" b="0" i="0" u="none" strike="noStrike" cap="none" normalizeH="0" baseline="0" dirty="0">
              <a:ln>
                <a:noFill/>
              </a:ln>
              <a:solidFill>
                <a:schemeClr val="tx1"/>
              </a:solidFill>
              <a:effectLst/>
              <a:latin typeface="Arial" panose="020B0604020202020204" pitchFamily="34" charset="0"/>
            </a:endParaRPr>
          </a:p>
          <a:p>
            <a:pPr marR="0" lvl="0" algn="l" defTabSz="914400" rtl="0" eaLnBrk="0" fontAlgn="base" latinLnBrk="0" hangingPunct="0">
              <a:lnSpc>
                <a:spcPct val="100000"/>
              </a:lnSpc>
              <a:spcBef>
                <a:spcPct val="0"/>
              </a:spcBef>
              <a:spcAft>
                <a:spcPct val="0"/>
              </a:spcAft>
              <a:buClrTx/>
              <a:buSzTx/>
              <a:tabLst/>
            </a:pPr>
            <a:r>
              <a:rPr kumimoji="0" lang="en-US" altLang="en-US" sz="1800" b="0" i="0" u="none" strike="noStrike" cap="none" normalizeH="0" baseline="0" dirty="0">
                <a:ln>
                  <a:noFill/>
                </a:ln>
                <a:solidFill>
                  <a:schemeClr val="tx1"/>
                </a:solidFill>
                <a:effectLst/>
                <a:latin typeface="Arial" panose="020B0604020202020204" pitchFamily="34" charset="0"/>
              </a:rPr>
              <a:t>Kenyans.co.ke. (2025, April 6) ‘Mombasa Governor Waives Medical Bills of 100 Patients Two Days After Three Patients Die in Hospital’ [online]. Available at: </a:t>
            </a:r>
            <a:r>
              <a:rPr kumimoji="0" lang="en-US" altLang="en-US" sz="1800" b="0" i="0" u="none" strike="noStrike" cap="none" normalizeH="0" baseline="0" dirty="0">
                <a:ln>
                  <a:noFill/>
                </a:ln>
                <a:solidFill>
                  <a:schemeClr val="tx1"/>
                </a:solidFill>
                <a:effectLst/>
                <a:latin typeface="Arial" panose="020B0604020202020204" pitchFamily="34" charset="0"/>
                <a:hlinkClick r:id="rId6"/>
              </a:rPr>
              <a:t>https://www.kenyans.co.ke/news/110725-mombasa-governor-waives-medical-bills-100-patients-two-days-after-three-patients-die?page=344</a:t>
            </a:r>
            <a:r>
              <a:rPr kumimoji="0" lang="en-US" altLang="en-US" sz="1800" b="0" i="0" u="none" strike="noStrike" cap="none" normalizeH="0" baseline="0" dirty="0">
                <a:ln>
                  <a:noFill/>
                </a:ln>
                <a:solidFill>
                  <a:schemeClr val="tx1"/>
                </a:solidFill>
                <a:effectLst/>
                <a:latin typeface="Arial" panose="020B0604020202020204" pitchFamily="34" charset="0"/>
              </a:rPr>
              <a:t> (Accessed: 19 October 2025). </a:t>
            </a:r>
            <a:r>
              <a:rPr kumimoji="0" lang="en-US" altLang="en-US" sz="1800" b="0" i="0" u="none" strike="noStrike" cap="none" normalizeH="0" baseline="0" dirty="0">
                <a:ln>
                  <a:noFill/>
                </a:ln>
                <a:solidFill>
                  <a:schemeClr val="tx1"/>
                </a:solidFill>
                <a:effectLst/>
                <a:latin typeface="Arial" panose="020B0604020202020204" pitchFamily="34" charset="0"/>
                <a:hlinkClick r:id="rId6"/>
              </a:rPr>
              <a:t>Kenyans</a:t>
            </a:r>
            <a:endParaRPr kumimoji="0" lang="en-US" altLang="en-US" sz="1800" b="0" i="0" u="none" strike="noStrike" cap="none" normalizeH="0" baseline="0" dirty="0">
              <a:ln>
                <a:noFill/>
              </a:ln>
              <a:solidFill>
                <a:schemeClr val="tx1"/>
              </a:solidFill>
              <a:effectLst/>
              <a:latin typeface="Arial" panose="020B0604020202020204" pitchFamily="34" charset="0"/>
            </a:endParaRPr>
          </a:p>
        </p:txBody>
      </p:sp>
    </p:spTree>
    <p:extLst>
      <p:ext uri="{BB962C8B-B14F-4D97-AF65-F5344CB8AC3E}">
        <p14:creationId xmlns:p14="http://schemas.microsoft.com/office/powerpoint/2010/main" val="1613339229"/>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318C51E9-530F-42A7-9A39-52D83A788EDC}"/>
              </a:ext>
            </a:extLst>
          </p:cNvPr>
          <p:cNvSpPr>
            <a:spLocks noGrp="1"/>
          </p:cNvSpPr>
          <p:nvPr>
            <p:ph idx="1"/>
          </p:nvPr>
        </p:nvSpPr>
        <p:spPr>
          <a:xfrm>
            <a:off x="332198" y="2449446"/>
            <a:ext cx="11527604" cy="3655326"/>
          </a:xfrm>
        </p:spPr>
        <p:txBody>
          <a:bodyPr>
            <a:noAutofit/>
          </a:bodyPr>
          <a:lstStyle/>
          <a:p>
            <a:r>
              <a:rPr lang="en-US" sz="1800" dirty="0" err="1"/>
              <a:t>Unitaid</a:t>
            </a:r>
            <a:r>
              <a:rPr lang="en-US" sz="1800" dirty="0"/>
              <a:t>. (2025, October 2) ‘Building oxygen access from the ground up: an update on the East African Program on Oxygen Access’ [online]. Available at: </a:t>
            </a:r>
            <a:r>
              <a:rPr lang="en-US" sz="1800" dirty="0">
                <a:hlinkClick r:id="rId2"/>
              </a:rPr>
              <a:t>https://unitaid.org/news-blog/building-oxygen-access-from-the-ground-up-an-update-on-the-east-african-program-on-oxygen-access/</a:t>
            </a:r>
            <a:r>
              <a:rPr lang="en-US" sz="1800" dirty="0"/>
              <a:t> (Accessed: 19 October 2025). </a:t>
            </a:r>
            <a:r>
              <a:rPr lang="en-US" sz="1800" dirty="0" err="1">
                <a:hlinkClick r:id="rId2"/>
              </a:rPr>
              <a:t>Unitaid</a:t>
            </a:r>
            <a:endParaRPr lang="en-US" sz="1800" dirty="0"/>
          </a:p>
          <a:p>
            <a:r>
              <a:rPr lang="en-US" sz="1800" dirty="0"/>
              <a:t>Stop Pneumonia. (2025, May 25) </a:t>
            </a:r>
            <a:r>
              <a:rPr lang="en-US" sz="1800" i="1" dirty="0"/>
              <a:t>Kenya Medical Oxygen Roadmap 2025-2030</a:t>
            </a:r>
            <a:r>
              <a:rPr lang="en-US" sz="1800" dirty="0"/>
              <a:t> [online PDF]. Available at: </a:t>
            </a:r>
            <a:r>
              <a:rPr lang="en-US" sz="1800" dirty="0">
                <a:hlinkClick r:id="rId3"/>
              </a:rPr>
              <a:t>https://stoppneumonia.org/wp-content/uploads/2025/05/Kenya-Medical-Oxygen-Roadmap-FApproved-Copy.pdf</a:t>
            </a:r>
            <a:r>
              <a:rPr lang="en-US" sz="1800" dirty="0"/>
              <a:t> (Accessed: 19 October 2025). </a:t>
            </a:r>
            <a:r>
              <a:rPr lang="en-US" sz="1800" dirty="0">
                <a:hlinkClick r:id="rId3"/>
              </a:rPr>
              <a:t>stoppneumonia.org</a:t>
            </a:r>
            <a:endParaRPr lang="en-US" sz="1800" dirty="0"/>
          </a:p>
          <a:p>
            <a:r>
              <a:rPr lang="en-US" sz="1800" dirty="0"/>
              <a:t>Donabedian, A. (1988) ‘The quality of care: How can it be assessed?’, </a:t>
            </a:r>
            <a:r>
              <a:rPr lang="en-US" sz="1800" i="1" dirty="0"/>
              <a:t>Journal of the American Medical Association (JAMA)</a:t>
            </a:r>
            <a:r>
              <a:rPr lang="en-US" sz="1800" dirty="0"/>
              <a:t>, 260(12), pp. 1743-1748.</a:t>
            </a:r>
          </a:p>
          <a:p>
            <a:r>
              <a:rPr lang="en-US" sz="1800" dirty="0"/>
              <a:t>Reason, J. (2000) ‘Human error: Models and management’, </a:t>
            </a:r>
            <a:r>
              <a:rPr lang="en-US" sz="1800" i="1" dirty="0"/>
              <a:t>BMJ</a:t>
            </a:r>
            <a:r>
              <a:rPr lang="en-US" sz="1800" dirty="0"/>
              <a:t>, 320(7237), pp. 768-770.</a:t>
            </a:r>
          </a:p>
          <a:p>
            <a:r>
              <a:rPr lang="en-US" sz="1800" dirty="0"/>
              <a:t>Ishikawa, K. (1982) </a:t>
            </a:r>
            <a:r>
              <a:rPr lang="en-US" sz="1800" i="1" dirty="0"/>
              <a:t>Guide to Quality Control</a:t>
            </a:r>
            <a:r>
              <a:rPr lang="en-US" sz="1800" dirty="0"/>
              <a:t>, Asian Productivity Organization, Tokyo.</a:t>
            </a:r>
          </a:p>
          <a:p>
            <a:r>
              <a:rPr lang="en-US" sz="1800" dirty="0"/>
              <a:t>World Health Organization. (2023) </a:t>
            </a:r>
            <a:r>
              <a:rPr lang="en-US" sz="1800" i="1" dirty="0"/>
              <a:t>Hospital Safety Index: Technical manual</a:t>
            </a:r>
            <a:r>
              <a:rPr lang="en-US" sz="1800" dirty="0"/>
              <a:t>, 2nd </a:t>
            </a:r>
            <a:r>
              <a:rPr lang="en-US" sz="1800" dirty="0" err="1"/>
              <a:t>edn</a:t>
            </a:r>
            <a:r>
              <a:rPr lang="en-US" sz="1800" dirty="0"/>
              <a:t>, WHO Press, Geneva.</a:t>
            </a:r>
          </a:p>
          <a:p>
            <a:r>
              <a:rPr lang="en-US" sz="1800" dirty="0"/>
              <a:t>Ministry of Health Kenya. (2024) </a:t>
            </a:r>
            <a:r>
              <a:rPr lang="en-US" sz="1800" i="1" dirty="0"/>
              <a:t>National Health Infrastructure Maintenance and Safety Guidelines</a:t>
            </a:r>
            <a:r>
              <a:rPr lang="en-US" sz="1800" dirty="0"/>
              <a:t>, Government Printer, Nairobi.</a:t>
            </a:r>
          </a:p>
          <a:p>
            <a:endParaRPr lang="en-IN" sz="1800" dirty="0"/>
          </a:p>
        </p:txBody>
      </p:sp>
    </p:spTree>
    <p:extLst>
      <p:ext uri="{BB962C8B-B14F-4D97-AF65-F5344CB8AC3E}">
        <p14:creationId xmlns:p14="http://schemas.microsoft.com/office/powerpoint/2010/main" val="3775905384"/>
      </p:ext>
    </p:extLst>
  </p:cSld>
  <p:clrMapOvr>
    <a:masterClrMapping/>
  </p:clrMapOvr>
</p:sld>
</file>

<file path=ppt/theme/theme1.xml><?xml version="1.0" encoding="utf-8"?>
<a:theme xmlns:a="http://schemas.openxmlformats.org/drawingml/2006/main" name="Berlin">
  <a:themeElements>
    <a:clrScheme name="Custom 1">
      <a:dk1>
        <a:sysClr val="windowText" lastClr="000000"/>
      </a:dk1>
      <a:lt1>
        <a:sysClr val="window" lastClr="FFFFFF"/>
      </a:lt1>
      <a:dk2>
        <a:srgbClr val="6A9C41"/>
      </a:dk2>
      <a:lt2>
        <a:srgbClr val="E7E6E6"/>
      </a:lt2>
      <a:accent1>
        <a:srgbClr val="A7D535"/>
      </a:accent1>
      <a:accent2>
        <a:srgbClr val="FFFFFF"/>
      </a:accent2>
      <a:accent3>
        <a:srgbClr val="FD9850"/>
      </a:accent3>
      <a:accent4>
        <a:srgbClr val="FFFFFF"/>
      </a:accent4>
      <a:accent5>
        <a:srgbClr val="FCE0D9"/>
      </a:accent5>
      <a:accent6>
        <a:srgbClr val="DB340C"/>
      </a:accent6>
      <a:hlink>
        <a:srgbClr val="CAFB50"/>
      </a:hlink>
      <a:folHlink>
        <a:srgbClr val="FFFF00"/>
      </a:folHlink>
    </a:clrScheme>
    <a:fontScheme name="Berlin">
      <a:majorFont>
        <a:latin typeface="Trebuchet MS" panose="020B060302020202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Trebuchet MS" panose="020B060302020202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Berlin">
      <a:fillStyleLst>
        <a:solidFill>
          <a:schemeClr val="phClr"/>
        </a:solidFill>
        <a:gradFill rotWithShape="1">
          <a:gsLst>
            <a:gs pos="0">
              <a:schemeClr val="phClr">
                <a:tint val="60000"/>
                <a:satMod val="100000"/>
                <a:lumMod val="110000"/>
              </a:schemeClr>
            </a:gs>
            <a:gs pos="100000">
              <a:schemeClr val="phClr">
                <a:tint val="70000"/>
                <a:satMod val="100000"/>
                <a:lumMod val="100000"/>
              </a:schemeClr>
            </a:gs>
          </a:gsLst>
          <a:lin ang="5400000" scaled="0"/>
        </a:gradFill>
        <a:gradFill rotWithShape="1">
          <a:gsLst>
            <a:gs pos="0">
              <a:schemeClr val="phClr">
                <a:tint val="94000"/>
                <a:satMod val="103000"/>
                <a:lumMod val="102000"/>
              </a:schemeClr>
            </a:gs>
            <a:gs pos="50000">
              <a:schemeClr val="phClr">
                <a:shade val="100000"/>
                <a:satMod val="110000"/>
                <a:lumMod val="100000"/>
              </a:schemeClr>
            </a:gs>
            <a:gs pos="100000">
              <a:schemeClr val="phClr">
                <a:shade val="78000"/>
                <a:satMod val="120000"/>
                <a:lumMod val="99000"/>
              </a:schemeClr>
            </a:gs>
          </a:gsLst>
          <a:lin ang="5400000" scaled="0"/>
        </a:gradFill>
      </a:fillStyleLst>
      <a:lnStyleLst>
        <a:ln w="9525" cap="flat" cmpd="sng" algn="ctr">
          <a:solidFill>
            <a:schemeClr val="phClr"/>
          </a:solidFill>
          <a:prstDash val="solid"/>
        </a:ln>
        <a:ln w="12700" cap="flat" cmpd="sng" algn="ctr">
          <a:solidFill>
            <a:schemeClr val="phClr"/>
          </a:solidFill>
          <a:prstDash val="solid"/>
        </a:ln>
        <a:ln w="19050" cap="flat" cmpd="sng" algn="ctr">
          <a:solidFill>
            <a:schemeClr val="phClr"/>
          </a:solidFill>
          <a:prstDash val="solid"/>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6000"/>
                <a:shade val="100000"/>
                <a:hueMod val="270000"/>
                <a:satMod val="200000"/>
                <a:lumMod val="128000"/>
              </a:schemeClr>
            </a:gs>
            <a:gs pos="50000">
              <a:schemeClr val="phClr">
                <a:shade val="100000"/>
                <a:hueMod val="100000"/>
                <a:satMod val="110000"/>
                <a:lumMod val="130000"/>
              </a:schemeClr>
            </a:gs>
            <a:gs pos="100000">
              <a:schemeClr val="phClr">
                <a:shade val="78000"/>
                <a:hueMod val="44000"/>
                <a:satMod val="200000"/>
                <a:lumMod val="69000"/>
              </a:schemeClr>
            </a:gs>
          </a:gsLst>
          <a:lin ang="2520000" scaled="0"/>
        </a:gradFill>
      </a:bgFillStyleLst>
    </a:fmtScheme>
  </a:themeElements>
  <a:objectDefaults/>
  <a:extraClrSchemeLst/>
  <a:extLst>
    <a:ext uri="{05A4C25C-085E-4340-85A3-A5531E510DB2}">
      <thm15:themeFamily xmlns:thm15="http://schemas.microsoft.com/office/thememl/2012/main" name="Berlin" id="{7B5DBA9E-B069-418E-9360-A61BDD0615A4}" vid="{C0CBE056-4EF4-4D92-969E-947779DA7AA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{E0E04AC6-3657-42F1-BE82-B4108CB229B8}TF6e1c0bd6-43b7-4cba-aa12-42a644606054c9b78bf9-d218b69a002d</Template>
  <TotalTime>399</TotalTime>
  <Words>2051</Words>
  <Application>Microsoft Office PowerPoint</Application>
  <PresentationFormat>Widescreen</PresentationFormat>
  <Paragraphs>107</Paragraphs>
  <Slides>8</Slides>
  <Notes>5</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8</vt:i4>
      </vt:variant>
    </vt:vector>
  </HeadingPairs>
  <TitlesOfParts>
    <vt:vector size="14" baseType="lpstr">
      <vt:lpstr>Arial</vt:lpstr>
      <vt:lpstr>Calibri</vt:lpstr>
      <vt:lpstr>Open Sans</vt:lpstr>
      <vt:lpstr>Trebuchet MS</vt:lpstr>
      <vt:lpstr>ui-sans-serif</vt:lpstr>
      <vt:lpstr>Berlin</vt:lpstr>
      <vt:lpstr>Coast General Hospital Oxygen Disruption (Mombasa, Kenya, 2025)</vt:lpstr>
      <vt:lpstr> Background</vt:lpstr>
      <vt:lpstr>   Summary of Case Study </vt:lpstr>
      <vt:lpstr>  Swiss Cheese Model – Layers and Holes Leading to Disaster  </vt:lpstr>
      <vt:lpstr>Benchmark / Policy Context</vt:lpstr>
      <vt:lpstr>Summary of Component Two</vt:lpstr>
      <vt:lpstr>References</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Jeet Navinbhai Patel (2430947)</dc:creator>
  <cp:lastModifiedBy>Jeet Navinbhai Patel (2430947)</cp:lastModifiedBy>
  <cp:revision>60</cp:revision>
  <dcterms:created xsi:type="dcterms:W3CDTF">2025-10-14T13:22:42Z</dcterms:created>
  <dcterms:modified xsi:type="dcterms:W3CDTF">2025-10-19T21:28:16Z</dcterms:modified>
</cp:coreProperties>
</file>