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3" r:id="rId1"/>
  </p:sldMasterIdLst>
  <p:sldIdLst>
    <p:sldId id="256" r:id="rId2"/>
    <p:sldId id="257" r:id="rId3"/>
    <p:sldId id="265" r:id="rId4"/>
    <p:sldId id="258" r:id="rId5"/>
    <p:sldId id="266" r:id="rId6"/>
    <p:sldId id="260" r:id="rId7"/>
    <p:sldId id="267" r:id="rId8"/>
    <p:sldId id="269" r:id="rId9"/>
    <p:sldId id="259" r:id="rId10"/>
    <p:sldId id="268" r:id="rId11"/>
    <p:sldId id="262" r:id="rId12"/>
    <p:sldId id="263" r:id="rId13"/>
    <p:sldId id="264" r:id="rId14"/>
    <p:sldId id="270" r:id="rId15"/>
    <p:sldId id="271" r:id="rId16"/>
    <p:sldId id="272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CC2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76C457D-0848-C6ED-D32D-AB6C1382125A}" v="670" dt="2023-12-11T13:05:16.278"/>
    <p1510:client id="{97984D33-3DE6-6925-0034-63906759E52E}" v="68" dt="2023-12-11T16:47:35.988"/>
    <p1510:client id="{B6741179-0630-468E-B617-75ADD6CC1E85}" v="568" dt="2023-12-07T11:24:44.065"/>
    <p1510:client id="{FCBA9541-E7B0-7400-B3DE-0CB31F8F9267}" v="1353" dt="2023-12-08T17:16:04.69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1C42F6-DFF7-41D4-B8C9-0F1078B376C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F074442-2165-45CA-928B-2DE75E0210B2}">
      <dgm:prSet/>
      <dgm:spPr/>
      <dgm:t>
        <a:bodyPr/>
        <a:lstStyle/>
        <a:p>
          <a:r>
            <a:rPr lang="en-US"/>
            <a:t>Body worn video cameras</a:t>
          </a:r>
        </a:p>
      </dgm:t>
    </dgm:pt>
    <dgm:pt modelId="{723690F4-577D-4DB8-80EB-B6CE4D369328}" type="parTrans" cxnId="{35FB5908-A860-4E54-9637-7020D6BD1A4E}">
      <dgm:prSet/>
      <dgm:spPr/>
      <dgm:t>
        <a:bodyPr/>
        <a:lstStyle/>
        <a:p>
          <a:endParaRPr lang="en-US"/>
        </a:p>
      </dgm:t>
    </dgm:pt>
    <dgm:pt modelId="{A6C74E73-2F12-445F-920A-2FD3966EC028}" type="sibTrans" cxnId="{35FB5908-A860-4E54-9637-7020D6BD1A4E}">
      <dgm:prSet/>
      <dgm:spPr/>
      <dgm:t>
        <a:bodyPr/>
        <a:lstStyle/>
        <a:p>
          <a:endParaRPr lang="en-US"/>
        </a:p>
      </dgm:t>
    </dgm:pt>
    <dgm:pt modelId="{5E40850A-6F8D-451C-BF24-FB8D853ECF31}">
      <dgm:prSet/>
      <dgm:spPr/>
      <dgm:t>
        <a:bodyPr/>
        <a:lstStyle/>
        <a:p>
          <a:r>
            <a:rPr lang="en-US"/>
            <a:t>Data analytics </a:t>
          </a:r>
        </a:p>
      </dgm:t>
    </dgm:pt>
    <dgm:pt modelId="{42802275-7016-4F22-AA29-D96E1748D3E3}" type="parTrans" cxnId="{E3E032F6-B7F2-46DD-B7B3-A20B381B7F44}">
      <dgm:prSet/>
      <dgm:spPr/>
      <dgm:t>
        <a:bodyPr/>
        <a:lstStyle/>
        <a:p>
          <a:endParaRPr lang="en-US"/>
        </a:p>
      </dgm:t>
    </dgm:pt>
    <dgm:pt modelId="{39D70E32-0A1F-4E32-97D7-6D67FDB6D82D}" type="sibTrans" cxnId="{E3E032F6-B7F2-46DD-B7B3-A20B381B7F44}">
      <dgm:prSet/>
      <dgm:spPr/>
      <dgm:t>
        <a:bodyPr/>
        <a:lstStyle/>
        <a:p>
          <a:endParaRPr lang="en-US"/>
        </a:p>
      </dgm:t>
    </dgm:pt>
    <dgm:pt modelId="{CCAD9947-E0B2-4839-96C8-D89E7B1E3DF5}">
      <dgm:prSet/>
      <dgm:spPr/>
      <dgm:t>
        <a:bodyPr/>
        <a:lstStyle/>
        <a:p>
          <a:r>
            <a:rPr lang="en-US"/>
            <a:t>Surveillance </a:t>
          </a:r>
        </a:p>
      </dgm:t>
    </dgm:pt>
    <dgm:pt modelId="{0B52527C-0EA4-4348-AE38-D56B66C2B59D}" type="parTrans" cxnId="{CAA8B887-D355-406C-93A9-413EB961D061}">
      <dgm:prSet/>
      <dgm:spPr/>
      <dgm:t>
        <a:bodyPr/>
        <a:lstStyle/>
        <a:p>
          <a:endParaRPr lang="en-US"/>
        </a:p>
      </dgm:t>
    </dgm:pt>
    <dgm:pt modelId="{BDFAC9E8-03DB-488B-90F6-EB47BD16700C}" type="sibTrans" cxnId="{CAA8B887-D355-406C-93A9-413EB961D061}">
      <dgm:prSet/>
      <dgm:spPr/>
      <dgm:t>
        <a:bodyPr/>
        <a:lstStyle/>
        <a:p>
          <a:endParaRPr lang="en-US"/>
        </a:p>
      </dgm:t>
    </dgm:pt>
    <dgm:pt modelId="{2B804C07-8B09-4D02-ACEC-306A75618F93}">
      <dgm:prSet/>
      <dgm:spPr/>
      <dgm:t>
        <a:bodyPr/>
        <a:lstStyle/>
        <a:p>
          <a:r>
            <a:rPr lang="en-US"/>
            <a:t>Advantages </a:t>
          </a:r>
        </a:p>
      </dgm:t>
    </dgm:pt>
    <dgm:pt modelId="{0176025E-B7F0-4970-823C-8FE03AFEE540}" type="parTrans" cxnId="{929A386B-22A1-48CF-9EA0-CBE1F18690BD}">
      <dgm:prSet/>
      <dgm:spPr/>
      <dgm:t>
        <a:bodyPr/>
        <a:lstStyle/>
        <a:p>
          <a:endParaRPr lang="en-US"/>
        </a:p>
      </dgm:t>
    </dgm:pt>
    <dgm:pt modelId="{0E08F056-167E-41CC-A2C5-1B58847C4E65}" type="sibTrans" cxnId="{929A386B-22A1-48CF-9EA0-CBE1F18690BD}">
      <dgm:prSet/>
      <dgm:spPr/>
      <dgm:t>
        <a:bodyPr/>
        <a:lstStyle/>
        <a:p>
          <a:endParaRPr lang="en-US"/>
        </a:p>
      </dgm:t>
    </dgm:pt>
    <dgm:pt modelId="{DE548204-3DF2-4317-AEE4-9DFCF81CBF13}">
      <dgm:prSet/>
      <dgm:spPr/>
      <dgm:t>
        <a:bodyPr/>
        <a:lstStyle/>
        <a:p>
          <a:r>
            <a:rPr lang="en-US"/>
            <a:t>Disadvantages </a:t>
          </a:r>
        </a:p>
      </dgm:t>
    </dgm:pt>
    <dgm:pt modelId="{CB9198AC-64CD-4C58-A24C-7934B855CB8C}" type="parTrans" cxnId="{2BA674B6-FF59-4CA5-9619-CFD1A7F52E5A}">
      <dgm:prSet/>
      <dgm:spPr/>
      <dgm:t>
        <a:bodyPr/>
        <a:lstStyle/>
        <a:p>
          <a:endParaRPr lang="en-US"/>
        </a:p>
      </dgm:t>
    </dgm:pt>
    <dgm:pt modelId="{A4DDF64A-CA81-42E6-AD67-7D9219B0AC2D}" type="sibTrans" cxnId="{2BA674B6-FF59-4CA5-9619-CFD1A7F52E5A}">
      <dgm:prSet/>
      <dgm:spPr/>
      <dgm:t>
        <a:bodyPr/>
        <a:lstStyle/>
        <a:p>
          <a:endParaRPr lang="en-US"/>
        </a:p>
      </dgm:t>
    </dgm:pt>
    <dgm:pt modelId="{23BD4646-C9A2-4FD6-8F2B-BDEB1C769C23}" type="pres">
      <dgm:prSet presAssocID="{B71C42F6-DFF7-41D4-B8C9-0F1078B376C2}" presName="vert0" presStyleCnt="0">
        <dgm:presLayoutVars>
          <dgm:dir/>
          <dgm:animOne val="branch"/>
          <dgm:animLvl val="lvl"/>
        </dgm:presLayoutVars>
      </dgm:prSet>
      <dgm:spPr/>
    </dgm:pt>
    <dgm:pt modelId="{28CDA61A-6AC2-4B2A-871E-7709212FCE75}" type="pres">
      <dgm:prSet presAssocID="{0F074442-2165-45CA-928B-2DE75E0210B2}" presName="thickLine" presStyleLbl="alignNode1" presStyleIdx="0" presStyleCnt="5"/>
      <dgm:spPr/>
    </dgm:pt>
    <dgm:pt modelId="{D84B0721-5292-4ADB-BDDD-E2A62C33C43B}" type="pres">
      <dgm:prSet presAssocID="{0F074442-2165-45CA-928B-2DE75E0210B2}" presName="horz1" presStyleCnt="0"/>
      <dgm:spPr/>
    </dgm:pt>
    <dgm:pt modelId="{2F105ECC-B1E0-461C-A287-91EB90D775B8}" type="pres">
      <dgm:prSet presAssocID="{0F074442-2165-45CA-928B-2DE75E0210B2}" presName="tx1" presStyleLbl="revTx" presStyleIdx="0" presStyleCnt="5"/>
      <dgm:spPr/>
    </dgm:pt>
    <dgm:pt modelId="{A14CC10F-4140-4DB1-B5AB-B602B59FB399}" type="pres">
      <dgm:prSet presAssocID="{0F074442-2165-45CA-928B-2DE75E0210B2}" presName="vert1" presStyleCnt="0"/>
      <dgm:spPr/>
    </dgm:pt>
    <dgm:pt modelId="{B2D50823-2958-4EE2-ABC6-D7703AD74E21}" type="pres">
      <dgm:prSet presAssocID="{5E40850A-6F8D-451C-BF24-FB8D853ECF31}" presName="thickLine" presStyleLbl="alignNode1" presStyleIdx="1" presStyleCnt="5"/>
      <dgm:spPr/>
    </dgm:pt>
    <dgm:pt modelId="{91D99017-67D7-4632-BD13-6A163194ADFF}" type="pres">
      <dgm:prSet presAssocID="{5E40850A-6F8D-451C-BF24-FB8D853ECF31}" presName="horz1" presStyleCnt="0"/>
      <dgm:spPr/>
    </dgm:pt>
    <dgm:pt modelId="{7D766B0B-54B2-4B07-84C8-B718F4BD2455}" type="pres">
      <dgm:prSet presAssocID="{5E40850A-6F8D-451C-BF24-FB8D853ECF31}" presName="tx1" presStyleLbl="revTx" presStyleIdx="1" presStyleCnt="5"/>
      <dgm:spPr/>
    </dgm:pt>
    <dgm:pt modelId="{18C1BFCD-BDDA-40B2-9469-52873DB66CC8}" type="pres">
      <dgm:prSet presAssocID="{5E40850A-6F8D-451C-BF24-FB8D853ECF31}" presName="vert1" presStyleCnt="0"/>
      <dgm:spPr/>
    </dgm:pt>
    <dgm:pt modelId="{B15EADE7-5AE0-467C-B738-37D811739FEE}" type="pres">
      <dgm:prSet presAssocID="{CCAD9947-E0B2-4839-96C8-D89E7B1E3DF5}" presName="thickLine" presStyleLbl="alignNode1" presStyleIdx="2" presStyleCnt="5"/>
      <dgm:spPr/>
    </dgm:pt>
    <dgm:pt modelId="{1DE10AA4-F542-436C-B644-2E79D203F798}" type="pres">
      <dgm:prSet presAssocID="{CCAD9947-E0B2-4839-96C8-D89E7B1E3DF5}" presName="horz1" presStyleCnt="0"/>
      <dgm:spPr/>
    </dgm:pt>
    <dgm:pt modelId="{E0237973-0E70-49A9-A9F3-CEB507968484}" type="pres">
      <dgm:prSet presAssocID="{CCAD9947-E0B2-4839-96C8-D89E7B1E3DF5}" presName="tx1" presStyleLbl="revTx" presStyleIdx="2" presStyleCnt="5"/>
      <dgm:spPr/>
    </dgm:pt>
    <dgm:pt modelId="{B57EBD41-070F-4594-8D9D-4CEB4923EC38}" type="pres">
      <dgm:prSet presAssocID="{CCAD9947-E0B2-4839-96C8-D89E7B1E3DF5}" presName="vert1" presStyleCnt="0"/>
      <dgm:spPr/>
    </dgm:pt>
    <dgm:pt modelId="{85CBD856-39DA-49EF-8F03-7DDA33CDE677}" type="pres">
      <dgm:prSet presAssocID="{2B804C07-8B09-4D02-ACEC-306A75618F93}" presName="thickLine" presStyleLbl="alignNode1" presStyleIdx="3" presStyleCnt="5"/>
      <dgm:spPr/>
    </dgm:pt>
    <dgm:pt modelId="{87B1AC15-9869-477E-BA96-79F8F9EB3DE3}" type="pres">
      <dgm:prSet presAssocID="{2B804C07-8B09-4D02-ACEC-306A75618F93}" presName="horz1" presStyleCnt="0"/>
      <dgm:spPr/>
    </dgm:pt>
    <dgm:pt modelId="{9BC95F4D-3BB8-4668-ADF9-8751C41B7606}" type="pres">
      <dgm:prSet presAssocID="{2B804C07-8B09-4D02-ACEC-306A75618F93}" presName="tx1" presStyleLbl="revTx" presStyleIdx="3" presStyleCnt="5"/>
      <dgm:spPr/>
    </dgm:pt>
    <dgm:pt modelId="{14B55604-90DC-4A7C-86F1-500B846E944A}" type="pres">
      <dgm:prSet presAssocID="{2B804C07-8B09-4D02-ACEC-306A75618F93}" presName="vert1" presStyleCnt="0"/>
      <dgm:spPr/>
    </dgm:pt>
    <dgm:pt modelId="{1F88C536-A922-4BB8-B411-708C34B4DA0F}" type="pres">
      <dgm:prSet presAssocID="{DE548204-3DF2-4317-AEE4-9DFCF81CBF13}" presName="thickLine" presStyleLbl="alignNode1" presStyleIdx="4" presStyleCnt="5"/>
      <dgm:spPr/>
    </dgm:pt>
    <dgm:pt modelId="{6041E06B-57D7-4054-AACE-0698B2B6DBED}" type="pres">
      <dgm:prSet presAssocID="{DE548204-3DF2-4317-AEE4-9DFCF81CBF13}" presName="horz1" presStyleCnt="0"/>
      <dgm:spPr/>
    </dgm:pt>
    <dgm:pt modelId="{7D17D6EC-5A28-44B3-A7D9-FADA2BD355FC}" type="pres">
      <dgm:prSet presAssocID="{DE548204-3DF2-4317-AEE4-9DFCF81CBF13}" presName="tx1" presStyleLbl="revTx" presStyleIdx="4" presStyleCnt="5"/>
      <dgm:spPr/>
    </dgm:pt>
    <dgm:pt modelId="{AA94501C-5F77-4187-AB22-2EEF5328B966}" type="pres">
      <dgm:prSet presAssocID="{DE548204-3DF2-4317-AEE4-9DFCF81CBF13}" presName="vert1" presStyleCnt="0"/>
      <dgm:spPr/>
    </dgm:pt>
  </dgm:ptLst>
  <dgm:cxnLst>
    <dgm:cxn modelId="{35FB5908-A860-4E54-9637-7020D6BD1A4E}" srcId="{B71C42F6-DFF7-41D4-B8C9-0F1078B376C2}" destId="{0F074442-2165-45CA-928B-2DE75E0210B2}" srcOrd="0" destOrd="0" parTransId="{723690F4-577D-4DB8-80EB-B6CE4D369328}" sibTransId="{A6C74E73-2F12-445F-920A-2FD3966EC028}"/>
    <dgm:cxn modelId="{34C75115-5269-4963-8339-0C1A91CEB38E}" type="presOf" srcId="{5E40850A-6F8D-451C-BF24-FB8D853ECF31}" destId="{7D766B0B-54B2-4B07-84C8-B718F4BD2455}" srcOrd="0" destOrd="0" presId="urn:microsoft.com/office/officeart/2008/layout/LinedList"/>
    <dgm:cxn modelId="{386AEF29-5392-4C7F-B4F2-DE8A17A0D41B}" type="presOf" srcId="{2B804C07-8B09-4D02-ACEC-306A75618F93}" destId="{9BC95F4D-3BB8-4668-ADF9-8751C41B7606}" srcOrd="0" destOrd="0" presId="urn:microsoft.com/office/officeart/2008/layout/LinedList"/>
    <dgm:cxn modelId="{E25F5B33-39E2-42B0-8DAA-D10DADF6F02A}" type="presOf" srcId="{DE548204-3DF2-4317-AEE4-9DFCF81CBF13}" destId="{7D17D6EC-5A28-44B3-A7D9-FADA2BD355FC}" srcOrd="0" destOrd="0" presId="urn:microsoft.com/office/officeart/2008/layout/LinedList"/>
    <dgm:cxn modelId="{929A386B-22A1-48CF-9EA0-CBE1F18690BD}" srcId="{B71C42F6-DFF7-41D4-B8C9-0F1078B376C2}" destId="{2B804C07-8B09-4D02-ACEC-306A75618F93}" srcOrd="3" destOrd="0" parTransId="{0176025E-B7F0-4970-823C-8FE03AFEE540}" sibTransId="{0E08F056-167E-41CC-A2C5-1B58847C4E65}"/>
    <dgm:cxn modelId="{CAA8B887-D355-406C-93A9-413EB961D061}" srcId="{B71C42F6-DFF7-41D4-B8C9-0F1078B376C2}" destId="{CCAD9947-E0B2-4839-96C8-D89E7B1E3DF5}" srcOrd="2" destOrd="0" parTransId="{0B52527C-0EA4-4348-AE38-D56B66C2B59D}" sibTransId="{BDFAC9E8-03DB-488B-90F6-EB47BD16700C}"/>
    <dgm:cxn modelId="{AC0734B1-1017-4740-9840-E268EEA49B55}" type="presOf" srcId="{CCAD9947-E0B2-4839-96C8-D89E7B1E3DF5}" destId="{E0237973-0E70-49A9-A9F3-CEB507968484}" srcOrd="0" destOrd="0" presId="urn:microsoft.com/office/officeart/2008/layout/LinedList"/>
    <dgm:cxn modelId="{37B3AFB3-CD68-4F9D-86AA-FE565DC8DD07}" type="presOf" srcId="{B71C42F6-DFF7-41D4-B8C9-0F1078B376C2}" destId="{23BD4646-C9A2-4FD6-8F2B-BDEB1C769C23}" srcOrd="0" destOrd="0" presId="urn:microsoft.com/office/officeart/2008/layout/LinedList"/>
    <dgm:cxn modelId="{2BA674B6-FF59-4CA5-9619-CFD1A7F52E5A}" srcId="{B71C42F6-DFF7-41D4-B8C9-0F1078B376C2}" destId="{DE548204-3DF2-4317-AEE4-9DFCF81CBF13}" srcOrd="4" destOrd="0" parTransId="{CB9198AC-64CD-4C58-A24C-7934B855CB8C}" sibTransId="{A4DDF64A-CA81-42E6-AD67-7D9219B0AC2D}"/>
    <dgm:cxn modelId="{429CC6F3-BB7F-4B09-9894-3ACCFC953440}" type="presOf" srcId="{0F074442-2165-45CA-928B-2DE75E0210B2}" destId="{2F105ECC-B1E0-461C-A287-91EB90D775B8}" srcOrd="0" destOrd="0" presId="urn:microsoft.com/office/officeart/2008/layout/LinedList"/>
    <dgm:cxn modelId="{E3E032F6-B7F2-46DD-B7B3-A20B381B7F44}" srcId="{B71C42F6-DFF7-41D4-B8C9-0F1078B376C2}" destId="{5E40850A-6F8D-451C-BF24-FB8D853ECF31}" srcOrd="1" destOrd="0" parTransId="{42802275-7016-4F22-AA29-D96E1748D3E3}" sibTransId="{39D70E32-0A1F-4E32-97D7-6D67FDB6D82D}"/>
    <dgm:cxn modelId="{E9B63458-3009-4ED3-99D7-35B6B0C2836D}" type="presParOf" srcId="{23BD4646-C9A2-4FD6-8F2B-BDEB1C769C23}" destId="{28CDA61A-6AC2-4B2A-871E-7709212FCE75}" srcOrd="0" destOrd="0" presId="urn:microsoft.com/office/officeart/2008/layout/LinedList"/>
    <dgm:cxn modelId="{077D2C6C-2B55-4F62-BC12-39F6F6FC9421}" type="presParOf" srcId="{23BD4646-C9A2-4FD6-8F2B-BDEB1C769C23}" destId="{D84B0721-5292-4ADB-BDDD-E2A62C33C43B}" srcOrd="1" destOrd="0" presId="urn:microsoft.com/office/officeart/2008/layout/LinedList"/>
    <dgm:cxn modelId="{DD39ECEC-81A6-4C48-B6DA-979D48806EB3}" type="presParOf" srcId="{D84B0721-5292-4ADB-BDDD-E2A62C33C43B}" destId="{2F105ECC-B1E0-461C-A287-91EB90D775B8}" srcOrd="0" destOrd="0" presId="urn:microsoft.com/office/officeart/2008/layout/LinedList"/>
    <dgm:cxn modelId="{73798352-A57F-493F-94EC-8396D91C62A7}" type="presParOf" srcId="{D84B0721-5292-4ADB-BDDD-E2A62C33C43B}" destId="{A14CC10F-4140-4DB1-B5AB-B602B59FB399}" srcOrd="1" destOrd="0" presId="urn:microsoft.com/office/officeart/2008/layout/LinedList"/>
    <dgm:cxn modelId="{48D66E40-D263-4CB2-A92C-09330225AF7B}" type="presParOf" srcId="{23BD4646-C9A2-4FD6-8F2B-BDEB1C769C23}" destId="{B2D50823-2958-4EE2-ABC6-D7703AD74E21}" srcOrd="2" destOrd="0" presId="urn:microsoft.com/office/officeart/2008/layout/LinedList"/>
    <dgm:cxn modelId="{48210909-B94B-49B9-A729-0A40B4FDDC5C}" type="presParOf" srcId="{23BD4646-C9A2-4FD6-8F2B-BDEB1C769C23}" destId="{91D99017-67D7-4632-BD13-6A163194ADFF}" srcOrd="3" destOrd="0" presId="urn:microsoft.com/office/officeart/2008/layout/LinedList"/>
    <dgm:cxn modelId="{58472F66-9879-467F-B06B-56EDB0EB16D3}" type="presParOf" srcId="{91D99017-67D7-4632-BD13-6A163194ADFF}" destId="{7D766B0B-54B2-4B07-84C8-B718F4BD2455}" srcOrd="0" destOrd="0" presId="urn:microsoft.com/office/officeart/2008/layout/LinedList"/>
    <dgm:cxn modelId="{10AAD7F5-0771-463F-84B9-9DF147E9FE3A}" type="presParOf" srcId="{91D99017-67D7-4632-BD13-6A163194ADFF}" destId="{18C1BFCD-BDDA-40B2-9469-52873DB66CC8}" srcOrd="1" destOrd="0" presId="urn:microsoft.com/office/officeart/2008/layout/LinedList"/>
    <dgm:cxn modelId="{97686951-7105-41DA-8896-28BB737440DE}" type="presParOf" srcId="{23BD4646-C9A2-4FD6-8F2B-BDEB1C769C23}" destId="{B15EADE7-5AE0-467C-B738-37D811739FEE}" srcOrd="4" destOrd="0" presId="urn:microsoft.com/office/officeart/2008/layout/LinedList"/>
    <dgm:cxn modelId="{01BB32FB-3FD7-4B35-8866-3BA839230ABB}" type="presParOf" srcId="{23BD4646-C9A2-4FD6-8F2B-BDEB1C769C23}" destId="{1DE10AA4-F542-436C-B644-2E79D203F798}" srcOrd="5" destOrd="0" presId="urn:microsoft.com/office/officeart/2008/layout/LinedList"/>
    <dgm:cxn modelId="{51439E50-4E36-4030-83F3-FE20FEDAB0B9}" type="presParOf" srcId="{1DE10AA4-F542-436C-B644-2E79D203F798}" destId="{E0237973-0E70-49A9-A9F3-CEB507968484}" srcOrd="0" destOrd="0" presId="urn:microsoft.com/office/officeart/2008/layout/LinedList"/>
    <dgm:cxn modelId="{E102DC4C-BBA8-4ED4-9180-487174F3E741}" type="presParOf" srcId="{1DE10AA4-F542-436C-B644-2E79D203F798}" destId="{B57EBD41-070F-4594-8D9D-4CEB4923EC38}" srcOrd="1" destOrd="0" presId="urn:microsoft.com/office/officeart/2008/layout/LinedList"/>
    <dgm:cxn modelId="{5972E492-9542-44D1-87CB-3B407EFF2AAD}" type="presParOf" srcId="{23BD4646-C9A2-4FD6-8F2B-BDEB1C769C23}" destId="{85CBD856-39DA-49EF-8F03-7DDA33CDE677}" srcOrd="6" destOrd="0" presId="urn:microsoft.com/office/officeart/2008/layout/LinedList"/>
    <dgm:cxn modelId="{048EE4E8-9BD8-40B1-BEFF-7502A4D8903E}" type="presParOf" srcId="{23BD4646-C9A2-4FD6-8F2B-BDEB1C769C23}" destId="{87B1AC15-9869-477E-BA96-79F8F9EB3DE3}" srcOrd="7" destOrd="0" presId="urn:microsoft.com/office/officeart/2008/layout/LinedList"/>
    <dgm:cxn modelId="{A3EF8AA1-5E7A-49AB-ADCD-BE6BD66D873A}" type="presParOf" srcId="{87B1AC15-9869-477E-BA96-79F8F9EB3DE3}" destId="{9BC95F4D-3BB8-4668-ADF9-8751C41B7606}" srcOrd="0" destOrd="0" presId="urn:microsoft.com/office/officeart/2008/layout/LinedList"/>
    <dgm:cxn modelId="{D06CDF90-8BF2-4440-BC29-D17EC6FB5889}" type="presParOf" srcId="{87B1AC15-9869-477E-BA96-79F8F9EB3DE3}" destId="{14B55604-90DC-4A7C-86F1-500B846E944A}" srcOrd="1" destOrd="0" presId="urn:microsoft.com/office/officeart/2008/layout/LinedList"/>
    <dgm:cxn modelId="{E49F5420-5BD3-44C7-97A3-D1B410613267}" type="presParOf" srcId="{23BD4646-C9A2-4FD6-8F2B-BDEB1C769C23}" destId="{1F88C536-A922-4BB8-B411-708C34B4DA0F}" srcOrd="8" destOrd="0" presId="urn:microsoft.com/office/officeart/2008/layout/LinedList"/>
    <dgm:cxn modelId="{27455B7B-83E1-4D05-8182-FA1DBCCE6907}" type="presParOf" srcId="{23BD4646-C9A2-4FD6-8F2B-BDEB1C769C23}" destId="{6041E06B-57D7-4054-AACE-0698B2B6DBED}" srcOrd="9" destOrd="0" presId="urn:microsoft.com/office/officeart/2008/layout/LinedList"/>
    <dgm:cxn modelId="{0935F6A1-A91B-4210-8C5A-8ED1102D7AA6}" type="presParOf" srcId="{6041E06B-57D7-4054-AACE-0698B2B6DBED}" destId="{7D17D6EC-5A28-44B3-A7D9-FADA2BD355FC}" srcOrd="0" destOrd="0" presId="urn:microsoft.com/office/officeart/2008/layout/LinedList"/>
    <dgm:cxn modelId="{32AD545A-B89C-49E5-B25B-4D4B46AC33AE}" type="presParOf" srcId="{6041E06B-57D7-4054-AACE-0698B2B6DBED}" destId="{AA94501C-5F77-4187-AB22-2EEF5328B96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0AEB346-E2CD-4A88-BBB7-F5B1806044B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187011C-CF7E-4748-9684-7628A99053B9}">
      <dgm:prSet/>
      <dgm:spPr/>
      <dgm:t>
        <a:bodyPr/>
        <a:lstStyle/>
        <a:p>
          <a:r>
            <a:rPr lang="en-GB"/>
            <a:t>Allows for the collection of evidence (Ministry of Justice and HM Prison and Probation Service, 2022).</a:t>
          </a:r>
          <a:endParaRPr lang="en-US"/>
        </a:p>
      </dgm:t>
    </dgm:pt>
    <dgm:pt modelId="{0FF497A1-AF55-4D8B-868A-CFB57DACB192}" type="parTrans" cxnId="{77859FE3-F93B-4D5C-B42D-5F4349BEF8D3}">
      <dgm:prSet/>
      <dgm:spPr/>
      <dgm:t>
        <a:bodyPr/>
        <a:lstStyle/>
        <a:p>
          <a:endParaRPr lang="en-US"/>
        </a:p>
      </dgm:t>
    </dgm:pt>
    <dgm:pt modelId="{8A3A18AA-6574-4793-8E98-EE912F7390FA}" type="sibTrans" cxnId="{77859FE3-F93B-4D5C-B42D-5F4349BEF8D3}">
      <dgm:prSet/>
      <dgm:spPr/>
      <dgm:t>
        <a:bodyPr/>
        <a:lstStyle/>
        <a:p>
          <a:endParaRPr lang="en-US"/>
        </a:p>
      </dgm:t>
    </dgm:pt>
    <dgm:pt modelId="{A6AFFEE1-9983-47E0-9793-82577675E1B2}">
      <dgm:prSet/>
      <dgm:spPr/>
      <dgm:t>
        <a:bodyPr/>
        <a:lstStyle/>
        <a:p>
          <a:r>
            <a:rPr lang="en-GB"/>
            <a:t>Gives a detailed view of how incidents are dealt with to avoid any harsh practice by police officers (Ministry of Justice and HM Prison and Probation Service, 2022)</a:t>
          </a:r>
          <a:endParaRPr lang="en-US"/>
        </a:p>
      </dgm:t>
    </dgm:pt>
    <dgm:pt modelId="{CAA458F9-B4C2-4E22-8EAC-8BAEC3E7C240}" type="parTrans" cxnId="{DE8F88DC-BAD0-410D-BF24-C52713B57EA7}">
      <dgm:prSet/>
      <dgm:spPr/>
      <dgm:t>
        <a:bodyPr/>
        <a:lstStyle/>
        <a:p>
          <a:endParaRPr lang="en-US"/>
        </a:p>
      </dgm:t>
    </dgm:pt>
    <dgm:pt modelId="{68A92D74-10F9-49C0-BABD-B1B8E51ADD20}" type="sibTrans" cxnId="{DE8F88DC-BAD0-410D-BF24-C52713B57EA7}">
      <dgm:prSet/>
      <dgm:spPr/>
      <dgm:t>
        <a:bodyPr/>
        <a:lstStyle/>
        <a:p>
          <a:endParaRPr lang="en-US"/>
        </a:p>
      </dgm:t>
    </dgm:pt>
    <dgm:pt modelId="{EBFC9EEF-8196-46EC-B8D2-4D990804AA12}">
      <dgm:prSet/>
      <dgm:spPr/>
      <dgm:t>
        <a:bodyPr/>
        <a:lstStyle/>
        <a:p>
          <a:r>
            <a:rPr lang="en-GB"/>
            <a:t>Less likely to have complaints against officers when using body worn cameras (College of Policing, 2021)</a:t>
          </a:r>
          <a:endParaRPr lang="en-US"/>
        </a:p>
      </dgm:t>
    </dgm:pt>
    <dgm:pt modelId="{46D0FD9A-B481-40EB-9E61-53958EAFC655}" type="parTrans" cxnId="{7C57F4CD-A68A-45C1-89C6-4474A627C6DB}">
      <dgm:prSet/>
      <dgm:spPr/>
      <dgm:t>
        <a:bodyPr/>
        <a:lstStyle/>
        <a:p>
          <a:endParaRPr lang="en-US"/>
        </a:p>
      </dgm:t>
    </dgm:pt>
    <dgm:pt modelId="{EA5A8726-7DF7-4B54-92BE-F50D5E6CA0AC}" type="sibTrans" cxnId="{7C57F4CD-A68A-45C1-89C6-4474A627C6DB}">
      <dgm:prSet/>
      <dgm:spPr/>
      <dgm:t>
        <a:bodyPr/>
        <a:lstStyle/>
        <a:p>
          <a:endParaRPr lang="en-US"/>
        </a:p>
      </dgm:t>
    </dgm:pt>
    <dgm:pt modelId="{D2B890CD-F1CE-42FE-8916-2711ED8BEDB6}" type="pres">
      <dgm:prSet presAssocID="{50AEB346-E2CD-4A88-BBB7-F5B1806044BF}" presName="linear" presStyleCnt="0">
        <dgm:presLayoutVars>
          <dgm:animLvl val="lvl"/>
          <dgm:resizeHandles val="exact"/>
        </dgm:presLayoutVars>
      </dgm:prSet>
      <dgm:spPr/>
    </dgm:pt>
    <dgm:pt modelId="{D50F03D0-5F62-4E42-A675-EB81A9CBE092}" type="pres">
      <dgm:prSet presAssocID="{F187011C-CF7E-4748-9684-7628A99053B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2218641-35C0-4151-A767-A9F4DE697670}" type="pres">
      <dgm:prSet presAssocID="{8A3A18AA-6574-4793-8E98-EE912F7390FA}" presName="spacer" presStyleCnt="0"/>
      <dgm:spPr/>
    </dgm:pt>
    <dgm:pt modelId="{4EB2CA1F-F1D1-4789-92E8-56FE2D6161C6}" type="pres">
      <dgm:prSet presAssocID="{A6AFFEE1-9983-47E0-9793-82577675E1B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B25621D-A821-447B-B283-C714EC3287A2}" type="pres">
      <dgm:prSet presAssocID="{68A92D74-10F9-49C0-BABD-B1B8E51ADD20}" presName="spacer" presStyleCnt="0"/>
      <dgm:spPr/>
    </dgm:pt>
    <dgm:pt modelId="{38DDDE9D-361E-4A80-BBAF-B5553DFF765D}" type="pres">
      <dgm:prSet presAssocID="{EBFC9EEF-8196-46EC-B8D2-4D990804AA12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DB9EB14-17DC-41B4-AE4F-48DB97894FB4}" type="presOf" srcId="{50AEB346-E2CD-4A88-BBB7-F5B1806044BF}" destId="{D2B890CD-F1CE-42FE-8916-2711ED8BEDB6}" srcOrd="0" destOrd="0" presId="urn:microsoft.com/office/officeart/2005/8/layout/vList2"/>
    <dgm:cxn modelId="{CE22A61E-BB22-460C-B555-1B40B902603D}" type="presOf" srcId="{A6AFFEE1-9983-47E0-9793-82577675E1B2}" destId="{4EB2CA1F-F1D1-4789-92E8-56FE2D6161C6}" srcOrd="0" destOrd="0" presId="urn:microsoft.com/office/officeart/2005/8/layout/vList2"/>
    <dgm:cxn modelId="{187A2850-E8A3-4E93-9B34-758BEB50147E}" type="presOf" srcId="{F187011C-CF7E-4748-9684-7628A99053B9}" destId="{D50F03D0-5F62-4E42-A675-EB81A9CBE092}" srcOrd="0" destOrd="0" presId="urn:microsoft.com/office/officeart/2005/8/layout/vList2"/>
    <dgm:cxn modelId="{23DF507A-5B53-42CD-BD5D-7DCF1657C9FE}" type="presOf" srcId="{EBFC9EEF-8196-46EC-B8D2-4D990804AA12}" destId="{38DDDE9D-361E-4A80-BBAF-B5553DFF765D}" srcOrd="0" destOrd="0" presId="urn:microsoft.com/office/officeart/2005/8/layout/vList2"/>
    <dgm:cxn modelId="{7C57F4CD-A68A-45C1-89C6-4474A627C6DB}" srcId="{50AEB346-E2CD-4A88-BBB7-F5B1806044BF}" destId="{EBFC9EEF-8196-46EC-B8D2-4D990804AA12}" srcOrd="2" destOrd="0" parTransId="{46D0FD9A-B481-40EB-9E61-53958EAFC655}" sibTransId="{EA5A8726-7DF7-4B54-92BE-F50D5E6CA0AC}"/>
    <dgm:cxn modelId="{DE8F88DC-BAD0-410D-BF24-C52713B57EA7}" srcId="{50AEB346-E2CD-4A88-BBB7-F5B1806044BF}" destId="{A6AFFEE1-9983-47E0-9793-82577675E1B2}" srcOrd="1" destOrd="0" parTransId="{CAA458F9-B4C2-4E22-8EAC-8BAEC3E7C240}" sibTransId="{68A92D74-10F9-49C0-BABD-B1B8E51ADD20}"/>
    <dgm:cxn modelId="{77859FE3-F93B-4D5C-B42D-5F4349BEF8D3}" srcId="{50AEB346-E2CD-4A88-BBB7-F5B1806044BF}" destId="{F187011C-CF7E-4748-9684-7628A99053B9}" srcOrd="0" destOrd="0" parTransId="{0FF497A1-AF55-4D8B-868A-CFB57DACB192}" sibTransId="{8A3A18AA-6574-4793-8E98-EE912F7390FA}"/>
    <dgm:cxn modelId="{5B00A43F-414A-47CE-B010-362029725E3A}" type="presParOf" srcId="{D2B890CD-F1CE-42FE-8916-2711ED8BEDB6}" destId="{D50F03D0-5F62-4E42-A675-EB81A9CBE092}" srcOrd="0" destOrd="0" presId="urn:microsoft.com/office/officeart/2005/8/layout/vList2"/>
    <dgm:cxn modelId="{78D45430-0F4E-4C9A-AF3C-A41BEF35BDF6}" type="presParOf" srcId="{D2B890CD-F1CE-42FE-8916-2711ED8BEDB6}" destId="{52218641-35C0-4151-A767-A9F4DE697670}" srcOrd="1" destOrd="0" presId="urn:microsoft.com/office/officeart/2005/8/layout/vList2"/>
    <dgm:cxn modelId="{B2C2978F-928C-417B-BE11-B8108FA4CFFD}" type="presParOf" srcId="{D2B890CD-F1CE-42FE-8916-2711ED8BEDB6}" destId="{4EB2CA1F-F1D1-4789-92E8-56FE2D6161C6}" srcOrd="2" destOrd="0" presId="urn:microsoft.com/office/officeart/2005/8/layout/vList2"/>
    <dgm:cxn modelId="{C32B2EDA-4969-492E-9F49-9A5B742D1354}" type="presParOf" srcId="{D2B890CD-F1CE-42FE-8916-2711ED8BEDB6}" destId="{4B25621D-A821-447B-B283-C714EC3287A2}" srcOrd="3" destOrd="0" presId="urn:microsoft.com/office/officeart/2005/8/layout/vList2"/>
    <dgm:cxn modelId="{499139A4-D741-41F5-910C-2745EBEAFCA2}" type="presParOf" srcId="{D2B890CD-F1CE-42FE-8916-2711ED8BEDB6}" destId="{38DDDE9D-361E-4A80-BBAF-B5553DFF765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0AEB346-E2CD-4A88-BBB7-F5B1806044B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BFC9EEF-8196-46EC-B8D2-4D990804AA12}">
      <dgm:prSet phldr="0"/>
      <dgm:spPr/>
      <dgm:t>
        <a:bodyPr/>
        <a:lstStyle/>
        <a:p>
          <a:pPr algn="l"/>
          <a:r>
            <a:rPr lang="en-GB" dirty="0">
              <a:solidFill>
                <a:srgbClr val="FFFFFF"/>
              </a:solidFill>
              <a:latin typeface="Arial"/>
              <a:cs typeface="Arial"/>
            </a:rPr>
            <a:t>Increased risk of assault towards police officers (Lum et al., 2019)</a:t>
          </a:r>
          <a:endParaRPr lang="en-GB" dirty="0"/>
        </a:p>
      </dgm:t>
    </dgm:pt>
    <dgm:pt modelId="{46D0FD9A-B481-40EB-9E61-53958EAFC655}" type="parTrans" cxnId="{7C57F4CD-A68A-45C1-89C6-4474A627C6DB}">
      <dgm:prSet/>
      <dgm:spPr/>
      <dgm:t>
        <a:bodyPr/>
        <a:lstStyle/>
        <a:p>
          <a:endParaRPr lang="en-US"/>
        </a:p>
      </dgm:t>
    </dgm:pt>
    <dgm:pt modelId="{EA5A8726-7DF7-4B54-92BE-F50D5E6CA0AC}" type="sibTrans" cxnId="{7C57F4CD-A68A-45C1-89C6-4474A627C6DB}">
      <dgm:prSet/>
      <dgm:spPr/>
      <dgm:t>
        <a:bodyPr/>
        <a:lstStyle/>
        <a:p>
          <a:endParaRPr lang="en-US"/>
        </a:p>
      </dgm:t>
    </dgm:pt>
    <dgm:pt modelId="{D28B7DC7-4E75-4BFE-B26F-5D1639F2AF38}">
      <dgm:prSet phldr="0"/>
      <dgm:spPr/>
      <dgm:t>
        <a:bodyPr/>
        <a:lstStyle/>
        <a:p>
          <a:pPr algn="l" rtl="0"/>
          <a:r>
            <a:rPr lang="en-GB" dirty="0">
              <a:solidFill>
                <a:srgbClr val="FFFFFF"/>
              </a:solidFill>
              <a:latin typeface="Arial"/>
              <a:cs typeface="Arial"/>
            </a:rPr>
            <a:t>Issues of privacy concerns with footage being shared to social media (Adams and Mastracci, 2017)</a:t>
          </a:r>
          <a:endParaRPr lang="en-US" dirty="0">
            <a:solidFill>
              <a:srgbClr val="FFFFFF"/>
            </a:solidFill>
            <a:latin typeface="Arial"/>
            <a:cs typeface="Arial"/>
          </a:endParaRPr>
        </a:p>
      </dgm:t>
    </dgm:pt>
    <dgm:pt modelId="{F0FBF07E-92BA-4346-8E9F-371EC6478FFE}" type="parTrans" cxnId="{3580FAED-AACA-43DF-BDDA-6A2DEF5893F8}">
      <dgm:prSet/>
      <dgm:spPr/>
    </dgm:pt>
    <dgm:pt modelId="{87B5EFDC-9E7D-4EC8-8516-90A98D9A4C0E}" type="sibTrans" cxnId="{3580FAED-AACA-43DF-BDDA-6A2DEF5893F8}">
      <dgm:prSet/>
      <dgm:spPr/>
    </dgm:pt>
    <dgm:pt modelId="{D2B890CD-F1CE-42FE-8916-2711ED8BEDB6}" type="pres">
      <dgm:prSet presAssocID="{50AEB346-E2CD-4A88-BBB7-F5B1806044BF}" presName="linear" presStyleCnt="0">
        <dgm:presLayoutVars>
          <dgm:animLvl val="lvl"/>
          <dgm:resizeHandles val="exact"/>
        </dgm:presLayoutVars>
      </dgm:prSet>
      <dgm:spPr/>
    </dgm:pt>
    <dgm:pt modelId="{3BDF80EB-B101-44A3-AF18-BC0CF06DF867}" type="pres">
      <dgm:prSet presAssocID="{D28B7DC7-4E75-4BFE-B26F-5D1639F2AF3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341F5BB-F268-486F-B298-F911730E6C76}" type="pres">
      <dgm:prSet presAssocID="{87B5EFDC-9E7D-4EC8-8516-90A98D9A4C0E}" presName="spacer" presStyleCnt="0"/>
      <dgm:spPr/>
    </dgm:pt>
    <dgm:pt modelId="{38DDDE9D-361E-4A80-BBAF-B5553DFF765D}" type="pres">
      <dgm:prSet presAssocID="{EBFC9EEF-8196-46EC-B8D2-4D990804AA1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DB9EB14-17DC-41B4-AE4F-48DB97894FB4}" type="presOf" srcId="{50AEB346-E2CD-4A88-BBB7-F5B1806044BF}" destId="{D2B890CD-F1CE-42FE-8916-2711ED8BEDB6}" srcOrd="0" destOrd="0" presId="urn:microsoft.com/office/officeart/2005/8/layout/vList2"/>
    <dgm:cxn modelId="{D7532D93-1784-42B3-94E0-DF95F9E24EAF}" type="presOf" srcId="{D28B7DC7-4E75-4BFE-B26F-5D1639F2AF38}" destId="{3BDF80EB-B101-44A3-AF18-BC0CF06DF867}" srcOrd="0" destOrd="0" presId="urn:microsoft.com/office/officeart/2005/8/layout/vList2"/>
    <dgm:cxn modelId="{7C57F4CD-A68A-45C1-89C6-4474A627C6DB}" srcId="{50AEB346-E2CD-4A88-BBB7-F5B1806044BF}" destId="{EBFC9EEF-8196-46EC-B8D2-4D990804AA12}" srcOrd="1" destOrd="0" parTransId="{46D0FD9A-B481-40EB-9E61-53958EAFC655}" sibTransId="{EA5A8726-7DF7-4B54-92BE-F50D5E6CA0AC}"/>
    <dgm:cxn modelId="{3580FAED-AACA-43DF-BDDA-6A2DEF5893F8}" srcId="{50AEB346-E2CD-4A88-BBB7-F5B1806044BF}" destId="{D28B7DC7-4E75-4BFE-B26F-5D1639F2AF38}" srcOrd="0" destOrd="0" parTransId="{F0FBF07E-92BA-4346-8E9F-371EC6478FFE}" sibTransId="{87B5EFDC-9E7D-4EC8-8516-90A98D9A4C0E}"/>
    <dgm:cxn modelId="{710704FF-D4EE-4D29-BC6F-FD84D4434F95}" type="presOf" srcId="{EBFC9EEF-8196-46EC-B8D2-4D990804AA12}" destId="{38DDDE9D-361E-4A80-BBAF-B5553DFF765D}" srcOrd="0" destOrd="0" presId="urn:microsoft.com/office/officeart/2005/8/layout/vList2"/>
    <dgm:cxn modelId="{1372B610-FD68-4CAE-8151-35FDE8CC009B}" type="presParOf" srcId="{D2B890CD-F1CE-42FE-8916-2711ED8BEDB6}" destId="{3BDF80EB-B101-44A3-AF18-BC0CF06DF867}" srcOrd="0" destOrd="0" presId="urn:microsoft.com/office/officeart/2005/8/layout/vList2"/>
    <dgm:cxn modelId="{30A983CE-A11A-49B9-9953-27BF11818EFC}" type="presParOf" srcId="{D2B890CD-F1CE-42FE-8916-2711ED8BEDB6}" destId="{D341F5BB-F268-486F-B298-F911730E6C76}" srcOrd="1" destOrd="0" presId="urn:microsoft.com/office/officeart/2005/8/layout/vList2"/>
    <dgm:cxn modelId="{A6D66AE7-9DCD-4CA5-918C-60602765A052}" type="presParOf" srcId="{D2B890CD-F1CE-42FE-8916-2711ED8BEDB6}" destId="{38DDDE9D-361E-4A80-BBAF-B5553DFF765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CDA61A-6AC2-4B2A-871E-7709212FCE75}">
      <dsp:nvSpPr>
        <dsp:cNvPr id="0" name=""/>
        <dsp:cNvSpPr/>
      </dsp:nvSpPr>
      <dsp:spPr>
        <a:xfrm>
          <a:off x="0" y="443"/>
          <a:ext cx="653786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105ECC-B1E0-461C-A287-91EB90D775B8}">
      <dsp:nvSpPr>
        <dsp:cNvPr id="0" name=""/>
        <dsp:cNvSpPr/>
      </dsp:nvSpPr>
      <dsp:spPr>
        <a:xfrm>
          <a:off x="0" y="443"/>
          <a:ext cx="6537861" cy="726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Body worn video cameras</a:t>
          </a:r>
        </a:p>
      </dsp:txBody>
      <dsp:txXfrm>
        <a:off x="0" y="443"/>
        <a:ext cx="6537861" cy="726262"/>
      </dsp:txXfrm>
    </dsp:sp>
    <dsp:sp modelId="{B2D50823-2958-4EE2-ABC6-D7703AD74E21}">
      <dsp:nvSpPr>
        <dsp:cNvPr id="0" name=""/>
        <dsp:cNvSpPr/>
      </dsp:nvSpPr>
      <dsp:spPr>
        <a:xfrm>
          <a:off x="0" y="726706"/>
          <a:ext cx="653786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766B0B-54B2-4B07-84C8-B718F4BD2455}">
      <dsp:nvSpPr>
        <dsp:cNvPr id="0" name=""/>
        <dsp:cNvSpPr/>
      </dsp:nvSpPr>
      <dsp:spPr>
        <a:xfrm>
          <a:off x="0" y="726706"/>
          <a:ext cx="6537861" cy="726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Data analytics </a:t>
          </a:r>
        </a:p>
      </dsp:txBody>
      <dsp:txXfrm>
        <a:off x="0" y="726706"/>
        <a:ext cx="6537861" cy="726262"/>
      </dsp:txXfrm>
    </dsp:sp>
    <dsp:sp modelId="{B15EADE7-5AE0-467C-B738-37D811739FEE}">
      <dsp:nvSpPr>
        <dsp:cNvPr id="0" name=""/>
        <dsp:cNvSpPr/>
      </dsp:nvSpPr>
      <dsp:spPr>
        <a:xfrm>
          <a:off x="0" y="1452968"/>
          <a:ext cx="653786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237973-0E70-49A9-A9F3-CEB507968484}">
      <dsp:nvSpPr>
        <dsp:cNvPr id="0" name=""/>
        <dsp:cNvSpPr/>
      </dsp:nvSpPr>
      <dsp:spPr>
        <a:xfrm>
          <a:off x="0" y="1452968"/>
          <a:ext cx="6537861" cy="726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Surveillance </a:t>
          </a:r>
        </a:p>
      </dsp:txBody>
      <dsp:txXfrm>
        <a:off x="0" y="1452968"/>
        <a:ext cx="6537861" cy="726262"/>
      </dsp:txXfrm>
    </dsp:sp>
    <dsp:sp modelId="{85CBD856-39DA-49EF-8F03-7DDA33CDE677}">
      <dsp:nvSpPr>
        <dsp:cNvPr id="0" name=""/>
        <dsp:cNvSpPr/>
      </dsp:nvSpPr>
      <dsp:spPr>
        <a:xfrm>
          <a:off x="0" y="2179231"/>
          <a:ext cx="653786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C95F4D-3BB8-4668-ADF9-8751C41B7606}">
      <dsp:nvSpPr>
        <dsp:cNvPr id="0" name=""/>
        <dsp:cNvSpPr/>
      </dsp:nvSpPr>
      <dsp:spPr>
        <a:xfrm>
          <a:off x="0" y="2179231"/>
          <a:ext cx="6537861" cy="726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Advantages </a:t>
          </a:r>
        </a:p>
      </dsp:txBody>
      <dsp:txXfrm>
        <a:off x="0" y="2179231"/>
        <a:ext cx="6537861" cy="726262"/>
      </dsp:txXfrm>
    </dsp:sp>
    <dsp:sp modelId="{1F88C536-A922-4BB8-B411-708C34B4DA0F}">
      <dsp:nvSpPr>
        <dsp:cNvPr id="0" name=""/>
        <dsp:cNvSpPr/>
      </dsp:nvSpPr>
      <dsp:spPr>
        <a:xfrm>
          <a:off x="0" y="2905493"/>
          <a:ext cx="6537861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17D6EC-5A28-44B3-A7D9-FADA2BD355FC}">
      <dsp:nvSpPr>
        <dsp:cNvPr id="0" name=""/>
        <dsp:cNvSpPr/>
      </dsp:nvSpPr>
      <dsp:spPr>
        <a:xfrm>
          <a:off x="0" y="2905493"/>
          <a:ext cx="6537861" cy="7262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Disadvantages </a:t>
          </a:r>
        </a:p>
      </dsp:txBody>
      <dsp:txXfrm>
        <a:off x="0" y="2905493"/>
        <a:ext cx="6537861" cy="7262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0F03D0-5F62-4E42-A675-EB81A9CBE092}">
      <dsp:nvSpPr>
        <dsp:cNvPr id="0" name=""/>
        <dsp:cNvSpPr/>
      </dsp:nvSpPr>
      <dsp:spPr>
        <a:xfrm>
          <a:off x="0" y="63715"/>
          <a:ext cx="5006212" cy="159778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Allows for the collection of evidence (Ministry of Justice and HM Prison and Probation Service, 2022).</a:t>
          </a:r>
          <a:endParaRPr lang="en-US" sz="1900" kern="1200"/>
        </a:p>
      </dsp:txBody>
      <dsp:txXfrm>
        <a:off x="77997" y="141712"/>
        <a:ext cx="4850218" cy="1441787"/>
      </dsp:txXfrm>
    </dsp:sp>
    <dsp:sp modelId="{4EB2CA1F-F1D1-4789-92E8-56FE2D6161C6}">
      <dsp:nvSpPr>
        <dsp:cNvPr id="0" name=""/>
        <dsp:cNvSpPr/>
      </dsp:nvSpPr>
      <dsp:spPr>
        <a:xfrm>
          <a:off x="0" y="1716216"/>
          <a:ext cx="5006212" cy="159778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Gives a detailed view of how incidents are dealt with to avoid any harsh practice by police officers (Ministry of Justice and HM Prison and Probation Service, 2022)</a:t>
          </a:r>
          <a:endParaRPr lang="en-US" sz="1900" kern="1200"/>
        </a:p>
      </dsp:txBody>
      <dsp:txXfrm>
        <a:off x="77997" y="1794213"/>
        <a:ext cx="4850218" cy="1441787"/>
      </dsp:txXfrm>
    </dsp:sp>
    <dsp:sp modelId="{38DDDE9D-361E-4A80-BBAF-B5553DFF765D}">
      <dsp:nvSpPr>
        <dsp:cNvPr id="0" name=""/>
        <dsp:cNvSpPr/>
      </dsp:nvSpPr>
      <dsp:spPr>
        <a:xfrm>
          <a:off x="0" y="3368718"/>
          <a:ext cx="5006212" cy="159778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Less likely to have complaints against officers when using body worn cameras (College of Policing, 2021)</a:t>
          </a:r>
          <a:endParaRPr lang="en-US" sz="1900" kern="1200"/>
        </a:p>
      </dsp:txBody>
      <dsp:txXfrm>
        <a:off x="77997" y="3446715"/>
        <a:ext cx="4850218" cy="1441787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DF80EB-B101-44A3-AF18-BC0CF06DF867}">
      <dsp:nvSpPr>
        <dsp:cNvPr id="0" name=""/>
        <dsp:cNvSpPr/>
      </dsp:nvSpPr>
      <dsp:spPr>
        <a:xfrm>
          <a:off x="0" y="4959"/>
          <a:ext cx="5006212" cy="1703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rgbClr val="FFFFFF"/>
              </a:solidFill>
              <a:latin typeface="Arial"/>
              <a:cs typeface="Arial"/>
            </a:rPr>
            <a:t>Issues of privacy concerns with footage being shared to social media (Adams and Mastracci, 2017)</a:t>
          </a:r>
          <a:endParaRPr lang="en-US" sz="2600" kern="1200" dirty="0">
            <a:solidFill>
              <a:srgbClr val="FFFFFF"/>
            </a:solidFill>
            <a:latin typeface="Arial"/>
            <a:cs typeface="Arial"/>
          </a:endParaRPr>
        </a:p>
      </dsp:txBody>
      <dsp:txXfrm>
        <a:off x="83159" y="88118"/>
        <a:ext cx="4839894" cy="1537202"/>
      </dsp:txXfrm>
    </dsp:sp>
    <dsp:sp modelId="{38DDDE9D-361E-4A80-BBAF-B5553DFF765D}">
      <dsp:nvSpPr>
        <dsp:cNvPr id="0" name=""/>
        <dsp:cNvSpPr/>
      </dsp:nvSpPr>
      <dsp:spPr>
        <a:xfrm>
          <a:off x="0" y="1783359"/>
          <a:ext cx="5006212" cy="1703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 dirty="0">
              <a:solidFill>
                <a:srgbClr val="FFFFFF"/>
              </a:solidFill>
              <a:latin typeface="Arial"/>
              <a:cs typeface="Arial"/>
            </a:rPr>
            <a:t>Increased risk of assault towards police officers (Lum et al., 2019)</a:t>
          </a:r>
          <a:endParaRPr lang="en-GB" sz="2600" kern="1200" dirty="0"/>
        </a:p>
      </dsp:txBody>
      <dsp:txXfrm>
        <a:off x="83159" y="1866518"/>
        <a:ext cx="4839894" cy="15372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0001" y="1449147"/>
            <a:ext cx="10572000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0001" y="5280847"/>
            <a:ext cx="10572000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B9EBBA-996F-894A-B54A-D6246ED52CEA}" type="datetimeFigureOut">
              <a:rPr lang="en-US" dirty="0"/>
              <a:pPr/>
              <a:t>12/11/2023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2823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8712" y="2222287"/>
            <a:ext cx="10554574" cy="363651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A1323-8D79-1946-B0D7-40001CF92E9D}" type="datetimeFigureOut">
              <a:rPr lang="en-US" dirty="0"/>
              <a:pPr/>
              <a:t>12/11/2023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944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1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2951396"/>
            <a:ext cx="10561418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5281201"/>
            <a:ext cx="10561418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12/11/2023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27976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18712" y="2222287"/>
            <a:ext cx="5185873" cy="363876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7415" y="2222287"/>
            <a:ext cx="5194583" cy="363876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02355-E14B-8545-A8F8-0FE83CC9D524}" type="datetimeFigureOut">
              <a:rPr lang="en-US" dirty="0"/>
              <a:pPr/>
              <a:t>12/11/2023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83389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4728" y="2174875"/>
            <a:ext cx="5189857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4729" y="2751138"/>
            <a:ext cx="5189856" cy="3109913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7415" y="2174875"/>
            <a:ext cx="519458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7415" y="2751138"/>
            <a:ext cx="5194583" cy="3109913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640F58-564D-2B4F-AE67-E407BA4FCF45}" type="datetimeFigureOut">
              <a:rPr lang="en-US" dirty="0"/>
              <a:pPr/>
              <a:t>12/11/2023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02488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3A34C8-038E-2045-AF43-DF7DBB8E0E9E}" type="datetimeFigureOut">
              <a:rPr lang="en-US" dirty="0"/>
              <a:pPr/>
              <a:t>12/11/2023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3911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8C68F-D26B-8F47-958C-23B49CF8A634}" type="datetimeFigureOut">
              <a:rPr lang="en-US" dirty="0"/>
              <a:pPr/>
              <a:t>12/11/2023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5432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1073151" y="446087"/>
            <a:ext cx="3547533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3151" y="446088"/>
            <a:ext cx="3547533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446088"/>
            <a:ext cx="6252633" cy="5414963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3151" y="2260738"/>
            <a:ext cx="3547533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DF5E60-9974-AC48-9591-99C2BB44B7CF}" type="datetimeFigureOut">
              <a:rPr lang="en-US" dirty="0"/>
              <a:pPr/>
              <a:t>12/11/2023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38100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4728" y="727522"/>
            <a:ext cx="485298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6098117" y="0"/>
            <a:ext cx="6093883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4728" y="2344684"/>
            <a:ext cx="485298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3885810" y="6041362"/>
            <a:ext cx="976879" cy="365125"/>
          </a:xfrm>
        </p:spPr>
        <p:txBody>
          <a:bodyPr/>
          <a:lstStyle/>
          <a:p>
            <a:fld id="{18C79C5D-2A6F-F04D-97DA-BEF2467B64E4}" type="datetimeFigureOut">
              <a:rPr lang="en-US" dirty="0"/>
              <a:pPr/>
              <a:t>12/11/2023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90396" y="6041362"/>
            <a:ext cx="329541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4862689" y="5915888"/>
            <a:ext cx="1062155" cy="490599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49297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000" y="4800600"/>
            <a:ext cx="10561418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12192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0000" y="5367338"/>
            <a:ext cx="10561418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C79C5D-2A6F-F04D-97DA-BEF2467B64E4}" type="datetimeFigureOut">
              <a:rPr lang="en-US" dirty="0"/>
              <a:pPr/>
              <a:t>12/11/2023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6367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631697" y="1081456"/>
            <a:ext cx="6332416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0985" y="1238502"/>
            <a:ext cx="589384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3190" y="4443680"/>
            <a:ext cx="5891636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7574642" y="1081456"/>
            <a:ext cx="3810001" cy="407546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FA1846-DA80-1C48-A609-854EA85C59AD}" type="datetimeFigureOut">
              <a:rPr lang="en-US" dirty="0"/>
              <a:pPr/>
              <a:t>12/11/2023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78870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1140884" y="2286585"/>
            <a:ext cx="4895115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357089" y="2435957"/>
            <a:ext cx="438252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6156000" y="2286000"/>
            <a:ext cx="4880300" cy="2295525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F54567-0DE4-3F47-BF90-CB84690072F9}" type="datetimeFigureOut">
              <a:rPr lang="en-US" dirty="0"/>
              <a:pPr/>
              <a:t>12/11/2023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10200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C52C72-DE31-F449-A4ED-4C594FD91407}" type="datetimeFigureOut">
              <a:rPr lang="en-US" dirty="0"/>
              <a:pPr/>
              <a:t>12/11/2023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2843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7669651" y="446089"/>
            <a:ext cx="4522349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183540" y="586171"/>
            <a:ext cx="2494791" cy="513479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10001" y="446089"/>
            <a:ext cx="6611540" cy="5414962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62726E-379B-B349-9EED-81ED093FA806}" type="datetimeFigureOut">
              <a:rPr lang="en-US" dirty="0"/>
              <a:pPr/>
              <a:t>12/11/2023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4479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10000" y="2184401"/>
            <a:ext cx="10563285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1514" y="6041362"/>
            <a:ext cx="864432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334626" y="6041362"/>
            <a:ext cx="1343706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09B482E8-6E0E-1B4F-B1FD-C69DB9E858D9}" type="datetimeFigureOut">
              <a:rPr lang="en-US" dirty="0"/>
              <a:pPr/>
              <a:t>12/11/2023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78331" y="5915888"/>
            <a:ext cx="1062155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37042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04" r:id="rId1"/>
    <p:sldLayoutId id="2147483905" r:id="rId2"/>
    <p:sldLayoutId id="2147483906" r:id="rId3"/>
    <p:sldLayoutId id="2147483907" r:id="rId4"/>
    <p:sldLayoutId id="2147483908" r:id="rId5"/>
    <p:sldLayoutId id="2147483909" r:id="rId6"/>
    <p:sldLayoutId id="2147483910" r:id="rId7"/>
    <p:sldLayoutId id="2147483911" r:id="rId8"/>
    <p:sldLayoutId id="2147483912" r:id="rId9"/>
    <p:sldLayoutId id="2147483913" r:id="rId10"/>
    <p:sldLayoutId id="2147483914" r:id="rId11"/>
    <p:sldLayoutId id="2147483915" r:id="rId12"/>
    <p:sldLayoutId id="2147483916" r:id="rId13"/>
    <p:sldLayoutId id="2147483917" r:id="rId14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3.xml"/><Relationship Id="rId3" Type="http://schemas.openxmlformats.org/officeDocument/2006/relationships/diagramLayout" Target="../diagrams/layout2.xml"/><Relationship Id="rId7" Type="http://schemas.openxmlformats.org/officeDocument/2006/relationships/diagramData" Target="../diagrams/data3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11" Type="http://schemas.microsoft.com/office/2007/relationships/diagramDrawing" Target="../diagrams/drawing3.xml"/><Relationship Id="rId5" Type="http://schemas.openxmlformats.org/officeDocument/2006/relationships/diagramColors" Target="../diagrams/colors2.xml"/><Relationship Id="rId10" Type="http://schemas.openxmlformats.org/officeDocument/2006/relationships/diagramColors" Target="../diagrams/colors3.xml"/><Relationship Id="rId4" Type="http://schemas.openxmlformats.org/officeDocument/2006/relationships/diagramQuickStyle" Target="../diagrams/quickStyle2.xml"/><Relationship Id="rId9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irror.co.uk/news/uk-news/uks-first-police-drone-unit-10813266" TargetMode="External"/><Relationship Id="rId3" Type="http://schemas.openxmlformats.org/officeDocument/2006/relationships/hyperlink" Target="https://www.bbc.co.uk/news/newsbeat-38907591" TargetMode="External"/><Relationship Id="rId7" Type="http://schemas.openxmlformats.org/officeDocument/2006/relationships/hyperlink" Target="https://www.npr.org/2021/01/27/961103187/surveillance-and-local-police-how-technology-is-evolving-faster-than-regulation" TargetMode="External"/><Relationship Id="rId2" Type="http://schemas.openxmlformats.org/officeDocument/2006/relationships/hyperlink" Target="https://www.rusi.org/explore-our-research/publications/occasional-papers/data-analytics-and-algorithms-policing-england-and-wales-towards-new-policy-framewor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ollege.police.uk/research/crime-reduction-toolkit/body-worn-cameras" TargetMode="External"/><Relationship Id="rId5" Type="http://schemas.openxmlformats.org/officeDocument/2006/relationships/hyperlink" Target="https://www.college.police.uk/research/crime-reduction-toolkit/cctv" TargetMode="External"/><Relationship Id="rId4" Type="http://schemas.openxmlformats.org/officeDocument/2006/relationships/hyperlink" Target="https://www.bbc.co.uk/news/technology-58206586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olice1.com/crime-scene-investigation/articles/policing-30-years-ago-a-detective-visits-the-1980s-6xBl1uyjnr5Kczt5/" TargetMode="External"/><Relationship Id="rId3" Type="http://schemas.openxmlformats.org/officeDocument/2006/relationships/hyperlink" Target="https://www.liberties.eu/en/stories/predictive-policing/43679" TargetMode="External"/><Relationship Id="rId7" Type="http://schemas.openxmlformats.org/officeDocument/2006/relationships/hyperlink" Target="https://researchbriefings.files.parliament.uk/documents/SN05624/SN05624.pdf" TargetMode="External"/><Relationship Id="rId2" Type="http://schemas.openxmlformats.org/officeDocument/2006/relationships/hyperlink" Target="https://www.gov.uk/government/publications/body-worn-video-cameras-policy-framework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theguardian.com/uk-news/2021/oct/02/how-cctv-played-a-vital-role-in-tracking-sarah-everard-and-her-killer" TargetMode="External"/><Relationship Id="rId5" Type="http://schemas.openxmlformats.org/officeDocument/2006/relationships/hyperlink" Target="https://www.theguardian.com/uk/2009/aug/18/eyewitness-evidence-wrongful-conviction" TargetMode="External"/><Relationship Id="rId4" Type="http://schemas.openxmlformats.org/officeDocument/2006/relationships/hyperlink" Target="https://www.nwas.nhs.uk/services/major-incidents/managing-inciden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  <a:lumOff val="1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Role of technology in modern day policing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Presented by Leo </a:t>
            </a:r>
            <a:r>
              <a:rPr lang="en-GB" dirty="0" err="1"/>
              <a:t>Pietrapertosa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81BD3-3A9D-105C-F3C5-D127DFACC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r>
              <a:rPr lang="en-GB" dirty="0"/>
              <a:t>Introduction </a:t>
            </a:r>
          </a:p>
        </p:txBody>
      </p:sp>
      <p:graphicFrame>
        <p:nvGraphicFramePr>
          <p:cNvPr id="11" name="Content Placeholder 8">
            <a:extLst>
              <a:ext uri="{FF2B5EF4-FFF2-40B4-BE49-F238E27FC236}">
                <a16:creationId xmlns:a16="http://schemas.microsoft.com/office/drawing/2014/main" id="{C9B9DF87-DB64-3A1F-ED0A-FA75BB733BDC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329883" y="2413000"/>
          <a:ext cx="6537862" cy="3632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" name="Content Placeholder 3" descr="A police officer&amp;#39;s uniform with a camera on his shoulder&#10;&#10;Description automatically generated">
            <a:extLst>
              <a:ext uri="{FF2B5EF4-FFF2-40B4-BE49-F238E27FC236}">
                <a16:creationId xmlns:a16="http://schemas.microsoft.com/office/drawing/2014/main" id="{9F2FFB81-7BE2-2BDF-A430-AE316B12A75E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63804" y="2337865"/>
            <a:ext cx="3531288" cy="1638597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  <p:pic>
        <p:nvPicPr>
          <p:cNvPr id="5" name="Picture 4" descr="A person holding a drone&#10;&#10;Description automatically generated">
            <a:extLst>
              <a:ext uri="{FF2B5EF4-FFF2-40B4-BE49-F238E27FC236}">
                <a16:creationId xmlns:a16="http://schemas.microsoft.com/office/drawing/2014/main" id="{F2E42BC0-3A79-4A73-27B6-EBD69D2C04F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63804" y="4390458"/>
            <a:ext cx="3531288" cy="1529357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B5E0041-7DF5-E9E9-0849-82534A3D10A9}"/>
              </a:ext>
            </a:extLst>
          </p:cNvPr>
          <p:cNvSpPr txBox="1"/>
          <p:nvPr/>
        </p:nvSpPr>
        <p:spPr>
          <a:xfrm>
            <a:off x="7614250" y="3976777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Times New Roman"/>
                <a:cs typeface="Times New Roman"/>
              </a:rPr>
              <a:t>(BBC, 2017)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49AEA48-8A37-573E-BA78-5ACE32ABD4ED}"/>
              </a:ext>
            </a:extLst>
          </p:cNvPr>
          <p:cNvSpPr txBox="1"/>
          <p:nvPr/>
        </p:nvSpPr>
        <p:spPr>
          <a:xfrm>
            <a:off x="7614249" y="6032740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Times New Roman"/>
                <a:cs typeface="Times New Roman"/>
              </a:rPr>
              <a:t>(Mills, 2017)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30886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C5593-04EC-9481-0F45-FC2DF54FC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brief history of technology in policing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B6A2CB-CC24-35B7-8598-54A85F1F8C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8071" y="2768627"/>
            <a:ext cx="10554574" cy="3636511"/>
          </a:xfrm>
        </p:spPr>
        <p:txBody>
          <a:bodyPr/>
          <a:lstStyle/>
          <a:p>
            <a:r>
              <a:rPr lang="en-GB" sz="2400" dirty="0"/>
              <a:t>CCTV was newly brought into society in the late 1980s where now, with 6 million CCTV cameras in the UK it is the first surveillance technology used when conducting investigation into a crime </a:t>
            </a:r>
            <a:r>
              <a:rPr lang="en-GB" sz="2400" dirty="0">
                <a:latin typeface="Century Gothic"/>
                <a:cs typeface="Times New Roman"/>
              </a:rPr>
              <a:t>(Wright, 2019)</a:t>
            </a:r>
            <a:r>
              <a:rPr lang="en-GB" sz="2400" dirty="0"/>
              <a:t>. </a:t>
            </a:r>
          </a:p>
          <a:p>
            <a:r>
              <a:rPr lang="en-GB" sz="2400" dirty="0"/>
              <a:t>Advancements in technology correlates with the evolution of the effectiveness of the police </a:t>
            </a:r>
            <a:r>
              <a:rPr lang="en-GB" sz="2400" dirty="0">
                <a:latin typeface="Century Gothic"/>
                <a:cs typeface="Times New Roman"/>
              </a:rPr>
              <a:t>(Laufs and </a:t>
            </a:r>
            <a:r>
              <a:rPr lang="en-GB" sz="2400" err="1">
                <a:latin typeface="Century Gothic"/>
                <a:cs typeface="Times New Roman"/>
              </a:rPr>
              <a:t>Borrion</a:t>
            </a:r>
            <a:r>
              <a:rPr lang="en-GB" sz="2400" dirty="0">
                <a:latin typeface="Century Gothic"/>
                <a:cs typeface="Times New Roman"/>
              </a:rPr>
              <a:t>, 2021).</a:t>
            </a:r>
            <a:endParaRPr lang="en-GB" sz="2400" dirty="0">
              <a:latin typeface="Century Gothic"/>
            </a:endParaRPr>
          </a:p>
          <a:p>
            <a:endParaRPr lang="en-GB" dirty="0">
              <a:cs typeface="Times New Roman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43071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75BB34-89E2-2B29-7AEF-CB47915BA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Body worn cameras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ADAF3A-1EB6-EE66-BC3C-6D189EF158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Body worn cameras are devices, used by officers to capture audio and video data when encountering members of the public </a:t>
            </a:r>
            <a:r>
              <a:rPr lang="en-GB" dirty="0">
                <a:latin typeface="Century Gothic"/>
                <a:cs typeface="Times New Roman"/>
              </a:rPr>
              <a:t>(College of Policing, 2021). </a:t>
            </a:r>
          </a:p>
          <a:p>
            <a:endParaRPr lang="en-GB" dirty="0">
              <a:latin typeface="Century Gothic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13998651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A01907A-BF04-440F-BA0D-49BC96273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4" name="TextBox 5">
            <a:extLst>
              <a:ext uri="{FF2B5EF4-FFF2-40B4-BE49-F238E27FC236}">
                <a16:creationId xmlns:a16="http://schemas.microsoft.com/office/drawing/2014/main" id="{3B176F67-A0BD-131D-97E6-D7676D207B8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53188183"/>
              </p:ext>
            </p:extLst>
          </p:nvPr>
        </p:nvGraphicFramePr>
        <p:xfrm>
          <a:off x="719389" y="1585502"/>
          <a:ext cx="5006212" cy="50302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6" name="Rectangle: Rounded Corners 25">
            <a:extLst>
              <a:ext uri="{FF2B5EF4-FFF2-40B4-BE49-F238E27FC236}">
                <a16:creationId xmlns:a16="http://schemas.microsoft.com/office/drawing/2014/main" id="{29EC1D44-7A26-DB71-699F-6601F86464AC}"/>
              </a:ext>
            </a:extLst>
          </p:cNvPr>
          <p:cNvSpPr/>
          <p:nvPr/>
        </p:nvSpPr>
        <p:spPr>
          <a:xfrm>
            <a:off x="799458" y="518341"/>
            <a:ext cx="4845168" cy="93452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3C43A8-8704-2D3E-8964-FE2D1CAB437C}"/>
              </a:ext>
            </a:extLst>
          </p:cNvPr>
          <p:cNvSpPr txBox="1"/>
          <p:nvPr/>
        </p:nvSpPr>
        <p:spPr>
          <a:xfrm>
            <a:off x="1518356" y="646724"/>
            <a:ext cx="3059668" cy="696217"/>
          </a:xfrm>
          <a:prstGeom prst="round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978408">
              <a:spcAft>
                <a:spcPts val="600"/>
              </a:spcAft>
            </a:pPr>
            <a:r>
              <a:rPr lang="en-GB" sz="342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Advantages</a:t>
            </a:r>
            <a:endParaRPr lang="en-GB" sz="3200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98861018-B87B-BE06-9E4C-E548FFAA64AB}"/>
              </a:ext>
            </a:extLst>
          </p:cNvPr>
          <p:cNvSpPr/>
          <p:nvPr/>
        </p:nvSpPr>
        <p:spPr>
          <a:xfrm>
            <a:off x="6579156" y="532718"/>
            <a:ext cx="4845168" cy="93452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8746BAB-9861-B3A0-F7D9-B7E2B10070F6}"/>
              </a:ext>
            </a:extLst>
          </p:cNvPr>
          <p:cNvSpPr txBox="1"/>
          <p:nvPr/>
        </p:nvSpPr>
        <p:spPr>
          <a:xfrm>
            <a:off x="7190797" y="744109"/>
            <a:ext cx="3466809" cy="711688"/>
          </a:xfrm>
          <a:prstGeom prst="round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defTabSz="978408">
              <a:spcAft>
                <a:spcPts val="600"/>
              </a:spcAft>
            </a:pPr>
            <a:r>
              <a:rPr lang="en-GB" sz="3424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Disadvantages</a:t>
            </a:r>
            <a:endParaRPr lang="en-GB" sz="3200"/>
          </a:p>
        </p:txBody>
      </p:sp>
      <p:graphicFrame>
        <p:nvGraphicFramePr>
          <p:cNvPr id="36" name="TextBox 5">
            <a:extLst>
              <a:ext uri="{FF2B5EF4-FFF2-40B4-BE49-F238E27FC236}">
                <a16:creationId xmlns:a16="http://schemas.microsoft.com/office/drawing/2014/main" id="{CE79B40C-616B-7E2B-91B6-C6BAA2515AF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60353476"/>
              </p:ext>
            </p:extLst>
          </p:nvPr>
        </p:nvGraphicFramePr>
        <p:xfrm>
          <a:off x="6585351" y="1772408"/>
          <a:ext cx="5006212" cy="34918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3759261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73EF3-4307-D71A-E033-A096C85F18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Surveillance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CBBD68-CCE6-E504-A96A-8A3AF6A5AE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Surveillance technology such as CCTV cameras, </a:t>
            </a:r>
            <a:r>
              <a:rPr lang="en-GB" dirty="0">
                <a:solidFill>
                  <a:srgbClr val="FFFFFF"/>
                </a:solidFill>
                <a:ea typeface="+mn-lt"/>
                <a:cs typeface="+mn-lt"/>
              </a:rPr>
              <a:t>automatic license plate readers and cell phone tracking devices are useful tools when conducting surveillance in the police (Davies, 2021). </a:t>
            </a:r>
            <a:endParaRPr lang="en-GB" sz="1300" dirty="0">
              <a:solidFill>
                <a:srgbClr val="33333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92299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6A01907A-BF04-440F-BA0D-49BC96273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38CAEA71-F559-BBCD-55A7-9073CAD476AD}"/>
              </a:ext>
            </a:extLst>
          </p:cNvPr>
          <p:cNvSpPr/>
          <p:nvPr/>
        </p:nvSpPr>
        <p:spPr>
          <a:xfrm>
            <a:off x="514071" y="613761"/>
            <a:ext cx="5071773" cy="97823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2336E80-8681-2C79-2EBC-C0AA6F34490E}"/>
              </a:ext>
            </a:extLst>
          </p:cNvPr>
          <p:cNvSpPr/>
          <p:nvPr/>
        </p:nvSpPr>
        <p:spPr>
          <a:xfrm>
            <a:off x="6289854" y="607741"/>
            <a:ext cx="5071773" cy="97823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3200" dirty="0">
                <a:solidFill>
                  <a:srgbClr val="FFFFFF"/>
                </a:solidFill>
                <a:latin typeface="Century Gothic"/>
              </a:rPr>
              <a:t>Disadvantages</a:t>
            </a:r>
            <a:r>
              <a:rPr lang="en-GB" sz="3200" baseline="0" dirty="0">
                <a:solidFill>
                  <a:srgbClr val="FFFFFF"/>
                </a:solidFill>
                <a:latin typeface="Century Gothic"/>
              </a:rPr>
              <a:t> 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7186FBE-45B7-31AA-88BC-23DEDB30E106}"/>
              </a:ext>
            </a:extLst>
          </p:cNvPr>
          <p:cNvSpPr txBox="1"/>
          <p:nvPr/>
        </p:nvSpPr>
        <p:spPr>
          <a:xfrm>
            <a:off x="1410873" y="795672"/>
            <a:ext cx="4050631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dirty="0"/>
              <a:t>Advantages 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FC398FE5-B8B7-CA3D-6956-E99E7F44C8A7}"/>
              </a:ext>
            </a:extLst>
          </p:cNvPr>
          <p:cNvSpPr/>
          <p:nvPr/>
        </p:nvSpPr>
        <p:spPr>
          <a:xfrm>
            <a:off x="514070" y="2065874"/>
            <a:ext cx="5071773" cy="162521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E288E17-F193-081A-3BFE-40A0CE98A33D}"/>
              </a:ext>
            </a:extLst>
          </p:cNvPr>
          <p:cNvSpPr txBox="1"/>
          <p:nvPr/>
        </p:nvSpPr>
        <p:spPr>
          <a:xfrm>
            <a:off x="819130" y="2121794"/>
            <a:ext cx="4336666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CCTV cameras are shown to reduce overall crime due to deterrence </a:t>
            </a:r>
            <a:r>
              <a:rPr lang="en-GB" sz="2400" dirty="0">
                <a:latin typeface="Century Gothic"/>
                <a:cs typeface="Times New Roman"/>
              </a:rPr>
              <a:t>(Cayford and Pieters, 2018).</a:t>
            </a:r>
            <a:endParaRPr lang="en-GB" sz="2400" dirty="0">
              <a:latin typeface="Times New Roman"/>
              <a:cs typeface="Times New Roman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D664E36-AB40-F27D-80D9-96A21B95874B}"/>
              </a:ext>
            </a:extLst>
          </p:cNvPr>
          <p:cNvSpPr/>
          <p:nvPr/>
        </p:nvSpPr>
        <p:spPr>
          <a:xfrm>
            <a:off x="514069" y="3776779"/>
            <a:ext cx="5071773" cy="162521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D360DDCC-97E4-E499-8AA5-5CEBC4CFB126}"/>
              </a:ext>
            </a:extLst>
          </p:cNvPr>
          <p:cNvSpPr/>
          <p:nvPr/>
        </p:nvSpPr>
        <p:spPr>
          <a:xfrm>
            <a:off x="6293768" y="2065874"/>
            <a:ext cx="5071773" cy="1625214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2F074A55-B748-16B4-A137-4C94C544B714}"/>
              </a:ext>
            </a:extLst>
          </p:cNvPr>
          <p:cNvSpPr/>
          <p:nvPr/>
        </p:nvSpPr>
        <p:spPr>
          <a:xfrm>
            <a:off x="6293767" y="3776779"/>
            <a:ext cx="5071773" cy="227219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6F17D83-934B-FF6B-6B31-597D80850802}"/>
              </a:ext>
            </a:extLst>
          </p:cNvPr>
          <p:cNvSpPr txBox="1"/>
          <p:nvPr/>
        </p:nvSpPr>
        <p:spPr>
          <a:xfrm>
            <a:off x="6599965" y="2391938"/>
            <a:ext cx="4471736" cy="95410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/>
              <a:t>Issue of public privacy (BBC, 2021).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FC22019-E008-591F-49B1-769CC88AAD84}"/>
              </a:ext>
            </a:extLst>
          </p:cNvPr>
          <p:cNvSpPr txBox="1"/>
          <p:nvPr/>
        </p:nvSpPr>
        <p:spPr>
          <a:xfrm>
            <a:off x="706760" y="3987446"/>
            <a:ext cx="4753987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CCTV can be a very useful tool when gathering evidence in a case </a:t>
            </a:r>
            <a:r>
              <a:rPr lang="en-GB" sz="2400" dirty="0">
                <a:latin typeface="Century Gothic"/>
                <a:cs typeface="Times New Roman"/>
              </a:rPr>
              <a:t>(Woodhouse, 2010).</a:t>
            </a:r>
            <a:endParaRPr lang="en-GB" sz="2400" dirty="0">
              <a:latin typeface="Times New Roman"/>
              <a:cs typeface="Times New Roman"/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0DC0B204-B176-0203-49CE-F8D063CBA3DB}"/>
              </a:ext>
            </a:extLst>
          </p:cNvPr>
          <p:cNvSpPr txBox="1"/>
          <p:nvPr/>
        </p:nvSpPr>
        <p:spPr>
          <a:xfrm>
            <a:off x="6604505" y="3986690"/>
            <a:ext cx="4632534" cy="19389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/>
              <a:t>Some officers become reliant on CCTV which impacts their alertness when patrolling </a:t>
            </a:r>
            <a:r>
              <a:rPr lang="en-GB" sz="2400" dirty="0">
                <a:latin typeface="Century Gothic"/>
                <a:cs typeface="Times New Roman"/>
              </a:rPr>
              <a:t>(College of Policing, 2015)</a:t>
            </a:r>
            <a:endParaRPr lang="en-GB" sz="24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31659243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9D336D4B-F9C3-4167-9191-8DA896C803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6">
            <a:extLst>
              <a:ext uri="{FF2B5EF4-FFF2-40B4-BE49-F238E27FC236}">
                <a16:creationId xmlns:a16="http://schemas.microsoft.com/office/drawing/2014/main" id="{069BF0B4-2BF1-40F2-8D8E-9CFCED97D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0" y="4672012"/>
            <a:ext cx="12192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solidFill>
            <a:srgbClr val="212121"/>
          </a:solidFill>
          <a:ln>
            <a:noFill/>
          </a:ln>
          <a:extLst>
            <a:ext uri="{91240B29-F687-4f45-9708-019B960494DF}">
              <a14:hiddenLine xmlns="" xmlns:a16="http://schemas.microsoft.com/office/drawing/2014/main" xmlns:p14="http://schemas.microsoft.com/office/powerpoint/2010/main"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A48573-2CDE-2567-FCA2-57369D270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098" y="5162192"/>
            <a:ext cx="8499650" cy="970450"/>
          </a:xfr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z="3600" dirty="0"/>
              <a:t>What the college of policing shows. 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2F67C2A-8500-C487-408B-7F2EC248C5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21056792"/>
              </p:ext>
            </p:extLst>
          </p:nvPr>
        </p:nvGraphicFramePr>
        <p:xfrm>
          <a:off x="201283" y="244415"/>
          <a:ext cx="11804940" cy="423107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4422">
                  <a:extLst>
                    <a:ext uri="{9D8B030D-6E8A-4147-A177-3AD203B41FA5}">
                      <a16:colId xmlns:a16="http://schemas.microsoft.com/office/drawing/2014/main" val="3843976998"/>
                    </a:ext>
                  </a:extLst>
                </a:gridCol>
                <a:gridCol w="2040211">
                  <a:extLst>
                    <a:ext uri="{9D8B030D-6E8A-4147-A177-3AD203B41FA5}">
                      <a16:colId xmlns:a16="http://schemas.microsoft.com/office/drawing/2014/main" val="894480328"/>
                    </a:ext>
                  </a:extLst>
                </a:gridCol>
                <a:gridCol w="2031793">
                  <a:extLst>
                    <a:ext uri="{9D8B030D-6E8A-4147-A177-3AD203B41FA5}">
                      <a16:colId xmlns:a16="http://schemas.microsoft.com/office/drawing/2014/main" val="3446232390"/>
                    </a:ext>
                  </a:extLst>
                </a:gridCol>
                <a:gridCol w="2141226">
                  <a:extLst>
                    <a:ext uri="{9D8B030D-6E8A-4147-A177-3AD203B41FA5}">
                      <a16:colId xmlns:a16="http://schemas.microsoft.com/office/drawing/2014/main" val="57182880"/>
                    </a:ext>
                  </a:extLst>
                </a:gridCol>
                <a:gridCol w="2452687">
                  <a:extLst>
                    <a:ext uri="{9D8B030D-6E8A-4147-A177-3AD203B41FA5}">
                      <a16:colId xmlns:a16="http://schemas.microsoft.com/office/drawing/2014/main" val="2823039660"/>
                    </a:ext>
                  </a:extLst>
                </a:gridCol>
                <a:gridCol w="1564601">
                  <a:extLst>
                    <a:ext uri="{9D8B030D-6E8A-4147-A177-3AD203B41FA5}">
                      <a16:colId xmlns:a16="http://schemas.microsoft.com/office/drawing/2014/main" val="2132366385"/>
                    </a:ext>
                  </a:extLst>
                </a:gridCol>
              </a:tblGrid>
              <a:tr h="613199">
                <a:tc rowSpan="2">
                  <a:txBody>
                    <a:bodyPr/>
                    <a:lstStyle/>
                    <a:p>
                      <a:pPr algn="l" fontAlgn="b"/>
                      <a:r>
                        <a:rPr lang="en-GB" sz="1500" dirty="0">
                          <a:solidFill>
                            <a:srgbClr val="FFFFFF"/>
                          </a:solidFill>
                          <a:effectLst/>
                        </a:rPr>
                        <a:t>Effect scale</a:t>
                      </a:r>
                    </a:p>
                  </a:txBody>
                  <a:tcPr marL="159207" marR="159207" marT="119405" marB="119405" anchor="b">
                    <a:lnL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2C70"/>
                    </a:solidFill>
                  </a:tcPr>
                </a:tc>
                <a:tc gridSpan="5">
                  <a:txBody>
                    <a:bodyPr/>
                    <a:lstStyle/>
                    <a:p>
                      <a:pPr algn="ctr" fontAlgn="t"/>
                      <a:r>
                        <a:rPr lang="en-GB" sz="1500" dirty="0">
                          <a:solidFill>
                            <a:srgbClr val="FFFFFF"/>
                          </a:solidFill>
                          <a:effectLst/>
                        </a:rPr>
                        <a:t>Quality of evidence</a:t>
                      </a:r>
                    </a:p>
                  </a:txBody>
                  <a:tcPr marL="159207" marR="159207" marT="119405" marB="119405">
                    <a:lnL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2C70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1194981"/>
                  </a:ext>
                </a:extLst>
              </a:tr>
              <a:tr h="1165077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500" dirty="0">
                          <a:solidFill>
                            <a:srgbClr val="FFFFFF"/>
                          </a:solidFill>
                          <a:effectLst/>
                        </a:rPr>
                        <a:t>Effect - Impact on crime</a:t>
                      </a:r>
                    </a:p>
                  </a:txBody>
                  <a:tcPr marL="159207" marR="159207" marT="119405" marB="119405">
                    <a:lnL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2C7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500" dirty="0">
                          <a:solidFill>
                            <a:srgbClr val="FFFFFF"/>
                          </a:solidFill>
                          <a:effectLst/>
                        </a:rPr>
                        <a:t>Mechanism - How it works </a:t>
                      </a:r>
                    </a:p>
                  </a:txBody>
                  <a:tcPr marL="159207" marR="159207" marT="119405" marB="119405">
                    <a:lnL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2C7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500" dirty="0">
                          <a:solidFill>
                            <a:srgbClr val="FFFFFF"/>
                          </a:solidFill>
                          <a:effectLst/>
                        </a:rPr>
                        <a:t>Moderator - Where it works</a:t>
                      </a:r>
                    </a:p>
                  </a:txBody>
                  <a:tcPr marL="159207" marR="159207" marT="119405" marB="119405">
                    <a:lnL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2C7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500" dirty="0">
                          <a:solidFill>
                            <a:srgbClr val="FFFFFF"/>
                          </a:solidFill>
                          <a:effectLst/>
                        </a:rPr>
                        <a:t>Implementation - How to do it</a:t>
                      </a:r>
                    </a:p>
                  </a:txBody>
                  <a:tcPr marL="159207" marR="159207" marT="119405" marB="119405">
                    <a:lnL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2C70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/>
                      <a:r>
                        <a:rPr lang="en-GB" sz="1500" dirty="0">
                          <a:solidFill>
                            <a:srgbClr val="FFFFFF"/>
                          </a:solidFill>
                          <a:effectLst/>
                        </a:rPr>
                        <a:t>Economic cost - What it costs</a:t>
                      </a:r>
                    </a:p>
                  </a:txBody>
                  <a:tcPr marL="159207" marR="159207" marT="119405" marB="119405">
                    <a:lnL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E2C7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4621273"/>
                  </a:ext>
                </a:extLst>
              </a:tr>
              <a:tr h="2452797">
                <a:tc>
                  <a:txBody>
                    <a:bodyPr/>
                    <a:lstStyle/>
                    <a:p>
                      <a:pPr algn="ctr"/>
                      <a:r>
                        <a:rPr lang="en-GB" sz="1500" dirty="0">
                          <a:effectLst/>
                        </a:rPr>
                        <a:t>Overall reduction </a:t>
                      </a:r>
                    </a:p>
                  </a:txBody>
                  <a:tcPr marL="159207" marR="159207" marT="119405" marB="119405" anchor="ctr">
                    <a:lnL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500">
                        <a:effectLst/>
                      </a:endParaRPr>
                    </a:p>
                    <a:p>
                      <a:r>
                        <a:rPr lang="en-GB" sz="1500" dirty="0">
                          <a:effectLst/>
                        </a:rPr>
                        <a:t>Very strong</a:t>
                      </a:r>
                    </a:p>
                    <a:p>
                      <a:r>
                        <a:rPr lang="en-GB" sz="1500" dirty="0">
                          <a:effectLst/>
                        </a:rPr>
                        <a:t>The quality of evidence (of impact) is very strong</a:t>
                      </a:r>
                    </a:p>
                  </a:txBody>
                  <a:tcPr marL="159207" marR="159207" marT="119405" marB="119405" anchor="ctr">
                    <a:lnL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500">
                        <a:effectLst/>
                      </a:endParaRPr>
                    </a:p>
                    <a:p>
                      <a:r>
                        <a:rPr lang="en-GB" sz="1500" dirty="0">
                          <a:effectLst/>
                        </a:rPr>
                        <a:t>Strong</a:t>
                      </a:r>
                    </a:p>
                    <a:p>
                      <a:r>
                        <a:rPr lang="en-GB" sz="1500" dirty="0">
                          <a:effectLst/>
                        </a:rPr>
                        <a:t>The quality of evidence (of impact) is strong</a:t>
                      </a:r>
                    </a:p>
                  </a:txBody>
                  <a:tcPr marL="159207" marR="159207" marT="119405" marB="119405" anchor="ctr">
                    <a:lnL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500">
                        <a:effectLst/>
                      </a:endParaRPr>
                    </a:p>
                    <a:p>
                      <a:r>
                        <a:rPr lang="en-GB" sz="1500" dirty="0">
                          <a:effectLst/>
                        </a:rPr>
                        <a:t>Strong</a:t>
                      </a:r>
                    </a:p>
                    <a:p>
                      <a:r>
                        <a:rPr lang="en-GB" sz="1500" dirty="0">
                          <a:effectLst/>
                        </a:rPr>
                        <a:t>The quality of evidence (of impact) is strong</a:t>
                      </a:r>
                    </a:p>
                  </a:txBody>
                  <a:tcPr marL="159207" marR="159207" marT="119405" marB="119405" anchor="ctr">
                    <a:lnL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sz="1500">
                        <a:effectLst/>
                      </a:endParaRPr>
                    </a:p>
                    <a:p>
                      <a:r>
                        <a:rPr lang="en-GB" sz="1500" dirty="0">
                          <a:effectLst/>
                        </a:rPr>
                        <a:t>Strong</a:t>
                      </a:r>
                    </a:p>
                    <a:p>
                      <a:r>
                        <a:rPr lang="en-GB" sz="1500" dirty="0">
                          <a:effectLst/>
                        </a:rPr>
                        <a:t>The quality of evidence (of impact) is strong</a:t>
                      </a:r>
                    </a:p>
                  </a:txBody>
                  <a:tcPr marL="159207" marR="159207" marT="119405" marB="119405" anchor="ctr">
                    <a:lnL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GB" sz="1500" dirty="0">
                          <a:effectLst/>
                        </a:rPr>
                        <a:t>No information</a:t>
                      </a:r>
                    </a:p>
                    <a:p>
                      <a:r>
                        <a:rPr lang="en-GB" sz="1500" dirty="0">
                          <a:effectLst/>
                        </a:rPr>
                        <a:t>There is no information for the quality of evidence (of impact)</a:t>
                      </a:r>
                    </a:p>
                  </a:txBody>
                  <a:tcPr marL="159207" marR="159207" marT="119405" marB="119405" anchor="ctr">
                    <a:lnL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4A4A4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26766000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B9E2372F-618F-9F76-8E98-684F59F3FC82}"/>
              </a:ext>
            </a:extLst>
          </p:cNvPr>
          <p:cNvSpPr txBox="1"/>
          <p:nvPr/>
        </p:nvSpPr>
        <p:spPr>
          <a:xfrm>
            <a:off x="8649420" y="6334665"/>
            <a:ext cx="4022784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rgbClr val="FFFFFF"/>
                </a:solidFill>
              </a:rPr>
              <a:t>(College of Policing, 2015)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968167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372E7-AE50-119F-765F-78C1B73E1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Data analytics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8252E4-A117-C48D-FEFB-CB31F3DE1A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Data analytics, in policing, involves the use of complex algorithms and statistics to analyse and interpret data, and to develop the intelligence to drive action </a:t>
            </a:r>
            <a:r>
              <a:rPr lang="en-GB" dirty="0">
                <a:latin typeface="Century Gothic"/>
                <a:cs typeface="Times New Roman"/>
              </a:rPr>
              <a:t>(Partridge and Zaghloul, 2023).</a:t>
            </a:r>
            <a:endParaRPr lang="en-GB" sz="12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269835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6A01907A-BF04-440F-BA0D-49BC962734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591BA55-A8A8-B5E0-3453-0C1A8BF18755}"/>
              </a:ext>
            </a:extLst>
          </p:cNvPr>
          <p:cNvGrpSpPr/>
          <p:nvPr/>
        </p:nvGrpSpPr>
        <p:grpSpPr>
          <a:xfrm>
            <a:off x="700976" y="389472"/>
            <a:ext cx="10804424" cy="989472"/>
            <a:chOff x="514071" y="607741"/>
            <a:chExt cx="10747445" cy="984254"/>
          </a:xfrm>
        </p:grpSpPr>
        <p:sp>
          <p:nvSpPr>
            <p:cNvPr id="5" name="Rectangle: Rounded Corners 4">
              <a:extLst>
                <a:ext uri="{FF2B5EF4-FFF2-40B4-BE49-F238E27FC236}">
                  <a16:creationId xmlns:a16="http://schemas.microsoft.com/office/drawing/2014/main" id="{E5CC5973-85FE-4465-BDB6-3DDEA92ACF55}"/>
                </a:ext>
              </a:extLst>
            </p:cNvPr>
            <p:cNvSpPr/>
            <p:nvPr/>
          </p:nvSpPr>
          <p:spPr>
            <a:xfrm>
              <a:off x="514071" y="613761"/>
              <a:ext cx="5071773" cy="978234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: Rounded Corners 5">
              <a:extLst>
                <a:ext uri="{FF2B5EF4-FFF2-40B4-BE49-F238E27FC236}">
                  <a16:creationId xmlns:a16="http://schemas.microsoft.com/office/drawing/2014/main" id="{35AE1B65-6F13-6C61-2A12-2BC609697DBE}"/>
                </a:ext>
              </a:extLst>
            </p:cNvPr>
            <p:cNvSpPr/>
            <p:nvPr/>
          </p:nvSpPr>
          <p:spPr>
            <a:xfrm>
              <a:off x="6189743" y="607741"/>
              <a:ext cx="5071773" cy="978234"/>
            </a:xfrm>
            <a:prstGeom prst="roundRect">
              <a:avLst/>
            </a:prstGeom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lIns="91440" tIns="45720" rIns="91440" bIns="45720" rtlCol="0" anchor="ctr"/>
            <a:lstStyle/>
            <a:p>
              <a:pPr algn="ctr">
                <a:spcAft>
                  <a:spcPts val="600"/>
                </a:spcAft>
              </a:pPr>
              <a:r>
                <a:rPr lang="en-GB" sz="3200" kern="1200">
                  <a:solidFill>
                    <a:srgbClr val="FFFFFF"/>
                  </a:solidFill>
                  <a:latin typeface="Century Gothic"/>
                  <a:ea typeface="+mn-ea"/>
                  <a:cs typeface="+mn-cs"/>
                </a:rPr>
                <a:t>Disadvantages </a:t>
              </a:r>
              <a:endParaRPr lang="en-GB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8D7C3BE6-CD2D-991E-50B1-C851315AA66A}"/>
                </a:ext>
              </a:extLst>
            </p:cNvPr>
            <p:cNvSpPr txBox="1"/>
            <p:nvPr/>
          </p:nvSpPr>
          <p:spPr>
            <a:xfrm>
              <a:off x="1410873" y="795672"/>
              <a:ext cx="4050631" cy="58477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>
                <a:spcAft>
                  <a:spcPts val="600"/>
                </a:spcAft>
              </a:pPr>
              <a:r>
                <a:rPr lang="en-GB" sz="32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rPr>
                <a:t>Advantages </a:t>
              </a:r>
              <a:endParaRPr lang="en-GB" sz="3200"/>
            </a:p>
          </p:txBody>
        </p:sp>
      </p:grp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212C1333-C35D-0FEC-2F8D-84AB4322C362}"/>
              </a:ext>
            </a:extLst>
          </p:cNvPr>
          <p:cNvSpPr/>
          <p:nvPr/>
        </p:nvSpPr>
        <p:spPr>
          <a:xfrm>
            <a:off x="703240" y="1963447"/>
            <a:ext cx="5218980" cy="185467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6ADCE03-4A60-E451-B890-50E40AA1778A}"/>
              </a:ext>
            </a:extLst>
          </p:cNvPr>
          <p:cNvSpPr txBox="1"/>
          <p:nvPr/>
        </p:nvSpPr>
        <p:spPr>
          <a:xfrm>
            <a:off x="972972" y="2137851"/>
            <a:ext cx="4671391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Makes policing more modernised and gives a more proactive approach rather than old fashioned reactive response </a:t>
            </a:r>
            <a:r>
              <a:rPr lang="en-GB" sz="2000" dirty="0">
                <a:latin typeface="Century Gothic"/>
                <a:cs typeface="Times New Roman"/>
              </a:rPr>
              <a:t>(O’Connor et al., 2021)</a:t>
            </a:r>
            <a:endParaRPr lang="en-GB" sz="2000" dirty="0">
              <a:latin typeface="Times New Roman"/>
              <a:cs typeface="Times New Roman"/>
            </a:endParaRP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1C5321FB-FD58-309C-2B71-9310A8B84842}"/>
              </a:ext>
            </a:extLst>
          </p:cNvPr>
          <p:cNvSpPr/>
          <p:nvPr/>
        </p:nvSpPr>
        <p:spPr>
          <a:xfrm>
            <a:off x="703239" y="4005031"/>
            <a:ext cx="5218980" cy="212784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A62DE79-9DF2-E19D-8C5A-929AA3B575BF}"/>
              </a:ext>
            </a:extLst>
          </p:cNvPr>
          <p:cNvSpPr/>
          <p:nvPr/>
        </p:nvSpPr>
        <p:spPr>
          <a:xfrm>
            <a:off x="6353542" y="1963447"/>
            <a:ext cx="5218980" cy="153837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BF8420E-9856-8D1C-DF94-F5F19735FBF9}"/>
              </a:ext>
            </a:extLst>
          </p:cNvPr>
          <p:cNvSpPr/>
          <p:nvPr/>
        </p:nvSpPr>
        <p:spPr>
          <a:xfrm>
            <a:off x="6353541" y="3631220"/>
            <a:ext cx="5218980" cy="153837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E1EB1B2-0154-7D91-9FD7-C1BB52F63A64}"/>
              </a:ext>
            </a:extLst>
          </p:cNvPr>
          <p:cNvSpPr txBox="1"/>
          <p:nvPr/>
        </p:nvSpPr>
        <p:spPr>
          <a:xfrm>
            <a:off x="6659217" y="2286000"/>
            <a:ext cx="4654826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Can cause discrimination and unconscious bias towards diverse groups </a:t>
            </a:r>
            <a:r>
              <a:rPr lang="en-GB" sz="2000" dirty="0">
                <a:latin typeface="Century Gothic"/>
                <a:cs typeface="Times New Roman"/>
              </a:rPr>
              <a:t>(</a:t>
            </a:r>
            <a:r>
              <a:rPr lang="en-GB" sz="2000" err="1">
                <a:latin typeface="Century Gothic"/>
                <a:cs typeface="Times New Roman"/>
              </a:rPr>
              <a:t>Norga</a:t>
            </a:r>
            <a:r>
              <a:rPr lang="en-GB" sz="2000" dirty="0">
                <a:latin typeface="Century Gothic"/>
                <a:cs typeface="Times New Roman"/>
              </a:rPr>
              <a:t>, 2021)</a:t>
            </a:r>
            <a:endParaRPr lang="en-GB" sz="2000" dirty="0">
              <a:latin typeface="Century Gothic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7FA29CF-73E2-F7E5-02F9-3F1175BF3828}"/>
              </a:ext>
            </a:extLst>
          </p:cNvPr>
          <p:cNvSpPr txBox="1"/>
          <p:nvPr/>
        </p:nvSpPr>
        <p:spPr>
          <a:xfrm>
            <a:off x="6550450" y="3882824"/>
            <a:ext cx="4835792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Have privacy issues where people do not want their data easily accessed </a:t>
            </a:r>
            <a:r>
              <a:rPr lang="en-GB" sz="2000" dirty="0">
                <a:latin typeface="Century Gothic"/>
                <a:cs typeface="Times New Roman"/>
              </a:rPr>
              <a:t>(</a:t>
            </a:r>
            <a:r>
              <a:rPr lang="en-GB" sz="2000" err="1">
                <a:latin typeface="Century Gothic"/>
                <a:cs typeface="Times New Roman"/>
              </a:rPr>
              <a:t>Norga</a:t>
            </a:r>
            <a:r>
              <a:rPr lang="en-GB" sz="2000" dirty="0">
                <a:latin typeface="Century Gothic"/>
                <a:cs typeface="Times New Roman"/>
              </a:rPr>
              <a:t>, 2021)</a:t>
            </a:r>
            <a:endParaRPr lang="en-GB" sz="2000" dirty="0">
              <a:latin typeface="Century Gothic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B95FC05-9C9B-65B3-6A07-24C70E8B269A}"/>
              </a:ext>
            </a:extLst>
          </p:cNvPr>
          <p:cNvSpPr txBox="1"/>
          <p:nvPr/>
        </p:nvSpPr>
        <p:spPr>
          <a:xfrm>
            <a:off x="1010478" y="4250072"/>
            <a:ext cx="4605130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/>
              <a:t>It can inform the police with valuable insights which can help making good informed decisions and methods of policing </a:t>
            </a:r>
            <a:r>
              <a:rPr lang="en-GB" sz="2000" dirty="0">
                <a:latin typeface="Century Gothic"/>
                <a:cs typeface="Times New Roman"/>
              </a:rPr>
              <a:t>(</a:t>
            </a:r>
            <a:r>
              <a:rPr lang="en-GB" sz="2000" err="1">
                <a:latin typeface="Century Gothic"/>
                <a:cs typeface="Times New Roman"/>
              </a:rPr>
              <a:t>Babuta</a:t>
            </a:r>
            <a:r>
              <a:rPr lang="en-GB" sz="2000" dirty="0">
                <a:latin typeface="Century Gothic"/>
                <a:cs typeface="Times New Roman"/>
              </a:rPr>
              <a:t> and Oswald, 2020)</a:t>
            </a:r>
            <a:endParaRPr lang="en-GB" sz="2000" dirty="0"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17200687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Freeform 6">
            <a:extLst>
              <a:ext uri="{FF2B5EF4-FFF2-40B4-BE49-F238E27FC236}">
                <a16:creationId xmlns:a16="http://schemas.microsoft.com/office/drawing/2014/main" id="{133F8CB7-795C-4272-9073-64D8CF97F2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B7743172-17A8-4FA4-8434-B813E03B7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Freeform 23">
            <a:extLst>
              <a:ext uri="{FF2B5EF4-FFF2-40B4-BE49-F238E27FC236}">
                <a16:creationId xmlns:a16="http://schemas.microsoft.com/office/drawing/2014/main" id="{4CE1233C-FD2F-489E-BFDE-086F5FED64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4637005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FE7C58-CFA4-63B3-B9B3-77927C146E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4" y="1800225"/>
            <a:ext cx="3444211" cy="424113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dirty="0"/>
              <a:t>How technology is good for modern day policing 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E643B39-39A2-EF85-6DB0-FCF27B6AAE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241849" y="643465"/>
            <a:ext cx="4345307" cy="5397897"/>
          </a:xfrm>
          <a:prstGeom prst="roundRect">
            <a:avLst>
              <a:gd name="adj" fmla="val 3876"/>
            </a:avLst>
          </a:prstGeom>
          <a:ln>
            <a:solidFill>
              <a:schemeClr val="accent1"/>
            </a:solidFill>
          </a:ln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CC1B9DE-7514-D5F3-F338-B1868C5ADCBD}"/>
              </a:ext>
            </a:extLst>
          </p:cNvPr>
          <p:cNvSpPr txBox="1"/>
          <p:nvPr/>
        </p:nvSpPr>
        <p:spPr>
          <a:xfrm>
            <a:off x="6248400" y="6234023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>
                <a:latin typeface="Times New Roman"/>
                <a:cs typeface="Times New Roman"/>
              </a:rPr>
              <a:t>(Townsend, 2021)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73861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650724" y="650724"/>
            <a:ext cx="6858000" cy="5556552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7E289F-AF27-C553-3BEF-2A69ECF64D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515" y="1734857"/>
            <a:ext cx="3765483" cy="3388287"/>
          </a:xfrm>
        </p:spPr>
        <p:txBody>
          <a:bodyPr anchor="ctr">
            <a:normAutofit/>
          </a:bodyPr>
          <a:lstStyle/>
          <a:p>
            <a:r>
              <a:rPr lang="en-GB"/>
              <a:t>How technology is bad for modern day policing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E3CE90-3D6A-62B4-A6D5-F943A547A6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08068" y="978993"/>
            <a:ext cx="5365218" cy="4900014"/>
          </a:xfrm>
          <a:effectLst/>
        </p:spPr>
        <p:txBody>
          <a:bodyPr>
            <a:normAutofit/>
          </a:bodyPr>
          <a:lstStyle/>
          <a:p>
            <a:r>
              <a:rPr lang="en-GB" sz="3200" dirty="0"/>
              <a:t>The case of William Mills </a:t>
            </a:r>
            <a:r>
              <a:rPr lang="en-GB" sz="3200" dirty="0">
                <a:latin typeface="Century Gothic"/>
                <a:cs typeface="Times New Roman"/>
              </a:rPr>
              <a:t>(Rowley, 2011)</a:t>
            </a:r>
            <a:endParaRPr lang="en-GB" sz="3200" dirty="0">
              <a:latin typeface="Century Gothic"/>
            </a:endParaRPr>
          </a:p>
        </p:txBody>
      </p:sp>
    </p:spTree>
    <p:extLst>
      <p:ext uri="{BB962C8B-B14F-4D97-AF65-F5344CB8AC3E}">
        <p14:creationId xmlns:p14="http://schemas.microsoft.com/office/powerpoint/2010/main" val="148951781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8775F366-526C-4C42-8931-696FFE8AA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6="http://schemas.microsoft.com/office/drawing/2014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E8DED1-24FF-4A79-873B-ECE3ABE730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0AA6A048-501A-4387-906B-B8A8543E7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7093" y="643467"/>
            <a:ext cx="10917814" cy="5571066"/>
          </a:xfrm>
          <a:custGeom>
            <a:avLst/>
            <a:gdLst>
              <a:gd name="connsiteX0" fmla="*/ 195712 w 10917814"/>
              <a:gd name="connsiteY0" fmla="*/ 0 h 5571066"/>
              <a:gd name="connsiteX1" fmla="*/ 5062165 w 10917814"/>
              <a:gd name="connsiteY1" fmla="*/ 0 h 5571066"/>
              <a:gd name="connsiteX2" fmla="*/ 5419638 w 10917814"/>
              <a:gd name="connsiteY2" fmla="*/ 268105 h 5571066"/>
              <a:gd name="connsiteX3" fmla="*/ 5428105 w 10917814"/>
              <a:gd name="connsiteY3" fmla="*/ 271280 h 5571066"/>
              <a:gd name="connsiteX4" fmla="*/ 5440804 w 10917814"/>
              <a:gd name="connsiteY4" fmla="*/ 276043 h 5571066"/>
              <a:gd name="connsiteX5" fmla="*/ 5453505 w 10917814"/>
              <a:gd name="connsiteY5" fmla="*/ 280805 h 5571066"/>
              <a:gd name="connsiteX6" fmla="*/ 5464088 w 10917814"/>
              <a:gd name="connsiteY6" fmla="*/ 280805 h 5571066"/>
              <a:gd name="connsiteX7" fmla="*/ 5476788 w 10917814"/>
              <a:gd name="connsiteY7" fmla="*/ 280805 h 5571066"/>
              <a:gd name="connsiteX8" fmla="*/ 5487371 w 10917814"/>
              <a:gd name="connsiteY8" fmla="*/ 276043 h 5571066"/>
              <a:gd name="connsiteX9" fmla="*/ 5500071 w 10917814"/>
              <a:gd name="connsiteY9" fmla="*/ 271280 h 5571066"/>
              <a:gd name="connsiteX10" fmla="*/ 5508538 w 10917814"/>
              <a:gd name="connsiteY10" fmla="*/ 268105 h 5571066"/>
              <a:gd name="connsiteX11" fmla="*/ 5866011 w 10917814"/>
              <a:gd name="connsiteY11" fmla="*/ 0 h 5571066"/>
              <a:gd name="connsiteX12" fmla="*/ 10722102 w 10917814"/>
              <a:gd name="connsiteY12" fmla="*/ 0 h 5571066"/>
              <a:gd name="connsiteX13" fmla="*/ 10917814 w 10917814"/>
              <a:gd name="connsiteY13" fmla="*/ 195712 h 5571066"/>
              <a:gd name="connsiteX14" fmla="*/ 10917814 w 10917814"/>
              <a:gd name="connsiteY14" fmla="*/ 5375354 h 5571066"/>
              <a:gd name="connsiteX15" fmla="*/ 10722102 w 10917814"/>
              <a:gd name="connsiteY15" fmla="*/ 5571066 h 5571066"/>
              <a:gd name="connsiteX16" fmla="*/ 195712 w 10917814"/>
              <a:gd name="connsiteY16" fmla="*/ 5571066 h 5571066"/>
              <a:gd name="connsiteX17" fmla="*/ 0 w 10917814"/>
              <a:gd name="connsiteY17" fmla="*/ 5375354 h 5571066"/>
              <a:gd name="connsiteX18" fmla="*/ 0 w 10917814"/>
              <a:gd name="connsiteY18" fmla="*/ 195712 h 5571066"/>
              <a:gd name="connsiteX19" fmla="*/ 195712 w 10917814"/>
              <a:gd name="connsiteY19" fmla="*/ 0 h 55710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0917814" h="5571066">
                <a:moveTo>
                  <a:pt x="195712" y="0"/>
                </a:moveTo>
                <a:lnTo>
                  <a:pt x="5062165" y="0"/>
                </a:lnTo>
                <a:lnTo>
                  <a:pt x="5419638" y="268105"/>
                </a:lnTo>
                <a:lnTo>
                  <a:pt x="5428105" y="271280"/>
                </a:lnTo>
                <a:lnTo>
                  <a:pt x="5440804" y="276043"/>
                </a:lnTo>
                <a:lnTo>
                  <a:pt x="5453505" y="280805"/>
                </a:lnTo>
                <a:lnTo>
                  <a:pt x="5464088" y="280805"/>
                </a:lnTo>
                <a:lnTo>
                  <a:pt x="5476788" y="280805"/>
                </a:lnTo>
                <a:lnTo>
                  <a:pt x="5487371" y="276043"/>
                </a:lnTo>
                <a:lnTo>
                  <a:pt x="5500071" y="271280"/>
                </a:lnTo>
                <a:lnTo>
                  <a:pt x="5508538" y="268105"/>
                </a:lnTo>
                <a:lnTo>
                  <a:pt x="5866011" y="0"/>
                </a:lnTo>
                <a:lnTo>
                  <a:pt x="10722102" y="0"/>
                </a:lnTo>
                <a:cubicBezTo>
                  <a:pt x="10830191" y="0"/>
                  <a:pt x="10917814" y="87623"/>
                  <a:pt x="10917814" y="195712"/>
                </a:cubicBezTo>
                <a:lnTo>
                  <a:pt x="10917814" y="5375354"/>
                </a:lnTo>
                <a:cubicBezTo>
                  <a:pt x="10917814" y="5483443"/>
                  <a:pt x="10830191" y="5571066"/>
                  <a:pt x="10722102" y="5571066"/>
                </a:cubicBezTo>
                <a:lnTo>
                  <a:pt x="195712" y="5571066"/>
                </a:lnTo>
                <a:cubicBezTo>
                  <a:pt x="87623" y="5571066"/>
                  <a:pt x="0" y="5483443"/>
                  <a:pt x="0" y="5375354"/>
                </a:cubicBezTo>
                <a:lnTo>
                  <a:pt x="0" y="195712"/>
                </a:lnTo>
                <a:cubicBezTo>
                  <a:pt x="0" y="87623"/>
                  <a:pt x="87623" y="0"/>
                  <a:pt x="195712" y="0"/>
                </a:cubicBezTo>
                <a:close/>
              </a:path>
            </a:pathLst>
          </a:custGeom>
          <a:noFill/>
          <a:ln w="19050">
            <a:solidFill>
              <a:schemeClr val="accent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B4BBE3-B274-D2B4-EDD5-8EF179B4A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0559" y="1286935"/>
            <a:ext cx="9638153" cy="2668377"/>
          </a:xfrm>
          <a:effectLst/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>
                <a:solidFill>
                  <a:schemeClr val="tx1"/>
                </a:solidFill>
              </a:rPr>
              <a:t>To Conclude </a:t>
            </a:r>
          </a:p>
        </p:txBody>
      </p:sp>
    </p:spTree>
    <p:extLst>
      <p:ext uri="{BB962C8B-B14F-4D97-AF65-F5344CB8AC3E}">
        <p14:creationId xmlns:p14="http://schemas.microsoft.com/office/powerpoint/2010/main" val="185020911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>
            <a:extLst>
              <a:ext uri="{FF2B5EF4-FFF2-40B4-BE49-F238E27FC236}">
                <a16:creationId xmlns:a16="http://schemas.microsoft.com/office/drawing/2014/main" id="{8775F366-526C-4C42-8931-696FFE8AA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-3175"/>
            <a:ext cx="12192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6="http://schemas.microsoft.com/office/drawing/2014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F5419B-BCBD-42A2-BFFF-781C60733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D5E314-79C3-10C5-FF05-23D286263F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1" y="643467"/>
            <a:ext cx="10572000" cy="3776731"/>
          </a:xfrm>
          <a:effectLst/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dirty="0">
                <a:solidFill>
                  <a:schemeClr val="tx1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3079272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7E600-4926-85AD-1554-8BE42006C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F3F022-EFC8-1CE1-B734-94B8634448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0561" y="2610476"/>
            <a:ext cx="10554574" cy="3636511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</a:pPr>
            <a:r>
              <a:rPr lang="en-GB" sz="1100" dirty="0">
                <a:latin typeface="Times New Roman"/>
                <a:cs typeface="Times New Roman"/>
              </a:rPr>
              <a:t>Adams, I. and Mastracci, S. (2017). Visibility is a Trap: The Ethics of Police Body-Worn Cameras and Control. </a:t>
            </a:r>
            <a:r>
              <a:rPr lang="en-GB" sz="1100" i="1" dirty="0">
                <a:latin typeface="Times New Roman"/>
                <a:cs typeface="Times New Roman"/>
              </a:rPr>
              <a:t>Administrative Theory &amp; Praxis</a:t>
            </a:r>
            <a:r>
              <a:rPr lang="en-GB" sz="1100" dirty="0">
                <a:latin typeface="Times New Roman"/>
                <a:cs typeface="Times New Roman"/>
              </a:rPr>
              <a:t>, 39(4), pp.313–328. </a:t>
            </a:r>
            <a:r>
              <a:rPr lang="en-GB" sz="1100" err="1">
                <a:latin typeface="Times New Roman"/>
                <a:cs typeface="Times New Roman"/>
              </a:rPr>
              <a:t>doi:https</a:t>
            </a:r>
            <a:r>
              <a:rPr lang="en-GB" sz="1100" dirty="0">
                <a:latin typeface="Times New Roman"/>
                <a:cs typeface="Times New Roman"/>
              </a:rPr>
              <a:t>://doi.org/10.1080/10841806.2017.1381482.</a:t>
            </a:r>
          </a:p>
          <a:p>
            <a:pPr>
              <a:lnSpc>
                <a:spcPct val="90000"/>
              </a:lnSpc>
            </a:pPr>
            <a:r>
              <a:rPr lang="en-GB" sz="1100" err="1">
                <a:latin typeface="Times New Roman"/>
                <a:cs typeface="Times New Roman"/>
              </a:rPr>
              <a:t>Babuta</a:t>
            </a:r>
            <a:r>
              <a:rPr lang="en-GB" sz="1100" dirty="0">
                <a:latin typeface="Times New Roman"/>
                <a:cs typeface="Times New Roman"/>
              </a:rPr>
              <a:t> , A. and Oswald, M. (2020). </a:t>
            </a:r>
            <a:r>
              <a:rPr lang="en-GB" sz="1100" i="1" dirty="0">
                <a:latin typeface="Times New Roman"/>
                <a:cs typeface="Times New Roman"/>
              </a:rPr>
              <a:t>Data Analytics and Algorithms in Policing in England and Wales: Towards A New Policy Framework</a:t>
            </a:r>
            <a:r>
              <a:rPr lang="en-GB" sz="1100" dirty="0">
                <a:latin typeface="Times New Roman"/>
                <a:cs typeface="Times New Roman"/>
              </a:rPr>
              <a:t>. [online] </a:t>
            </a:r>
            <a:r>
              <a:rPr lang="en-GB" sz="1100" err="1">
                <a:latin typeface="Times New Roman"/>
                <a:cs typeface="Times New Roman"/>
              </a:rPr>
              <a:t>rusi.orghttps</a:t>
            </a:r>
            <a:r>
              <a:rPr lang="en-GB" sz="1100" dirty="0">
                <a:latin typeface="Times New Roman"/>
                <a:cs typeface="Times New Roman"/>
              </a:rPr>
              <a:t>. Available at: </a:t>
            </a:r>
            <a:r>
              <a:rPr lang="en-GB" sz="1100" dirty="0">
                <a:latin typeface="Times New Roman"/>
                <a:cs typeface="Times New Roman"/>
                <a:hlinkClick r:id="rId2"/>
              </a:rPr>
              <a:t>https://www.rusi.org/explore-our-research/publications/occasional-papers/data-analytics-and-algorithms-policing-england-and-wales-towards-new-policy-framework</a:t>
            </a:r>
            <a:r>
              <a:rPr lang="en-GB" sz="1100" dirty="0">
                <a:latin typeface="Times New Roman"/>
                <a:cs typeface="Times New Roman"/>
              </a:rPr>
              <a:t> [Accessed 11 Dec. 2023].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latin typeface="Times New Roman"/>
                <a:cs typeface="Times New Roman"/>
              </a:rPr>
              <a:t>BBC (2017). Body cameras on trial in English schools. </a:t>
            </a:r>
            <a:r>
              <a:rPr lang="en-GB" sz="1100" i="1" dirty="0">
                <a:latin typeface="Times New Roman"/>
                <a:cs typeface="Times New Roman"/>
              </a:rPr>
              <a:t>BBC News</a:t>
            </a:r>
            <a:r>
              <a:rPr lang="en-GB" sz="1100" dirty="0">
                <a:latin typeface="Times New Roman"/>
                <a:cs typeface="Times New Roman"/>
              </a:rPr>
              <a:t>. [online] 8 Feb. Available at: </a:t>
            </a:r>
            <a:r>
              <a:rPr lang="en-GB" sz="1100" dirty="0">
                <a:latin typeface="Times New Roman"/>
                <a:cs typeface="Times New Roman"/>
                <a:hlinkClick r:id="rId3"/>
              </a:rPr>
              <a:t>https://www.bbc.co.uk/news/newsbeat-38907591</a:t>
            </a:r>
            <a:r>
              <a:rPr lang="en-GB" sz="1100" dirty="0">
                <a:latin typeface="Times New Roman"/>
                <a:cs typeface="Times New Roman"/>
              </a:rPr>
              <a:t> [Accessed 7 Dec. 2023].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latin typeface="Times New Roman"/>
                <a:cs typeface="Times New Roman"/>
              </a:rPr>
              <a:t>BBC (2021). New police CCTV use rules criticised as bare bones. </a:t>
            </a:r>
            <a:r>
              <a:rPr lang="en-GB" sz="1100" i="1" dirty="0">
                <a:latin typeface="Times New Roman"/>
                <a:cs typeface="Times New Roman"/>
              </a:rPr>
              <a:t>BBC News</a:t>
            </a:r>
            <a:r>
              <a:rPr lang="en-GB" sz="1100" dirty="0">
                <a:latin typeface="Times New Roman"/>
                <a:cs typeface="Times New Roman"/>
              </a:rPr>
              <a:t>. [online] 16 Aug. Available at: </a:t>
            </a:r>
            <a:r>
              <a:rPr lang="en-GB" sz="1100" dirty="0">
                <a:latin typeface="Times New Roman"/>
                <a:cs typeface="Times New Roman"/>
                <a:hlinkClick r:id="rId4"/>
              </a:rPr>
              <a:t>https://www.bbc.co.uk/news/technology-58206586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latin typeface="Times New Roman"/>
                <a:cs typeface="Times New Roman"/>
              </a:rPr>
              <a:t>Cayford, M. and Pieters, W. (2018). The effectiveness of surveillance technology: What intelligence officials are saying. </a:t>
            </a:r>
            <a:r>
              <a:rPr lang="en-GB" sz="1100" i="1" dirty="0">
                <a:latin typeface="Times New Roman"/>
                <a:cs typeface="Times New Roman"/>
              </a:rPr>
              <a:t>The Information Society</a:t>
            </a:r>
            <a:r>
              <a:rPr lang="en-GB" sz="1100" dirty="0">
                <a:latin typeface="Times New Roman"/>
                <a:cs typeface="Times New Roman"/>
              </a:rPr>
              <a:t>, [online] 34(2), pp.88–103. </a:t>
            </a:r>
            <a:r>
              <a:rPr lang="en-GB" sz="1100" err="1">
                <a:latin typeface="Times New Roman"/>
                <a:cs typeface="Times New Roman"/>
              </a:rPr>
              <a:t>doi:https</a:t>
            </a:r>
            <a:r>
              <a:rPr lang="en-GB" sz="1100" dirty="0">
                <a:latin typeface="Times New Roman"/>
                <a:cs typeface="Times New Roman"/>
              </a:rPr>
              <a:t>://doi.org/10.1080/01972243.2017.1414721.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latin typeface="Times New Roman"/>
                <a:cs typeface="Times New Roman"/>
              </a:rPr>
              <a:t>College of Policing (2015). </a:t>
            </a:r>
            <a:r>
              <a:rPr lang="en-GB" sz="1100" i="1" dirty="0">
                <a:latin typeface="Times New Roman"/>
                <a:cs typeface="Times New Roman"/>
              </a:rPr>
              <a:t>Closed-circuit television (CCTV)</a:t>
            </a:r>
            <a:r>
              <a:rPr lang="en-GB" sz="1100" dirty="0">
                <a:latin typeface="Times New Roman"/>
                <a:cs typeface="Times New Roman"/>
              </a:rPr>
              <a:t>. [online] College of Policing. Available at: </a:t>
            </a:r>
            <a:r>
              <a:rPr lang="en-GB" sz="1100" dirty="0">
                <a:latin typeface="Times New Roman"/>
                <a:cs typeface="Times New Roman"/>
                <a:hlinkClick r:id="rId5"/>
              </a:rPr>
              <a:t>https://www.college.police.uk/research/crime-reduction-toolkit/cctv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latin typeface="Times New Roman"/>
                <a:cs typeface="Times New Roman"/>
              </a:rPr>
              <a:t>College of Policing (2021). </a:t>
            </a:r>
            <a:r>
              <a:rPr lang="en-GB" sz="1100" i="1" dirty="0">
                <a:latin typeface="Times New Roman"/>
                <a:cs typeface="Times New Roman"/>
              </a:rPr>
              <a:t>Body-worn cameras</a:t>
            </a:r>
            <a:r>
              <a:rPr lang="en-GB" sz="1100" dirty="0">
                <a:latin typeface="Times New Roman"/>
                <a:cs typeface="Times New Roman"/>
              </a:rPr>
              <a:t>. [online] College of Policing. Available at: </a:t>
            </a:r>
            <a:r>
              <a:rPr lang="en-GB" sz="1100" dirty="0">
                <a:latin typeface="Times New Roman"/>
                <a:cs typeface="Times New Roman"/>
                <a:hlinkClick r:id="rId6"/>
              </a:rPr>
              <a:t>https://www.college.police.uk/research/crime-reduction-toolkit/body-worn-cameras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latin typeface="Times New Roman"/>
                <a:cs typeface="Times New Roman"/>
              </a:rPr>
              <a:t>Davies, D. (2021). </a:t>
            </a:r>
            <a:r>
              <a:rPr lang="en-GB" sz="1100" i="1" dirty="0">
                <a:latin typeface="Times New Roman"/>
                <a:cs typeface="Times New Roman"/>
              </a:rPr>
              <a:t>Surveillance And Local Police: How Technology Is Evolving Faster Than Regulation</a:t>
            </a:r>
            <a:r>
              <a:rPr lang="en-GB" sz="1100" dirty="0">
                <a:latin typeface="Times New Roman"/>
                <a:cs typeface="Times New Roman"/>
              </a:rPr>
              <a:t>. [online] NPR.org. Available at: </a:t>
            </a:r>
            <a:r>
              <a:rPr lang="en-GB" sz="1100" dirty="0">
                <a:latin typeface="Times New Roman"/>
                <a:cs typeface="Times New Roman"/>
                <a:hlinkClick r:id="rId7"/>
              </a:rPr>
              <a:t>https://www.npr.org/2021/01/27/961103187/surveillance-and-local-police-how-technology-is-evolving-faster-than-regulation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latin typeface="Times New Roman"/>
                <a:cs typeface="Times New Roman"/>
              </a:rPr>
              <a:t>Laufs, J. and </a:t>
            </a:r>
            <a:r>
              <a:rPr lang="en-GB" sz="1100" err="1">
                <a:latin typeface="Times New Roman"/>
                <a:cs typeface="Times New Roman"/>
              </a:rPr>
              <a:t>Borrion</a:t>
            </a:r>
            <a:r>
              <a:rPr lang="en-GB" sz="1100" dirty="0">
                <a:latin typeface="Times New Roman"/>
                <a:cs typeface="Times New Roman"/>
              </a:rPr>
              <a:t>, H. (2021). Technological Innovation in Policing and Crime prevention: Practitioner Perspectives from London. </a:t>
            </a:r>
            <a:r>
              <a:rPr lang="en-GB" sz="1100" i="1" dirty="0">
                <a:latin typeface="Times New Roman"/>
                <a:cs typeface="Times New Roman"/>
              </a:rPr>
              <a:t>International Journal of Police Science &amp; Management</a:t>
            </a:r>
            <a:r>
              <a:rPr lang="en-GB" sz="1100" dirty="0">
                <a:latin typeface="Times New Roman"/>
                <a:cs typeface="Times New Roman"/>
              </a:rPr>
              <a:t>, [online] 24(2), p.146135572110640. </a:t>
            </a:r>
            <a:r>
              <a:rPr lang="en-GB" sz="1100" err="1">
                <a:latin typeface="Times New Roman"/>
                <a:cs typeface="Times New Roman"/>
              </a:rPr>
              <a:t>doi:https</a:t>
            </a:r>
            <a:r>
              <a:rPr lang="en-GB" sz="1100" dirty="0">
                <a:latin typeface="Times New Roman"/>
                <a:cs typeface="Times New Roman"/>
              </a:rPr>
              <a:t>://doi.org/10.1177/14613557211064053.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latin typeface="Times New Roman"/>
                <a:cs typeface="Times New Roman"/>
              </a:rPr>
              <a:t>Lum, C., Stoltz, M., Koper, C.S. and Scherer, J.A. (2019). Research on body‐worn cameras. </a:t>
            </a:r>
            <a:r>
              <a:rPr lang="en-GB" sz="1100" i="1" dirty="0">
                <a:latin typeface="Times New Roman"/>
                <a:cs typeface="Times New Roman"/>
              </a:rPr>
              <a:t>Criminology &amp; Public Policy</a:t>
            </a:r>
            <a:r>
              <a:rPr lang="en-GB" sz="1100" dirty="0">
                <a:latin typeface="Times New Roman"/>
                <a:cs typeface="Times New Roman"/>
              </a:rPr>
              <a:t>, 18(1), pp.93–118. </a:t>
            </a:r>
            <a:r>
              <a:rPr lang="en-GB" sz="1100" err="1">
                <a:latin typeface="Times New Roman"/>
                <a:cs typeface="Times New Roman"/>
              </a:rPr>
              <a:t>doi:https</a:t>
            </a:r>
            <a:r>
              <a:rPr lang="en-GB" sz="1100" dirty="0">
                <a:latin typeface="Times New Roman"/>
                <a:cs typeface="Times New Roman"/>
              </a:rPr>
              <a:t>://doi.org/10.1111/1745-9133.12412.</a:t>
            </a:r>
          </a:p>
          <a:p>
            <a:pPr>
              <a:lnSpc>
                <a:spcPct val="90000"/>
              </a:lnSpc>
            </a:pPr>
            <a:r>
              <a:rPr lang="en-GB" sz="1100" dirty="0">
                <a:latin typeface="Times New Roman"/>
                <a:cs typeface="Times New Roman"/>
              </a:rPr>
              <a:t>Mills, K.-A. (2017). </a:t>
            </a:r>
            <a:r>
              <a:rPr lang="en-GB" sz="1100" i="1" dirty="0">
                <a:latin typeface="Times New Roman"/>
                <a:cs typeface="Times New Roman"/>
              </a:rPr>
              <a:t>UK’s first police drone unit launched with six thermal imaging flying cameras</a:t>
            </a:r>
            <a:r>
              <a:rPr lang="en-GB" sz="1100" dirty="0">
                <a:latin typeface="Times New Roman"/>
                <a:cs typeface="Times New Roman"/>
              </a:rPr>
              <a:t>. [online] The Mirror. Available at: </a:t>
            </a:r>
            <a:r>
              <a:rPr lang="en-GB" sz="1100" dirty="0">
                <a:latin typeface="Times New Roman"/>
                <a:cs typeface="Times New Roman"/>
                <a:hlinkClick r:id="rId8"/>
              </a:rPr>
              <a:t>https://www.mirror.co.uk/news/uk-news/uks-first-police-drone-unit-10813266</a:t>
            </a:r>
            <a:r>
              <a:rPr lang="en-GB" sz="1100" dirty="0">
                <a:latin typeface="Times New Roman"/>
                <a:cs typeface="Times New Roman"/>
              </a:rPr>
              <a:t> [Accessed 7 Dec. 2023].</a:t>
            </a: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26455665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2654A105-F18C-4E12-B11B-51B12174BB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C3401-2C5D-FA7C-E354-2BE925C56E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335" y="785324"/>
            <a:ext cx="10686325" cy="3894531"/>
          </a:xfrm>
          <a:effectLst/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1100" dirty="0">
                <a:latin typeface="Times New Roman"/>
                <a:cs typeface="Times New Roman"/>
              </a:rPr>
              <a:t>Ministry of Justice and HM Prison and Probation Service (2022). </a:t>
            </a:r>
            <a:r>
              <a:rPr lang="en-GB" sz="1100" i="1" dirty="0">
                <a:latin typeface="Times New Roman"/>
                <a:cs typeface="Times New Roman"/>
              </a:rPr>
              <a:t>Body Worn Video Cameras Policy Framework</a:t>
            </a:r>
            <a:r>
              <a:rPr lang="en-GB" sz="1100" dirty="0">
                <a:latin typeface="Times New Roman"/>
                <a:cs typeface="Times New Roman"/>
              </a:rPr>
              <a:t>. [online] GOV.UK. Available at: </a:t>
            </a:r>
            <a:r>
              <a:rPr lang="en-GB" sz="1100" dirty="0">
                <a:latin typeface="Times New Roman"/>
                <a:cs typeface="Times New Roman"/>
                <a:hlinkClick r:id="rId2"/>
              </a:rPr>
              <a:t>https://www.gov.uk/government/publications/body-worn-video-cameras-policy-framework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  <a:endParaRPr lang="en-GB" sz="1100"/>
          </a:p>
          <a:p>
            <a:pPr>
              <a:lnSpc>
                <a:spcPct val="90000"/>
              </a:lnSpc>
            </a:pPr>
            <a:r>
              <a:rPr lang="en-GB" sz="1100" err="1">
                <a:latin typeface="Times New Roman"/>
                <a:cs typeface="Times New Roman"/>
              </a:rPr>
              <a:t>Norga</a:t>
            </a:r>
            <a:r>
              <a:rPr lang="en-GB" sz="1100" dirty="0">
                <a:latin typeface="Times New Roman"/>
                <a:cs typeface="Times New Roman"/>
              </a:rPr>
              <a:t>, A. (2021). </a:t>
            </a:r>
            <a:r>
              <a:rPr lang="en-GB" sz="1100" i="1" dirty="0">
                <a:latin typeface="Times New Roman"/>
                <a:cs typeface="Times New Roman"/>
              </a:rPr>
              <a:t>4 Benefits And 4 Drawbacks Of Predictive Policing</a:t>
            </a:r>
            <a:r>
              <a:rPr lang="en-GB" sz="1100" dirty="0">
                <a:latin typeface="Times New Roman"/>
                <a:cs typeface="Times New Roman"/>
              </a:rPr>
              <a:t>. [online] Liberties. Available at: </a:t>
            </a:r>
            <a:r>
              <a:rPr lang="en-GB" sz="1100" dirty="0">
                <a:latin typeface="Times New Roman"/>
                <a:cs typeface="Times New Roman"/>
                <a:hlinkClick r:id="rId3"/>
              </a:rPr>
              <a:t>https://www.liberties.eu/en/stories/predictive-policing/43679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  <a:endParaRPr lang="en-GB" sz="1100"/>
          </a:p>
          <a:p>
            <a:pPr>
              <a:lnSpc>
                <a:spcPct val="90000"/>
              </a:lnSpc>
            </a:pPr>
            <a:r>
              <a:rPr lang="en-GB" sz="1100" dirty="0">
                <a:latin typeface="Times New Roman"/>
                <a:cs typeface="Times New Roman"/>
              </a:rPr>
              <a:t>North West Ambulance Service (2019). </a:t>
            </a:r>
            <a:r>
              <a:rPr lang="en-GB" sz="1100" i="1" dirty="0">
                <a:latin typeface="Times New Roman"/>
                <a:cs typeface="Times New Roman"/>
              </a:rPr>
              <a:t>Handling major incidents - NWAS - North West Ambulance Service</a:t>
            </a:r>
            <a:r>
              <a:rPr lang="en-GB" sz="1100" dirty="0">
                <a:latin typeface="Times New Roman"/>
                <a:cs typeface="Times New Roman"/>
              </a:rPr>
              <a:t>. [online] NWAS - North West Ambulance Service. Available at: </a:t>
            </a:r>
            <a:r>
              <a:rPr lang="en-GB" sz="1100" dirty="0">
                <a:latin typeface="Times New Roman"/>
                <a:cs typeface="Times New Roman"/>
                <a:hlinkClick r:id="rId4"/>
              </a:rPr>
              <a:t>https://www.nwas.nhs.uk/services/major-incidents/managing-incidents/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  <a:endParaRPr lang="en-GB" sz="1100"/>
          </a:p>
          <a:p>
            <a:pPr>
              <a:lnSpc>
                <a:spcPct val="90000"/>
              </a:lnSpc>
            </a:pPr>
            <a:r>
              <a:rPr lang="en-GB" sz="1100" dirty="0">
                <a:latin typeface="Times New Roman"/>
                <a:cs typeface="Times New Roman"/>
              </a:rPr>
              <a:t>O’Connor, C.D., Ng, J., Hill, D. and Frederick, T. (2021). Thinking about police data: Analysts’ perceptions of data quality in Canadian policing. </a:t>
            </a:r>
            <a:r>
              <a:rPr lang="en-GB" sz="1100" i="1" dirty="0">
                <a:latin typeface="Times New Roman"/>
                <a:cs typeface="Times New Roman"/>
              </a:rPr>
              <a:t>The Police Journal: Theory, Practice and Principles</a:t>
            </a:r>
            <a:r>
              <a:rPr lang="en-GB" sz="1100" dirty="0">
                <a:latin typeface="Times New Roman"/>
                <a:cs typeface="Times New Roman"/>
              </a:rPr>
              <a:t>, p.0032258X2110214. </a:t>
            </a:r>
            <a:r>
              <a:rPr lang="en-GB" sz="1100" err="1">
                <a:latin typeface="Times New Roman"/>
                <a:cs typeface="Times New Roman"/>
              </a:rPr>
              <a:t>doi:https</a:t>
            </a:r>
            <a:r>
              <a:rPr lang="en-GB" sz="1100" dirty="0">
                <a:latin typeface="Times New Roman"/>
                <a:cs typeface="Times New Roman"/>
              </a:rPr>
              <a:t>://doi.org/10.1177/0032258x211021461.</a:t>
            </a:r>
            <a:endParaRPr lang="en-GB" sz="1100"/>
          </a:p>
          <a:p>
            <a:pPr>
              <a:lnSpc>
                <a:spcPct val="90000"/>
              </a:lnSpc>
            </a:pPr>
            <a:r>
              <a:rPr lang="en-GB" sz="1100" dirty="0">
                <a:latin typeface="Times New Roman"/>
                <a:cs typeface="Times New Roman"/>
              </a:rPr>
              <a:t>Partridge, J. and Zaghloul, F. (2023). Policing the data: Can data analytics help law enforcement? </a:t>
            </a:r>
            <a:r>
              <a:rPr lang="en-GB" sz="1100" i="1" dirty="0">
                <a:latin typeface="Times New Roman"/>
                <a:cs typeface="Times New Roman"/>
              </a:rPr>
              <a:t>Journal of Information Technology Teaching Cases</a:t>
            </a:r>
            <a:r>
              <a:rPr lang="en-GB" sz="1100" dirty="0">
                <a:latin typeface="Times New Roman"/>
                <a:cs typeface="Times New Roman"/>
              </a:rPr>
              <a:t>. </a:t>
            </a:r>
            <a:r>
              <a:rPr lang="en-GB" sz="1100" err="1">
                <a:latin typeface="Times New Roman"/>
                <a:cs typeface="Times New Roman"/>
              </a:rPr>
              <a:t>doi:https</a:t>
            </a:r>
            <a:r>
              <a:rPr lang="en-GB" sz="1100" dirty="0">
                <a:latin typeface="Times New Roman"/>
                <a:cs typeface="Times New Roman"/>
              </a:rPr>
              <a:t>://doi.org/10.1177/20438869231212214.</a:t>
            </a:r>
            <a:endParaRPr lang="en-GB" sz="1100"/>
          </a:p>
          <a:p>
            <a:pPr>
              <a:lnSpc>
                <a:spcPct val="90000"/>
              </a:lnSpc>
            </a:pPr>
            <a:r>
              <a:rPr lang="en-GB" sz="1100" dirty="0">
                <a:latin typeface="Times New Roman"/>
                <a:cs typeface="Times New Roman"/>
              </a:rPr>
              <a:t>Rowley, S. (2011). </a:t>
            </a:r>
            <a:r>
              <a:rPr lang="en-GB" sz="1100" i="1" dirty="0">
                <a:latin typeface="Times New Roman"/>
                <a:cs typeface="Times New Roman"/>
              </a:rPr>
              <a:t>Wrongful conviction throws spotlight on unreliability of eyewitness evidence</a:t>
            </a:r>
            <a:r>
              <a:rPr lang="en-GB" sz="1100" dirty="0">
                <a:latin typeface="Times New Roman"/>
                <a:cs typeface="Times New Roman"/>
              </a:rPr>
              <a:t>. [online] the Guardian. Available at: </a:t>
            </a:r>
            <a:r>
              <a:rPr lang="en-GB" sz="1100" dirty="0">
                <a:latin typeface="Times New Roman"/>
                <a:cs typeface="Times New Roman"/>
                <a:hlinkClick r:id="rId5"/>
              </a:rPr>
              <a:t>https://www.theguardian.com/uk/2009/aug/18/eyewitness-evidence-wrongful-conviction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  <a:endParaRPr lang="en-GB" sz="1100"/>
          </a:p>
          <a:p>
            <a:pPr>
              <a:lnSpc>
                <a:spcPct val="90000"/>
              </a:lnSpc>
            </a:pPr>
            <a:r>
              <a:rPr lang="en-GB" sz="1100" dirty="0">
                <a:latin typeface="Times New Roman"/>
                <a:cs typeface="Times New Roman"/>
              </a:rPr>
              <a:t>Townsend, M. (2021). </a:t>
            </a:r>
            <a:r>
              <a:rPr lang="en-GB" sz="1100" i="1" dirty="0">
                <a:latin typeface="Times New Roman"/>
                <a:cs typeface="Times New Roman"/>
              </a:rPr>
              <a:t>How CCTV played a vital role in tracking Sarah Everard – and her killer</a:t>
            </a:r>
            <a:r>
              <a:rPr lang="en-GB" sz="1100" dirty="0">
                <a:latin typeface="Times New Roman"/>
                <a:cs typeface="Times New Roman"/>
              </a:rPr>
              <a:t>. [online] the Guardian. Available at: </a:t>
            </a:r>
            <a:r>
              <a:rPr lang="en-GB" sz="1100" dirty="0">
                <a:latin typeface="Times New Roman"/>
                <a:cs typeface="Times New Roman"/>
                <a:hlinkClick r:id="rId6"/>
              </a:rPr>
              <a:t>https://www.theguardian.com/uk-news/2021/oct/02/how-cctv-played-a-vital-role-in-tracking-sarah-everard-and-her-killer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  <a:endParaRPr lang="en-GB" sz="1100"/>
          </a:p>
          <a:p>
            <a:pPr>
              <a:lnSpc>
                <a:spcPct val="90000"/>
              </a:lnSpc>
            </a:pPr>
            <a:r>
              <a:rPr lang="en-GB" sz="1100" dirty="0">
                <a:latin typeface="Times New Roman"/>
                <a:cs typeface="Times New Roman"/>
              </a:rPr>
              <a:t>Woodhouse, J. (2010). </a:t>
            </a:r>
            <a:r>
              <a:rPr lang="en-GB" sz="1100" i="1" dirty="0">
                <a:latin typeface="Times New Roman"/>
                <a:cs typeface="Times New Roman"/>
              </a:rPr>
              <a:t>CCTV and its effectiveness in tackling crime</a:t>
            </a:r>
            <a:r>
              <a:rPr lang="en-GB" sz="1100" dirty="0">
                <a:latin typeface="Times New Roman"/>
                <a:cs typeface="Times New Roman"/>
              </a:rPr>
              <a:t>. [online] Available at: </a:t>
            </a:r>
            <a:r>
              <a:rPr lang="en-GB" sz="1100" dirty="0">
                <a:latin typeface="Times New Roman"/>
                <a:cs typeface="Times New Roman"/>
                <a:hlinkClick r:id="rId7"/>
              </a:rPr>
              <a:t>https://researchbriefings.files.parliament.uk/documents/SN05624/SN05624.pdf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  <a:endParaRPr lang="en-GB" sz="1100"/>
          </a:p>
          <a:p>
            <a:pPr>
              <a:lnSpc>
                <a:spcPct val="90000"/>
              </a:lnSpc>
            </a:pPr>
            <a:r>
              <a:rPr lang="en-GB" sz="1100" dirty="0">
                <a:latin typeface="Times New Roman"/>
                <a:cs typeface="Times New Roman"/>
              </a:rPr>
              <a:t>Wright, K. (2019). </a:t>
            </a:r>
            <a:r>
              <a:rPr lang="en-GB" sz="1100" i="1" dirty="0">
                <a:latin typeface="Times New Roman"/>
                <a:cs typeface="Times New Roman"/>
              </a:rPr>
              <a:t>Policing 30 years ago: A detective visits the 1980s</a:t>
            </a:r>
            <a:r>
              <a:rPr lang="en-GB" sz="1100" dirty="0">
                <a:latin typeface="Times New Roman"/>
                <a:cs typeface="Times New Roman"/>
              </a:rPr>
              <a:t>. [online] Police1. Available at: </a:t>
            </a:r>
            <a:r>
              <a:rPr lang="en-GB" sz="1100" dirty="0">
                <a:latin typeface="Times New Roman"/>
                <a:cs typeface="Times New Roman"/>
                <a:hlinkClick r:id="rId8"/>
              </a:rPr>
              <a:t>https://www.police1.com/crime-scene-investigation/articles/policing-30-years-ago-a-detective-visits-the-1980s-6xBl1uyjnr5Kczt5/</a:t>
            </a:r>
            <a:r>
              <a:rPr lang="en-GB" sz="1100" dirty="0">
                <a:latin typeface="Times New Roman"/>
                <a:cs typeface="Times New Roman"/>
              </a:rPr>
              <a:t>.</a:t>
            </a:r>
            <a:endParaRPr lang="en-GB" sz="1100" dirty="0"/>
          </a:p>
          <a:p>
            <a:pPr>
              <a:lnSpc>
                <a:spcPct val="90000"/>
              </a:lnSpc>
            </a:pPr>
            <a:endParaRPr lang="en-GB" sz="1000"/>
          </a:p>
        </p:txBody>
      </p:sp>
    </p:spTree>
    <p:extLst>
      <p:ext uri="{BB962C8B-B14F-4D97-AF65-F5344CB8AC3E}">
        <p14:creationId xmlns:p14="http://schemas.microsoft.com/office/powerpoint/2010/main" val="237929762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Quotable</vt:lpstr>
      <vt:lpstr>Role of technology in modern day policing </vt:lpstr>
      <vt:lpstr>Introduction </vt:lpstr>
      <vt:lpstr>A brief history of technology in policing </vt:lpstr>
      <vt:lpstr>Body worn cameras</vt:lpstr>
      <vt:lpstr>PowerPoint Presentation</vt:lpstr>
      <vt:lpstr>Surveillance </vt:lpstr>
      <vt:lpstr>PowerPoint Presentation</vt:lpstr>
      <vt:lpstr>What the college of policing shows. </vt:lpstr>
      <vt:lpstr>Data analytics</vt:lpstr>
      <vt:lpstr>PowerPoint Presentation</vt:lpstr>
      <vt:lpstr>How technology is good for modern day policing </vt:lpstr>
      <vt:lpstr>How technology is bad for modern day policing </vt:lpstr>
      <vt:lpstr>To Conclude </vt:lpstr>
      <vt:lpstr>Any questions?</vt:lpstr>
      <vt:lpstr>References 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527</cp:revision>
  <dcterms:created xsi:type="dcterms:W3CDTF">2023-12-04T13:04:13Z</dcterms:created>
  <dcterms:modified xsi:type="dcterms:W3CDTF">2023-12-11T16:47:52Z</dcterms:modified>
</cp:coreProperties>
</file>