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8288000" cy="10287000"/>
  <p:notesSz cx="6858000" cy="9144000"/>
  <p:embeddedFontLst>
    <p:embeddedFont>
      <p:font typeface="Muli Bold" panose="020B0604020202020204" charset="0"/>
      <p:regular r:id="rId17"/>
    </p:embeddedFont>
    <p:embeddedFont>
      <p:font typeface="Poppins" panose="00000500000000000000" pitchFamily="2" charset="0"/>
      <p:regular r:id="rId18"/>
    </p:embeddedFont>
    <p:embeddedFont>
      <p:font typeface="Poppins 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1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6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828" b="-88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448266" y="-874684"/>
            <a:ext cx="2464101" cy="3806768"/>
          </a:xfrm>
          <a:custGeom>
            <a:avLst/>
            <a:gdLst/>
            <a:ahLst/>
            <a:cxnLst/>
            <a:rect l="l" t="t" r="r" b="b"/>
            <a:pathLst>
              <a:path w="2464101" h="3806768">
                <a:moveTo>
                  <a:pt x="0" y="0"/>
                </a:moveTo>
                <a:lnTo>
                  <a:pt x="2464100" y="0"/>
                </a:lnTo>
                <a:lnTo>
                  <a:pt x="2464100" y="3806768"/>
                </a:lnTo>
                <a:lnTo>
                  <a:pt x="0" y="38067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171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>
            <a:off x="-625628" y="-874684"/>
            <a:ext cx="2464101" cy="3806768"/>
          </a:xfrm>
          <a:custGeom>
            <a:avLst/>
            <a:gdLst/>
            <a:ahLst/>
            <a:cxnLst/>
            <a:rect l="l" t="t" r="r" b="b"/>
            <a:pathLst>
              <a:path w="2464101" h="3806768">
                <a:moveTo>
                  <a:pt x="2464100" y="0"/>
                </a:moveTo>
                <a:lnTo>
                  <a:pt x="0" y="0"/>
                </a:lnTo>
                <a:lnTo>
                  <a:pt x="0" y="3806768"/>
                </a:lnTo>
                <a:lnTo>
                  <a:pt x="2464100" y="3806768"/>
                </a:lnTo>
                <a:lnTo>
                  <a:pt x="2464100" y="0"/>
                </a:lnTo>
                <a:close/>
              </a:path>
            </a:pathLst>
          </a:custGeom>
          <a:blipFill>
            <a:blip r:embed="rId3"/>
            <a:stretch>
              <a:fillRect b="-171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2555903"/>
            <a:ext cx="16230600" cy="3520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80"/>
              </a:lnSpc>
            </a:pPr>
            <a:r>
              <a:rPr lang="en-US" sz="4979" b="1" spc="1065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AN EXPLORATION OF BOKO HARAM'S CONFLICT IMPACT ON WOMEN'S LIVELIHOODS, BUSINESS RESILIENCE, AND ECONOMIC SUSTAINABILITY IN NORTHEASTERN NIGERIA: A SYSTEMATIC LITERATURE REVIEW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24749" y="7162539"/>
            <a:ext cx="7350431" cy="130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83"/>
              </a:lnSpc>
            </a:pPr>
            <a:r>
              <a:rPr lang="en-US" sz="26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Student:</a:t>
            </a:r>
            <a:r>
              <a:rPr lang="en-US" sz="26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Sabrina Reid </a:t>
            </a:r>
            <a:r>
              <a:rPr lang="en-US" sz="26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 ID:</a:t>
            </a:r>
            <a:r>
              <a:rPr lang="en-US" sz="26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1920873</a:t>
            </a:r>
          </a:p>
          <a:p>
            <a:pPr algn="l">
              <a:lnSpc>
                <a:spcPts val="2483"/>
              </a:lnSpc>
            </a:pPr>
            <a:r>
              <a:rPr lang="en-US" sz="26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DBA Candidate</a:t>
            </a:r>
          </a:p>
          <a:p>
            <a:pPr algn="l">
              <a:lnSpc>
                <a:spcPts val="2483"/>
              </a:lnSpc>
            </a:pPr>
            <a:r>
              <a:rPr lang="en-US" sz="26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Lecturer:</a:t>
            </a:r>
            <a:r>
              <a:rPr lang="en-US" sz="26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Dr Eno Amasi Maycock</a:t>
            </a:r>
          </a:p>
          <a:p>
            <a:pPr algn="l">
              <a:lnSpc>
                <a:spcPts val="2483"/>
              </a:lnSpc>
            </a:pPr>
            <a:r>
              <a:rPr lang="en-US" sz="26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University of Wales Trinity Saint David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793569" y="9296400"/>
            <a:ext cx="7938162" cy="287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23"/>
              </a:lnSpc>
            </a:pPr>
            <a:r>
              <a:rPr lang="en-US" sz="21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1920873@student.uwtsd.ac.uk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16286" y="8994457"/>
            <a:ext cx="4075438" cy="443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47"/>
              </a:lnSpc>
            </a:pPr>
            <a:r>
              <a:rPr lang="en-US" sz="26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29th JULY 2026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616286" y="7753470"/>
            <a:ext cx="4075438" cy="956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719"/>
              </a:lnSpc>
            </a:pPr>
            <a:r>
              <a:rPr lang="en-US" sz="29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Doctoral College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423513" cy="10287000"/>
            <a:chOff x="0" y="0"/>
            <a:chExt cx="1150096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50096" cy="1593725"/>
            </a:xfrm>
            <a:custGeom>
              <a:avLst/>
              <a:gdLst/>
              <a:ahLst/>
              <a:cxnLst/>
              <a:rect l="l" t="t" r="r" b="b"/>
              <a:pathLst>
                <a:path w="1150096" h="1593725">
                  <a:moveTo>
                    <a:pt x="0" y="0"/>
                  </a:moveTo>
                  <a:lnTo>
                    <a:pt x="1150096" y="0"/>
                  </a:lnTo>
                  <a:lnTo>
                    <a:pt x="1150096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53835" r="-5383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3113670" y="4401034"/>
            <a:ext cx="5061620" cy="4591978"/>
            <a:chOff x="0" y="0"/>
            <a:chExt cx="1150096" cy="104338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150096" cy="1043385"/>
            </a:xfrm>
            <a:custGeom>
              <a:avLst/>
              <a:gdLst/>
              <a:ahLst/>
              <a:cxnLst/>
              <a:rect l="l" t="t" r="r" b="b"/>
              <a:pathLst>
                <a:path w="1150096" h="1043385">
                  <a:moveTo>
                    <a:pt x="0" y="0"/>
                  </a:moveTo>
                  <a:lnTo>
                    <a:pt x="1150096" y="0"/>
                  </a:lnTo>
                  <a:lnTo>
                    <a:pt x="1150096" y="1043385"/>
                  </a:lnTo>
                  <a:lnTo>
                    <a:pt x="0" y="1043385"/>
                  </a:lnTo>
                  <a:close/>
                </a:path>
              </a:pathLst>
            </a:custGeom>
            <a:blipFill>
              <a:blip r:embed="rId3"/>
              <a:stretch>
                <a:fillRect l="-17979" r="-1797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14513205" y="7207631"/>
            <a:ext cx="4720088" cy="4478183"/>
          </a:xfrm>
          <a:custGeom>
            <a:avLst/>
            <a:gdLst/>
            <a:ahLst/>
            <a:cxnLst/>
            <a:rect l="l" t="t" r="r" b="b"/>
            <a:pathLst>
              <a:path w="4720088" h="4478183">
                <a:moveTo>
                  <a:pt x="0" y="0"/>
                </a:moveTo>
                <a:lnTo>
                  <a:pt x="4720088" y="0"/>
                </a:lnTo>
                <a:lnTo>
                  <a:pt x="4720088" y="4478183"/>
                </a:lnTo>
                <a:lnTo>
                  <a:pt x="0" y="44781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7582292" y="508083"/>
            <a:ext cx="9290957" cy="1977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544"/>
              </a:lnSpc>
            </a:pPr>
            <a:r>
              <a:rPr lang="en-US" sz="8200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WHY THIS STUDY MATTERS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144000" y="2457059"/>
            <a:ext cx="7985655" cy="485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The Boko Haram insurgency has affected Northeastern Nigeria since 2009.</a:t>
            </a:r>
          </a:p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Over 2.5 million people are displaced.</a:t>
            </a:r>
          </a:p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Women constitute the majority of internally displaced populations.</a:t>
            </a:r>
          </a:p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Significant disruption to:</a:t>
            </a:r>
          </a:p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Agriculture</a:t>
            </a:r>
          </a:p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Informal trade</a:t>
            </a:r>
          </a:p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Household livelihoods</a:t>
            </a:r>
          </a:p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Microenterprise activities</a:t>
            </a:r>
          </a:p>
          <a:p>
            <a:pPr marL="534412" lvl="1" indent="-267206" algn="just">
              <a:lnSpc>
                <a:spcPts val="2970"/>
              </a:lnSpc>
              <a:buFont typeface="Arial"/>
              <a:buChar char="•"/>
            </a:pPr>
            <a:r>
              <a:rPr lang="en-US" sz="247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Existing literature focuses heavily on humanitarian impacts but less on women's economic resilience.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457166" y="7705395"/>
            <a:ext cx="6947660" cy="2076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39"/>
              </a:lnSpc>
            </a:pPr>
            <a:r>
              <a:rPr lang="en-US" sz="26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Key Problem</a:t>
            </a:r>
          </a:p>
          <a:p>
            <a:pPr algn="just">
              <a:lnSpc>
                <a:spcPts val="3239"/>
              </a:lnSpc>
            </a:pPr>
            <a:r>
              <a:rPr lang="en-US" sz="26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Women are often portrayed as victims rather than active economic agents managing livelihoods under conflict conditions.</a:t>
            </a:r>
          </a:p>
        </p:txBody>
      </p:sp>
      <p:sp>
        <p:nvSpPr>
          <p:cNvPr id="10" name="Freeform 10"/>
          <p:cNvSpPr/>
          <p:nvPr/>
        </p:nvSpPr>
        <p:spPr>
          <a:xfrm>
            <a:off x="17129655" y="-874684"/>
            <a:ext cx="1782711" cy="2754095"/>
          </a:xfrm>
          <a:custGeom>
            <a:avLst/>
            <a:gdLst/>
            <a:ahLst/>
            <a:cxnLst/>
            <a:rect l="l" t="t" r="r" b="b"/>
            <a:pathLst>
              <a:path w="1782711" h="2754095">
                <a:moveTo>
                  <a:pt x="0" y="0"/>
                </a:moveTo>
                <a:lnTo>
                  <a:pt x="1782711" y="0"/>
                </a:lnTo>
                <a:lnTo>
                  <a:pt x="1782711" y="2754096"/>
                </a:lnTo>
                <a:lnTo>
                  <a:pt x="0" y="27540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17157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156813" cy="8229600"/>
            <a:chOff x="0" y="0"/>
            <a:chExt cx="1287141" cy="14800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87141" cy="1480080"/>
            </a:xfrm>
            <a:custGeom>
              <a:avLst/>
              <a:gdLst/>
              <a:ahLst/>
              <a:cxnLst/>
              <a:rect l="l" t="t" r="r" b="b"/>
              <a:pathLst>
                <a:path w="1287141" h="1480080">
                  <a:moveTo>
                    <a:pt x="0" y="0"/>
                  </a:moveTo>
                  <a:lnTo>
                    <a:pt x="1287141" y="0"/>
                  </a:lnTo>
                  <a:lnTo>
                    <a:pt x="1287141" y="1480080"/>
                  </a:lnTo>
                  <a:lnTo>
                    <a:pt x="0" y="1480080"/>
                  </a:lnTo>
                  <a:close/>
                </a:path>
              </a:pathLst>
            </a:custGeom>
            <a:blipFill>
              <a:blip r:embed="rId2"/>
              <a:stretch>
                <a:fillRect t="-27395" b="-273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8648700" y="1257300"/>
            <a:ext cx="7780718" cy="2093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37"/>
              </a:lnSpc>
            </a:pPr>
            <a:r>
              <a:rPr lang="en-US" sz="8627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RESEARCH AIM</a:t>
            </a:r>
          </a:p>
        </p:txBody>
      </p:sp>
      <p:sp>
        <p:nvSpPr>
          <p:cNvPr id="5" name="Freeform 5"/>
          <p:cNvSpPr/>
          <p:nvPr/>
        </p:nvSpPr>
        <p:spPr>
          <a:xfrm>
            <a:off x="16067530" y="-1210392"/>
            <a:ext cx="3467061" cy="3289374"/>
          </a:xfrm>
          <a:custGeom>
            <a:avLst/>
            <a:gdLst/>
            <a:ahLst/>
            <a:cxnLst/>
            <a:rect l="l" t="t" r="r" b="b"/>
            <a:pathLst>
              <a:path w="3467061" h="3289374">
                <a:moveTo>
                  <a:pt x="0" y="0"/>
                </a:moveTo>
                <a:lnTo>
                  <a:pt x="3467060" y="0"/>
                </a:lnTo>
                <a:lnTo>
                  <a:pt x="3467060" y="3289374"/>
                </a:lnTo>
                <a:lnTo>
                  <a:pt x="0" y="328937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V="1">
            <a:off x="16225157" y="8457256"/>
            <a:ext cx="3467061" cy="3289374"/>
          </a:xfrm>
          <a:custGeom>
            <a:avLst/>
            <a:gdLst/>
            <a:ahLst/>
            <a:cxnLst/>
            <a:rect l="l" t="t" r="r" b="b"/>
            <a:pathLst>
              <a:path w="3467061" h="3289374">
                <a:moveTo>
                  <a:pt x="0" y="3289374"/>
                </a:moveTo>
                <a:lnTo>
                  <a:pt x="3467061" y="3289374"/>
                </a:lnTo>
                <a:lnTo>
                  <a:pt x="3467061" y="0"/>
                </a:lnTo>
                <a:lnTo>
                  <a:pt x="0" y="0"/>
                </a:lnTo>
                <a:lnTo>
                  <a:pt x="0" y="328937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8648700" y="3856114"/>
            <a:ext cx="9152360" cy="4943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6"/>
              </a:lnSpc>
            </a:pPr>
            <a:r>
              <a:rPr lang="en-US" sz="2963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To systematically review and critically synthesise literature on how Boko Haram's insurgency affects:</a:t>
            </a:r>
          </a:p>
          <a:p>
            <a:pPr algn="just">
              <a:lnSpc>
                <a:spcPts val="3556"/>
              </a:lnSpc>
            </a:pPr>
            <a:endParaRPr lang="en-US" sz="2963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639834" lvl="1" indent="-319917" algn="l">
              <a:lnSpc>
                <a:spcPts val="3556"/>
              </a:lnSpc>
              <a:buFont typeface="Arial"/>
              <a:buChar char="•"/>
            </a:pPr>
            <a:r>
              <a:rPr lang="en-US" sz="2963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Women's livelihoods</a:t>
            </a:r>
          </a:p>
          <a:p>
            <a:pPr marL="639834" lvl="1" indent="-319917" algn="l">
              <a:lnSpc>
                <a:spcPts val="3556"/>
              </a:lnSpc>
              <a:buFont typeface="Arial"/>
              <a:buChar char="•"/>
            </a:pPr>
            <a:r>
              <a:rPr lang="en-US" sz="2963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Financial independence</a:t>
            </a:r>
          </a:p>
          <a:p>
            <a:pPr marL="639834" lvl="1" indent="-319917" algn="l">
              <a:lnSpc>
                <a:spcPts val="3556"/>
              </a:lnSpc>
              <a:buFont typeface="Arial"/>
              <a:buChar char="•"/>
            </a:pPr>
            <a:r>
              <a:rPr lang="en-US" sz="2963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Business resilience</a:t>
            </a:r>
          </a:p>
          <a:p>
            <a:pPr marL="639834" lvl="1" indent="-319917" algn="l">
              <a:lnSpc>
                <a:spcPts val="3556"/>
              </a:lnSpc>
              <a:buFont typeface="Arial"/>
              <a:buChar char="•"/>
            </a:pPr>
            <a:r>
              <a:rPr lang="en-US" sz="2963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Sustainability of micro-enterprises</a:t>
            </a:r>
          </a:p>
          <a:p>
            <a:pPr algn="just">
              <a:lnSpc>
                <a:spcPts val="3556"/>
              </a:lnSpc>
            </a:pPr>
            <a:endParaRPr lang="en-US" sz="2963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556"/>
              </a:lnSpc>
            </a:pPr>
            <a:r>
              <a:rPr lang="en-US" sz="2963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Within conflict-affected communities of Northeastern Nigeria.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367701" y="1028700"/>
            <a:ext cx="7891599" cy="8229600"/>
            <a:chOff x="0" y="0"/>
            <a:chExt cx="1419291" cy="14800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19291" cy="1480080"/>
            </a:xfrm>
            <a:custGeom>
              <a:avLst/>
              <a:gdLst/>
              <a:ahLst/>
              <a:cxnLst/>
              <a:rect l="l" t="t" r="r" b="b"/>
              <a:pathLst>
                <a:path w="1419291" h="1480080">
                  <a:moveTo>
                    <a:pt x="0" y="0"/>
                  </a:moveTo>
                  <a:lnTo>
                    <a:pt x="1419291" y="0"/>
                  </a:lnTo>
                  <a:lnTo>
                    <a:pt x="1419291" y="1480080"/>
                  </a:lnTo>
                  <a:lnTo>
                    <a:pt x="0" y="1480080"/>
                  </a:lnTo>
                  <a:close/>
                </a:path>
              </a:pathLst>
            </a:custGeom>
            <a:blipFill>
              <a:blip r:embed="rId2"/>
              <a:stretch>
                <a:fillRect l="-28141" r="-2814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 flipH="1">
            <a:off x="-272143" y="-1065184"/>
            <a:ext cx="1993032" cy="3079017"/>
          </a:xfrm>
          <a:custGeom>
            <a:avLst/>
            <a:gdLst/>
            <a:ahLst/>
            <a:cxnLst/>
            <a:rect l="l" t="t" r="r" b="b"/>
            <a:pathLst>
              <a:path w="1993032" h="3079017">
                <a:moveTo>
                  <a:pt x="1993032" y="0"/>
                </a:moveTo>
                <a:lnTo>
                  <a:pt x="0" y="0"/>
                </a:lnTo>
                <a:lnTo>
                  <a:pt x="0" y="3079018"/>
                </a:lnTo>
                <a:lnTo>
                  <a:pt x="1993032" y="3079018"/>
                </a:lnTo>
                <a:lnTo>
                  <a:pt x="1993032" y="0"/>
                </a:lnTo>
                <a:close/>
              </a:path>
            </a:pathLst>
          </a:custGeom>
          <a:blipFill>
            <a:blip r:embed="rId3"/>
            <a:stretch>
              <a:fillRect b="-171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1247775"/>
            <a:ext cx="7712529" cy="1977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544"/>
              </a:lnSpc>
            </a:pPr>
            <a:r>
              <a:rPr lang="en-US" sz="8200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RESEARCH QUESTIONS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8374" y="4200525"/>
            <a:ext cx="8282855" cy="5057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0"/>
              </a:lnSpc>
            </a:pPr>
            <a:r>
              <a:rPr lang="en-US" sz="280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RQ1: How has Boko Haram affected women's livelihoods and income generation?</a:t>
            </a:r>
          </a:p>
          <a:p>
            <a:pPr algn="l">
              <a:lnSpc>
                <a:spcPts val="3370"/>
              </a:lnSpc>
            </a:pPr>
            <a:endParaRPr lang="en-US" sz="280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70"/>
              </a:lnSpc>
            </a:pPr>
            <a:r>
              <a:rPr lang="en-US" sz="280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RQ2: What barriers prevent women from achieving economic resilience and sustainability?</a:t>
            </a:r>
          </a:p>
          <a:p>
            <a:pPr algn="l">
              <a:lnSpc>
                <a:spcPts val="3370"/>
              </a:lnSpc>
            </a:pPr>
            <a:endParaRPr lang="en-US" sz="280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70"/>
              </a:lnSpc>
            </a:pPr>
            <a:r>
              <a:rPr lang="en-US" sz="280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RQ3: What adaptation and resilience strategies are women using?</a:t>
            </a:r>
          </a:p>
          <a:p>
            <a:pPr algn="l">
              <a:lnSpc>
                <a:spcPts val="3370"/>
              </a:lnSpc>
            </a:pPr>
            <a:endParaRPr lang="en-US" sz="280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70"/>
              </a:lnSpc>
            </a:pPr>
            <a:r>
              <a:rPr lang="en-US" sz="280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RQ4: What knowledge gaps exist regarding gendered economic impacts and responses?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92362" y="2776543"/>
            <a:ext cx="4700611" cy="2822081"/>
            <a:chOff x="0" y="0"/>
            <a:chExt cx="1579848" cy="94848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79848" cy="948485"/>
            </a:xfrm>
            <a:custGeom>
              <a:avLst/>
              <a:gdLst/>
              <a:ahLst/>
              <a:cxnLst/>
              <a:rect l="l" t="t" r="r" b="b"/>
              <a:pathLst>
                <a:path w="1579848" h="948485">
                  <a:moveTo>
                    <a:pt x="0" y="0"/>
                  </a:moveTo>
                  <a:lnTo>
                    <a:pt x="1579848" y="0"/>
                  </a:lnTo>
                  <a:lnTo>
                    <a:pt x="1579848" y="948485"/>
                  </a:lnTo>
                  <a:lnTo>
                    <a:pt x="0" y="948485"/>
                  </a:lnTo>
                  <a:close/>
                </a:path>
              </a:pathLst>
            </a:custGeom>
            <a:blipFill>
              <a:blip r:embed="rId2"/>
              <a:stretch>
                <a:fillRect t="-74810" b="-7481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533616" y="2779986"/>
            <a:ext cx="4770631" cy="2889533"/>
            <a:chOff x="0" y="0"/>
            <a:chExt cx="1565953" cy="94848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65953" cy="948485"/>
            </a:xfrm>
            <a:custGeom>
              <a:avLst/>
              <a:gdLst/>
              <a:ahLst/>
              <a:cxnLst/>
              <a:rect l="l" t="t" r="r" b="b"/>
              <a:pathLst>
                <a:path w="1565953" h="948485">
                  <a:moveTo>
                    <a:pt x="0" y="0"/>
                  </a:moveTo>
                  <a:lnTo>
                    <a:pt x="1565953" y="0"/>
                  </a:lnTo>
                  <a:lnTo>
                    <a:pt x="1565953" y="948485"/>
                  </a:lnTo>
                  <a:lnTo>
                    <a:pt x="0" y="948485"/>
                  </a:lnTo>
                  <a:close/>
                </a:path>
              </a:pathLst>
            </a:custGeom>
            <a:blipFill>
              <a:blip r:embed="rId3"/>
              <a:stretch>
                <a:fillRect t="-4633" b="-463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68835" y="2776543"/>
            <a:ext cx="4680449" cy="2892976"/>
            <a:chOff x="0" y="0"/>
            <a:chExt cx="1534522" cy="94848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34522" cy="948485"/>
            </a:xfrm>
            <a:custGeom>
              <a:avLst/>
              <a:gdLst/>
              <a:ahLst/>
              <a:cxnLst/>
              <a:rect l="l" t="t" r="r" b="b"/>
              <a:pathLst>
                <a:path w="1534522" h="948485">
                  <a:moveTo>
                    <a:pt x="0" y="0"/>
                  </a:moveTo>
                  <a:lnTo>
                    <a:pt x="1534522" y="0"/>
                  </a:lnTo>
                  <a:lnTo>
                    <a:pt x="1534522" y="948485"/>
                  </a:lnTo>
                  <a:lnTo>
                    <a:pt x="0" y="948485"/>
                  </a:lnTo>
                  <a:close/>
                </a:path>
              </a:pathLst>
            </a:custGeom>
            <a:blipFill>
              <a:blip r:embed="rId4"/>
              <a:stretch>
                <a:fillRect t="-3977" b="-39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92362" y="5955916"/>
            <a:ext cx="4700611" cy="2884148"/>
            <a:chOff x="0" y="0"/>
            <a:chExt cx="1238021" cy="75961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38021" cy="759611"/>
            </a:xfrm>
            <a:custGeom>
              <a:avLst/>
              <a:gdLst/>
              <a:ahLst/>
              <a:cxnLst/>
              <a:rect l="l" t="t" r="r" b="b"/>
              <a:pathLst>
                <a:path w="1238021" h="759611">
                  <a:moveTo>
                    <a:pt x="0" y="0"/>
                  </a:moveTo>
                  <a:lnTo>
                    <a:pt x="1238021" y="0"/>
                  </a:lnTo>
                  <a:lnTo>
                    <a:pt x="1238021" y="759611"/>
                  </a:lnTo>
                  <a:lnTo>
                    <a:pt x="0" y="759611"/>
                  </a:lnTo>
                  <a:close/>
                </a:path>
              </a:pathLst>
            </a:custGeom>
            <a:solidFill>
              <a:srgbClr val="0427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8575"/>
              <a:ext cx="1238021" cy="7310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4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533616" y="5893977"/>
            <a:ext cx="4770631" cy="2946087"/>
            <a:chOff x="0" y="0"/>
            <a:chExt cx="1256463" cy="77592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56463" cy="775924"/>
            </a:xfrm>
            <a:custGeom>
              <a:avLst/>
              <a:gdLst/>
              <a:ahLst/>
              <a:cxnLst/>
              <a:rect l="l" t="t" r="r" b="b"/>
              <a:pathLst>
                <a:path w="1256463" h="775924">
                  <a:moveTo>
                    <a:pt x="0" y="0"/>
                  </a:moveTo>
                  <a:lnTo>
                    <a:pt x="1256463" y="0"/>
                  </a:lnTo>
                  <a:lnTo>
                    <a:pt x="1256463" y="775924"/>
                  </a:lnTo>
                  <a:lnTo>
                    <a:pt x="0" y="775924"/>
                  </a:lnTo>
                  <a:close/>
                </a:path>
              </a:pathLst>
            </a:custGeom>
            <a:solidFill>
              <a:srgbClr val="0427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8575"/>
              <a:ext cx="1256463" cy="7473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4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168835" y="5955916"/>
            <a:ext cx="4742636" cy="2928493"/>
            <a:chOff x="0" y="0"/>
            <a:chExt cx="1249089" cy="77129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249089" cy="771290"/>
            </a:xfrm>
            <a:custGeom>
              <a:avLst/>
              <a:gdLst/>
              <a:ahLst/>
              <a:cxnLst/>
              <a:rect l="l" t="t" r="r" b="b"/>
              <a:pathLst>
                <a:path w="1249089" h="771290">
                  <a:moveTo>
                    <a:pt x="0" y="0"/>
                  </a:moveTo>
                  <a:lnTo>
                    <a:pt x="1249089" y="0"/>
                  </a:lnTo>
                  <a:lnTo>
                    <a:pt x="1249089" y="771290"/>
                  </a:lnTo>
                  <a:lnTo>
                    <a:pt x="0" y="771290"/>
                  </a:lnTo>
                  <a:close/>
                </a:path>
              </a:pathLst>
            </a:custGeom>
            <a:solidFill>
              <a:srgbClr val="0427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28575"/>
              <a:ext cx="1249089" cy="7427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4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4814503" y="-1210392"/>
            <a:ext cx="4720088" cy="4478183"/>
          </a:xfrm>
          <a:custGeom>
            <a:avLst/>
            <a:gdLst/>
            <a:ahLst/>
            <a:cxnLst/>
            <a:rect l="l" t="t" r="r" b="b"/>
            <a:pathLst>
              <a:path w="4720088" h="4478183">
                <a:moveTo>
                  <a:pt x="0" y="0"/>
                </a:moveTo>
                <a:lnTo>
                  <a:pt x="4720087" y="0"/>
                </a:lnTo>
                <a:lnTo>
                  <a:pt x="4720087" y="4478184"/>
                </a:lnTo>
                <a:lnTo>
                  <a:pt x="0" y="447818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flipH="1">
            <a:off x="-1241926" y="-1210392"/>
            <a:ext cx="4720088" cy="4478183"/>
          </a:xfrm>
          <a:custGeom>
            <a:avLst/>
            <a:gdLst/>
            <a:ahLst/>
            <a:cxnLst/>
            <a:rect l="l" t="t" r="r" b="b"/>
            <a:pathLst>
              <a:path w="4720088" h="4478183">
                <a:moveTo>
                  <a:pt x="4720088" y="0"/>
                </a:moveTo>
                <a:lnTo>
                  <a:pt x="0" y="0"/>
                </a:lnTo>
                <a:lnTo>
                  <a:pt x="0" y="4478184"/>
                </a:lnTo>
                <a:lnTo>
                  <a:pt x="4720088" y="4478184"/>
                </a:lnTo>
                <a:lnTo>
                  <a:pt x="4720088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767097" y="409660"/>
            <a:ext cx="12753806" cy="865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76"/>
              </a:lnSpc>
            </a:pPr>
            <a:r>
              <a:rPr lang="en-US" sz="6930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THEORETICAL FRAMEWORK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927" y="6101288"/>
            <a:ext cx="4369481" cy="2408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0"/>
              </a:lnSpc>
            </a:pPr>
            <a:r>
              <a:rPr lang="en-US" sz="225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Conflict Theory </a:t>
            </a:r>
          </a:p>
          <a:p>
            <a:pPr algn="ctr">
              <a:lnSpc>
                <a:spcPts val="2790"/>
              </a:lnSpc>
            </a:pPr>
            <a:r>
              <a:rPr lang="en-US" sz="225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(Collier 2019)</a:t>
            </a:r>
          </a:p>
          <a:p>
            <a:pPr algn="ctr">
              <a:lnSpc>
                <a:spcPts val="2790"/>
              </a:lnSpc>
            </a:pPr>
            <a:endParaRPr lang="en-US" sz="2250" b="1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66313" lvl="1" indent="-233157" algn="l">
              <a:lnSpc>
                <a:spcPts val="2678"/>
              </a:lnSpc>
              <a:buFont typeface="Arial"/>
              <a:buChar char="•"/>
            </a:pPr>
            <a:r>
              <a:rPr lang="en-US" sz="215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State fragility</a:t>
            </a:r>
          </a:p>
          <a:p>
            <a:pPr marL="466313" lvl="1" indent="-233157" algn="l">
              <a:lnSpc>
                <a:spcPts val="2678"/>
              </a:lnSpc>
              <a:buFont typeface="Arial"/>
              <a:buChar char="•"/>
            </a:pPr>
            <a:r>
              <a:rPr lang="en-US" sz="215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Institutional failure</a:t>
            </a:r>
          </a:p>
          <a:p>
            <a:pPr marL="466313" lvl="1" indent="-233157" algn="l">
              <a:lnSpc>
                <a:spcPts val="2678"/>
              </a:lnSpc>
              <a:buFont typeface="Arial"/>
              <a:buChar char="•"/>
            </a:pPr>
            <a:r>
              <a:rPr lang="en-US" sz="215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Market collapse</a:t>
            </a:r>
          </a:p>
          <a:p>
            <a:pPr marL="466313" lvl="1" indent="-233157" algn="l">
              <a:lnSpc>
                <a:spcPts val="2678"/>
              </a:lnSpc>
              <a:buFont typeface="Arial"/>
              <a:buChar char="•"/>
            </a:pPr>
            <a:r>
              <a:rPr lang="en-US" sz="215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Displacement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744338" y="5977710"/>
            <a:ext cx="4349188" cy="2640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26"/>
              </a:lnSpc>
            </a:pPr>
            <a:r>
              <a:rPr lang="en-US" sz="2198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Feminist Security Perspectives </a:t>
            </a:r>
          </a:p>
          <a:p>
            <a:pPr algn="ctr">
              <a:lnSpc>
                <a:spcPts val="2726"/>
              </a:lnSpc>
            </a:pPr>
            <a:r>
              <a:rPr lang="en-US" sz="2198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(Tickner 1992; Sjoberg 2013)</a:t>
            </a:r>
          </a:p>
          <a:p>
            <a:pPr algn="ctr">
              <a:lnSpc>
                <a:spcPts val="2610"/>
              </a:lnSpc>
            </a:pPr>
            <a:endParaRPr lang="en-US" sz="2198" b="1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50721" lvl="1" indent="-225361" algn="l">
              <a:lnSpc>
                <a:spcPts val="2588"/>
              </a:lnSpc>
              <a:buFont typeface="Arial"/>
              <a:buChar char="•"/>
            </a:pPr>
            <a:r>
              <a:rPr lang="en-US" sz="2087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Gendered insecurity</a:t>
            </a:r>
          </a:p>
          <a:p>
            <a:pPr marL="456765" lvl="1" indent="-228382" algn="l">
              <a:lnSpc>
                <a:spcPts val="2623"/>
              </a:lnSpc>
              <a:buFont typeface="Arial"/>
              <a:buChar char="•"/>
            </a:pPr>
            <a:r>
              <a:rPr lang="en-US" sz="211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Power relations</a:t>
            </a:r>
          </a:p>
          <a:p>
            <a:pPr marL="420740" lvl="1" indent="-210370" algn="l">
              <a:lnSpc>
                <a:spcPts val="2416"/>
              </a:lnSpc>
              <a:buFont typeface="Arial"/>
              <a:buChar char="•"/>
            </a:pPr>
            <a:r>
              <a:rPr lang="en-US" sz="194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Women's agency</a:t>
            </a:r>
          </a:p>
          <a:p>
            <a:pPr marL="456765" lvl="1" indent="-228382" algn="l">
              <a:lnSpc>
                <a:spcPts val="2623"/>
              </a:lnSpc>
              <a:buFont typeface="Arial"/>
              <a:buChar char="•"/>
            </a:pPr>
            <a:r>
              <a:rPr lang="en-US" sz="211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Differential conflict impacts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362910" y="6041657"/>
            <a:ext cx="4354486" cy="2622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98"/>
              </a:lnSpc>
            </a:pPr>
            <a:r>
              <a:rPr lang="en-US" sz="2176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Sustainable Livelihoods Framework </a:t>
            </a:r>
          </a:p>
          <a:p>
            <a:pPr algn="ctr">
              <a:lnSpc>
                <a:spcPts val="2698"/>
              </a:lnSpc>
            </a:pPr>
            <a:r>
              <a:rPr lang="en-US" sz="2176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(Scoones 1998)</a:t>
            </a:r>
          </a:p>
          <a:p>
            <a:pPr algn="ctr">
              <a:lnSpc>
                <a:spcPts val="2580"/>
              </a:lnSpc>
            </a:pPr>
            <a:endParaRPr lang="en-US" sz="2176" b="1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49217" lvl="1" indent="-224609" algn="l">
              <a:lnSpc>
                <a:spcPts val="2580"/>
              </a:lnSpc>
              <a:buFont typeface="Arial"/>
              <a:buChar char="•"/>
            </a:pPr>
            <a:r>
              <a:rPr lang="en-US" sz="208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Asset portfolios</a:t>
            </a:r>
          </a:p>
          <a:p>
            <a:pPr marL="449217" lvl="1" indent="-224609" algn="l">
              <a:lnSpc>
                <a:spcPts val="2580"/>
              </a:lnSpc>
              <a:buFont typeface="Arial"/>
              <a:buChar char="•"/>
            </a:pPr>
            <a:r>
              <a:rPr lang="en-US" sz="208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Livelihood strategies</a:t>
            </a:r>
          </a:p>
          <a:p>
            <a:pPr marL="449217" lvl="1" indent="-224609" algn="l">
              <a:lnSpc>
                <a:spcPts val="2580"/>
              </a:lnSpc>
              <a:buFont typeface="Arial"/>
              <a:buChar char="•"/>
            </a:pPr>
            <a:r>
              <a:rPr lang="en-US" sz="208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Vulnerability context</a:t>
            </a:r>
          </a:p>
          <a:p>
            <a:pPr marL="449217" lvl="1" indent="-224609" algn="l">
              <a:lnSpc>
                <a:spcPts val="2580"/>
              </a:lnSpc>
              <a:buFont typeface="Arial"/>
              <a:buChar char="•"/>
            </a:pPr>
            <a:r>
              <a:rPr lang="en-US" sz="208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Resilience outcomes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743099" y="1465523"/>
            <a:ext cx="6801803" cy="570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 b="1">
                <a:solidFill>
                  <a:srgbClr val="000000"/>
                </a:solidFill>
                <a:latin typeface="Muli Bold"/>
                <a:ea typeface="Muli Bold"/>
                <a:cs typeface="Muli Bold"/>
                <a:sym typeface="Muli Bold"/>
              </a:rPr>
              <a:t>Integrated Analytical Framework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633418" y="8887648"/>
            <a:ext cx="11021164" cy="13993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60"/>
              </a:lnSpc>
            </a:pPr>
            <a:r>
              <a:rPr lang="en-US" sz="2757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Contribution</a:t>
            </a:r>
          </a:p>
          <a:p>
            <a:pPr algn="ctr">
              <a:lnSpc>
                <a:spcPts val="3580"/>
              </a:lnSpc>
            </a:pPr>
            <a:r>
              <a:rPr lang="en-US" sz="2557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Provides a multi-level explanation from the following:</a:t>
            </a:r>
          </a:p>
          <a:p>
            <a:pPr algn="ctr">
              <a:lnSpc>
                <a:spcPts val="3580"/>
              </a:lnSpc>
            </a:pPr>
            <a:r>
              <a:rPr lang="en-US" sz="2557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State → Community → Household → Individual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258331"/>
            <a:chOff x="0" y="0"/>
            <a:chExt cx="3289066" cy="7658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9066" cy="765854"/>
            </a:xfrm>
            <a:custGeom>
              <a:avLst/>
              <a:gdLst/>
              <a:ahLst/>
              <a:cxnLst/>
              <a:rect l="l" t="t" r="r" b="b"/>
              <a:pathLst>
                <a:path w="3289066" h="765854">
                  <a:moveTo>
                    <a:pt x="0" y="0"/>
                  </a:moveTo>
                  <a:lnTo>
                    <a:pt x="3289066" y="0"/>
                  </a:lnTo>
                  <a:lnTo>
                    <a:pt x="3289066" y="765854"/>
                  </a:lnTo>
                  <a:lnTo>
                    <a:pt x="0" y="765854"/>
                  </a:lnTo>
                  <a:close/>
                </a:path>
              </a:pathLst>
            </a:custGeom>
            <a:blipFill>
              <a:blip r:embed="rId2"/>
              <a:stretch>
                <a:fillRect t="-177737" b="-1039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9463618"/>
            <a:ext cx="18288000" cy="823382"/>
            <a:chOff x="0" y="0"/>
            <a:chExt cx="4816593" cy="21685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16592" cy="216858"/>
            </a:xfrm>
            <a:custGeom>
              <a:avLst/>
              <a:gdLst/>
              <a:ahLst/>
              <a:cxnLst/>
              <a:rect l="l" t="t" r="r" b="b"/>
              <a:pathLst>
                <a:path w="4816592" h="216858">
                  <a:moveTo>
                    <a:pt x="0" y="0"/>
                  </a:moveTo>
                  <a:lnTo>
                    <a:pt x="4816592" y="0"/>
                  </a:lnTo>
                  <a:lnTo>
                    <a:pt x="4816592" y="216858"/>
                  </a:lnTo>
                  <a:lnTo>
                    <a:pt x="0" y="216858"/>
                  </a:lnTo>
                  <a:close/>
                </a:path>
              </a:pathLst>
            </a:custGeom>
            <a:solidFill>
              <a:srgbClr val="0427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8575"/>
              <a:ext cx="4816593" cy="188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40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02038" y="5044972"/>
            <a:ext cx="6818837" cy="3215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6847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METHODOLOGY</a:t>
            </a:r>
          </a:p>
          <a:p>
            <a:pPr algn="l">
              <a:lnSpc>
                <a:spcPts val="6299"/>
              </a:lnSpc>
            </a:pPr>
            <a:r>
              <a:rPr lang="en-US" sz="6847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SYSTEMATIC LITERATURE REVIEW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54301" y="4844947"/>
            <a:ext cx="4978228" cy="2743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97"/>
              </a:lnSpc>
            </a:pPr>
            <a:r>
              <a:rPr lang="en-US" sz="2581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Research Paradigm</a:t>
            </a:r>
          </a:p>
          <a:p>
            <a:pPr marL="557323" lvl="1" indent="-278662" algn="l">
              <a:lnSpc>
                <a:spcPts val="3097"/>
              </a:lnSpc>
              <a:buFont typeface="Arial"/>
              <a:buChar char="•"/>
            </a:pPr>
            <a:r>
              <a:rPr lang="en-US" sz="2581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Pragmatism</a:t>
            </a:r>
          </a:p>
          <a:p>
            <a:pPr marL="557323" lvl="1" indent="-278662" algn="l">
              <a:lnSpc>
                <a:spcPts val="3097"/>
              </a:lnSpc>
              <a:buFont typeface="Arial"/>
              <a:buChar char="•"/>
            </a:pPr>
            <a:r>
              <a:rPr lang="en-US" sz="2581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Interpretivist orientation</a:t>
            </a:r>
          </a:p>
          <a:p>
            <a:pPr algn="just">
              <a:lnSpc>
                <a:spcPts val="3097"/>
              </a:lnSpc>
            </a:pPr>
            <a:endParaRPr lang="en-US" sz="2581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3097"/>
              </a:lnSpc>
            </a:pPr>
            <a:r>
              <a:rPr lang="en-US" sz="2581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Method</a:t>
            </a:r>
          </a:p>
          <a:p>
            <a:pPr marL="557323" lvl="1" indent="-278662" algn="l">
              <a:lnSpc>
                <a:spcPts val="3097"/>
              </a:lnSpc>
              <a:buFont typeface="Arial"/>
              <a:buChar char="•"/>
            </a:pPr>
            <a:r>
              <a:rPr lang="en-US" sz="2581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PRISMA-guided review</a:t>
            </a:r>
          </a:p>
          <a:p>
            <a:pPr marL="557323" lvl="1" indent="-278662" algn="l">
              <a:lnSpc>
                <a:spcPts val="3097"/>
              </a:lnSpc>
              <a:buFont typeface="Arial"/>
              <a:buChar char="•"/>
            </a:pPr>
            <a:r>
              <a:rPr lang="en-US" sz="2581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Thematic synthesis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3765609" y="4687769"/>
            <a:ext cx="3493691" cy="3867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92"/>
              </a:lnSpc>
            </a:pPr>
            <a:r>
              <a:rPr lang="en-US" sz="2576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Sources</a:t>
            </a:r>
          </a:p>
          <a:p>
            <a:pPr marL="556358" lvl="1" indent="-278179" algn="l">
              <a:lnSpc>
                <a:spcPts val="3092"/>
              </a:lnSpc>
              <a:buFont typeface="Arial"/>
              <a:buChar char="•"/>
            </a:pPr>
            <a:r>
              <a:rPr lang="en-US" sz="2576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EBSCO</a:t>
            </a:r>
          </a:p>
          <a:p>
            <a:pPr marL="556358" lvl="1" indent="-278179" algn="l">
              <a:lnSpc>
                <a:spcPts val="3092"/>
              </a:lnSpc>
              <a:buFont typeface="Arial"/>
              <a:buChar char="•"/>
            </a:pPr>
            <a:r>
              <a:rPr lang="en-US" sz="2576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JSTOR</a:t>
            </a:r>
          </a:p>
          <a:p>
            <a:pPr marL="556358" lvl="1" indent="-278179" algn="l">
              <a:lnSpc>
                <a:spcPts val="3092"/>
              </a:lnSpc>
              <a:buFont typeface="Arial"/>
              <a:buChar char="•"/>
            </a:pPr>
            <a:r>
              <a:rPr lang="en-US" sz="2576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ProQuest</a:t>
            </a:r>
          </a:p>
          <a:p>
            <a:pPr marL="556358" lvl="1" indent="-278179" algn="l">
              <a:lnSpc>
                <a:spcPts val="3092"/>
              </a:lnSpc>
              <a:buFont typeface="Arial"/>
              <a:buChar char="•"/>
            </a:pPr>
            <a:r>
              <a:rPr lang="en-US" sz="2576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Science Direct</a:t>
            </a:r>
          </a:p>
          <a:p>
            <a:pPr marL="556358" lvl="1" indent="-278179" algn="l">
              <a:lnSpc>
                <a:spcPts val="3092"/>
              </a:lnSpc>
              <a:buFont typeface="Arial"/>
              <a:buChar char="•"/>
            </a:pPr>
            <a:r>
              <a:rPr lang="en-US" sz="2576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Google Scholar</a:t>
            </a:r>
          </a:p>
          <a:p>
            <a:pPr marL="556358" lvl="1" indent="-278179" algn="l">
              <a:lnSpc>
                <a:spcPts val="3092"/>
              </a:lnSpc>
              <a:buFont typeface="Arial"/>
              <a:buChar char="•"/>
            </a:pPr>
            <a:r>
              <a:rPr lang="en-US" sz="2576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SSRN</a:t>
            </a:r>
          </a:p>
          <a:p>
            <a:pPr marL="556358" lvl="1" indent="-278179" algn="l">
              <a:lnSpc>
                <a:spcPts val="3092"/>
              </a:lnSpc>
              <a:buFont typeface="Arial"/>
              <a:buChar char="•"/>
            </a:pPr>
            <a:r>
              <a:rPr lang="en-US" sz="2576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ResearchGate</a:t>
            </a:r>
          </a:p>
          <a:p>
            <a:pPr marL="556358" lvl="1" indent="-278179" algn="l">
              <a:lnSpc>
                <a:spcPts val="3092"/>
              </a:lnSpc>
              <a:buFont typeface="Arial"/>
              <a:buChar char="•"/>
            </a:pPr>
            <a:r>
              <a:rPr lang="en-US" sz="2576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Grey literature</a:t>
            </a:r>
          </a:p>
          <a:p>
            <a:pPr algn="just">
              <a:lnSpc>
                <a:spcPts val="2732"/>
              </a:lnSpc>
            </a:pPr>
            <a:endParaRPr lang="en-US" sz="2576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054301" y="7935111"/>
            <a:ext cx="3493691" cy="879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Timeframe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2005–2026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218535" y="648444"/>
            <a:ext cx="12526209" cy="1974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17"/>
              </a:lnSpc>
            </a:pPr>
            <a:r>
              <a:rPr lang="en-US" sz="8062" b="1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PRISMA PROCESS</a:t>
            </a:r>
          </a:p>
          <a:p>
            <a:pPr algn="ctr">
              <a:lnSpc>
                <a:spcPts val="4048"/>
              </a:lnSpc>
            </a:pPr>
            <a:r>
              <a:rPr lang="en-US" sz="4400" b="1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EVIDENCE SELECTION</a:t>
            </a:r>
          </a:p>
          <a:p>
            <a:pPr algn="ctr">
              <a:lnSpc>
                <a:spcPts val="4132"/>
              </a:lnSpc>
            </a:pPr>
            <a:endParaRPr lang="en-US" sz="4400" b="1">
              <a:solidFill>
                <a:srgbClr val="FFFFFF"/>
              </a:solidFill>
              <a:latin typeface="Muli Bold"/>
              <a:ea typeface="Muli Bold"/>
              <a:cs typeface="Muli Bold"/>
              <a:sym typeface="Muli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40112" y="2893118"/>
            <a:ext cx="9683055" cy="3189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7"/>
              </a:lnSpc>
            </a:pPr>
            <a:r>
              <a:rPr lang="en-US" sz="316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Stage and Number</a:t>
            </a:r>
          </a:p>
          <a:p>
            <a:pPr algn="ctr">
              <a:lnSpc>
                <a:spcPts val="4157"/>
              </a:lnSpc>
            </a:pPr>
            <a:r>
              <a:rPr lang="en-US" sz="296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Initial records - 175</a:t>
            </a:r>
          </a:p>
          <a:p>
            <a:pPr algn="ctr">
              <a:lnSpc>
                <a:spcPts val="4157"/>
              </a:lnSpc>
            </a:pPr>
            <a:r>
              <a:rPr lang="en-US" sz="296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Duplicates removed - 2</a:t>
            </a:r>
          </a:p>
          <a:p>
            <a:pPr algn="ctr">
              <a:lnSpc>
                <a:spcPts val="4157"/>
              </a:lnSpc>
            </a:pPr>
            <a:r>
              <a:rPr lang="en-US" sz="296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Excluded (scope) - 113</a:t>
            </a:r>
          </a:p>
          <a:p>
            <a:pPr algn="ctr">
              <a:lnSpc>
                <a:spcPts val="4157"/>
              </a:lnSpc>
            </a:pPr>
            <a:r>
              <a:rPr lang="en-US" sz="296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Excluded (date criteria) - 8</a:t>
            </a:r>
          </a:p>
          <a:p>
            <a:pPr algn="ctr">
              <a:lnSpc>
                <a:spcPts val="4157"/>
              </a:lnSpc>
            </a:pPr>
            <a:r>
              <a:rPr lang="en-US" sz="296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Final studies reviewed - 52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81062" y="6882483"/>
            <a:ext cx="4801155" cy="26652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8"/>
              </a:lnSpc>
            </a:pPr>
            <a:r>
              <a:rPr lang="en-US" sz="317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Quality Assessment</a:t>
            </a:r>
          </a:p>
          <a:p>
            <a:pPr algn="ctr">
              <a:lnSpc>
                <a:spcPts val="4158"/>
              </a:lnSpc>
            </a:pPr>
            <a:r>
              <a:rPr lang="en-US" sz="297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CASP Framework</a:t>
            </a:r>
          </a:p>
          <a:p>
            <a:pPr algn="ctr">
              <a:lnSpc>
                <a:spcPts val="4158"/>
              </a:lnSpc>
            </a:pPr>
            <a:r>
              <a:rPr lang="en-US" sz="297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Academic literature</a:t>
            </a:r>
          </a:p>
          <a:p>
            <a:pPr algn="ctr">
              <a:lnSpc>
                <a:spcPts val="4158"/>
              </a:lnSpc>
            </a:pPr>
            <a:r>
              <a:rPr lang="en-US" sz="297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Humanitarian reports</a:t>
            </a:r>
          </a:p>
          <a:p>
            <a:pPr algn="ctr">
              <a:lnSpc>
                <a:spcPts val="4158"/>
              </a:lnSpc>
            </a:pPr>
            <a:r>
              <a:rPr lang="en-US" sz="297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Policy documents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882427"/>
            <a:ext cx="18288000" cy="5098158"/>
            <a:chOff x="0" y="0"/>
            <a:chExt cx="3289066" cy="91689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9066" cy="916895"/>
            </a:xfrm>
            <a:custGeom>
              <a:avLst/>
              <a:gdLst/>
              <a:ahLst/>
              <a:cxnLst/>
              <a:rect l="l" t="t" r="r" b="b"/>
              <a:pathLst>
                <a:path w="3289066" h="916895">
                  <a:moveTo>
                    <a:pt x="0" y="0"/>
                  </a:moveTo>
                  <a:lnTo>
                    <a:pt x="3289066" y="0"/>
                  </a:lnTo>
                  <a:lnTo>
                    <a:pt x="3289066" y="916895"/>
                  </a:lnTo>
                  <a:lnTo>
                    <a:pt x="0" y="916895"/>
                  </a:lnTo>
                  <a:close/>
                </a:path>
              </a:pathLst>
            </a:custGeom>
            <a:blipFill>
              <a:blip r:embed="rId2"/>
              <a:stretch>
                <a:fillRect t="-140222" b="-44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028700" y="478147"/>
            <a:ext cx="16230600" cy="1253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20"/>
              </a:lnSpc>
            </a:pPr>
            <a:r>
              <a:rPr lang="en-US" sz="6000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KEY FINDING 1 – ECONOMIC IMPACT</a:t>
            </a:r>
          </a:p>
          <a:p>
            <a:pPr algn="ctr">
              <a:lnSpc>
                <a:spcPts val="4140"/>
              </a:lnSpc>
            </a:pPr>
            <a:r>
              <a:rPr lang="en-US" sz="4500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SEVERE LIVELIHOOD DISRUPTION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7428260"/>
            <a:ext cx="7032171" cy="2295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39"/>
              </a:lnSpc>
            </a:pPr>
            <a:r>
              <a:rPr lang="en-US" sz="26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Women experienced: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Loss of farmland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Loss of livestock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Loss of trading opportunities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Reduced market access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Supply-chain disruption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460028" y="7197899"/>
            <a:ext cx="7032171" cy="1524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9"/>
              </a:lnSpc>
            </a:pPr>
            <a:r>
              <a:rPr lang="en-US" sz="25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Evidence: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Over 70% lost primary income sources.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62.2% lost farmland.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Nearly 50% lost livestock.</a:t>
            </a:r>
          </a:p>
        </p:txBody>
      </p:sp>
      <p:sp>
        <p:nvSpPr>
          <p:cNvPr id="7" name="Freeform 7"/>
          <p:cNvSpPr/>
          <p:nvPr/>
        </p:nvSpPr>
        <p:spPr>
          <a:xfrm flipH="1">
            <a:off x="-272143" y="-1065184"/>
            <a:ext cx="1601979" cy="2474884"/>
          </a:xfrm>
          <a:custGeom>
            <a:avLst/>
            <a:gdLst/>
            <a:ahLst/>
            <a:cxnLst/>
            <a:rect l="l" t="t" r="r" b="b"/>
            <a:pathLst>
              <a:path w="1601979" h="2474884">
                <a:moveTo>
                  <a:pt x="1601979" y="0"/>
                </a:moveTo>
                <a:lnTo>
                  <a:pt x="0" y="0"/>
                </a:lnTo>
                <a:lnTo>
                  <a:pt x="0" y="2474884"/>
                </a:lnTo>
                <a:lnTo>
                  <a:pt x="1601979" y="2474884"/>
                </a:lnTo>
                <a:lnTo>
                  <a:pt x="1601979" y="0"/>
                </a:lnTo>
                <a:close/>
              </a:path>
            </a:pathLst>
          </a:custGeom>
          <a:blipFill>
            <a:blip r:embed="rId3"/>
            <a:stretch>
              <a:fillRect b="-171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7041586" y="-1065184"/>
            <a:ext cx="1601979" cy="2937527"/>
          </a:xfrm>
          <a:custGeom>
            <a:avLst/>
            <a:gdLst/>
            <a:ahLst/>
            <a:cxnLst/>
            <a:rect l="l" t="t" r="r" b="b"/>
            <a:pathLst>
              <a:path w="1601979" h="2937527">
                <a:moveTo>
                  <a:pt x="0" y="0"/>
                </a:moveTo>
                <a:lnTo>
                  <a:pt x="1601979" y="0"/>
                </a:lnTo>
                <a:lnTo>
                  <a:pt x="1601979" y="2937527"/>
                </a:lnTo>
                <a:lnTo>
                  <a:pt x="0" y="29375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55" r="-6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9808474" y="8759999"/>
            <a:ext cx="6335281" cy="1335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Result:</a:t>
            </a:r>
          </a:p>
          <a:p>
            <a:pPr algn="l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Declining economic independence and increased household vulnerability</a:t>
            </a:r>
            <a:r>
              <a:rPr lang="en-US" sz="25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6177643"/>
            <a:ext cx="18288000" cy="4109357"/>
            <a:chOff x="0" y="0"/>
            <a:chExt cx="3289066" cy="73906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9066" cy="739061"/>
            </a:xfrm>
            <a:custGeom>
              <a:avLst/>
              <a:gdLst/>
              <a:ahLst/>
              <a:cxnLst/>
              <a:rect l="l" t="t" r="r" b="b"/>
              <a:pathLst>
                <a:path w="3289066" h="739061">
                  <a:moveTo>
                    <a:pt x="0" y="0"/>
                  </a:moveTo>
                  <a:lnTo>
                    <a:pt x="3289066" y="0"/>
                  </a:lnTo>
                  <a:lnTo>
                    <a:pt x="3289066" y="739061"/>
                  </a:lnTo>
                  <a:lnTo>
                    <a:pt x="0" y="739061"/>
                  </a:lnTo>
                  <a:close/>
                </a:path>
              </a:pathLst>
            </a:custGeom>
            <a:blipFill>
              <a:blip r:embed="rId2"/>
              <a:stretch>
                <a:fillRect t="-73800" b="-738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14568841" y="-1264820"/>
            <a:ext cx="4203749" cy="3988307"/>
          </a:xfrm>
          <a:custGeom>
            <a:avLst/>
            <a:gdLst/>
            <a:ahLst/>
            <a:cxnLst/>
            <a:rect l="l" t="t" r="r" b="b"/>
            <a:pathLst>
              <a:path w="4203749" h="3988307">
                <a:moveTo>
                  <a:pt x="0" y="0"/>
                </a:moveTo>
                <a:lnTo>
                  <a:pt x="4203749" y="0"/>
                </a:lnTo>
                <a:lnTo>
                  <a:pt x="4203749" y="3988307"/>
                </a:lnTo>
                <a:lnTo>
                  <a:pt x="0" y="39883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449666"/>
            <a:ext cx="14239537" cy="24585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45"/>
              </a:lnSpc>
            </a:pPr>
            <a:r>
              <a:rPr lang="en-US" sz="5701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KEY FINDING 2 – GENDERED INSECURITY</a:t>
            </a:r>
          </a:p>
          <a:p>
            <a:pPr algn="l">
              <a:lnSpc>
                <a:spcPts val="5245"/>
              </a:lnSpc>
            </a:pPr>
            <a:endParaRPr lang="en-US" sz="5701" b="1">
              <a:solidFill>
                <a:srgbClr val="042700"/>
              </a:solidFill>
              <a:latin typeface="Muli Bold"/>
              <a:ea typeface="Muli Bold"/>
              <a:cs typeface="Muli Bold"/>
              <a:sym typeface="Muli Bold"/>
            </a:endParaRPr>
          </a:p>
          <a:p>
            <a:pPr algn="l">
              <a:lnSpc>
                <a:spcPts val="3681"/>
              </a:lnSpc>
            </a:pPr>
            <a:r>
              <a:rPr lang="en-US" sz="4001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WOMEN FACE UNIQUE CONFLICT RISKS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3289175"/>
            <a:ext cx="6161519" cy="2667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39"/>
              </a:lnSpc>
            </a:pPr>
            <a:r>
              <a:rPr lang="en-US" sz="26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Conflict-related challenges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Abduction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Sexual violence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Forced marriage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Restricted mobility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Increased caregiving responsibilities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74091" y="3474912"/>
            <a:ext cx="3339818" cy="2295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39"/>
              </a:lnSpc>
            </a:pPr>
            <a:r>
              <a:rPr lang="en-US" sz="26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Structural barriers</a:t>
            </a:r>
          </a:p>
          <a:p>
            <a:pPr algn="just">
              <a:lnSpc>
                <a:spcPts val="2999"/>
              </a:lnSpc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Limited access to: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Land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Credit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Education</a:t>
            </a:r>
          </a:p>
          <a:p>
            <a:pPr marL="539748" lvl="1" indent="-269874" algn="l">
              <a:lnSpc>
                <a:spcPts val="2999"/>
              </a:lnSpc>
              <a:buFont typeface="Arial"/>
              <a:buChar char="•"/>
            </a:pPr>
            <a:r>
              <a:rPr lang="en-US" sz="24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Markets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873956" y="3427287"/>
            <a:ext cx="4593907" cy="2239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0"/>
              </a:lnSpc>
            </a:pPr>
            <a:r>
              <a:rPr lang="en-US" sz="2700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Implication</a:t>
            </a:r>
          </a:p>
          <a:p>
            <a:pPr algn="l">
              <a:lnSpc>
                <a:spcPts val="3500"/>
              </a:lnSpc>
            </a:pPr>
            <a:r>
              <a:rPr lang="en-US" sz="2500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Economic recovery is shaped by both insecurity and entrenched gender norms.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864487" y="0"/>
            <a:ext cx="7423513" cy="10287000"/>
            <a:chOff x="0" y="0"/>
            <a:chExt cx="1150096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50096" cy="1593725"/>
            </a:xfrm>
            <a:custGeom>
              <a:avLst/>
              <a:gdLst/>
              <a:ahLst/>
              <a:cxnLst/>
              <a:rect l="l" t="t" r="r" b="b"/>
              <a:pathLst>
                <a:path w="1150096" h="1593725">
                  <a:moveTo>
                    <a:pt x="0" y="0"/>
                  </a:moveTo>
                  <a:lnTo>
                    <a:pt x="1150096" y="0"/>
                  </a:lnTo>
                  <a:lnTo>
                    <a:pt x="1150096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4073" b="-407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 flipH="1">
            <a:off x="-275863" y="-895671"/>
            <a:ext cx="1523808" cy="2354118"/>
          </a:xfrm>
          <a:custGeom>
            <a:avLst/>
            <a:gdLst/>
            <a:ahLst/>
            <a:cxnLst/>
            <a:rect l="l" t="t" r="r" b="b"/>
            <a:pathLst>
              <a:path w="1523808" h="2354118">
                <a:moveTo>
                  <a:pt x="1523808" y="0"/>
                </a:moveTo>
                <a:lnTo>
                  <a:pt x="0" y="0"/>
                </a:lnTo>
                <a:lnTo>
                  <a:pt x="0" y="2354118"/>
                </a:lnTo>
                <a:lnTo>
                  <a:pt x="1523808" y="2354118"/>
                </a:lnTo>
                <a:lnTo>
                  <a:pt x="1523808" y="0"/>
                </a:lnTo>
                <a:close/>
              </a:path>
            </a:pathLst>
          </a:custGeom>
          <a:blipFill>
            <a:blip r:embed="rId3"/>
            <a:stretch>
              <a:fillRect b="-171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433788"/>
            <a:ext cx="8927087" cy="2661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77"/>
              </a:lnSpc>
            </a:pPr>
            <a:r>
              <a:rPr lang="en-US" sz="5301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KEY FINDING 3 – BUSINESS RESILIENCE AND ADAPTATION</a:t>
            </a:r>
          </a:p>
          <a:p>
            <a:pPr algn="l">
              <a:lnSpc>
                <a:spcPts val="3220"/>
              </a:lnSpc>
            </a:pPr>
            <a:endParaRPr lang="en-US" sz="5301" b="1">
              <a:solidFill>
                <a:srgbClr val="042700"/>
              </a:solidFill>
              <a:latin typeface="Muli Bold"/>
              <a:ea typeface="Muli Bold"/>
              <a:cs typeface="Muli Bold"/>
              <a:sym typeface="Muli Bold"/>
            </a:endParaRPr>
          </a:p>
          <a:p>
            <a:pPr algn="l">
              <a:lnSpc>
                <a:spcPts val="3220"/>
              </a:lnSpc>
            </a:pPr>
            <a:r>
              <a:rPr lang="en-US" sz="3500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WOMEN AS ECONOMIC AGENTS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3502669"/>
            <a:ext cx="7244147" cy="3476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Despite adversity, women employ the following:</a:t>
            </a:r>
          </a:p>
          <a:p>
            <a:pPr algn="just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2879"/>
              </a:lnSpc>
            </a:pPr>
            <a:r>
              <a:rPr lang="en-US" sz="23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Livelihood Adaptations</a:t>
            </a:r>
          </a:p>
          <a:p>
            <a:pPr algn="just">
              <a:lnSpc>
                <a:spcPts val="2879"/>
              </a:lnSpc>
            </a:pPr>
            <a:endParaRPr lang="en-US" sz="2399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Income diversification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Petty trade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Cooperative participation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Informal savings networks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NGO-supported enterprises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Home-based businesses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7643208"/>
            <a:ext cx="7244147" cy="2066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759"/>
              </a:lnSpc>
            </a:pPr>
            <a:r>
              <a:rPr lang="en-US" sz="22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Community Resilience</a:t>
            </a:r>
          </a:p>
          <a:p>
            <a:pPr algn="just">
              <a:lnSpc>
                <a:spcPts val="2759"/>
              </a:lnSpc>
            </a:pPr>
            <a:endParaRPr lang="en-US" sz="2299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Women's networks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Safe spaces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Skills training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Informal peacebuilding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0864487" y="0"/>
            <a:ext cx="7423513" cy="10287000"/>
            <a:chOff x="0" y="0"/>
            <a:chExt cx="1579848" cy="218924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79848" cy="2189245"/>
            </a:xfrm>
            <a:custGeom>
              <a:avLst/>
              <a:gdLst/>
              <a:ahLst/>
              <a:cxnLst/>
              <a:rect l="l" t="t" r="r" b="b"/>
              <a:pathLst>
                <a:path w="1579848" h="2189245">
                  <a:moveTo>
                    <a:pt x="0" y="0"/>
                  </a:moveTo>
                  <a:lnTo>
                    <a:pt x="1579848" y="0"/>
                  </a:lnTo>
                  <a:lnTo>
                    <a:pt x="1579848" y="2189245"/>
                  </a:lnTo>
                  <a:lnTo>
                    <a:pt x="0" y="2189245"/>
                  </a:lnTo>
                  <a:close/>
                </a:path>
              </a:pathLst>
            </a:custGeom>
            <a:blipFill>
              <a:blip r:embed="rId4"/>
              <a:stretch>
                <a:fillRect t="-4073" b="-407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582086" y="6272629"/>
            <a:ext cx="3813211" cy="2760208"/>
            <a:chOff x="0" y="0"/>
            <a:chExt cx="1150096" cy="83250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50096" cy="832502"/>
            </a:xfrm>
            <a:custGeom>
              <a:avLst/>
              <a:gdLst/>
              <a:ahLst/>
              <a:cxnLst/>
              <a:rect l="l" t="t" r="r" b="b"/>
              <a:pathLst>
                <a:path w="1150096" h="832502">
                  <a:moveTo>
                    <a:pt x="0" y="0"/>
                  </a:moveTo>
                  <a:lnTo>
                    <a:pt x="1150096" y="0"/>
                  </a:lnTo>
                  <a:lnTo>
                    <a:pt x="1150096" y="832502"/>
                  </a:lnTo>
                  <a:lnTo>
                    <a:pt x="0" y="832502"/>
                  </a:lnTo>
                  <a:close/>
                </a:path>
              </a:pathLst>
            </a:custGeom>
            <a:blipFill>
              <a:blip r:embed="rId5"/>
              <a:stretch>
                <a:fillRect l="-4239" r="-423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144000" y="2132090"/>
            <a:ext cx="4160245" cy="3011410"/>
            <a:chOff x="0" y="0"/>
            <a:chExt cx="1150096" cy="83250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50096" cy="832502"/>
            </a:xfrm>
            <a:custGeom>
              <a:avLst/>
              <a:gdLst/>
              <a:ahLst/>
              <a:cxnLst/>
              <a:rect l="l" t="t" r="r" b="b"/>
              <a:pathLst>
                <a:path w="1150096" h="832502">
                  <a:moveTo>
                    <a:pt x="0" y="0"/>
                  </a:moveTo>
                  <a:lnTo>
                    <a:pt x="1150096" y="0"/>
                  </a:lnTo>
                  <a:lnTo>
                    <a:pt x="1150096" y="832502"/>
                  </a:lnTo>
                  <a:lnTo>
                    <a:pt x="0" y="832502"/>
                  </a:lnTo>
                  <a:close/>
                </a:path>
              </a:pathLst>
            </a:custGeom>
            <a:blipFill>
              <a:blip r:embed="rId6"/>
              <a:stretch>
                <a:fillRect l="-14420" r="-1442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186086" y="6211446"/>
            <a:ext cx="4209211" cy="3046854"/>
            <a:chOff x="0" y="0"/>
            <a:chExt cx="1622751" cy="117463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622751" cy="1174635"/>
            </a:xfrm>
            <a:custGeom>
              <a:avLst/>
              <a:gdLst/>
              <a:ahLst/>
              <a:cxnLst/>
              <a:rect l="l" t="t" r="r" b="b"/>
              <a:pathLst>
                <a:path w="1622751" h="1174635">
                  <a:moveTo>
                    <a:pt x="0" y="0"/>
                  </a:moveTo>
                  <a:lnTo>
                    <a:pt x="1622751" y="0"/>
                  </a:lnTo>
                  <a:lnTo>
                    <a:pt x="1622751" y="1174635"/>
                  </a:lnTo>
                  <a:lnTo>
                    <a:pt x="0" y="1174635"/>
                  </a:lnTo>
                  <a:close/>
                </a:path>
              </a:pathLst>
            </a:custGeom>
            <a:blipFill>
              <a:blip r:embed="rId7"/>
              <a:stretch>
                <a:fillRect l="-4686" r="-468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423513" cy="10287000"/>
            <a:chOff x="0" y="0"/>
            <a:chExt cx="1150096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50096" cy="1593725"/>
            </a:xfrm>
            <a:custGeom>
              <a:avLst/>
              <a:gdLst/>
              <a:ahLst/>
              <a:cxnLst/>
              <a:rect l="l" t="t" r="r" b="b"/>
              <a:pathLst>
                <a:path w="1150096" h="1593725">
                  <a:moveTo>
                    <a:pt x="0" y="0"/>
                  </a:moveTo>
                  <a:lnTo>
                    <a:pt x="1150096" y="0"/>
                  </a:lnTo>
                  <a:lnTo>
                    <a:pt x="1150096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53835" r="-5383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508908" y="485933"/>
            <a:ext cx="8371867" cy="2185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86"/>
              </a:lnSpc>
            </a:pPr>
            <a:r>
              <a:rPr lang="en-US" sz="5203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KEY FINDING 4 – POLICY AND INTERVENTION EFFECTIVENESS</a:t>
            </a:r>
          </a:p>
          <a:p>
            <a:pPr algn="l">
              <a:lnSpc>
                <a:spcPts val="2961"/>
              </a:lnSpc>
            </a:pPr>
            <a:endParaRPr lang="en-US" sz="5203" b="1">
              <a:solidFill>
                <a:srgbClr val="042700"/>
              </a:solidFill>
              <a:latin typeface="Muli Bold"/>
              <a:ea typeface="Muli Bold"/>
              <a:cs typeface="Muli Bold"/>
              <a:sym typeface="Muli Bold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7117985" y="-1065184"/>
            <a:ext cx="1525580" cy="2797434"/>
          </a:xfrm>
          <a:custGeom>
            <a:avLst/>
            <a:gdLst/>
            <a:ahLst/>
            <a:cxnLst/>
            <a:rect l="l" t="t" r="r" b="b"/>
            <a:pathLst>
              <a:path w="1525580" h="2797434">
                <a:moveTo>
                  <a:pt x="0" y="0"/>
                </a:moveTo>
                <a:lnTo>
                  <a:pt x="1525580" y="0"/>
                </a:lnTo>
                <a:lnTo>
                  <a:pt x="1525580" y="2797435"/>
                </a:lnTo>
                <a:lnTo>
                  <a:pt x="0" y="27974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55" r="-6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220084" y="3553062"/>
            <a:ext cx="5902185" cy="484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Promising Interventions</a:t>
            </a:r>
          </a:p>
          <a:p>
            <a:pPr algn="l">
              <a:lnSpc>
                <a:spcPts val="2759"/>
              </a:lnSpc>
            </a:pPr>
            <a:endParaRPr lang="en-US" sz="2499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✔ Targeted microfinance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✔ Cash-plus programmes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✔ Vocational training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✔ Women's cooperatives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✔ Market access initiatives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✔ Protection-integrated livelihoods programmes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508908" y="8734662"/>
            <a:ext cx="7324536" cy="1447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55"/>
              </a:lnSpc>
            </a:pPr>
            <a:r>
              <a:rPr lang="en-US" sz="2462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Key Insight</a:t>
            </a:r>
          </a:p>
          <a:p>
            <a:pPr algn="just">
              <a:lnSpc>
                <a:spcPts val="2715"/>
              </a:lnSpc>
            </a:pPr>
            <a:endParaRPr lang="en-US" sz="2462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835"/>
              </a:lnSpc>
            </a:pPr>
            <a:r>
              <a:rPr lang="en-US" sz="2362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Economic interventions are most effective when combined with protection and social support.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5394534" y="1732251"/>
            <a:ext cx="3764253" cy="3172716"/>
            <a:chOff x="0" y="0"/>
            <a:chExt cx="1044975" cy="88076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44975" cy="880762"/>
            </a:xfrm>
            <a:custGeom>
              <a:avLst/>
              <a:gdLst/>
              <a:ahLst/>
              <a:cxnLst/>
              <a:rect l="l" t="t" r="r" b="b"/>
              <a:pathLst>
                <a:path w="1044975" h="880762">
                  <a:moveTo>
                    <a:pt x="0" y="0"/>
                  </a:moveTo>
                  <a:lnTo>
                    <a:pt x="1044975" y="0"/>
                  </a:lnTo>
                  <a:lnTo>
                    <a:pt x="1044975" y="880762"/>
                  </a:lnTo>
                  <a:lnTo>
                    <a:pt x="0" y="880762"/>
                  </a:lnTo>
                  <a:close/>
                </a:path>
              </a:pathLst>
            </a:custGeom>
            <a:blipFill>
              <a:blip r:embed="rId4"/>
              <a:stretch>
                <a:fillRect l="-25011" r="-2501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0" y="0"/>
            <a:ext cx="7423513" cy="10287000"/>
            <a:chOff x="0" y="0"/>
            <a:chExt cx="1756033" cy="243339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756033" cy="2433392"/>
            </a:xfrm>
            <a:custGeom>
              <a:avLst/>
              <a:gdLst/>
              <a:ahLst/>
              <a:cxnLst/>
              <a:rect l="l" t="t" r="r" b="b"/>
              <a:pathLst>
                <a:path w="1756033" h="2433392">
                  <a:moveTo>
                    <a:pt x="0" y="0"/>
                  </a:moveTo>
                  <a:lnTo>
                    <a:pt x="1756033" y="0"/>
                  </a:lnTo>
                  <a:lnTo>
                    <a:pt x="1756033" y="2433392"/>
                  </a:lnTo>
                  <a:lnTo>
                    <a:pt x="0" y="2433392"/>
                  </a:lnTo>
                  <a:close/>
                </a:path>
              </a:pathLst>
            </a:custGeom>
            <a:blipFill>
              <a:blip r:embed="rId5"/>
              <a:stretch>
                <a:fillRect t="-14223" b="-142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394534" y="5956391"/>
            <a:ext cx="3917533" cy="3301909"/>
            <a:chOff x="0" y="0"/>
            <a:chExt cx="1044975" cy="88076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044975" cy="880762"/>
            </a:xfrm>
            <a:custGeom>
              <a:avLst/>
              <a:gdLst/>
              <a:ahLst/>
              <a:cxnLst/>
              <a:rect l="l" t="t" r="r" b="b"/>
              <a:pathLst>
                <a:path w="1044975" h="880762">
                  <a:moveTo>
                    <a:pt x="0" y="0"/>
                  </a:moveTo>
                  <a:lnTo>
                    <a:pt x="1044975" y="0"/>
                  </a:lnTo>
                  <a:lnTo>
                    <a:pt x="1044975" y="880762"/>
                  </a:lnTo>
                  <a:lnTo>
                    <a:pt x="0" y="880762"/>
                  </a:lnTo>
                  <a:close/>
                </a:path>
              </a:pathLst>
            </a:custGeom>
            <a:blipFill>
              <a:blip r:embed="rId6"/>
              <a:stretch>
                <a:fillRect t="-38902" b="-3890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313062" y="1732251"/>
            <a:ext cx="3830938" cy="3172716"/>
            <a:chOff x="0" y="0"/>
            <a:chExt cx="1534522" cy="127086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534522" cy="1270865"/>
            </a:xfrm>
            <a:custGeom>
              <a:avLst/>
              <a:gdLst/>
              <a:ahLst/>
              <a:cxnLst/>
              <a:rect l="l" t="t" r="r" b="b"/>
              <a:pathLst>
                <a:path w="1534522" h="1270865">
                  <a:moveTo>
                    <a:pt x="0" y="0"/>
                  </a:moveTo>
                  <a:lnTo>
                    <a:pt x="1534522" y="0"/>
                  </a:lnTo>
                  <a:lnTo>
                    <a:pt x="1534522" y="1270865"/>
                  </a:lnTo>
                  <a:lnTo>
                    <a:pt x="0" y="1270865"/>
                  </a:lnTo>
                  <a:close/>
                </a:path>
              </a:pathLst>
            </a:custGeom>
            <a:blipFill>
              <a:blip r:embed="rId7"/>
              <a:stretch>
                <a:fillRect l="-12057" r="-1205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394534" y="5956391"/>
            <a:ext cx="3917533" cy="3301909"/>
            <a:chOff x="0" y="0"/>
            <a:chExt cx="2333449" cy="196675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333449" cy="1966757"/>
            </a:xfrm>
            <a:custGeom>
              <a:avLst/>
              <a:gdLst/>
              <a:ahLst/>
              <a:cxnLst/>
              <a:rect l="l" t="t" r="r" b="b"/>
              <a:pathLst>
                <a:path w="2333449" h="1966757">
                  <a:moveTo>
                    <a:pt x="0" y="0"/>
                  </a:moveTo>
                  <a:lnTo>
                    <a:pt x="2333449" y="0"/>
                  </a:lnTo>
                  <a:lnTo>
                    <a:pt x="2333449" y="1966757"/>
                  </a:lnTo>
                  <a:lnTo>
                    <a:pt x="0" y="1966757"/>
                  </a:lnTo>
                  <a:close/>
                </a:path>
              </a:pathLst>
            </a:custGeom>
            <a:blipFill>
              <a:blip r:embed="rId8"/>
              <a:stretch>
                <a:fillRect l="-13156" r="-1315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9508908" y="2579026"/>
            <a:ext cx="5602887" cy="647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75"/>
              </a:lnSpc>
            </a:pPr>
            <a:r>
              <a:rPr lang="en-US" sz="3767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What Works?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4106" y="4107443"/>
            <a:ext cx="7091066" cy="4662913"/>
            <a:chOff x="0" y="0"/>
            <a:chExt cx="1615166" cy="10620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15166" cy="1062094"/>
            </a:xfrm>
            <a:custGeom>
              <a:avLst/>
              <a:gdLst/>
              <a:ahLst/>
              <a:cxnLst/>
              <a:rect l="l" t="t" r="r" b="b"/>
              <a:pathLst>
                <a:path w="1615166" h="1062094">
                  <a:moveTo>
                    <a:pt x="0" y="0"/>
                  </a:moveTo>
                  <a:lnTo>
                    <a:pt x="1615166" y="0"/>
                  </a:lnTo>
                  <a:lnTo>
                    <a:pt x="1615166" y="1062094"/>
                  </a:lnTo>
                  <a:lnTo>
                    <a:pt x="0" y="1062094"/>
                  </a:lnTo>
                  <a:close/>
                </a:path>
              </a:pathLst>
            </a:custGeom>
            <a:blipFill>
              <a:blip r:embed="rId2"/>
              <a:stretch>
                <a:fillRect t="-737" b="-73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14863133" y="-1264820"/>
            <a:ext cx="4203749" cy="3988307"/>
          </a:xfrm>
          <a:custGeom>
            <a:avLst/>
            <a:gdLst/>
            <a:ahLst/>
            <a:cxnLst/>
            <a:rect l="l" t="t" r="r" b="b"/>
            <a:pathLst>
              <a:path w="4203749" h="3988307">
                <a:moveTo>
                  <a:pt x="0" y="0"/>
                </a:moveTo>
                <a:lnTo>
                  <a:pt x="4203749" y="0"/>
                </a:lnTo>
                <a:lnTo>
                  <a:pt x="4203749" y="3988307"/>
                </a:lnTo>
                <a:lnTo>
                  <a:pt x="0" y="398830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>
            <a:off x="-778882" y="-1264820"/>
            <a:ext cx="4203749" cy="3988307"/>
          </a:xfrm>
          <a:custGeom>
            <a:avLst/>
            <a:gdLst/>
            <a:ahLst/>
            <a:cxnLst/>
            <a:rect l="l" t="t" r="r" b="b"/>
            <a:pathLst>
              <a:path w="4203749" h="3988307">
                <a:moveTo>
                  <a:pt x="4203749" y="0"/>
                </a:moveTo>
                <a:lnTo>
                  <a:pt x="0" y="0"/>
                </a:lnTo>
                <a:lnTo>
                  <a:pt x="0" y="3988307"/>
                </a:lnTo>
                <a:lnTo>
                  <a:pt x="4203749" y="3988307"/>
                </a:lnTo>
                <a:lnTo>
                  <a:pt x="4203749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596146" y="500754"/>
            <a:ext cx="11266988" cy="786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97"/>
              </a:lnSpc>
            </a:pPr>
            <a:r>
              <a:rPr lang="en-US" sz="6301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CRITICAL LITERATURE GAPS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9102" y="3570487"/>
            <a:ext cx="4983006" cy="601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1"/>
              </a:lnSpc>
            </a:pPr>
            <a:r>
              <a:rPr lang="en-US" sz="3025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Methodological Gaps</a:t>
            </a:r>
          </a:p>
          <a:p>
            <a:pPr algn="l">
              <a:lnSpc>
                <a:spcPts val="3631"/>
              </a:lnSpc>
            </a:pPr>
            <a:endParaRPr lang="en-US" sz="3025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588526" lvl="1" indent="-294263" algn="l">
              <a:lnSpc>
                <a:spcPts val="3271"/>
              </a:lnSpc>
              <a:buFont typeface="Arial"/>
              <a:buChar char="•"/>
            </a:pPr>
            <a:r>
              <a:rPr lang="en-US" sz="272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Predominantly cross-sectional studies</a:t>
            </a:r>
          </a:p>
          <a:p>
            <a:pPr marL="588526" lvl="1" indent="-294263" algn="l">
              <a:lnSpc>
                <a:spcPts val="3271"/>
              </a:lnSpc>
              <a:buFont typeface="Arial"/>
              <a:buChar char="•"/>
            </a:pPr>
            <a:r>
              <a:rPr lang="en-US" sz="272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Limited longitudinal evidence</a:t>
            </a:r>
          </a:p>
          <a:p>
            <a:pPr marL="588526" lvl="1" indent="-294263" algn="l">
              <a:lnSpc>
                <a:spcPts val="3271"/>
              </a:lnSpc>
              <a:buFont typeface="Arial"/>
              <a:buChar char="•"/>
            </a:pPr>
            <a:r>
              <a:rPr lang="en-US" sz="272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Few impact evaluations</a:t>
            </a:r>
          </a:p>
          <a:p>
            <a:pPr algn="l">
              <a:lnSpc>
                <a:spcPts val="3631"/>
              </a:lnSpc>
            </a:pPr>
            <a:endParaRPr lang="en-US" sz="2725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631"/>
              </a:lnSpc>
            </a:pPr>
            <a:r>
              <a:rPr lang="en-US" sz="3025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Conceptual Gaps</a:t>
            </a:r>
          </a:p>
          <a:p>
            <a:pPr algn="l">
              <a:lnSpc>
                <a:spcPts val="3631"/>
              </a:lnSpc>
            </a:pPr>
            <a:endParaRPr lang="en-US" sz="3025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588526" lvl="1" indent="-294263" algn="l">
              <a:lnSpc>
                <a:spcPts val="3271"/>
              </a:lnSpc>
              <a:buFont typeface="Arial"/>
              <a:buChar char="•"/>
            </a:pPr>
            <a:r>
              <a:rPr lang="en-US" sz="272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Weak application of intersectionality</a:t>
            </a:r>
          </a:p>
          <a:p>
            <a:pPr marL="588526" lvl="1" indent="-294263" algn="l">
              <a:lnSpc>
                <a:spcPts val="3271"/>
              </a:lnSpc>
              <a:buFont typeface="Arial"/>
              <a:buChar char="•"/>
            </a:pPr>
            <a:r>
              <a:rPr lang="en-US" sz="2725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Inconsistent resilience measurements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249741" y="3870948"/>
            <a:ext cx="3493385" cy="4524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16"/>
              </a:lnSpc>
            </a:pPr>
            <a:r>
              <a:rPr lang="en-US" sz="2930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Empirical Gaps</a:t>
            </a:r>
          </a:p>
          <a:p>
            <a:pPr algn="just">
              <a:lnSpc>
                <a:spcPts val="2942"/>
              </a:lnSpc>
            </a:pPr>
            <a:endParaRPr lang="en-US" sz="2930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3276"/>
              </a:lnSpc>
            </a:pPr>
            <a:r>
              <a:rPr lang="en-US" sz="272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Limited analysis by:</a:t>
            </a:r>
          </a:p>
          <a:p>
            <a:pPr algn="just">
              <a:lnSpc>
                <a:spcPts val="3276"/>
              </a:lnSpc>
            </a:pPr>
            <a:endParaRPr lang="en-US" sz="272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89407" lvl="1" indent="-294704" algn="l">
              <a:lnSpc>
                <a:spcPts val="3276"/>
              </a:lnSpc>
              <a:buFont typeface="Arial"/>
              <a:buChar char="•"/>
            </a:pPr>
            <a:r>
              <a:rPr lang="en-US" sz="272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Age</a:t>
            </a:r>
          </a:p>
          <a:p>
            <a:pPr marL="589407" lvl="1" indent="-294704" algn="l">
              <a:lnSpc>
                <a:spcPts val="3276"/>
              </a:lnSpc>
              <a:buFont typeface="Arial"/>
              <a:buChar char="•"/>
            </a:pPr>
            <a:r>
              <a:rPr lang="en-US" sz="272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Disability</a:t>
            </a:r>
          </a:p>
          <a:p>
            <a:pPr marL="589407" lvl="1" indent="-294704" algn="l">
              <a:lnSpc>
                <a:spcPts val="3276"/>
              </a:lnSpc>
              <a:buFont typeface="Arial"/>
              <a:buChar char="•"/>
            </a:pPr>
            <a:r>
              <a:rPr lang="en-US" sz="272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Ethnicity</a:t>
            </a:r>
          </a:p>
          <a:p>
            <a:pPr marL="589407" lvl="1" indent="-294704" algn="l">
              <a:lnSpc>
                <a:spcPts val="3276"/>
              </a:lnSpc>
              <a:buFont typeface="Arial"/>
              <a:buChar char="•"/>
            </a:pPr>
            <a:r>
              <a:rPr lang="en-US" sz="272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Religion</a:t>
            </a:r>
          </a:p>
          <a:p>
            <a:pPr marL="589407" lvl="1" indent="-294704" algn="l">
              <a:lnSpc>
                <a:spcPts val="3276"/>
              </a:lnSpc>
              <a:buFont typeface="Arial"/>
              <a:buChar char="•"/>
            </a:pPr>
            <a:r>
              <a:rPr lang="en-US" sz="272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Marital status</a:t>
            </a:r>
          </a:p>
          <a:p>
            <a:pPr marL="589407" lvl="1" indent="-294704" algn="l">
              <a:lnSpc>
                <a:spcPts val="3276"/>
              </a:lnSpc>
              <a:buFont typeface="Arial"/>
              <a:buChar char="•"/>
            </a:pPr>
            <a:r>
              <a:rPr lang="en-US" sz="272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Displacement status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19289" y="1859261"/>
            <a:ext cx="7649422" cy="712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</a:pPr>
            <a:r>
              <a:rPr lang="en-US" sz="4200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Major Research Deficiencies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362109" y="3608587"/>
            <a:ext cx="7563783" cy="5493514"/>
            <a:chOff x="0" y="0"/>
            <a:chExt cx="1670345" cy="121315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670345" cy="1213158"/>
            </a:xfrm>
            <a:custGeom>
              <a:avLst/>
              <a:gdLst/>
              <a:ahLst/>
              <a:cxnLst/>
              <a:rect l="l" t="t" r="r" b="b"/>
              <a:pathLst>
                <a:path w="1670345" h="1213158">
                  <a:moveTo>
                    <a:pt x="0" y="0"/>
                  </a:moveTo>
                  <a:lnTo>
                    <a:pt x="1670345" y="0"/>
                  </a:lnTo>
                  <a:lnTo>
                    <a:pt x="1670345" y="1213158"/>
                  </a:lnTo>
                  <a:lnTo>
                    <a:pt x="0" y="1213158"/>
                  </a:lnTo>
                  <a:close/>
                </a:path>
              </a:pathLst>
            </a:custGeom>
            <a:blipFill>
              <a:blip r:embed="rId4"/>
              <a:stretch>
                <a:fillRect l="-4870" r="-487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3755571"/>
            <a:chOff x="0" y="0"/>
            <a:chExt cx="3289066" cy="6754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89066" cy="675433"/>
            </a:xfrm>
            <a:custGeom>
              <a:avLst/>
              <a:gdLst/>
              <a:ahLst/>
              <a:cxnLst/>
              <a:rect l="l" t="t" r="r" b="b"/>
              <a:pathLst>
                <a:path w="3289066" h="675433">
                  <a:moveTo>
                    <a:pt x="0" y="0"/>
                  </a:moveTo>
                  <a:lnTo>
                    <a:pt x="3289066" y="0"/>
                  </a:lnTo>
                  <a:lnTo>
                    <a:pt x="3289066" y="675433"/>
                  </a:lnTo>
                  <a:lnTo>
                    <a:pt x="0" y="675433"/>
                  </a:lnTo>
                  <a:close/>
                </a:path>
              </a:pathLst>
            </a:custGeom>
            <a:blipFill>
              <a:blip r:embed="rId2"/>
              <a:stretch>
                <a:fillRect t="-112466" b="-11246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178379" y="4229100"/>
            <a:ext cx="15931243" cy="11553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29"/>
              </a:lnSpc>
            </a:pPr>
            <a:r>
              <a:rPr lang="en-US" sz="5901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DBA CONTRIBUTIONS</a:t>
            </a:r>
          </a:p>
          <a:p>
            <a:pPr algn="ctr">
              <a:lnSpc>
                <a:spcPts val="3589"/>
              </a:lnSpc>
            </a:pPr>
            <a:r>
              <a:rPr lang="en-US" sz="3901" b="1">
                <a:solidFill>
                  <a:srgbClr val="042700"/>
                </a:solidFill>
                <a:latin typeface="Muli Bold"/>
                <a:ea typeface="Muli Bold"/>
                <a:cs typeface="Muli Bold"/>
                <a:sym typeface="Muli Bold"/>
              </a:rPr>
              <a:t>ACADEMIC CONTRIBUTION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004" y="6006601"/>
            <a:ext cx="5024676" cy="3181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39"/>
              </a:lnSpc>
            </a:pPr>
            <a:r>
              <a:rPr lang="en-US" sz="26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Theoretical</a:t>
            </a:r>
          </a:p>
          <a:p>
            <a:pPr algn="just">
              <a:lnSpc>
                <a:spcPts val="2759"/>
              </a:lnSpc>
            </a:pPr>
            <a:endParaRPr lang="en-US" sz="2699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Integrates:</a:t>
            </a:r>
          </a:p>
          <a:p>
            <a:pPr algn="just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Conflict Theory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Feminist Security Theory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Sustainable Livelihoods Theory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just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into a unified framework.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06530" y="6006601"/>
            <a:ext cx="5874940" cy="249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39"/>
              </a:lnSpc>
            </a:pPr>
            <a:r>
              <a:rPr lang="en-US" sz="26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Empirical</a:t>
            </a:r>
          </a:p>
          <a:p>
            <a:pPr algn="just">
              <a:lnSpc>
                <a:spcPts val="2759"/>
              </a:lnSpc>
            </a:pPr>
            <a:endParaRPr lang="en-US" sz="2699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Repositions women as: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59"/>
              </a:lnSpc>
            </a:pPr>
            <a:r>
              <a:rPr lang="en-US" sz="22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Economic actors and entrepreneurs</a:t>
            </a:r>
          </a:p>
          <a:p>
            <a:pPr algn="l">
              <a:lnSpc>
                <a:spcPts val="2759"/>
              </a:lnSpc>
            </a:pPr>
            <a:endParaRPr lang="en-US" sz="2299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rather than solely conflict victims.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408330" y="6006601"/>
            <a:ext cx="4850970" cy="249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39"/>
              </a:lnSpc>
            </a:pPr>
            <a:r>
              <a:rPr lang="en-US" sz="2699" b="1">
                <a:solidFill>
                  <a:srgbClr val="042700"/>
                </a:solidFill>
                <a:latin typeface="Poppins Bold"/>
                <a:ea typeface="Poppins Bold"/>
                <a:cs typeface="Poppins Bold"/>
                <a:sym typeface="Poppins Bold"/>
              </a:rPr>
              <a:t>Methodological</a:t>
            </a:r>
          </a:p>
          <a:p>
            <a:pPr algn="just">
              <a:lnSpc>
                <a:spcPts val="2759"/>
              </a:lnSpc>
            </a:pPr>
            <a:endParaRPr lang="en-US" sz="2699" b="1">
              <a:solidFill>
                <a:srgbClr val="0427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just">
              <a:lnSpc>
                <a:spcPts val="2759"/>
              </a:lnSpc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Identifies need for:</a:t>
            </a:r>
          </a:p>
          <a:p>
            <a:pPr algn="just">
              <a:lnSpc>
                <a:spcPts val="2759"/>
              </a:lnSpc>
            </a:pPr>
            <a:endParaRPr lang="en-US" sz="2299">
              <a:solidFill>
                <a:srgbClr val="0427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Longitudinal research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Firm-level analysis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042700"/>
                </a:solidFill>
                <a:latin typeface="Poppins"/>
                <a:ea typeface="Poppins"/>
                <a:cs typeface="Poppins"/>
                <a:sym typeface="Poppins"/>
              </a:rPr>
              <a:t>Causal evaluation methods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0" y="9463618"/>
            <a:ext cx="18288000" cy="823382"/>
            <a:chOff x="0" y="0"/>
            <a:chExt cx="4816593" cy="21685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816592" cy="216858"/>
            </a:xfrm>
            <a:custGeom>
              <a:avLst/>
              <a:gdLst/>
              <a:ahLst/>
              <a:cxnLst/>
              <a:rect l="l" t="t" r="r" b="b"/>
              <a:pathLst>
                <a:path w="4816592" h="216858">
                  <a:moveTo>
                    <a:pt x="0" y="0"/>
                  </a:moveTo>
                  <a:lnTo>
                    <a:pt x="4816592" y="0"/>
                  </a:lnTo>
                  <a:lnTo>
                    <a:pt x="4816592" y="216858"/>
                  </a:lnTo>
                  <a:lnTo>
                    <a:pt x="0" y="216858"/>
                  </a:lnTo>
                  <a:close/>
                </a:path>
              </a:pathLst>
            </a:custGeom>
            <a:solidFill>
              <a:srgbClr val="0427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8575"/>
              <a:ext cx="4816593" cy="188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840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13" b="-931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472913" y="943910"/>
            <a:ext cx="13342175" cy="1677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1"/>
              </a:lnSpc>
            </a:pPr>
            <a:r>
              <a:rPr lang="en-US" sz="7001" b="1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CONCLUSION AND FUTURE RESEARCH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72913" y="3265298"/>
            <a:ext cx="5888743" cy="4467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9"/>
              </a:lnSpc>
            </a:pPr>
            <a:r>
              <a:rPr lang="en-US" sz="22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</a:t>
            </a:r>
          </a:p>
          <a:p>
            <a:pPr algn="ctr">
              <a:lnSpc>
                <a:spcPts val="2759"/>
              </a:lnSpc>
            </a:pPr>
            <a:endParaRPr lang="en-US" sz="2299" b="1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Boko Haram's insurgency has: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Undermined livelihoods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Reduced economic opportunities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Increased vulnerability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759"/>
              </a:lnSpc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Yet women continue to demonstrate:</a:t>
            </a:r>
          </a:p>
          <a:p>
            <a:pPr algn="l">
              <a:lnSpc>
                <a:spcPts val="2759"/>
              </a:lnSpc>
            </a:pPr>
            <a:endParaRPr lang="en-US" sz="2299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Agency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Adaptability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Entrepreneurial resilience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046930" y="4122548"/>
            <a:ext cx="5768158" cy="2752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9"/>
              </a:lnSpc>
            </a:pPr>
            <a:r>
              <a:rPr lang="en-US" sz="22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Future Research Agenda</a:t>
            </a:r>
          </a:p>
          <a:p>
            <a:pPr algn="ctr">
              <a:lnSpc>
                <a:spcPts val="2759"/>
              </a:lnSpc>
            </a:pPr>
            <a:endParaRPr lang="en-US" sz="2299" b="1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Longitudinal studies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Intersectional analysis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Business resilience metrics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Impact evaluation of microfinance and livelihood interventions</a:t>
            </a:r>
          </a:p>
          <a:p>
            <a:pPr marL="496569" lvl="1" indent="-248284" algn="l">
              <a:lnSpc>
                <a:spcPts val="2759"/>
              </a:lnSpc>
              <a:buFont typeface="Arial"/>
              <a:buChar char="•"/>
            </a:pPr>
            <a:r>
              <a:rPr lang="en-US" sz="22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Firm- and market-level researc</a:t>
            </a:r>
            <a:r>
              <a:rPr lang="en-US" sz="22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0" y="8130724"/>
            <a:ext cx="18288000" cy="1334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28"/>
              </a:lnSpc>
              <a:spcBef>
                <a:spcPct val="0"/>
              </a:spcBef>
            </a:pPr>
            <a:r>
              <a:rPr lang="en-US" sz="22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Final Message</a:t>
            </a:r>
          </a:p>
          <a:p>
            <a:pPr algn="ctr">
              <a:lnSpc>
                <a:spcPts val="2555"/>
              </a:lnSpc>
              <a:spcBef>
                <a:spcPct val="0"/>
              </a:spcBef>
            </a:pPr>
            <a:endParaRPr lang="en-US" sz="2299" b="1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ctr">
              <a:lnSpc>
                <a:spcPts val="2555"/>
              </a:lnSpc>
              <a:spcBef>
                <a:spcPct val="0"/>
              </a:spcBef>
            </a:pPr>
            <a:r>
              <a:rPr lang="en-US" sz="2077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Sustainable recovery in Northeastern Nigeria requires moving beyond short-term coping mechanisms toward gender-responsive economic resilience and business sustainability.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828" b="-88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897231" y="2917327"/>
            <a:ext cx="14493539" cy="2233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372"/>
              </a:lnSpc>
            </a:pPr>
            <a:r>
              <a:rPr lang="en-US" sz="17795" b="1">
                <a:solidFill>
                  <a:srgbClr val="F0EFEF"/>
                </a:solidFill>
                <a:latin typeface="Muli Bold"/>
                <a:ea typeface="Muli Bold"/>
                <a:cs typeface="Muli Bold"/>
                <a:sym typeface="Muli Bold"/>
              </a:rPr>
              <a:t>THANK YOU.</a:t>
            </a:r>
          </a:p>
        </p:txBody>
      </p:sp>
      <p:sp>
        <p:nvSpPr>
          <p:cNvPr id="4" name="Freeform 4"/>
          <p:cNvSpPr/>
          <p:nvPr/>
        </p:nvSpPr>
        <p:spPr>
          <a:xfrm rot="5400000">
            <a:off x="16939127" y="772748"/>
            <a:ext cx="128441" cy="511904"/>
          </a:xfrm>
          <a:custGeom>
            <a:avLst/>
            <a:gdLst/>
            <a:ahLst/>
            <a:cxnLst/>
            <a:rect l="l" t="t" r="r" b="b"/>
            <a:pathLst>
              <a:path w="128441" h="511904">
                <a:moveTo>
                  <a:pt x="0" y="0"/>
                </a:moveTo>
                <a:lnTo>
                  <a:pt x="128442" y="0"/>
                </a:lnTo>
                <a:lnTo>
                  <a:pt x="128442" y="511904"/>
                </a:lnTo>
                <a:lnTo>
                  <a:pt x="0" y="51190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8913791"/>
            <a:ext cx="2617643" cy="6683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5"/>
              </a:lnSpc>
            </a:pPr>
            <a:r>
              <a:rPr lang="en-US" sz="2077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Student:</a:t>
            </a:r>
            <a:r>
              <a:rPr lang="en-US" sz="2077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Sabrina Reid </a:t>
            </a:r>
            <a:r>
              <a:rPr lang="en-US" sz="2077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 ID:</a:t>
            </a:r>
            <a:r>
              <a:rPr lang="en-US" sz="2077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1920873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79967" y="8913791"/>
            <a:ext cx="3962790" cy="344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5"/>
              </a:lnSpc>
            </a:pPr>
            <a:r>
              <a:rPr lang="en-US" sz="2077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1920873@student.uwtsd.ac.uk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014235" y="8913791"/>
            <a:ext cx="3962790" cy="6683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5"/>
              </a:lnSpc>
            </a:pPr>
            <a:r>
              <a:rPr lang="en-US" sz="2077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Lecturer: Dr Eno Amasi Maycock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296510" y="8913791"/>
            <a:ext cx="3962790" cy="344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5"/>
              </a:lnSpc>
            </a:pPr>
            <a:r>
              <a:rPr lang="en-US" sz="2077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Doctoral College @ UWTSD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6783</TotalTime>
  <Words>741</Words>
  <Application>Microsoft Office PowerPoint</Application>
  <PresentationFormat>Custom</PresentationFormat>
  <Paragraphs>240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Poppins</vt:lpstr>
      <vt:lpstr>Poppins Bold</vt:lpstr>
      <vt:lpstr>Arial</vt:lpstr>
      <vt:lpstr>Muli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Forest Nature Presentation</dc:title>
  <dc:creator>Eno Maycock</dc:creator>
  <cp:lastModifiedBy>Eno Maycock</cp:lastModifiedBy>
  <cp:revision>1</cp:revision>
  <dcterms:created xsi:type="dcterms:W3CDTF">2006-08-16T00:00:00Z</dcterms:created>
  <dcterms:modified xsi:type="dcterms:W3CDTF">2026-06-29T08:54:33Z</dcterms:modified>
  <dc:identifier>DAHL2O_lE4g</dc:identifier>
</cp:coreProperties>
</file>