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7654CD-EE86-4F3C-9F7A-ADA0D9EF1A3D}" v="1" dt="2025-03-22T14:29:33.1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2" d="100"/>
          <a:sy n="52" d="100"/>
        </p:scale>
        <p:origin x="122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2432E-E0AB-4006-645F-5B1F3C1664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65371D-993B-33D6-91C4-9FC7788BA0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0F17BA-2FEA-72F0-3818-A5F2D524F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7C5DC-D644-4F89-B5E3-4BE3421829B4}" type="datetimeFigureOut">
              <a:rPr lang="en-GB" smtClean="0"/>
              <a:t>22/03/2025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A1ABF2-567D-B36F-F589-4486F5365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8B37BD-3F68-7FCB-3478-69A2870F4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55AA3-F79C-4E7F-8683-87E245016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143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F97D0-E075-D90F-5AD5-F728F3B73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745BB-4E12-E08F-151F-33AB425BFD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9EB101-ECFF-ABD4-3838-19A82F12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7C5DC-D644-4F89-B5E3-4BE3421829B4}" type="datetimeFigureOut">
              <a:rPr lang="en-GB" smtClean="0"/>
              <a:t>22/03/2025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184861-B1CE-BF4A-BB67-7E213DBC7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8EA396-2622-B0A8-2E64-EA740BCDD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55AA3-F79C-4E7F-8683-87E245016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155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11155-5BD1-B9D8-1593-B841CA3C5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D1E574-4E87-51BC-C7F7-7BE1871333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6143B8-F3CB-0DC5-BED6-79823F388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7C5DC-D644-4F89-B5E3-4BE3421829B4}" type="datetimeFigureOut">
              <a:rPr lang="en-GB" smtClean="0"/>
              <a:t>22/03/2025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A52AF9-C2E4-EC9E-E92B-6095031C9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41D543-C0B9-0D28-1FD3-86047C5DE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55AA3-F79C-4E7F-8683-87E245016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9021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5B654-D1E3-D252-9C17-7C37BE9195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CB811-F055-EBA3-FC13-95E81DEC8C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3BE11F-4FEB-AA5C-60AF-5B55E20C1F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4EE90E-239B-CF57-9B1A-A6146AD3F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7C5DC-D644-4F89-B5E3-4BE3421829B4}" type="datetimeFigureOut">
              <a:rPr lang="en-GB" smtClean="0"/>
              <a:t>22/03/2025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B40058-3CED-D9F1-BCEE-7A6F82028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EC67BF-56E1-52AA-6A2F-F966B8527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55AA3-F79C-4E7F-8683-87E245016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190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52B82-99F2-0FC4-CC45-85026900B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E9EB84-48A8-82B4-852C-048CC5F83C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870F72-B108-CFD6-D9DA-A5D1E292CC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F8795C-B7DA-2EF8-DD88-0767F64BC9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E58075-8732-5A0C-8783-07B76436C3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A4ED79-673D-8A89-5835-0891A71E4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7C5DC-D644-4F89-B5E3-4BE3421829B4}" type="datetimeFigureOut">
              <a:rPr lang="en-GB" smtClean="0"/>
              <a:t>22/03/2025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0B913D-3494-3B94-A094-D3572E95B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E937C0D-2C5F-E4C4-3EB0-BC3E551521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55AA3-F79C-4E7F-8683-87E245016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742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BA3B0-C0E4-6FD0-B4B1-EA3F72FC7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FE2F03-3FE0-508B-0D03-7C50D2F81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7C5DC-D644-4F89-B5E3-4BE3421829B4}" type="datetimeFigureOut">
              <a:rPr lang="en-GB" smtClean="0"/>
              <a:t>22/03/2025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E6F6C3-3CD4-AB2C-3E03-0BA0DAC9A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D3D4D2-BAC6-963F-976F-02AA2D7C4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55AA3-F79C-4E7F-8683-87E245016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788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B622AF-E726-3776-DAC6-8434FD3A0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7C5DC-D644-4F89-B5E3-4BE3421829B4}" type="datetimeFigureOut">
              <a:rPr lang="en-GB" smtClean="0"/>
              <a:t>22/03/2025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820C4D-6909-0382-5EE1-6B450F301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2738C5-B3F3-49FF-7139-7EBB10BF3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55AA3-F79C-4E7F-8683-87E245016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843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8A3F0-3D5E-75A0-80D4-07BB72139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717B1-5460-9A84-CA27-2C0F232BC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7D0566-46A7-0046-4391-DFD5855389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12C77D-8052-6D9C-3142-AE9921EDD1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7C5DC-D644-4F89-B5E3-4BE3421829B4}" type="datetimeFigureOut">
              <a:rPr lang="en-GB" smtClean="0"/>
              <a:t>22/03/2025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2A4AE6-5C45-F5EF-D921-A2D359568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7B7875-092F-AC35-97E0-686FCDE83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55AA3-F79C-4E7F-8683-87E245016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14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B2FC2-0734-4DBE-0251-158D1FDFC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ED1FAE-67F0-3807-52E1-1D3862940B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996480-F860-DBA1-6AE7-5A2EE301C2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00F50C-84D8-98F8-2A20-F0E2F6C29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7C5DC-D644-4F89-B5E3-4BE3421829B4}" type="datetimeFigureOut">
              <a:rPr lang="en-GB" smtClean="0"/>
              <a:t>22/03/2025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DB8DB6-8E55-C7A0-2BF7-C32E1C7C3B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98C1D2-E340-1B3F-7C36-7AA2F77BC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55AA3-F79C-4E7F-8683-87E245016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600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8AFE4-CB23-365C-FF21-5AC3C7F4A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595BCB-5BA6-421D-8F4D-F081D2C201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BFFE96-37CD-FE2D-DCA0-98AFB2ABC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7C5DC-D644-4F89-B5E3-4BE3421829B4}" type="datetimeFigureOut">
              <a:rPr lang="en-GB" smtClean="0"/>
              <a:t>22/03/2025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605F2-DEF5-68E2-2C7F-945B3D4A0E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103E0-BCEB-7120-66C1-AE53C906F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55AA3-F79C-4E7F-8683-87E245016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065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2B9C482-F671-DF5F-0375-3A32212C9A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EE664D-471C-15DD-FAAC-569396492D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C4764B-C4E3-8BD7-F5F7-090797761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7C5DC-D644-4F89-B5E3-4BE3421829B4}" type="datetimeFigureOut">
              <a:rPr lang="en-GB" smtClean="0"/>
              <a:t>22/03/2025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9C16A1-27A7-8302-7B9F-5D345FD29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3BFBB5-3E29-CEAB-F107-6129B622B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955AA3-F79C-4E7F-8683-87E245016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35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84BCF2-CC33-880E-2067-E55A711A0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613695-FB73-5565-6C5C-7DB37119B8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BE7172-90D3-5029-BC58-35766B12EF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B7C5DC-D644-4F89-B5E3-4BE3421829B4}" type="datetimeFigureOut">
              <a:rPr lang="en-GB" smtClean="0"/>
              <a:t>22/03/2025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E89B58-C9C7-9E2E-F24F-A1D26CFD90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939720-221D-413B-ACE0-58AA326DC5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955AA3-F79C-4E7F-8683-87E2450166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874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6FD7672-78BE-4D6F-A711-2CDB79B52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4662" y="323519"/>
            <a:ext cx="4323899" cy="6212748"/>
          </a:xfrm>
          <a:custGeom>
            <a:avLst/>
            <a:gdLst>
              <a:gd name="connsiteX0" fmla="*/ 0 w 4323899"/>
              <a:gd name="connsiteY0" fmla="*/ 0 h 6212748"/>
              <a:gd name="connsiteX1" fmla="*/ 742501 w 4323899"/>
              <a:gd name="connsiteY1" fmla="*/ 0 h 6212748"/>
              <a:gd name="connsiteX2" fmla="*/ 4323899 w 4323899"/>
              <a:gd name="connsiteY2" fmla="*/ 0 h 6212748"/>
              <a:gd name="connsiteX3" fmla="*/ 4323899 w 4323899"/>
              <a:gd name="connsiteY3" fmla="*/ 2864954 h 6212748"/>
              <a:gd name="connsiteX4" fmla="*/ 880454 w 4323899"/>
              <a:gd name="connsiteY4" fmla="*/ 6212748 h 6212748"/>
              <a:gd name="connsiteX5" fmla="*/ 0 w 4323899"/>
              <a:gd name="connsiteY5" fmla="*/ 6212748 h 6212748"/>
              <a:gd name="connsiteX6" fmla="*/ 0 w 4323899"/>
              <a:gd name="connsiteY6" fmla="*/ 6210962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3899" h="6212748">
                <a:moveTo>
                  <a:pt x="0" y="0"/>
                </a:moveTo>
                <a:lnTo>
                  <a:pt x="742501" y="0"/>
                </a:lnTo>
                <a:lnTo>
                  <a:pt x="4323899" y="0"/>
                </a:lnTo>
                <a:lnTo>
                  <a:pt x="4323899" y="2864954"/>
                </a:lnTo>
                <a:lnTo>
                  <a:pt x="880454" y="6212748"/>
                </a:lnTo>
                <a:lnTo>
                  <a:pt x="0" y="6212748"/>
                </a:lnTo>
                <a:lnTo>
                  <a:pt x="0" y="6210962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ight Triangle 15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A62647B-1222-407C-8740-5A497612B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31ADF1-298C-92F8-A89D-9433101277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1222" y="806364"/>
            <a:ext cx="4233491" cy="2224393"/>
          </a:xfrm>
        </p:spPr>
        <p:txBody>
          <a:bodyPr anchor="b">
            <a:normAutofit fontScale="90000"/>
          </a:bodyPr>
          <a:lstStyle/>
          <a:p>
            <a:r>
              <a:rPr lang="en-GB" dirty="0"/>
              <a:t>Types of Writing: The Essay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6147F5-7E45-370F-17CC-E44BCB80B1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29293" y="3703249"/>
            <a:ext cx="3291840" cy="2339855"/>
          </a:xfrm>
        </p:spPr>
        <p:txBody>
          <a:bodyPr anchor="t">
            <a:normAutofit/>
          </a:bodyPr>
          <a:lstStyle/>
          <a:p>
            <a:pPr algn="l"/>
            <a:r>
              <a:rPr lang="en-GB" sz="2000" dirty="0"/>
              <a:t>Writing for University Module</a:t>
            </a:r>
          </a:p>
          <a:p>
            <a:pPr algn="l"/>
            <a:r>
              <a:rPr lang="en-GB" sz="2000" dirty="0" err="1"/>
              <a:t>Nurshen</a:t>
            </a:r>
            <a:r>
              <a:rPr lang="en-GB" sz="2000" dirty="0"/>
              <a:t> </a:t>
            </a:r>
            <a:r>
              <a:rPr lang="en-GB" sz="2000" dirty="0" err="1"/>
              <a:t>Ackapinar</a:t>
            </a:r>
            <a:endParaRPr lang="en-GB" sz="2000" dirty="0"/>
          </a:p>
          <a:p>
            <a:pPr algn="l"/>
            <a:r>
              <a:rPr lang="en-GB" sz="2000" dirty="0"/>
              <a:t>29/03/2025</a:t>
            </a:r>
          </a:p>
        </p:txBody>
      </p:sp>
      <p:pic>
        <p:nvPicPr>
          <p:cNvPr id="7" name="Picture 6" descr="A pen on a spiral notebook&#10;&#10;AI-generated content may be incorrect.">
            <a:extLst>
              <a:ext uri="{FF2B5EF4-FFF2-40B4-BE49-F238E27FC236}">
                <a16:creationId xmlns:a16="http://schemas.microsoft.com/office/drawing/2014/main" id="{2718E3C2-AA9F-5CE4-E2C0-81711953DF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6558" y="1562182"/>
            <a:ext cx="5604636" cy="3716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30849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21019A-644A-3AFE-B8F8-BAA620915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latin typeface="+mn-lt"/>
              </a:rPr>
              <a:t>Introduction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writing on a piece of paper&#10;&#10;AI-generated content may be incorrect.">
            <a:extLst>
              <a:ext uri="{FF2B5EF4-FFF2-40B4-BE49-F238E27FC236}">
                <a16:creationId xmlns:a16="http://schemas.microsoft.com/office/drawing/2014/main" id="{5186B8BA-A21C-3A93-5E84-3E975E66D5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295" y="2668199"/>
            <a:ext cx="5150277" cy="3427275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2242B1F-836E-14FB-13A5-031A4C53D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000" dirty="0"/>
              <a:t>At university, there are different types of academic writing.</a:t>
            </a:r>
          </a:p>
          <a:p>
            <a:r>
              <a:rPr lang="en-GB" sz="2000" dirty="0"/>
              <a:t>The essay is one of the most frequent types.</a:t>
            </a:r>
          </a:p>
          <a:p>
            <a:r>
              <a:rPr lang="en-GB" sz="2000" dirty="0"/>
              <a:t>Essays are used to explore, argue, analyse and reflect on ideas.</a:t>
            </a:r>
          </a:p>
          <a:p>
            <a:r>
              <a:rPr lang="en-GB" sz="2000" dirty="0"/>
              <a:t>Here is a presentation about the academic essay structure, function, and types.</a:t>
            </a:r>
          </a:p>
          <a:p>
            <a:endParaRPr lang="en-US" sz="20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79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9DC755-0971-D31B-9FA4-B7E63E6DE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What is an Essay?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sitting at a desk&#10;&#10;AI-generated content may be incorrect.">
            <a:extLst>
              <a:ext uri="{FF2B5EF4-FFF2-40B4-BE49-F238E27FC236}">
                <a16:creationId xmlns:a16="http://schemas.microsoft.com/office/drawing/2014/main" id="{25141BE7-E6A6-7B0A-7ADB-F8599093EA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989" y="2524715"/>
            <a:ext cx="5022889" cy="3714244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57B20A1-18D1-9D0E-FFFE-A48FF83F1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000" dirty="0"/>
              <a:t>A piece of writing that is organised.</a:t>
            </a:r>
          </a:p>
          <a:p>
            <a:r>
              <a:rPr lang="en-GB" sz="2000" dirty="0"/>
              <a:t>Makes an argument or case for a certain viewpoint.</a:t>
            </a:r>
          </a:p>
          <a:p>
            <a:r>
              <a:rPr lang="en-GB" sz="2000" dirty="0"/>
              <a:t>Evidence, Reasoning, and Critical Analysis</a:t>
            </a:r>
          </a:p>
          <a:p>
            <a:r>
              <a:rPr lang="en-GB" sz="2000" dirty="0"/>
              <a:t>A staple across disciplines at uni.</a:t>
            </a:r>
          </a:p>
          <a:p>
            <a:endParaRPr lang="en-US" sz="20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006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FA662E-2C8D-7C61-6190-A03790019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Purpose of an Essay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words&#10;&#10;AI-generated content may be incorrect.">
            <a:extLst>
              <a:ext uri="{FF2B5EF4-FFF2-40B4-BE49-F238E27FC236}">
                <a16:creationId xmlns:a16="http://schemas.microsoft.com/office/drawing/2014/main" id="{4CB55426-A819-93EF-86BA-353A8AE4EF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8008" y="2524715"/>
            <a:ext cx="4244850" cy="3714244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974C5D0-B262-870C-6FCA-23F7CC4C58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400" dirty="0"/>
              <a:t>Show some mastery over a subject</a:t>
            </a:r>
          </a:p>
          <a:p>
            <a:r>
              <a:rPr lang="en-GB" sz="2400" dirty="0"/>
              <a:t>Make and defend an argument.</a:t>
            </a:r>
          </a:p>
          <a:p>
            <a:r>
              <a:rPr lang="en-GB" sz="2400" dirty="0"/>
              <a:t>Critically engage with sources.</a:t>
            </a:r>
          </a:p>
          <a:p>
            <a:r>
              <a:rPr lang="en-GB" sz="2400" dirty="0"/>
              <a:t>Use clear and logically arranged ideas.</a:t>
            </a:r>
          </a:p>
          <a:p>
            <a:endParaRPr lang="en-US" sz="20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009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A98EFF-14CD-C2FB-7F84-4DA755E55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Basic Structure of an Essay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diagram of a structure&#10;&#10;AI-generated content may be incorrect.">
            <a:extLst>
              <a:ext uri="{FF2B5EF4-FFF2-40B4-BE49-F238E27FC236}">
                <a16:creationId xmlns:a16="http://schemas.microsoft.com/office/drawing/2014/main" id="{85B6CBEA-A911-9938-99B5-494A7DB3F1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989" y="2524715"/>
            <a:ext cx="5022889" cy="3714244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2D4566E-7417-4038-2C7B-1BAB48C9F4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anchor="ctr">
            <a:normAutofit lnSpcReduction="10000"/>
          </a:bodyPr>
          <a:lstStyle/>
          <a:p>
            <a:r>
              <a:rPr lang="en-GB" sz="2000" dirty="0"/>
              <a:t>Introduction :Introduces the topic</a:t>
            </a:r>
          </a:p>
          <a:p>
            <a:r>
              <a:rPr lang="en-GB" sz="2000" dirty="0"/>
              <a:t>or the main argument of the States thesis</a:t>
            </a:r>
          </a:p>
          <a:p>
            <a:r>
              <a:rPr lang="en-GB" sz="2000" dirty="0"/>
              <a:t>Body Paragraphs : The first paragraph expands on the key point ,</a:t>
            </a:r>
          </a:p>
          <a:p>
            <a:r>
              <a:rPr lang="en-GB" sz="2000" dirty="0"/>
              <a:t>Provides evidence, examples, and analysis</a:t>
            </a:r>
          </a:p>
          <a:p>
            <a:r>
              <a:rPr lang="en-GB" sz="2000" dirty="0"/>
              <a:t>Conclusion : Summarises the key points ,</a:t>
            </a:r>
          </a:p>
          <a:p>
            <a:r>
              <a:rPr lang="en-GB" sz="2000" dirty="0"/>
              <a:t>Restates the thesis in light of the evidence</a:t>
            </a:r>
          </a:p>
          <a:p>
            <a:endParaRPr lang="en-US" sz="20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932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99FE21-D311-EC0D-074F-26B4A0AE4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Types of Essays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sitting at a desk with a computer&#10;&#10;AI-generated content may be incorrect.">
            <a:extLst>
              <a:ext uri="{FF2B5EF4-FFF2-40B4-BE49-F238E27FC236}">
                <a16:creationId xmlns:a16="http://schemas.microsoft.com/office/drawing/2014/main" id="{82425613-A4F4-2100-40D4-09DE4EBC81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989" y="2524715"/>
            <a:ext cx="5022889" cy="3714244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BF08FD7-93CB-F2E2-9C3A-CBA62697C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000" dirty="0"/>
              <a:t>Expository Essay: This type of essay explains or describes a topic.</a:t>
            </a:r>
          </a:p>
          <a:p>
            <a:r>
              <a:rPr lang="en-GB" sz="2000" dirty="0"/>
              <a:t>Argumentative: Makes an argument and backs it up with evidence</a:t>
            </a:r>
          </a:p>
          <a:p>
            <a:r>
              <a:rPr lang="en-GB" sz="2000" dirty="0"/>
              <a:t>Analytical Essay: This examines an idea or issue by breaking it down into its parts</a:t>
            </a:r>
          </a:p>
          <a:p>
            <a:r>
              <a:rPr lang="en-GB" sz="2000" dirty="0"/>
              <a:t>Reflective Essay: Exploring personal experiences and learning.</a:t>
            </a:r>
          </a:p>
          <a:p>
            <a:r>
              <a:rPr lang="en-GB" sz="2000" dirty="0"/>
              <a:t>Discussion Essay: Discuss a phenomenon and give your opinions.</a:t>
            </a:r>
          </a:p>
          <a:p>
            <a:endParaRPr lang="en-US" sz="20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30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9E14DC-F53A-5DEC-B533-A255D6FC3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Academic Writing Features in Essays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notebook and pencils on a table&#10;&#10;AI-generated content may be incorrect.">
            <a:extLst>
              <a:ext uri="{FF2B5EF4-FFF2-40B4-BE49-F238E27FC236}">
                <a16:creationId xmlns:a16="http://schemas.microsoft.com/office/drawing/2014/main" id="{A591E4D8-384C-4EE1-2592-4D419F5151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295" y="2939759"/>
            <a:ext cx="5150277" cy="2884155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90E8395-7104-BA96-276F-E6DAB23BC9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400" dirty="0"/>
              <a:t>Formal tone and style.</a:t>
            </a:r>
          </a:p>
          <a:p>
            <a:r>
              <a:rPr lang="en-GB" sz="2400" dirty="0"/>
              <a:t>Well-defined thesis and logical structure.</a:t>
            </a:r>
          </a:p>
          <a:p>
            <a:r>
              <a:rPr lang="en-GB" sz="2400" dirty="0"/>
              <a:t>Utilisation of reliable sources and references</a:t>
            </a:r>
          </a:p>
          <a:p>
            <a:r>
              <a:rPr lang="en-GB" sz="2400" dirty="0"/>
              <a:t>Critical and objective analysis.</a:t>
            </a:r>
          </a:p>
          <a:p>
            <a:r>
              <a:rPr lang="en-GB" sz="2400" dirty="0"/>
              <a:t>Non-bias adopted (by exception to reflective essays).</a:t>
            </a:r>
          </a:p>
          <a:p>
            <a:endParaRPr lang="en-US" sz="20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2775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D80C9EF-3CC6-4ECC-9C2D-9D0396C96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246C9D-13F7-5E59-5EBA-FE1F85CB2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Common Essay Writing Tips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diagram of a common application&#10;&#10;AI-generated content may be incorrect.">
            <a:extLst>
              <a:ext uri="{FF2B5EF4-FFF2-40B4-BE49-F238E27FC236}">
                <a16:creationId xmlns:a16="http://schemas.microsoft.com/office/drawing/2014/main" id="{E62EC1F0-5F7D-23F5-5E2B-402C9E8598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5295" y="2524715"/>
            <a:ext cx="5150277" cy="3714244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41F79C0-D680-7E3B-1B98-E91ECEA08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400" dirty="0"/>
              <a:t> Understand the question key.</a:t>
            </a:r>
          </a:p>
          <a:p>
            <a:r>
              <a:rPr lang="en-GB" sz="2400" dirty="0"/>
              <a:t>Plan before writing.</a:t>
            </a:r>
          </a:p>
          <a:p>
            <a:r>
              <a:rPr lang="en-GB" sz="2400" dirty="0"/>
              <a:t>Stay focused on the thesis.</a:t>
            </a:r>
          </a:p>
          <a:p>
            <a:r>
              <a:rPr lang="en-GB" sz="2400" dirty="0"/>
              <a:t>Support points with evidence.</a:t>
            </a:r>
          </a:p>
          <a:p>
            <a:r>
              <a:rPr lang="en-GB" sz="2400" dirty="0"/>
              <a:t>Edit and proofread </a:t>
            </a:r>
            <a:r>
              <a:rPr lang="en-GB" sz="2400" dirty="0" err="1"/>
              <a:t>carefull</a:t>
            </a:r>
            <a:endParaRPr lang="en-GB" sz="2400" dirty="0"/>
          </a:p>
          <a:p>
            <a:endParaRPr lang="en-US" sz="20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485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D80C9EF-3CC6-4ECC-9C2D-9D0396C96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95060F-68D4-38A0-A4F8-8B037DF59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References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omputer screen with text on it&#10;&#10;AI-generated content may be incorrect.">
            <a:extLst>
              <a:ext uri="{FF2B5EF4-FFF2-40B4-BE49-F238E27FC236}">
                <a16:creationId xmlns:a16="http://schemas.microsoft.com/office/drawing/2014/main" id="{596E8569-6F8A-D643-F1B0-12A8061DA4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635295" y="2524715"/>
            <a:ext cx="5150277" cy="3714244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3A98F774-0C9A-F2BB-7E34-19031C2843C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06430" y="2393067"/>
            <a:ext cx="4530897" cy="409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Cottrell, S. (2019).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 Study Skills Handbook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(5th ed.). Red Globe Press.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Bailey, S. (2018).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Academic Writing: A Handbook for International Students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(5th ed.). Routledge.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University of Manchester (n.d.).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Academic Phrase bank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Retrieved from: https://www.phrasebank.manchester.ac.uk/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University of Leeds (n.d.).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Essay writing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 Retrieved from: https://library.leeds.ac.uk/skills</a:t>
            </a:r>
          </a:p>
        </p:txBody>
      </p:sp>
    </p:spTree>
    <p:extLst>
      <p:ext uri="{BB962C8B-B14F-4D97-AF65-F5344CB8AC3E}">
        <p14:creationId xmlns:p14="http://schemas.microsoft.com/office/powerpoint/2010/main" val="42924313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402</Words>
  <Application>Microsoft Office PowerPoint</Application>
  <PresentationFormat>Widescreen</PresentationFormat>
  <Paragraphs>49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Types of Writing: The Essay</vt:lpstr>
      <vt:lpstr>Introduction</vt:lpstr>
      <vt:lpstr>What is an Essay?</vt:lpstr>
      <vt:lpstr>Purpose of an Essay</vt:lpstr>
      <vt:lpstr>Basic Structure of an Essay</vt:lpstr>
      <vt:lpstr>Types of Essays</vt:lpstr>
      <vt:lpstr>Academic Writing Features in Essays</vt:lpstr>
      <vt:lpstr>Common Essay Writing Tips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2025-03-22T14:29:33Z</dcterms:created>
  <dcterms:modified xsi:type="dcterms:W3CDTF">2025-03-22T14:29:52Z</dcterms:modified>
</cp:coreProperties>
</file>