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E9FCF6-68F7-461B-ABF9-18038713C3D8}" v="1" dt="2023-05-13T09:09:03.4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dalina Blaglosov" userId="2631707777ba169b" providerId="LiveId" clId="{F0E9FCF6-68F7-461B-ABF9-18038713C3D8}"/>
    <pc:docChg chg="custSel addSld delSld modSld">
      <pc:chgData name="Madalina Blaglosov" userId="2631707777ba169b" providerId="LiveId" clId="{F0E9FCF6-68F7-461B-ABF9-18038713C3D8}" dt="2023-05-13T09:09:08.186" v="6" actId="2696"/>
      <pc:docMkLst>
        <pc:docMk/>
      </pc:docMkLst>
      <pc:sldChg chg="new del">
        <pc:chgData name="Madalina Blaglosov" userId="2631707777ba169b" providerId="LiveId" clId="{F0E9FCF6-68F7-461B-ABF9-18038713C3D8}" dt="2023-05-13T09:09:08.186" v="6" actId="2696"/>
        <pc:sldMkLst>
          <pc:docMk/>
          <pc:sldMk cId="1573582611" sldId="256"/>
        </pc:sldMkLst>
      </pc:sldChg>
      <pc:sldChg chg="modSp add mod">
        <pc:chgData name="Madalina Blaglosov" userId="2631707777ba169b" providerId="LiveId" clId="{F0E9FCF6-68F7-461B-ABF9-18038713C3D8}" dt="2023-05-13T09:09:03.719" v="5" actId="27636"/>
        <pc:sldMkLst>
          <pc:docMk/>
          <pc:sldMk cId="3557910832" sldId="263"/>
        </pc:sldMkLst>
        <pc:spChg chg="mod">
          <ac:chgData name="Madalina Blaglosov" userId="2631707777ba169b" providerId="LiveId" clId="{F0E9FCF6-68F7-461B-ABF9-18038713C3D8}" dt="2023-05-13T09:09:03.719" v="5" actId="27636"/>
          <ac:spMkLst>
            <pc:docMk/>
            <pc:sldMk cId="3557910832" sldId="263"/>
            <ac:spMk id="2" creationId="{00000000-0000-0000-0000-000000000000}"/>
          </ac:spMkLst>
        </pc:spChg>
        <pc:spChg chg="mod">
          <ac:chgData name="Madalina Blaglosov" userId="2631707777ba169b" providerId="LiveId" clId="{F0E9FCF6-68F7-461B-ABF9-18038713C3D8}" dt="2023-05-13T09:09:03.706" v="3" actId="27636"/>
          <ac:spMkLst>
            <pc:docMk/>
            <pc:sldMk cId="3557910832" sldId="263"/>
            <ac:spMk id="3" creationId="{00000000-0000-0000-0000-000000000000}"/>
          </ac:spMkLst>
        </pc:spChg>
        <pc:spChg chg="mod">
          <ac:chgData name="Madalina Blaglosov" userId="2631707777ba169b" providerId="LiveId" clId="{F0E9FCF6-68F7-461B-ABF9-18038713C3D8}" dt="2023-05-13T09:09:03.696" v="2" actId="27636"/>
          <ac:spMkLst>
            <pc:docMk/>
            <pc:sldMk cId="3557910832" sldId="263"/>
            <ac:spMk id="4" creationId="{00000000-0000-0000-0000-000000000000}"/>
          </ac:spMkLst>
        </pc:spChg>
        <pc:spChg chg="mod">
          <ac:chgData name="Madalina Blaglosov" userId="2631707777ba169b" providerId="LiveId" clId="{F0E9FCF6-68F7-461B-ABF9-18038713C3D8}" dt="2023-05-13T09:09:03.719" v="4" actId="27636"/>
          <ac:spMkLst>
            <pc:docMk/>
            <pc:sldMk cId="3557910832" sldId="263"/>
            <ac:spMk id="11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C2CF7-9390-C53B-91A2-6E3CB86DDA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90D43-1707-084A-FF63-50772B4B91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2BB7AC-A9CA-5749-9263-5140CB8788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33D69-8B0F-4EA6-8426-3ABE2EE9DCB6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AEB4E5-8427-F1D4-B1F9-F37A5C64FA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F3C51C-2629-955A-7AC4-9AB236226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4DCB9-1609-498E-AF25-5EDEF8661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900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09467-12CC-D378-CDC8-1B71F51960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9C996-19E0-6B68-C724-7975DBCEB7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83DF55-66C5-939E-6CB3-F9F589B25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33D69-8B0F-4EA6-8426-3ABE2EE9DCB6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633F90-28E5-EB90-FABB-845217710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E1C4F8-35DA-167D-B2AC-32DC71516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4DCB9-1609-498E-AF25-5EDEF8661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33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FE817-0CE8-1A1A-7DFD-290161068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1D6A78-F6A4-7280-0BB6-E96803671F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D0B90-E072-EB28-EA06-2151D334F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33D69-8B0F-4EA6-8426-3ABE2EE9DCB6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E44FF-C086-AF89-94CC-9D1FDA6369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372470-07FA-BE33-AF74-753405A86E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4DCB9-1609-498E-AF25-5EDEF8661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111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551C9-EBF1-FAE4-CAC2-72FCE4F92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6EEEF-2FC1-C422-C608-F850CF93C4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E61636-0CFD-DACA-3E9B-B789E40FA9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334E2D-D51A-8616-3E5A-1AA5C3F5C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33D69-8B0F-4EA6-8426-3ABE2EE9DCB6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7D9EC6-E062-7B61-C01E-1561DFFA6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8F5527-0097-41B6-CEB2-F86D28DF5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4DCB9-1609-498E-AF25-5EDEF8661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20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0697C-CD8E-3E40-EE09-4DCACA248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0723A0-9DA4-307B-050F-72A33C5F40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0CACF-173C-E82B-2844-B2CA84AA98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857DE8-7B62-B14F-F854-14812402AB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3CF46A-DD4C-C35A-7A27-E54A8B4529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EAA31E-1AB6-FE75-623A-2C31ED31BF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33D69-8B0F-4EA6-8426-3ABE2EE9DCB6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357E36-BE55-8568-1E3E-ACB4D19B7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81ADFD-BBF4-5CED-52F1-0DFCF7D39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4DCB9-1609-498E-AF25-5EDEF8661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386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75211-DBB9-D729-E9D5-989BE648B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521CFD-A114-DDC2-B2D0-06DF8E9B2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33D69-8B0F-4EA6-8426-3ABE2EE9DCB6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60BC95-D6AC-BDBA-9504-F8C57D08B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977015-8D8C-3D0B-029E-0A136BFC1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4DCB9-1609-498E-AF25-5EDEF8661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863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5E8000-CD82-3E6F-F99A-31B962D08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33D69-8B0F-4EA6-8426-3ABE2EE9DCB6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48073C-80D9-6753-F94B-36F605259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4E118D-B443-1D4D-7C40-7D2B5F159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4DCB9-1609-498E-AF25-5EDEF8661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181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92CC0-08B6-B701-20F9-0D107F122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234F9-7731-FF1E-FD12-2C967CE76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45C600-0E47-73BC-D3B8-D4355C190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42FD35-179B-097C-756E-08A50ECB2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33D69-8B0F-4EA6-8426-3ABE2EE9DCB6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D0FC2D-0803-BFD5-F182-711D5DAD5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B438FE-775D-BDDB-D843-9365F2A17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4DCB9-1609-498E-AF25-5EDEF8661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083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0AFD8-53ED-A506-20BF-AAAE061F8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B042CA4-9337-15C2-8778-A5D9F032A1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CE5435-220D-2BA7-B6F1-2CA423E4BD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C31E51-2298-0675-B32D-FFF32FE54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33D69-8B0F-4EA6-8426-3ABE2EE9DCB6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22CE23-641B-B32F-68E4-45C839253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7E2435-31B3-D896-3481-F091267026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4DCB9-1609-498E-AF25-5EDEF8661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180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BA8AA-FD7A-C0C3-C4DF-C87E8972D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C87BD2-6498-7F5D-0ED0-60EF1A047B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7FED6C-08EF-DF5B-19D4-1E1A38980D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33D69-8B0F-4EA6-8426-3ABE2EE9DCB6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052185-EA03-4ED7-E59A-FE89162FB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9EFA89-E19E-8C5B-2C21-39DDE9B95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4DCB9-1609-498E-AF25-5EDEF8661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021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DC06CF-680E-9A23-973A-C59B651E2E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193754-E534-3321-EC47-D407FD591A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92899E-9DE5-C611-245A-DB64198678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33D69-8B0F-4EA6-8426-3ABE2EE9DCB6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9644D9-3B2F-6477-9DEB-BA124158F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BA53-D9DD-2A63-D4D8-318DEEC76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4DCB9-1609-498E-AF25-5EDEF8661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86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3160EF-C786-6E52-A7BA-DBFC8CD43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625513-CCB6-0A6C-ACBE-DBA7745764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3DDB22-527E-1CE7-D3C6-DD09E58343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533D69-8B0F-4EA6-8426-3ABE2EE9DCB6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42FA00-2969-8E3D-AB0C-7DF673B70E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E96C90-4D34-8402-BA8D-B1977B4FD0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A4DCB9-1609-498E-AF25-5EDEF8661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881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6860" y="88988"/>
            <a:ext cx="5068397" cy="756611"/>
          </a:xfrm>
          <a:solidFill>
            <a:srgbClr val="00CCFF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en-US" sz="32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Tesla Business Model Canvas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1181" y="957814"/>
            <a:ext cx="2687389" cy="1403797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algn="just"/>
            <a:r>
              <a:rPr lang="en-US" sz="1400" i="1" dirty="0"/>
              <a:t>Customer Segments</a:t>
            </a:r>
            <a:endParaRPr lang="en-US" sz="1400" dirty="0"/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1300" dirty="0"/>
              <a:t>The consumer market includes electric vehicle buyers who can afford cutting-edge technologies.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1300" dirty="0"/>
              <a:t>Commercial Market: Ride-hailing and delivery companies that </a:t>
            </a:r>
            <a:r>
              <a:rPr lang="en-US" sz="1300" dirty="0" err="1"/>
              <a:t>prioritise</a:t>
            </a:r>
            <a:r>
              <a:rPr lang="en-US" sz="1300" dirty="0"/>
              <a:t> sustainability and innovation.</a:t>
            </a:r>
          </a:p>
          <a:p>
            <a:endParaRPr lang="en-US" dirty="0"/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3000779" y="957815"/>
            <a:ext cx="2936382" cy="210403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47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i="1" dirty="0"/>
              <a:t>Value Proposition:</a:t>
            </a:r>
            <a:endParaRPr lang="en-US" dirty="0"/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dirty="0"/>
              <a:t>Tesla's research and development has led to cutting-edge electric powertrain, battery, and self-driving technologies.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dirty="0"/>
              <a:t>Environmental Sustainability: Tesla automobiles are eco-friendly and don't pollute, therefore environmentally conscious customers and businesses pick them.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dirty="0"/>
              <a:t>Premium Design and Performance: Tesla's cars are sleek and stylish, with high-performance features comparable to gasoline-powered cars.</a:t>
            </a:r>
          </a:p>
          <a:p>
            <a:endParaRPr lang="en-US" dirty="0"/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6101366" y="284066"/>
            <a:ext cx="2922432" cy="128715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47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i="1" dirty="0"/>
              <a:t>Channels:</a:t>
            </a:r>
            <a:endParaRPr lang="en-US" dirty="0"/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dirty="0"/>
              <a:t>Tesla's website and stores enable customers purchase cars and learn about the company's innovations.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dirty="0"/>
              <a:t>Partnerships: Tesla may work with other innovative and sustainable companies. Energy and technology enterprises are examples.</a:t>
            </a:r>
          </a:p>
          <a:p>
            <a:endParaRPr lang="en-US" dirty="0"/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9149907" y="262355"/>
            <a:ext cx="2948192" cy="1308868"/>
          </a:xfrm>
          <a:prstGeom prst="rect">
            <a:avLst/>
          </a:prstGeom>
          <a:solidFill>
            <a:srgbClr val="FF99FF"/>
          </a:solidFill>
          <a:ln>
            <a:solidFill>
              <a:srgbClr val="FF99FF"/>
            </a:solidFill>
          </a:ln>
        </p:spPr>
        <p:txBody>
          <a:bodyPr vert="horz" lIns="91440" tIns="45720" rIns="91440" bIns="45720" rtlCol="0">
            <a:normAutofit fontScale="47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i="1" dirty="0"/>
              <a:t>Customer Relationships:</a:t>
            </a:r>
            <a:endParaRPr lang="en-US" dirty="0"/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dirty="0"/>
              <a:t>Personal care Tesla's </a:t>
            </a:r>
            <a:r>
              <a:rPr lang="en-US" dirty="0" err="1"/>
              <a:t>personalised</a:t>
            </a:r>
            <a:r>
              <a:rPr lang="en-US" dirty="0"/>
              <a:t> customer service improves the consumer experience.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dirty="0"/>
              <a:t>Building Community Tesla's usage of social media and events to build community may improve customer loyalty and feedback.</a:t>
            </a:r>
          </a:p>
          <a:p>
            <a:endParaRPr lang="en-US" dirty="0"/>
          </a:p>
        </p:txBody>
      </p:sp>
      <p:sp>
        <p:nvSpPr>
          <p:cNvPr id="7" name="Subtitle 2"/>
          <p:cNvSpPr txBox="1">
            <a:spLocks/>
          </p:cNvSpPr>
          <p:nvPr/>
        </p:nvSpPr>
        <p:spPr>
          <a:xfrm>
            <a:off x="2991709" y="3200122"/>
            <a:ext cx="2922432" cy="172909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47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i="1" dirty="0"/>
              <a:t>Revenue Streams:</a:t>
            </a:r>
            <a:endParaRPr lang="en-US" dirty="0"/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dirty="0"/>
              <a:t>Direct Tesla Car Sales Tesla sells directly to businesses and people.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dirty="0"/>
              <a:t>Items Tesla offers solar panels and batteries, which might provide more revenue.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dirty="0"/>
              <a:t>Self-Driving: Tesla's self-driving capabilities might be marketed as a more expensive upgrade, increasing revenue.</a:t>
            </a:r>
          </a:p>
          <a:p>
            <a:pPr algn="just"/>
            <a:endParaRPr lang="en-US" dirty="0"/>
          </a:p>
        </p:txBody>
      </p:sp>
      <p:sp>
        <p:nvSpPr>
          <p:cNvPr id="8" name="Subtitle 2"/>
          <p:cNvSpPr txBox="1">
            <a:spLocks/>
          </p:cNvSpPr>
          <p:nvPr/>
        </p:nvSpPr>
        <p:spPr>
          <a:xfrm>
            <a:off x="9175667" y="3133297"/>
            <a:ext cx="2922432" cy="1807937"/>
          </a:xfrm>
          <a:prstGeom prst="rect">
            <a:avLst/>
          </a:prstGeom>
          <a:solidFill>
            <a:srgbClr val="FF9999"/>
          </a:solidFill>
        </p:spPr>
        <p:txBody>
          <a:bodyPr vert="horz" lIns="91440" tIns="45720" rIns="91440" bIns="45720" rtlCol="0">
            <a:normAutofit fontScale="47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i="1" dirty="0"/>
              <a:t>Key Resources:</a:t>
            </a:r>
            <a:endParaRPr lang="en-US" dirty="0"/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dirty="0"/>
              <a:t>Tesla's greatest strength is its ability to innovate in the automotive industry, and it has focused on electric powertrains and autonomous driving.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dirty="0"/>
              <a:t>Manufacturing Plants Tesla mass-produces cars in its own factories.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dirty="0"/>
              <a:t>Human Capital: Tesla's engineers and designers help develop its innovations.</a:t>
            </a:r>
          </a:p>
          <a:p>
            <a:pPr algn="just"/>
            <a:endParaRPr lang="en-US" dirty="0"/>
          </a:p>
        </p:txBody>
      </p:sp>
      <p:sp>
        <p:nvSpPr>
          <p:cNvPr id="9" name="Subtitle 2"/>
          <p:cNvSpPr txBox="1">
            <a:spLocks/>
          </p:cNvSpPr>
          <p:nvPr/>
        </p:nvSpPr>
        <p:spPr>
          <a:xfrm>
            <a:off x="6143228" y="2928283"/>
            <a:ext cx="2922432" cy="201295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47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i="1" dirty="0"/>
              <a:t>Key Activities:</a:t>
            </a:r>
            <a:endParaRPr lang="en-US" dirty="0"/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dirty="0"/>
              <a:t>R&amp;D: Tesla has to keep pouring money into R&amp;D if it wants to keep up with the competition and create groundbreaking new products.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dirty="0"/>
              <a:t>Manufacturing and Supply Chain: Tesla must ensure that its manufacturing processes and supply chain are efficient and cost-effective.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dirty="0"/>
              <a:t>Marketing and Sales: Tesla must market its innovations effectively to attract customers and generate sales.</a:t>
            </a:r>
          </a:p>
          <a:p>
            <a:pPr algn="just"/>
            <a:endParaRPr lang="en-US" dirty="0"/>
          </a:p>
        </p:txBody>
      </p:sp>
      <p:sp>
        <p:nvSpPr>
          <p:cNvPr id="10" name="Subtitle 2"/>
          <p:cNvSpPr txBox="1">
            <a:spLocks/>
          </p:cNvSpPr>
          <p:nvPr/>
        </p:nvSpPr>
        <p:spPr>
          <a:xfrm>
            <a:off x="2991709" y="5041430"/>
            <a:ext cx="9106390" cy="1796898"/>
          </a:xfrm>
          <a:prstGeom prst="rect">
            <a:avLst/>
          </a:prstGeom>
          <a:solidFill>
            <a:srgbClr val="CCFF66"/>
          </a:solidFill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900" i="1" dirty="0"/>
              <a:t>Key Partners:</a:t>
            </a:r>
            <a:endParaRPr lang="en-US" sz="900" dirty="0"/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900" dirty="0"/>
              <a:t>Research &amp; Development Tesla must keep investing in R&amp;D to stay ahead of its competitors and generate innovative new products.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900" dirty="0"/>
              <a:t>Tesla must ensure its manufacturing and supply chain are efficient and cost-effective. Marketing and Sales: Tesla must promote its products to attract customers and generate income.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900" dirty="0"/>
              <a:t>Key Partners: Suppliers Tesla gets its raw materials and components from its vendors. Tesla, Inc. joined LG </a:t>
            </a:r>
            <a:r>
              <a:rPr lang="en-US" sz="900" dirty="0" err="1"/>
              <a:t>Chem</a:t>
            </a:r>
            <a:r>
              <a:rPr lang="en-US" sz="900" dirty="0"/>
              <a:t> Ltd. and CATL in 2020 to develop electric car batteries.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900" dirty="0"/>
              <a:t>Tech partners Tesla may cooperate with other tech companies to improve its autonomous driving and battery technology.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900" dirty="0"/>
              <a:t>Tesla's strategic partnership enabled the first Model S fleet reservation and global lease possibilities. Retail Partners Retail collaborations help Tesla expand its market and attract new customers.</a:t>
            </a:r>
          </a:p>
          <a:p>
            <a:pPr algn="just"/>
            <a:endParaRPr lang="en-US" sz="900" dirty="0"/>
          </a:p>
        </p:txBody>
      </p:sp>
      <p:sp>
        <p:nvSpPr>
          <p:cNvPr id="11" name="Subtitle 2"/>
          <p:cNvSpPr txBox="1">
            <a:spLocks/>
          </p:cNvSpPr>
          <p:nvPr/>
        </p:nvSpPr>
        <p:spPr>
          <a:xfrm>
            <a:off x="161181" y="3827914"/>
            <a:ext cx="2687389" cy="1974516"/>
          </a:xfrm>
          <a:prstGeom prst="rect">
            <a:avLst/>
          </a:prstGeom>
          <a:solidFill>
            <a:srgbClr val="66FFCC"/>
          </a:solidFill>
        </p:spPr>
        <p:txBody>
          <a:bodyPr vert="horz" lIns="91440" tIns="45720" rIns="91440" bIns="45720" rtlCol="0">
            <a:normAutofit fontScale="47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2500" i="1" dirty="0"/>
              <a:t>Cost Structure:</a:t>
            </a:r>
            <a:endParaRPr lang="en-US" sz="2500" dirty="0"/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dirty="0"/>
              <a:t>Research &amp; Development Tesla invests much in R&amp;D because it must stay ahead of the competition.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dirty="0"/>
              <a:t>Manufacturer-supplier chain Materials, facilities, and logistics are manufacturing and supply chain costs.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dirty="0"/>
              <a:t>Marketing and Sales: Tesla must spend much in marketing and sales to attract and retain customers.</a:t>
            </a:r>
          </a:p>
          <a:p>
            <a:endParaRPr lang="en-US" dirty="0"/>
          </a:p>
        </p:txBody>
      </p:sp>
      <p:pic>
        <p:nvPicPr>
          <p:cNvPr id="1026" name="Picture 2" descr="https://bstrategyhub.com/wp-content/uploads/2020/02/image-8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15" y="2370186"/>
            <a:ext cx="2668755" cy="1383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atent wall in Tesla HQ, which was removed to support Open source movemen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840" y="5640946"/>
            <a:ext cx="2668755" cy="1030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esla tests new direct factory-to-customer delivery, Elon Musk personally  delivers a Model 3 | Electre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5667" y="1668299"/>
            <a:ext cx="2922432" cy="1367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n the case of Tesla Motors, the successful and efficient distribution  channel is vital for the promotion of its new model and attraction of the  targeted audience. - 556 Words | Research Paper Exampl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3228" y="1659711"/>
            <a:ext cx="2922431" cy="1041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Tesla - YouTub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14" y="70761"/>
            <a:ext cx="878478" cy="87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79108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516</Words>
  <Application>Microsoft Office PowerPoint</Application>
  <PresentationFormat>Widescreen</PresentationFormat>
  <Paragraphs>36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Tesla Business Model Canvas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Tesla Business Model Canvas </dc:title>
  <dc:creator>Madalina Blaglosov</dc:creator>
  <cp:lastModifiedBy>Madalina Blaglosov</cp:lastModifiedBy>
  <cp:revision>1</cp:revision>
  <dcterms:created xsi:type="dcterms:W3CDTF">2023-05-13T09:08:57Z</dcterms:created>
  <dcterms:modified xsi:type="dcterms:W3CDTF">2023-05-13T09:09:17Z</dcterms:modified>
</cp:coreProperties>
</file>