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60" r:id="rId7"/>
    <p:sldId id="265" r:id="rId8"/>
    <p:sldId id="283" r:id="rId9"/>
    <p:sldId id="259" r:id="rId10"/>
    <p:sldId id="285" r:id="rId11"/>
    <p:sldId id="264" r:id="rId12"/>
    <p:sldId id="267" r:id="rId13"/>
    <p:sldId id="270" r:id="rId14"/>
    <p:sldId id="263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717" autoAdjust="0"/>
  </p:normalViewPr>
  <p:slideViewPr>
    <p:cSldViewPr snapToGrid="0">
      <p:cViewPr>
        <p:scale>
          <a:sx n="79" d="100"/>
          <a:sy n="79" d="100"/>
        </p:scale>
        <p:origin x="0" y="26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F3AA588-D935-4316-8F60-7030F7221691}" type="datetime1">
              <a:rPr lang="en-GB" smtClean="0"/>
              <a:t>24/02/2025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0AC623C-86E0-4A85-83FB-F4A716956F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B4B90-5A51-4008-B8B1-FF1256259E7D}" type="datetime1">
              <a:rPr lang="en-GB" smtClean="0"/>
              <a:pPr/>
              <a:t>24/02/2025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7D7554-D10C-4E29-B8E6-BB7111FA614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764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37D7554-D10C-4E29-B8E6-BB7111FA61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835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854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53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72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B0C2C-F7C9-5C7D-C1A1-3B0CCAF1D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2EA9CC-7A5C-72BB-CC44-7FB97243D2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9840E2-855A-4539-7012-AFAE2085B8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2500A4-1A94-01C4-5196-2E1BB5A26A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3990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073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662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08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7D7554-D10C-4E29-B8E6-BB7111FA61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368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65C9C5B-BBA9-42AB-806E-92FC22E19CBA}"/>
              </a:ext>
            </a:extLst>
          </p:cNvPr>
          <p:cNvSpPr/>
          <p:nvPr userDrawn="1"/>
        </p:nvSpPr>
        <p:spPr>
          <a:xfrm>
            <a:off x="-1" y="0"/>
            <a:ext cx="90374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30CF48-DD5D-4C81-BA7E-470DCBA61E6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E08E4E-686B-490D-8EA1-DDC9F1BC7C24}"/>
              </a:ext>
            </a:extLst>
          </p:cNvPr>
          <p:cNvCxnSpPr>
            <a:cxnSpLocks/>
          </p:cNvCxnSpPr>
          <p:nvPr userDrawn="1"/>
        </p:nvCxnSpPr>
        <p:spPr>
          <a:xfrm>
            <a:off x="739466" y="0"/>
            <a:ext cx="0" cy="6187736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C78B2B3F-3573-4632-872A-ADB36AF4125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rtlCol="0"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FF5EE2F-D68A-4C3C-A342-4C0CE6CE20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date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DB723-8435-4F35-BF55-AFB7DC8FD4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67580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F5ED5F1-A62B-4555-807E-91FAE1443CC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60F5-07EA-4D8F-AAFA-0F48CB785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D4C42-D293-4981-BA06-A4638BEE1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E9D98-F221-47DC-AE55-8165BB7A3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4C3D64C-77F6-4601-B573-9A9B6E23BB6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D17CD-E6D2-4329-B271-1E59AA98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3684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The Present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CD5AE0D9-6B20-4F29-A35B-2A00C25FF8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C56C8-D828-4A31-A5B9-CF1AEFA7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71846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B0264-B3C3-46A0-80DD-67C59DB2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3C3B-0FFE-494C-B4AC-477B6A9D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85A10A-1880-4D4E-A99B-1C19043F2A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name</a:t>
            </a:r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24F1FC7-2617-499A-8CB8-B61FC7D9B7B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169A36-7DEF-42D4-850F-59A3233F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834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ADB6D5-97B3-42ED-B8C7-5AD951CB8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729133" y="2551471"/>
            <a:ext cx="346286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B7B60A-1B6C-4E40-94D7-AE1BD371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48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FE3E-14BB-4DC6-A806-1E62C1D2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EFD7EF65-6DE9-4029-B3A0-F08E11BC9E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123B9F8E-DAD6-45B2-B55B-B070484318C3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F9177-0C51-4496-B5AE-7ED4F8F3A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035F-C837-4CCA-BB19-CE656F05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E2F927-F23D-4ABB-BEC9-11C2CC69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244728-2BE1-4CB4-A19E-903E75BD8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71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109947-4B08-4C56-B65B-A6FDFEF47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510815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7A38D-E82D-42F1-A188-30F49DD5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978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1205ABD4-5AFD-4B99-8836-D12AA42FCC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80A53F-EFDF-40A3-B9E3-58EB0D3F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14" name="Content Placeholder 15">
            <a:extLst>
              <a:ext uri="{FF2B5EF4-FFF2-40B4-BE49-F238E27FC236}">
                <a16:creationId xmlns:a16="http://schemas.microsoft.com/office/drawing/2014/main" id="{F547C10E-8A59-4B22-ADF0-994850F759D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9DE00E7-8296-408A-905C-ECBA407C8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00B3723-B30F-4BDB-A030-4B06ADE7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FA9AB-9D34-43A5-947E-835D7FE2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44523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40FD269-E069-45DA-B668-BE984BFA32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B9DE71-7B7A-4473-ABD8-99575CAF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1C9B-284B-4C89-8743-52285AC95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C1FE06-5B3A-40E2-82AA-E4516ED2D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ACE5847-B709-473D-A366-54ADA852FFA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rtlCol="0"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B1850-15F7-414E-B8F6-3A5B3D10B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 rtlCol="0"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r" rtl="0">
              <a:spcBef>
                <a:spcPts val="100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0568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ypothesi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FA8B4-F9F3-4FF5-B11F-483A1B95E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7B8F04-28A5-462E-86DE-06C37E405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B2DAE-4645-4AA0-87C9-39874FDBD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6" name="Content Placeholder 15">
            <a:extLst>
              <a:ext uri="{FF2B5EF4-FFF2-40B4-BE49-F238E27FC236}">
                <a16:creationId xmlns:a16="http://schemas.microsoft.com/office/drawing/2014/main" id="{3BB9146A-68F5-433B-8411-A12C7C8F78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70974D-DE65-42B3-BEB4-235503245B26}"/>
              </a:ext>
            </a:extLst>
          </p:cNvPr>
          <p:cNvSpPr/>
          <p:nvPr userDrawn="1"/>
        </p:nvSpPr>
        <p:spPr>
          <a:xfrm>
            <a:off x="6360072" y="924801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Content Placeholder 15">
            <a:extLst>
              <a:ext uri="{FF2B5EF4-FFF2-40B4-BE49-F238E27FC236}">
                <a16:creationId xmlns:a16="http://schemas.microsoft.com/office/drawing/2014/main" id="{5BA888A7-F91E-4923-AB10-31BEF8C2FEB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803CCC-79BF-4752-81AA-D68AB023A6B6}"/>
              </a:ext>
            </a:extLst>
          </p:cNvPr>
          <p:cNvSpPr/>
          <p:nvPr userDrawn="1"/>
        </p:nvSpPr>
        <p:spPr>
          <a:xfrm>
            <a:off x="6360072" y="3584028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ECBC35A-FE4E-467A-A20D-9063B371C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03095" y="0"/>
            <a:ext cx="0" cy="370473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A4FC0018-1CBF-4BC0-BE79-B983651D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rtlCol="0"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744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ercentage of Communication Tools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6ACE2-BA16-48C7-A451-845668BC0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B479B-4CEB-47DB-903C-2E2D2445E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6F2130-E7AA-4706-B388-47F7E032B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7311573-5DB1-44CE-818B-9E5F570408F1}"/>
              </a:ext>
            </a:extLst>
          </p:cNvPr>
          <p:cNvSpPr/>
          <p:nvPr userDrawn="1"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Content Placeholder 15">
            <a:extLst>
              <a:ext uri="{FF2B5EF4-FFF2-40B4-BE49-F238E27FC236}">
                <a16:creationId xmlns:a16="http://schemas.microsoft.com/office/drawing/2014/main" id="{6E328664-C733-476A-81C6-2A0B15B001A1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29158" y="2838122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Content Placeholder 15">
            <a:extLst>
              <a:ext uri="{FF2B5EF4-FFF2-40B4-BE49-F238E27FC236}">
                <a16:creationId xmlns:a16="http://schemas.microsoft.com/office/drawing/2014/main" id="{4DA6C57C-E2CB-484E-94E6-9AB8DC7DB4C5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2029158" y="3379435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Content Placeholder 15">
            <a:extLst>
              <a:ext uri="{FF2B5EF4-FFF2-40B4-BE49-F238E27FC236}">
                <a16:creationId xmlns:a16="http://schemas.microsoft.com/office/drawing/2014/main" id="{97E74E6E-CDEF-424A-B7CE-5B34A0AC34D6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029158" y="3928699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Content Placeholder 15">
            <a:extLst>
              <a:ext uri="{FF2B5EF4-FFF2-40B4-BE49-F238E27FC236}">
                <a16:creationId xmlns:a16="http://schemas.microsoft.com/office/drawing/2014/main" id="{E7A1AA76-7517-4C53-B2A4-EE8B1C6ADDD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2029158" y="4476966"/>
            <a:ext cx="1786759" cy="430923"/>
          </a:xfrm>
          <a:prstGeom prst="rect">
            <a:avLst/>
          </a:prstGeom>
        </p:spPr>
        <p:txBody>
          <a:bodyPr rtlCol="0" anchor="t"/>
          <a:lstStyle>
            <a:lvl1pPr marL="0" indent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2">
            <a:extLst>
              <a:ext uri="{FF2B5EF4-FFF2-40B4-BE49-F238E27FC236}">
                <a16:creationId xmlns:a16="http://schemas.microsoft.com/office/drawing/2014/main" id="{273C9D83-2282-43F4-BB54-7CDA96B4556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98588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8" name="Text Placeholder 12">
            <a:extLst>
              <a:ext uri="{FF2B5EF4-FFF2-40B4-BE49-F238E27FC236}">
                <a16:creationId xmlns:a16="http://schemas.microsoft.com/office/drawing/2014/main" id="{90C1AC4A-23E9-4676-A30E-E39B4342FF0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298588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39" name="Text Placeholder 12">
            <a:extLst>
              <a:ext uri="{FF2B5EF4-FFF2-40B4-BE49-F238E27FC236}">
                <a16:creationId xmlns:a16="http://schemas.microsoft.com/office/drawing/2014/main" id="{2C256BCC-FED6-4D75-8C65-5967DD2E019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033309" y="1307183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0" name="Text Placeholder 12">
            <a:extLst>
              <a:ext uri="{FF2B5EF4-FFF2-40B4-BE49-F238E27FC236}">
                <a16:creationId xmlns:a16="http://schemas.microsoft.com/office/drawing/2014/main" id="{036A0378-B8F0-463A-A66D-83D798223E3C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3309" y="3703828"/>
            <a:ext cx="1783393" cy="1783055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2400" b="0" spc="100" baseline="0">
                <a:solidFill>
                  <a:schemeClr val="accent1"/>
                </a:solidFill>
                <a:latin typeface="Univers LT Std 45 Light" panose="020B0703030502020204" pitchFamily="34" charset="0"/>
              </a:defRPr>
            </a:lvl1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DF22D-6760-4BDD-92EF-E940DCC02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697" y="1369287"/>
            <a:ext cx="4079564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9580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king Great Product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BAADBBE-F1E3-480E-BE79-B55DEF94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C868C7-0B77-47B8-9C16-7F97AA9F0D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198D5-23F4-441A-AD0A-C6CD015E9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E5DAC80-95FC-4BA1-98B2-5631FB3B019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464448FE-96B4-43C5-8721-4FBF69ED4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8104834-0355-4576-A9E5-FF5B92B3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2D377-D829-49CC-9253-683054B9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rtlCol="0"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812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ng Contoso to the Competition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995D6E1F-61DD-45C8-BD0F-87774F3858F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F1E30-78A1-4D04-868B-2FF65A0CD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2EE5A-2D26-4A38-BF97-6266BFC42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716CE84D-B2FA-4712-9112-9A6349EE051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8686" y="2921932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Content Placeholder 15">
            <a:extLst>
              <a:ext uri="{FF2B5EF4-FFF2-40B4-BE49-F238E27FC236}">
                <a16:creationId xmlns:a16="http://schemas.microsoft.com/office/drawing/2014/main" id="{5EB29FAF-F8EE-4156-8E07-E14DFBABA091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008686" y="4327267"/>
            <a:ext cx="4114800" cy="1268810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5BC42-EC33-40D4-8189-69F1D23A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86" y="1516597"/>
            <a:ext cx="3980182" cy="1268810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8323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sto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9C0924B-E154-4A9E-830A-0CED0F96BA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9FC371A-791E-4A18-A05F-62DAAB144F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370EA53-C218-4777-8992-DFE61FD94A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52263598-CA5C-4D32-8005-69A3003C53F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4255F76-4757-4D5C-80D7-A3307CEBC13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93970"/>
            <a:ext cx="61531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948AE7E-55CC-4F22-9239-099E8E8EF21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91E6446-232F-4870-8335-C708DDB3E7B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6A3A8254-B2DC-4C36-8E81-397E7CB3EC0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48C7215-4A75-4BF9-96EC-BEA9AA1239C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C2FA34D0-4280-4201-9E40-5FE0D81D7DC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BD0D6DFA-0AE8-42A3-ADA8-785B98B99E4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E475D18-842D-4508-9049-99A36DA3895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93970"/>
            <a:ext cx="495300" cy="652276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F7A2B249-C1B4-4F5F-9C74-B3763CCFC8D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4240E02-7397-4BFB-923B-4E4A96C7C81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1400094-84D6-4303-BA4B-0E0D1FF018E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AF6E8A4-DDDD-49A1-B1C9-3574B58A8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D9AB8D6A-C296-4468-9A7D-7F46B3642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795797"/>
            <a:ext cx="61531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17C8109-2F1A-4248-BE14-FE5D4AE1E35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735C006-B8AC-427F-A337-4F607EB5431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B62C7805-F615-4B77-89DD-63F1F946E78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7B0BABA0-0326-410E-AECF-0D41365DD47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E4FCBEC-4348-4D10-B139-FD526C86B17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DA4FA8D2-F1E5-4A88-855F-84D521DB704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7E27FFDC-7B67-4C2F-8712-C7961E6E9A9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795797"/>
            <a:ext cx="495300" cy="652272"/>
          </a:xfrm>
          <a:prstGeom prst="rect">
            <a:avLst/>
          </a:prstGeom>
        </p:spPr>
        <p:txBody>
          <a:bodyPr rtlCol="0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B098AA04-538E-4D0B-BC5E-3C79B451D15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72211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80992CBE-A6F0-4FF1-8F4F-84B050480AD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361409"/>
            <a:ext cx="1021001" cy="501726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738B60B3-540F-4900-A4BB-0B521A1F75C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D7D7797-7938-4D6E-B5A4-21536E2021E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F7B339B7-1A20-4B38-8EAE-3C98E757DA3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67200"/>
            <a:ext cx="1440088" cy="469597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3D0B1401-F4EC-4750-A2AA-34CD72504AC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25C7DA61-BA93-48EE-BB6E-9E5D96271AC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6B7F232D-8C58-4A29-8A95-52E6B74C053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69787"/>
            <a:ext cx="1440088" cy="408780"/>
          </a:xfrm>
          <a:prstGeom prst="rect">
            <a:avLst/>
          </a:prstGeom>
        </p:spPr>
        <p:txBody>
          <a:bodyPr rtlCol="0"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F2334811-4848-4246-ACD8-273541203B2A}"/>
              </a:ext>
            </a:extLst>
          </p:cNvPr>
          <p:cNvCxnSpPr>
            <a:cxnSpLocks/>
          </p:cNvCxnSpPr>
          <p:nvPr userDrawn="1"/>
        </p:nvCxnSpPr>
        <p:spPr>
          <a:xfrm>
            <a:off x="0" y="755452"/>
            <a:ext cx="980936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E76D73-D506-4E6B-A789-AB87E732A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0418" y="100579"/>
            <a:ext cx="1943381" cy="1268811"/>
          </a:xfrm>
          <a:prstGeom prst="rect">
            <a:avLst/>
          </a:prstGeom>
        </p:spPr>
        <p:txBody>
          <a:bodyPr rtlCol="0" anchor="ctr"/>
          <a:lstStyle>
            <a:lvl1pPr algn="r"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7009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Takeaway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D8856B-7A24-4C55-9910-ED81BFA0A0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3B3118EB-9968-4E6E-B2B6-A76765DCFA4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3ABAA64D-DEC0-453B-A9D7-7183AF0CE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74F7F62-A2D6-471E-83D8-44BA2699C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F88F189-31A8-4BA7-80D9-4A40A4E2B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34820" y="-3976"/>
            <a:ext cx="0" cy="215934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EE86B4-3F11-45CB-96F9-7D1AB761A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730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0ED5431-1075-4889-87EB-D79FFE50960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E7CC669C-5E68-40A8-8F59-E044A32F4B3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rtlCol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EEC13B-7926-4108-B0C5-F3A2A5AE6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546480-8B8D-4EF8-8C6A-DFFAC2755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rtlCol="0"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7896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ll to Actio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15B931B-7725-4C86-A82C-07F42F44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16D3891-B2BA-4AE6-AAA7-560547F4B5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9831967-45C9-40AF-A955-56E9578BC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6167DEC-7546-44F6-AD64-E71C2FF1C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1241730-14B7-407E-9517-F4510520D03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5B60F-1D5E-4B0C-8354-2E7AA187F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1455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C6F1ED5-824E-4C14-8D5E-5A0A26C5421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8D65601-5AE2-46FC-B138-694DDD2B510D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9F762423-7F4E-4A21-8F09-05418F82F9D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 rtlCol="0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AE728-7030-4847-B87B-FDB4B86E0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rtlCol="0"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rtl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1016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r>
              <a:rPr lang="en-GB" noProof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0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pPr rtl="0"/>
            <a:fld id="{18D65601-5AE2-46FC-B138-694DDD2B510D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4DCE26-8B90-4B2C-883A-D5FFC365BF8A}"/>
              </a:ext>
            </a:extLst>
          </p:cNvPr>
          <p:cNvSpPr txBox="1"/>
          <p:nvPr userDrawn="1"/>
        </p:nvSpPr>
        <p:spPr>
          <a:xfrm>
            <a:off x="5637320" y="2974019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ballantyneexecutivesuites.com/meeting-spaces-at-your-office-ballantyne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en/photo/618609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i-tecnico.pt/openai-anuncia-o-novo-gpt-4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peter.baumgartner.name/2014/05/23/double-blind-review-ein-fallbeispiel/" TargetMode="Externa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hebluediamondgallery.com/handwriting/m/methodology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Placeholder 73">
            <a:extLst>
              <a:ext uri="{FF2B5EF4-FFF2-40B4-BE49-F238E27FC236}">
                <a16:creationId xmlns:a16="http://schemas.microsoft.com/office/drawing/2014/main" id="{70E8AD59-4DDD-4E2E-A6CA-FF1DE5BD8A44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031" b="12031"/>
          <a:stretch/>
        </p:blipFill>
        <p:spPr>
          <a:xfrm>
            <a:off x="52" y="0"/>
            <a:ext cx="12191948" cy="6858000"/>
          </a:xfrm>
          <a:prstGeom prst="rect">
            <a:avLst/>
          </a:prstGeom>
          <a:noFill/>
        </p:spPr>
      </p:pic>
      <p:sp>
        <p:nvSpPr>
          <p:cNvPr id="81" name="Slide Number Placeholder 3">
            <a:extLst>
              <a:ext uri="{FF2B5EF4-FFF2-40B4-BE49-F238E27FC236}">
                <a16:creationId xmlns:a16="http://schemas.microsoft.com/office/drawing/2014/main" id="{27B83008-EC34-40EE-0CD4-FBD56ADDA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18D65601-5AE2-46FC-B138-694DDD2B510D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 dirty="0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AEEB6582-6001-4276-8F87-1470B6FA148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9354662" y="6163863"/>
            <a:ext cx="2743201" cy="365125"/>
          </a:xfrm>
        </p:spPr>
        <p:txBody>
          <a:bodyPr rtlCol="0">
            <a:normAutofit fontScale="92500" lnSpcReduction="20000"/>
          </a:bodyPr>
          <a:lstStyle/>
          <a:p>
            <a:pPr rtl="0">
              <a:spcAft>
                <a:spcPts val="600"/>
              </a:spcAft>
            </a:pPr>
            <a:r>
              <a:rPr lang="en-GB" sz="16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04/03/2025</a:t>
            </a:r>
            <a:endPara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C022D7CD-E026-4E29-BE4B-3FA7B1EB6A46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81598" y="4678533"/>
            <a:ext cx="5372867" cy="1870364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Student: Victor Gabriel Tisescu</a:t>
            </a:r>
          </a:p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2125838</a:t>
            </a:r>
          </a:p>
          <a:p>
            <a:pPr rtl="0"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Tutor: Dr Ernest 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Balutie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Wavei</a:t>
            </a: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29FBA1F2-8397-FAB8-01DA-74CC70458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090" y="1108609"/>
            <a:ext cx="5622247" cy="1942088"/>
          </a:xfrm>
        </p:spPr>
        <p:txBody>
          <a:bodyPr/>
          <a:lstStyle/>
          <a:p>
            <a:pPr algn="ctr"/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CONFERENCE PRESENTATION</a:t>
            </a: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 in the hospitality and tourism sectors</a:t>
            </a: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</a:t>
            </a:r>
            <a:b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BMIH6001</a:t>
            </a:r>
            <a:br>
              <a:rPr lang="en-US" sz="2000" b="1" dirty="0">
                <a:solidFill>
                  <a:schemeClr val="tx1"/>
                </a:solidFill>
              </a:rPr>
            </a:b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199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Placeholder 117">
            <a:extLst>
              <a:ext uri="{FF2B5EF4-FFF2-40B4-BE49-F238E27FC236}">
                <a16:creationId xmlns:a16="http://schemas.microsoft.com/office/drawing/2014/main" id="{60DBABF2-8CCB-48D8-AFE6-06039507FD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100"/>
                    </a14:imgEffect>
                    <a14:imgEffect>
                      <a14:saturation sat="99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6829424" y="701982"/>
            <a:ext cx="4696375" cy="53912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7B7E5B3-F6B1-4A5C-A942-9728FEC57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1C0FA35-FBFE-4B23-B0D5-ECBC4C905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9360" y="0"/>
            <a:ext cx="0" cy="171338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39B2324E-969D-4802-8BB3-E6EC3E221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919013"/>
            <a:ext cx="5362575" cy="49569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AGENDA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29909120-B013-4872-BAFC-11D63AAABD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517353" y="2150923"/>
            <a:ext cx="5184079" cy="3532188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 and Theme Impact Analysis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DA5921-BFDC-41F2-85DA-24C802F28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6665B6-F02E-4FF8-AEBC-BEFA35EAF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00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in a suit touching a tablet&#10;&#10;Description automatically generated">
            <a:extLst>
              <a:ext uri="{FF2B5EF4-FFF2-40B4-BE49-F238E27FC236}">
                <a16:creationId xmlns:a16="http://schemas.microsoft.com/office/drawing/2014/main" id="{2F22CB2B-99E4-251D-4584-6F1ACCC910D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968" r="12967" b="-1"/>
          <a:stretch/>
        </p:blipFill>
        <p:spPr>
          <a:xfrm>
            <a:off x="8100205" y="1493943"/>
            <a:ext cx="4050594" cy="5364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72508B07-65F2-59F4-8BB4-6E02A3622C9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38199" y="1708029"/>
            <a:ext cx="7374147" cy="546914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changing the global tourism and hospitality industry(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Limna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technology is forecast to generate nearly $90 million in revenue by 2033, with a CAGR of 60%. (Statista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Marriott International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utilises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AI-backed chatbots to manage nearly 77% of their client queries. (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Ekechi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 Hotels introduce “ Connie”, an AI concierge that suggests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customised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experiences to their guests. (Renascence 2024)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02CEE3-4E08-4106-AC43-0E32E79CA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B74012-3B10-4CDC-9117-E08BA2B17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8D65601-5AE2-46FC-B138-694DDD2B510D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9498E64-6451-4E0A-BE2B-4D44D7FC4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776440"/>
            <a:ext cx="4607268" cy="469476"/>
          </a:xfr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INTRODUCTION</a:t>
            </a:r>
          </a:p>
        </p:txBody>
      </p:sp>
    </p:spTree>
    <p:extLst>
      <p:ext uri="{BB962C8B-B14F-4D97-AF65-F5344CB8AC3E}">
        <p14:creationId xmlns:p14="http://schemas.microsoft.com/office/powerpoint/2010/main" val="3037267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Placeholder 125">
            <a:extLst>
              <a:ext uri="{FF2B5EF4-FFF2-40B4-BE49-F238E27FC236}">
                <a16:creationId xmlns:a16="http://schemas.microsoft.com/office/drawing/2014/main" id="{4A879786-6DC5-48E7-A9EF-D272F4E7CD40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7919049" y="1112812"/>
            <a:ext cx="3717985" cy="4840632"/>
          </a:xfrm>
          <a:scene3d>
            <a:camera prst="orthographicFront"/>
            <a:lightRig rig="threePt" dir="t"/>
          </a:scene3d>
          <a:sp3d>
            <a:bevelT prst="relaxedInset"/>
          </a:sp3d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8347921B-775C-41FF-AD6F-5A1B2D382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755452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7B92578-BA63-47A9-A529-C8D672FC9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7290" y="0"/>
            <a:ext cx="0" cy="25095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0CB150D-1315-4E18-9CC3-E374E9211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290" y="8194"/>
            <a:ext cx="4477713" cy="717644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B1EED4-8761-4D39-902B-6FC13A97F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40FC2F80-C41B-8319-C9E7-F600BFDA9AC2}"/>
              </a:ext>
            </a:extLst>
          </p:cNvPr>
          <p:cNvSpPr/>
          <p:nvPr/>
        </p:nvSpPr>
        <p:spPr>
          <a:xfrm rot="21208334">
            <a:off x="645514" y="1100036"/>
            <a:ext cx="3155243" cy="2156604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“Hotels benefit from automating check-in and check-out processes.” (Lin and Mattila,2021)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croll: Horizontal 13">
            <a:extLst>
              <a:ext uri="{FF2B5EF4-FFF2-40B4-BE49-F238E27FC236}">
                <a16:creationId xmlns:a16="http://schemas.microsoft.com/office/drawing/2014/main" id="{762E1AD9-E6DD-6234-24B4-1A9054DC1D6E}"/>
              </a:ext>
            </a:extLst>
          </p:cNvPr>
          <p:cNvSpPr/>
          <p:nvPr/>
        </p:nvSpPr>
        <p:spPr>
          <a:xfrm rot="805532">
            <a:off x="4132641" y="1375148"/>
            <a:ext cx="3209521" cy="2268741"/>
          </a:xfrm>
          <a:prstGeom prst="horizontalScroll">
            <a:avLst>
              <a:gd name="adj" fmla="val 1210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“Restaurants employ AI voice assistants for client support and reservation systems.”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Buhalis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Moldavska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</p:txBody>
      </p:sp>
      <p:sp>
        <p:nvSpPr>
          <p:cNvPr id="15" name="Scroll: Horizontal 14">
            <a:extLst>
              <a:ext uri="{FF2B5EF4-FFF2-40B4-BE49-F238E27FC236}">
                <a16:creationId xmlns:a16="http://schemas.microsoft.com/office/drawing/2014/main" id="{46894BF2-FF15-0AAA-57D1-4BEBB183F77A}"/>
              </a:ext>
            </a:extLst>
          </p:cNvPr>
          <p:cNvSpPr/>
          <p:nvPr/>
        </p:nvSpPr>
        <p:spPr>
          <a:xfrm>
            <a:off x="3913115" y="3707099"/>
            <a:ext cx="3177798" cy="283181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“Nearly 40,000 guest queries were successfully handled by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HotelPlaner.com's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AI travel agents. “</a:t>
            </a: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(Kannan 2024). </a:t>
            </a:r>
          </a:p>
        </p:txBody>
      </p:sp>
      <p:sp>
        <p:nvSpPr>
          <p:cNvPr id="16" name="Scroll: Vertical 15">
            <a:extLst>
              <a:ext uri="{FF2B5EF4-FFF2-40B4-BE49-F238E27FC236}">
                <a16:creationId xmlns:a16="http://schemas.microsoft.com/office/drawing/2014/main" id="{A9835A23-F287-C4BE-4A6E-DAD9E332E939}"/>
              </a:ext>
            </a:extLst>
          </p:cNvPr>
          <p:cNvSpPr/>
          <p:nvPr/>
        </p:nvSpPr>
        <p:spPr>
          <a:xfrm>
            <a:off x="327804" y="3735238"/>
            <a:ext cx="2875471" cy="2570337"/>
          </a:xfrm>
          <a:prstGeom prst="vertic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RestroHost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Maitre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-D AI have developed AI hosts for handling menu questions, seat bookings, etc.”</a:t>
            </a:r>
          </a:p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(HBR 2021)</a:t>
            </a:r>
          </a:p>
        </p:txBody>
      </p:sp>
    </p:spTree>
    <p:extLst>
      <p:ext uri="{BB962C8B-B14F-4D97-AF65-F5344CB8AC3E}">
        <p14:creationId xmlns:p14="http://schemas.microsoft.com/office/powerpoint/2010/main" val="2004063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787649-7F60-4170-2DCD-BD71D518C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GB" noProof="0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F7602-5234-57A4-4B53-F603E6E47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8D65601-5AE2-46FC-B138-694DDD2B510D}" type="slidenum">
              <a:rPr lang="en-GB" noProof="0" smtClean="0"/>
              <a:pPr/>
              <a:t>5</a:t>
            </a:fld>
            <a:endParaRPr lang="en-GB" noProof="0"/>
          </a:p>
        </p:txBody>
      </p:sp>
      <p:pic>
        <p:nvPicPr>
          <p:cNvPr id="3" name="Content Placeholder 2" descr="Skyline of skyscrapers">
            <a:extLst>
              <a:ext uri="{FF2B5EF4-FFF2-40B4-BE49-F238E27FC236}">
                <a16:creationId xmlns:a16="http://schemas.microsoft.com/office/drawing/2014/main" id="{C637BED9-A2F2-AB37-C11C-F66B93973B34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-93643"/>
            <a:ext cx="12192000" cy="6951643"/>
          </a:xfr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8BE704AE-667E-572B-8862-454279885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147" y="241539"/>
            <a:ext cx="10789927" cy="877826"/>
          </a:xfrm>
        </p:spPr>
        <p:txBody>
          <a:bodyPr/>
          <a:lstStyle/>
          <a:p>
            <a:r>
              <a:rPr lang="en-US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faced by H&amp;T businesses through AI integration</a:t>
            </a:r>
            <a:endParaRPr lang="en-GB" sz="3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4CC3-EB6D-0DD1-CBFA-A54F95E964EC}"/>
              </a:ext>
            </a:extLst>
          </p:cNvPr>
          <p:cNvCxnSpPr>
            <a:cxnSpLocks/>
          </p:cNvCxnSpPr>
          <p:nvPr/>
        </p:nvCxnSpPr>
        <p:spPr>
          <a:xfrm>
            <a:off x="897147" y="86264"/>
            <a:ext cx="0" cy="18805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0A4A1B-0DDF-8749-68C9-3A6B750B0098}"/>
              </a:ext>
            </a:extLst>
          </p:cNvPr>
          <p:cNvCxnSpPr>
            <a:cxnSpLocks/>
          </p:cNvCxnSpPr>
          <p:nvPr/>
        </p:nvCxnSpPr>
        <p:spPr>
          <a:xfrm>
            <a:off x="0" y="1274640"/>
            <a:ext cx="121919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82641E9-E920-C16C-87CA-B930CB3FD13A}"/>
              </a:ext>
            </a:extLst>
          </p:cNvPr>
          <p:cNvSpPr txBox="1"/>
          <p:nvPr/>
        </p:nvSpPr>
        <p:spPr>
          <a:xfrm>
            <a:off x="1921716" y="1969327"/>
            <a:ext cx="9760943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Expenses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Costs associated with AI technologies, including infrastructure, software, and employee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Smaller hospitality and tourism firms (SMEs) struggle with the financial investment required to integrate AI.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Access to AI Benefits: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high cost of the technology prevents smaller firms from benefiting from improved operational efficiency and improved guest satisfaction.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( Nam et al.,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  <p:pic>
        <p:nvPicPr>
          <p:cNvPr id="8" name="Graphic 7" descr="Coins with solid fill">
            <a:extLst>
              <a:ext uri="{FF2B5EF4-FFF2-40B4-BE49-F238E27FC236}">
                <a16:creationId xmlns:a16="http://schemas.microsoft.com/office/drawing/2014/main" id="{C85BEF52-71EF-8F07-6E8A-48289ACD76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9705" y="2005817"/>
            <a:ext cx="914400" cy="914400"/>
          </a:xfrm>
          <a:prstGeom prst="rect">
            <a:avLst/>
          </a:prstGeom>
        </p:spPr>
      </p:pic>
      <p:pic>
        <p:nvPicPr>
          <p:cNvPr id="10" name="Graphic 9" descr="Robot with solid fill">
            <a:extLst>
              <a:ext uri="{FF2B5EF4-FFF2-40B4-BE49-F238E27FC236}">
                <a16:creationId xmlns:a16="http://schemas.microsoft.com/office/drawing/2014/main" id="{0C77B694-1D89-4FB7-4AA0-5A11A51829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4586" y="4800282"/>
            <a:ext cx="1152011" cy="1078395"/>
          </a:xfrm>
          <a:prstGeom prst="rect">
            <a:avLst/>
          </a:prstGeom>
        </p:spPr>
      </p:pic>
      <p:pic>
        <p:nvPicPr>
          <p:cNvPr id="14" name="Graphic 13" descr="Bar graph with downward trend with solid fill">
            <a:extLst>
              <a:ext uri="{FF2B5EF4-FFF2-40B4-BE49-F238E27FC236}">
                <a16:creationId xmlns:a16="http://schemas.microsoft.com/office/drawing/2014/main" id="{83CA1D85-D671-B16C-8035-6CDBDDF297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3392" y="344946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553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827F41A1-E0EA-41B4-89AC-89D0C6C9DF1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09845" y="1075509"/>
            <a:ext cx="5293260" cy="1408770"/>
          </a:xfrm>
        </p:spPr>
        <p:txBody>
          <a:bodyPr rtlCol="0" anchor="ctr"/>
          <a:lstStyle/>
          <a:p>
            <a:pPr rtl="0"/>
            <a:r>
              <a:rPr lang="en-GB" dirty="0"/>
              <a:t>​</a:t>
            </a:r>
          </a:p>
        </p:txBody>
      </p:sp>
      <p:pic>
        <p:nvPicPr>
          <p:cNvPr id="150" name="Picture Placeholder 149">
            <a:extLst>
              <a:ext uri="{FF2B5EF4-FFF2-40B4-BE49-F238E27FC236}">
                <a16:creationId xmlns:a16="http://schemas.microsoft.com/office/drawing/2014/main" id="{FB8FDEA3-5342-4AA3-BD01-617F25717C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948159" y="4373722"/>
            <a:ext cx="10405641" cy="2411456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BCFDDC-0123-4F38-A130-41DA14797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268C4-FA36-44D9-B49A-C2B51810F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6266357-58CA-479D-8E3B-7CBCA9707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E8653-5A8E-7C06-1A83-14298710FF48}"/>
              </a:ext>
            </a:extLst>
          </p:cNvPr>
          <p:cNvSpPr txBox="1"/>
          <p:nvPr/>
        </p:nvSpPr>
        <p:spPr>
          <a:xfrm>
            <a:off x="1551008" y="881407"/>
            <a:ext cx="9433367" cy="3349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methods were used to evaluate AI technology effectiveness in hospitality and tourism sectors.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Data collected through Google Scholar, MDPI, ScienceDirect, Statista,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HospitalityNet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 collected from : academic journals articles, reports and credible company websites.</a:t>
            </a:r>
          </a:p>
        </p:txBody>
      </p:sp>
    </p:spTree>
    <p:extLst>
      <p:ext uri="{BB962C8B-B14F-4D97-AF65-F5344CB8AC3E}">
        <p14:creationId xmlns:p14="http://schemas.microsoft.com/office/powerpoint/2010/main" val="1861975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4766A1-8510-9736-CBAE-0340BD403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994ED64A-F897-307E-7C14-4C818A1DE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111170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2E2E252-8084-DC5E-AF9F-AE9690ABD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7290" y="0"/>
            <a:ext cx="0" cy="25095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AB669E-C4EB-A341-61AC-DE3CC78A1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585" y="37807"/>
            <a:ext cx="4196418" cy="992339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ECE30-42DD-B19B-67AD-2C0506596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7</a:t>
            </a:fld>
            <a:endParaRPr lang="en-GB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1035BF6-6CA2-2646-190D-BB246D35F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674558"/>
              </p:ext>
            </p:extLst>
          </p:nvPr>
        </p:nvGraphicFramePr>
        <p:xfrm>
          <a:off x="737291" y="1381540"/>
          <a:ext cx="10717418" cy="5365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9355">
                  <a:extLst>
                    <a:ext uri="{9D8B030D-6E8A-4147-A177-3AD203B41FA5}">
                      <a16:colId xmlns:a16="http://schemas.microsoft.com/office/drawing/2014/main" val="2373639954"/>
                    </a:ext>
                  </a:extLst>
                </a:gridCol>
                <a:gridCol w="2684255">
                  <a:extLst>
                    <a:ext uri="{9D8B030D-6E8A-4147-A177-3AD203B41FA5}">
                      <a16:colId xmlns:a16="http://schemas.microsoft.com/office/drawing/2014/main" val="2162269908"/>
                    </a:ext>
                  </a:extLst>
                </a:gridCol>
                <a:gridCol w="2674453">
                  <a:extLst>
                    <a:ext uri="{9D8B030D-6E8A-4147-A177-3AD203B41FA5}">
                      <a16:colId xmlns:a16="http://schemas.microsoft.com/office/drawing/2014/main" val="2563494386"/>
                    </a:ext>
                  </a:extLst>
                </a:gridCol>
                <a:gridCol w="2679355">
                  <a:extLst>
                    <a:ext uri="{9D8B030D-6E8A-4147-A177-3AD203B41FA5}">
                      <a16:colId xmlns:a16="http://schemas.microsoft.com/office/drawing/2014/main" val="30880208"/>
                    </a:ext>
                  </a:extLst>
                </a:gridCol>
              </a:tblGrid>
              <a:tr h="904252"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Economical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6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2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72615"/>
                  </a:ext>
                </a:extLst>
              </a:tr>
              <a:tr h="4460861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GDPR data privacy law.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Comply with regulations to avoid legal issues.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Support for AI implementation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Artificial intelligence generates $10 billion in revenue (GOV.UK, 2024).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Smaller H&amp;T businesses face budget constraints, limiting their ability to invest in AI tools.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52% of hotel guests believe generative AI improves client communication (Wang, 2025).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Enhancing customer satisfaction with </a:t>
                      </a:r>
                      <a:r>
                        <a:rPr lang="en-US" sz="1800" dirty="0" err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personalised</a:t>
                      </a: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services.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Job displacement concerns.</a:t>
                      </a:r>
                      <a:endParaRPr lang="en-GB" sz="1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technology requires constant investment to stay competitive.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must integrate with existing systems (e.g., property management, booking platforms).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System updates and employee training.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(Evans and Heimann 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69981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655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BCB163A-DD49-4E4B-9289-C8ABBE6C2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4201" y="502920"/>
            <a:ext cx="5257799" cy="111653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7" name="Content Placeholder 46">
            <a:extLst>
              <a:ext uri="{FF2B5EF4-FFF2-40B4-BE49-F238E27FC236}">
                <a16:creationId xmlns:a16="http://schemas.microsoft.com/office/drawing/2014/main" id="{5FB43F08-6A5D-4853-9EB0-FBB34B4D9C3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476776" y="2122370"/>
            <a:ext cx="6568220" cy="2661385"/>
          </a:xfrm>
        </p:spPr>
        <p:txBody>
          <a:bodyPr rtlCol="0"/>
          <a:lstStyle/>
          <a:p>
            <a:pPr rt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transforming the global hospitality sector by improving efficiency, cutting costs, and enhancing guest experiences through automation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However, challenges like high implementation costs, data privacy issues, and job displacement remain. To ensure sustainable AI use, hotels should balance technology with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services and address regulatory and economic concerns.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301FCE-B074-45EF-A6F9-9CD2F11C3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99C981-FFE0-4DE7-BCE3-2AFFA0D61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BE9D75-0501-C12A-CE11-2C66C1443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639" y="0"/>
            <a:ext cx="63093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1313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C78B530-904A-4FFB-B79F-DD0CA2B3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8" y="1028467"/>
            <a:ext cx="4288971" cy="532862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Recommendations​</a:t>
            </a:r>
          </a:p>
        </p:txBody>
      </p:sp>
      <p:pic>
        <p:nvPicPr>
          <p:cNvPr id="85" name="Picture Placeholder 84" descr="Two people standing facing a crowd of people sitting">
            <a:extLst>
              <a:ext uri="{FF2B5EF4-FFF2-40B4-BE49-F238E27FC236}">
                <a16:creationId xmlns:a16="http://schemas.microsoft.com/office/drawing/2014/main" id="{CC75E66F-ADBD-4E16-81F9-B56DB21933D3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6096000" cy="6858000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B074B0-90B9-4962-9F78-BF78A1A31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B46AAD-28B2-40D4-8555-3F7B7675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83B4DC9-12F8-843E-7808-54345A5E4A7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100888" y="2432050"/>
            <a:ext cx="4811250" cy="3054350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Prioritisation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data privacy and security concerns.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investment in sustainable and budget-efficient AI solutions.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Programs for workforce integration and training.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711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Placeholder 52" descr="A person with his hand on his chin">
            <a:extLst>
              <a:ext uri="{FF2B5EF4-FFF2-40B4-BE49-F238E27FC236}">
                <a16:creationId xmlns:a16="http://schemas.microsoft.com/office/drawing/2014/main" id="{0DA54412-8469-4051-A52D-3729F2410AD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194AB131-F9C1-48DB-AD3A-5C074FBC4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3" name="Freeform: Shape 12" descr="Man with yellow sweater and white dress shirt thinking">
            <a:extLst>
              <a:ext uri="{FF2B5EF4-FFF2-40B4-BE49-F238E27FC236}">
                <a16:creationId xmlns:a16="http://schemas.microsoft.com/office/drawing/2014/main" id="{96447938-7FB6-4750-890E-6E4730B33E84}"/>
              </a:ext>
            </a:extLst>
          </p:cNvPr>
          <p:cNvSpPr/>
          <p:nvPr/>
        </p:nvSpPr>
        <p:spPr>
          <a:xfrm>
            <a:off x="828974" y="32659"/>
            <a:ext cx="7461956" cy="6825341"/>
          </a:xfrm>
          <a:custGeom>
            <a:avLst/>
            <a:gdLst>
              <a:gd name="connsiteX0" fmla="*/ 2144889 w 7461956"/>
              <a:gd name="connsiteY0" fmla="*/ 0 h 6897511"/>
              <a:gd name="connsiteX1" fmla="*/ 2190045 w 7461956"/>
              <a:gd name="connsiteY1" fmla="*/ 609600 h 6897511"/>
              <a:gd name="connsiteX2" fmla="*/ 2144889 w 7461956"/>
              <a:gd name="connsiteY2" fmla="*/ 654756 h 6897511"/>
              <a:gd name="connsiteX3" fmla="*/ 2088445 w 7461956"/>
              <a:gd name="connsiteY3" fmla="*/ 722489 h 6897511"/>
              <a:gd name="connsiteX4" fmla="*/ 45156 w 7461956"/>
              <a:gd name="connsiteY4" fmla="*/ 722489 h 6897511"/>
              <a:gd name="connsiteX5" fmla="*/ 45156 w 7461956"/>
              <a:gd name="connsiteY5" fmla="*/ 6073422 h 6897511"/>
              <a:gd name="connsiteX6" fmla="*/ 0 w 7461956"/>
              <a:gd name="connsiteY6" fmla="*/ 6220178 h 6897511"/>
              <a:gd name="connsiteX7" fmla="*/ 56445 w 7461956"/>
              <a:gd name="connsiteY7" fmla="*/ 6310489 h 6897511"/>
              <a:gd name="connsiteX8" fmla="*/ 22578 w 7461956"/>
              <a:gd name="connsiteY8" fmla="*/ 6897511 h 6897511"/>
              <a:gd name="connsiteX9" fmla="*/ 7439378 w 7461956"/>
              <a:gd name="connsiteY9" fmla="*/ 6897511 h 6897511"/>
              <a:gd name="connsiteX10" fmla="*/ 7461956 w 7461956"/>
              <a:gd name="connsiteY10" fmla="*/ 6445956 h 6897511"/>
              <a:gd name="connsiteX11" fmla="*/ 7461956 w 7461956"/>
              <a:gd name="connsiteY11" fmla="*/ 6276622 h 6897511"/>
              <a:gd name="connsiteX12" fmla="*/ 7394222 w 7461956"/>
              <a:gd name="connsiteY12" fmla="*/ 6005689 h 6897511"/>
              <a:gd name="connsiteX13" fmla="*/ 7394222 w 7461956"/>
              <a:gd name="connsiteY13" fmla="*/ 745067 h 6897511"/>
              <a:gd name="connsiteX14" fmla="*/ 4346222 w 7461956"/>
              <a:gd name="connsiteY14" fmla="*/ 745067 h 6897511"/>
              <a:gd name="connsiteX15" fmla="*/ 4267200 w 7461956"/>
              <a:gd name="connsiteY15" fmla="*/ 654756 h 6897511"/>
              <a:gd name="connsiteX16" fmla="*/ 4131733 w 7461956"/>
              <a:gd name="connsiteY16" fmla="*/ 496711 h 6897511"/>
              <a:gd name="connsiteX17" fmla="*/ 4131733 w 7461956"/>
              <a:gd name="connsiteY17" fmla="*/ 33867 h 6897511"/>
              <a:gd name="connsiteX18" fmla="*/ 2144889 w 7461956"/>
              <a:gd name="connsiteY18" fmla="*/ 0 h 689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461956" h="6897511">
                <a:moveTo>
                  <a:pt x="2144889" y="0"/>
                </a:moveTo>
                <a:lnTo>
                  <a:pt x="2190045" y="609600"/>
                </a:lnTo>
                <a:lnTo>
                  <a:pt x="2144889" y="654756"/>
                </a:lnTo>
                <a:lnTo>
                  <a:pt x="2088445" y="722489"/>
                </a:lnTo>
                <a:lnTo>
                  <a:pt x="45156" y="722489"/>
                </a:lnTo>
                <a:lnTo>
                  <a:pt x="45156" y="6073422"/>
                </a:lnTo>
                <a:lnTo>
                  <a:pt x="0" y="6220178"/>
                </a:lnTo>
                <a:lnTo>
                  <a:pt x="56445" y="6310489"/>
                </a:lnTo>
                <a:lnTo>
                  <a:pt x="22578" y="6897511"/>
                </a:lnTo>
                <a:lnTo>
                  <a:pt x="7439378" y="6897511"/>
                </a:lnTo>
                <a:lnTo>
                  <a:pt x="7461956" y="6445956"/>
                </a:lnTo>
                <a:lnTo>
                  <a:pt x="7461956" y="6276622"/>
                </a:lnTo>
                <a:lnTo>
                  <a:pt x="7394222" y="6005689"/>
                </a:lnTo>
                <a:lnTo>
                  <a:pt x="7394222" y="745067"/>
                </a:lnTo>
                <a:lnTo>
                  <a:pt x="4346222" y="745067"/>
                </a:lnTo>
                <a:lnTo>
                  <a:pt x="4267200" y="654756"/>
                </a:lnTo>
                <a:lnTo>
                  <a:pt x="4131733" y="496711"/>
                </a:lnTo>
                <a:lnTo>
                  <a:pt x="4131733" y="33867"/>
                </a:lnTo>
                <a:lnTo>
                  <a:pt x="2144889" y="0"/>
                </a:lnTo>
                <a:close/>
              </a:path>
            </a:pathLst>
          </a:custGeom>
          <a:blipFill>
            <a:blip r:embed="rId4" cstate="print">
              <a:alphaModFix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b="-478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6AE9ED3E-A3FD-4FE3-BD8B-BC4B8C020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803075" y="0"/>
            <a:ext cx="0" cy="299117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8948999-3956-4D11-B059-3699485A1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  <a:b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613933-5920-45A7-9855-27C887FBC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35C0AD-B05B-4C54-AD82-229A2A392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611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itle 69">
            <a:extLst>
              <a:ext uri="{FF2B5EF4-FFF2-40B4-BE49-F238E27FC236}">
                <a16:creationId xmlns:a16="http://schemas.microsoft.com/office/drawing/2014/main" id="{0E5B711B-1FB9-410F-85EA-CD7D435AC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170" y="86689"/>
            <a:ext cx="2672933" cy="387137"/>
          </a:xfrm>
        </p:spPr>
        <p:txBody>
          <a:bodyPr rtlCol="0"/>
          <a:lstStyle/>
          <a:p>
            <a:pPr rtl="0"/>
            <a:r>
              <a:rPr lang="en-GB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EEA5F9-AB64-4410-9739-01B80644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Conference Presentation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DD176-B0F5-49FE-A0C1-060088DD6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18D65601-5AE2-46FC-B138-694DDD2B510D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3569F55-8C66-B354-6B71-6449B117936A}"/>
              </a:ext>
            </a:extLst>
          </p:cNvPr>
          <p:cNvSpPr txBox="1"/>
          <p:nvPr/>
        </p:nvSpPr>
        <p:spPr>
          <a:xfrm>
            <a:off x="708170" y="673331"/>
            <a:ext cx="10830686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Buhalis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and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Moldavska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(2022). Voice assistants in hospitality: using artificial intelligence for customer service. Journal of Hospitality and Tourism Technology, 13(3), 386-403.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Ekechi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C., Chukwurah, E. G.,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Oyeniyi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D., and Okeke, C. D. (2024). AI-infused chatbots for customer support: a cross-country evaluation of user satisfaction in the USA and the UK. International Journal of Management and Entrepreneurship Research, 6(4), 1259-1272.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Evans, A. and Heimann, A. (2022). AI Activity in UK Businesses. [online] assets.publishing.service.gov.uk. Available at: https://assets.publishing.service.gov.uk/media/61d87355e90e07037668e1bd/AI_Activity_in_UK_Businesses_Report__Capital_Economics_and_DCMS__January_2022__Web_accessible_.pdf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 (2024). Artificial Intelligence sector study 2023. [online] GOV.UK. Available at: https://www.gov.uk/government/publications/artificial-intelligence-sector-study-2023/artificial-intelligence-sector-study-2023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Review. (2021). How Midsize Companies Can Compete in AI. [online] Available at: https://hbr.org/2021/09/how-midsize-companies-can-compete-in-ai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Kannan, R. (2024). Revolutionizing the Tourism Industry through Artificial Intelligence: A Comprehensive Review of AI Integration, Impact on Customer Experience, Operational Efficiency, and Future Trends. International Journal for Multidimensional Research Perspectives, 2(2), 01-14.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Limna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(2023). Artificial Intelligence (AI) in the hospitality industry: A review article. International Journal of Computing Sciences Research, 7, 1306-1317.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I. Y., and Mattila, A. S. (2021). The value of service robots from the hotel guest’s perspective: A mixed-method approach. International Journal of Hospitality Management, 94, 102876.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Nam, K., Dutt, C. S.,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Chathoth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Daghfous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and Khan, M. S. (2021). The adoption of artificial intelligence and robotics in the hotel industry: prospects and challenges. Electronic Markets, 31, 553-574.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Renascence (2024). How Hilton Enhances Customer Experience (CX) with Digital Innovations in Hospitality. [online] Renascence.io. Available at: https://www.renascence.io/journal/how-hilton-enhances-customer-experience-cx-with-digital-innovations-in-hospitality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(2024). Artificial Intelligence - Global | Statista Market Forecast. [online] Statista. Available at: https://www.statista.com/outlook/tmo/artificial-intelligence/worldwide  [Accessed 31 Jan.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861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58958507_TF78544816_Win32" id="{59B8F5DA-F782-49E9-87ED-77C2F06E1057}" vid="{987FD31A-45F2-4BA5-8186-70ABC7AF540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9B3369-3F0F-499C-9EE7-8EC46B6E8A7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AC34B31-7353-4357-814E-0E5916A110F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DE3569-F02A-48B1-8F6E-F11E8BF870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1986</TotalTime>
  <Words>1131</Words>
  <Application>Microsoft Office PowerPoint</Application>
  <PresentationFormat>Widescreen</PresentationFormat>
  <Paragraphs>110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Univers LT Std 45 Light</vt:lpstr>
      <vt:lpstr>Arial</vt:lpstr>
      <vt:lpstr>Calibri</vt:lpstr>
      <vt:lpstr>Times New Roman</vt:lpstr>
      <vt:lpstr>Univers Light</vt:lpstr>
      <vt:lpstr>Office Theme</vt:lpstr>
      <vt:lpstr>  CONFERENCE PRESENTATION  Artificial intelligence in the hospitality and tourism sectors    Contemporary Themes in the Hotel and Hospitality Sector BMIH6001 </vt:lpstr>
      <vt:lpstr>AGENDA</vt:lpstr>
      <vt:lpstr> INTRODUCTION</vt:lpstr>
      <vt:lpstr>Literature Review</vt:lpstr>
      <vt:lpstr>Challenges faced by H&amp;T businesses through AI integration</vt:lpstr>
      <vt:lpstr>PowerPoint Presentation</vt:lpstr>
      <vt:lpstr>PEST Analysis</vt:lpstr>
      <vt:lpstr>CONCLUSION</vt:lpstr>
      <vt:lpstr>Recommendations​</vt:lpstr>
      <vt:lpstr>Thank you! 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 Tisescu (2125838)</dc:creator>
  <cp:lastModifiedBy>Victor Tisescu (2125838)</cp:lastModifiedBy>
  <cp:revision>15</cp:revision>
  <dcterms:created xsi:type="dcterms:W3CDTF">2025-02-12T18:08:29Z</dcterms:created>
  <dcterms:modified xsi:type="dcterms:W3CDTF">2025-02-24T10:41:10Z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