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handoutMasterIdLst>
    <p:handoutMasterId r:id="rId30"/>
  </p:handoutMasterIdLst>
  <p:sldIdLst>
    <p:sldId id="256" r:id="rId2"/>
    <p:sldId id="326" r:id="rId3"/>
    <p:sldId id="276" r:id="rId4"/>
    <p:sldId id="306" r:id="rId5"/>
    <p:sldId id="329" r:id="rId6"/>
    <p:sldId id="330" r:id="rId7"/>
    <p:sldId id="331" r:id="rId8"/>
    <p:sldId id="332" r:id="rId9"/>
    <p:sldId id="333" r:id="rId10"/>
    <p:sldId id="334" r:id="rId11"/>
    <p:sldId id="335" r:id="rId12"/>
    <p:sldId id="303" r:id="rId13"/>
    <p:sldId id="336" r:id="rId14"/>
    <p:sldId id="337" r:id="rId15"/>
    <p:sldId id="338" r:id="rId16"/>
    <p:sldId id="339" r:id="rId17"/>
    <p:sldId id="340" r:id="rId18"/>
    <p:sldId id="342" r:id="rId19"/>
    <p:sldId id="343" r:id="rId20"/>
    <p:sldId id="351" r:id="rId21"/>
    <p:sldId id="345" r:id="rId22"/>
    <p:sldId id="346" r:id="rId23"/>
    <p:sldId id="348" r:id="rId24"/>
    <p:sldId id="347" r:id="rId25"/>
    <p:sldId id="349" r:id="rId26"/>
    <p:sldId id="350" r:id="rId27"/>
    <p:sldId id="34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BA30"/>
    <a:srgbClr val="FFFFFF"/>
    <a:srgbClr val="86E581"/>
    <a:srgbClr val="A4D6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6C9CF-A75F-432C-BA23-6DFF96F9420A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182EF-8A74-460F-8024-CC3A79277E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28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79268-2EA5-4222-B867-A2CFA562465F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F2A9D-7BBA-4306-8C99-4DB4A3CF53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548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721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122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8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5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21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90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4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6F8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03/02/2017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752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CLCL5005</a:t>
            </a:r>
            <a:br>
              <a:rPr lang="en-GB" dirty="0" smtClean="0"/>
            </a:br>
            <a:r>
              <a:rPr lang="en-GB" dirty="0" smtClean="0"/>
              <a:t>Classics Independent Research Project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171" y="4509119"/>
            <a:ext cx="2592288" cy="17517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185" y="4493493"/>
            <a:ext cx="2326003" cy="175177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147" y="4528935"/>
            <a:ext cx="2663913" cy="17517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Purpose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47525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T0 a 4000 word essay of your own choosing with the set themes.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Useful precursor to the third year dissertation.</a:t>
            </a:r>
          </a:p>
          <a:p>
            <a:pPr lvl="2"/>
            <a:r>
              <a:rPr lang="en-GB" dirty="0" smtClean="0"/>
              <a:t>Learn what (and what not) to do on an assessment that is a much smaller percentage of your overall grade than the dissertation. 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To give you the chance to focus on a piece of research of your own choosing (rather than being completely fixed questions). </a:t>
            </a:r>
          </a:p>
          <a:p>
            <a:endParaRPr lang="en-GB" sz="500" dirty="0" smtClean="0"/>
          </a:p>
          <a:p>
            <a:r>
              <a:rPr lang="en-GB" dirty="0" smtClean="0"/>
              <a:t>We </a:t>
            </a:r>
            <a:r>
              <a:rPr lang="en-GB" dirty="0"/>
              <a:t>have </a:t>
            </a:r>
            <a:r>
              <a:rPr lang="en-GB" dirty="0" smtClean="0"/>
              <a:t>1 </a:t>
            </a:r>
            <a:r>
              <a:rPr lang="en-GB" dirty="0"/>
              <a:t>sessions per </a:t>
            </a:r>
            <a:r>
              <a:rPr lang="en-GB" dirty="0" smtClean="0"/>
              <a:t>week</a:t>
            </a:r>
            <a:r>
              <a:rPr lang="en-GB" dirty="0"/>
              <a:t> </a:t>
            </a:r>
            <a:r>
              <a:rPr lang="en-GB" dirty="0" smtClean="0"/>
              <a:t>from 3pm on Fridays: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Some lecture/workshop sessions – including one to one or group discussion. This means working on the Project at a steady pace.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Occasional “external sessions”.  </a:t>
            </a:r>
          </a:p>
          <a:p>
            <a:pPr lvl="1"/>
            <a:endParaRPr lang="en-GB" sz="500" dirty="0" smtClean="0"/>
          </a:p>
          <a:p>
            <a:r>
              <a:rPr lang="en-GB" dirty="0" smtClean="0"/>
              <a:t>Remember to check Moodle for useful information.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STRONG EMPHASIS ON INDEPENDENT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88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692696"/>
            <a:ext cx="8534400" cy="64807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Course Work: 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96544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 smtClean="0"/>
              <a:t>Coursework 1: A project plan: draft structure, abstract and bibliography  (equivalent of 1,000 words) 20%:</a:t>
            </a:r>
          </a:p>
          <a:p>
            <a:pPr lvl="1"/>
            <a:r>
              <a:rPr lang="en-GB" sz="2400" dirty="0" smtClean="0">
                <a:solidFill>
                  <a:schemeClr val="tx1"/>
                </a:solidFill>
              </a:rPr>
              <a:t>To be submitted by 17/2/16 by 23:59.</a:t>
            </a:r>
            <a:endParaRPr lang="en-GB" sz="2400" dirty="0" smtClean="0"/>
          </a:p>
          <a:p>
            <a:endParaRPr lang="en-GB" sz="1400" dirty="0" smtClean="0"/>
          </a:p>
          <a:p>
            <a:r>
              <a:rPr lang="en-GB" sz="3200" dirty="0" smtClean="0"/>
              <a:t>Coursework 2: A 4,000-word essay on student’s chosen topic on one of the subjects below 80%:</a:t>
            </a:r>
          </a:p>
          <a:p>
            <a:pPr lvl="1"/>
            <a:r>
              <a:rPr lang="en-GB" sz="2400" dirty="0" smtClean="0">
                <a:solidFill>
                  <a:schemeClr val="tx1"/>
                </a:solidFill>
              </a:rPr>
              <a:t>To be submitted by 2/5/17 by 23:59. </a:t>
            </a:r>
          </a:p>
          <a:p>
            <a:pPr lvl="1"/>
            <a:endParaRPr lang="en-GB" sz="1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900" dirty="0" smtClean="0"/>
              <a:t>TOPICS</a:t>
            </a:r>
          </a:p>
          <a:p>
            <a:pPr lvl="0"/>
            <a:r>
              <a:rPr lang="en-GB" sz="3200" dirty="0"/>
              <a:t>Life in ancient cities </a:t>
            </a:r>
          </a:p>
          <a:p>
            <a:pPr lvl="0"/>
            <a:r>
              <a:rPr lang="en-GB" sz="3200" dirty="0"/>
              <a:t>Warfare </a:t>
            </a:r>
          </a:p>
          <a:p>
            <a:pPr lvl="0"/>
            <a:r>
              <a:rPr lang="en-GB" sz="3200" dirty="0"/>
              <a:t>The ancient novel</a:t>
            </a:r>
          </a:p>
          <a:p>
            <a:pPr lvl="0"/>
            <a:r>
              <a:rPr lang="en-GB" sz="3200" dirty="0"/>
              <a:t>Anger  </a:t>
            </a:r>
          </a:p>
          <a:p>
            <a:pPr marL="0" indent="0">
              <a:buNone/>
            </a:pPr>
            <a:endParaRPr lang="en-GB" sz="2900" dirty="0" smtClean="0"/>
          </a:p>
          <a:p>
            <a:pPr marL="0" indent="0">
              <a:buNone/>
            </a:pPr>
            <a:endParaRPr lang="en-GB" sz="2900" dirty="0" smtClean="0"/>
          </a:p>
          <a:p>
            <a:pPr marL="0" indent="0">
              <a:buNone/>
            </a:pPr>
            <a:endParaRPr lang="en-GB" sz="2900" dirty="0" smtClean="0">
              <a:solidFill>
                <a:schemeClr val="tx1"/>
              </a:solidFill>
            </a:endParaRP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MARKING CRITERIA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Marking Criteria both for the Project essay and the Project Plan are available on Moodle (you can also look at it through the Turn-it-in tab).</a:t>
            </a:r>
          </a:p>
          <a:p>
            <a:pPr lvl="1"/>
            <a:r>
              <a:rPr lang="en-GB" sz="2800" dirty="0" smtClean="0">
                <a:solidFill>
                  <a:schemeClr val="tx1"/>
                </a:solidFill>
              </a:rPr>
              <a:t>In particular make sure you check out the Plan, Abstract and Bibliography marking criteria.</a:t>
            </a:r>
          </a:p>
          <a:p>
            <a:endParaRPr lang="en-GB" sz="1600" dirty="0" smtClean="0"/>
          </a:p>
          <a:p>
            <a:r>
              <a:rPr lang="en-GB" sz="3200" dirty="0" smtClean="0"/>
              <a:t>Make sure that you read them carefully and use them when preparing and writing your essay and plan.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Upcoming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26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1 and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12968" cy="5142312"/>
          </a:xfrm>
        </p:spPr>
        <p:txBody>
          <a:bodyPr>
            <a:normAutofit/>
          </a:bodyPr>
          <a:lstStyle/>
          <a:p>
            <a:r>
              <a:rPr lang="en-GB" dirty="0" smtClean="0"/>
              <a:t>Over the course of this weekend and the beginning of next we you should think about the topic you wish to do. Considering the following issues:</a:t>
            </a:r>
          </a:p>
          <a:p>
            <a:pPr lvl="1"/>
            <a:r>
              <a:rPr lang="en-GB" dirty="0" smtClean="0"/>
              <a:t>What are your </a:t>
            </a:r>
            <a:r>
              <a:rPr lang="en-GB" dirty="0"/>
              <a:t>interests and strengths </a:t>
            </a:r>
            <a:r>
              <a:rPr lang="en-GB" dirty="0" smtClean="0"/>
              <a:t>(do </a:t>
            </a:r>
            <a:r>
              <a:rPr lang="en-GB" dirty="0"/>
              <a:t>you enjoy literary criticism or is archaeology more your thing – Greek vs. Rome</a:t>
            </a:r>
            <a:r>
              <a:rPr lang="en-GB" dirty="0" smtClean="0"/>
              <a:t>)?</a:t>
            </a:r>
          </a:p>
          <a:p>
            <a:pPr lvl="1"/>
            <a:r>
              <a:rPr lang="en-GB" dirty="0"/>
              <a:t>Some preliminary reading on the four subjects is available on Moodle. This is to give you some ideas of the subjects themselves</a:t>
            </a:r>
            <a:r>
              <a:rPr lang="en-GB" dirty="0" smtClean="0"/>
              <a:t>.</a:t>
            </a:r>
          </a:p>
          <a:p>
            <a:pPr lvl="1"/>
            <a:endParaRPr lang="en-GB" sz="500" dirty="0"/>
          </a:p>
          <a:p>
            <a:r>
              <a:rPr lang="en-GB" dirty="0" smtClean="0"/>
              <a:t>You will need to submit a title suggestion to the “titles forum” (on Moodle) by next Wednesday (8</a:t>
            </a:r>
            <a:r>
              <a:rPr lang="en-GB" baseline="30000" dirty="0" smtClean="0"/>
              <a:t>th</a:t>
            </a:r>
            <a:r>
              <a:rPr lang="en-GB" dirty="0" smtClean="0"/>
              <a:t>) – 6pm.  </a:t>
            </a:r>
          </a:p>
          <a:p>
            <a:endParaRPr lang="en-GB" sz="500" dirty="0"/>
          </a:p>
          <a:p>
            <a:r>
              <a:rPr lang="en-GB" dirty="0" smtClean="0"/>
              <a:t>Friday session – Preparatory session on the Plan, Abstract and Bibliography. 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80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FIRST PART OF THE SESSION</a:t>
            </a:r>
          </a:p>
          <a:p>
            <a:r>
              <a:rPr lang="en-GB" dirty="0" smtClean="0"/>
              <a:t>The Ancient Sources: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racticalities – finding and getting access to ancient sources (literary, pictorial, epigraphic, archaeological, numismatic).  </a:t>
            </a:r>
          </a:p>
          <a:p>
            <a:pPr lvl="1"/>
            <a:r>
              <a:rPr lang="en-GB" dirty="0" smtClean="0"/>
              <a:t>Analysis and approach</a:t>
            </a:r>
            <a:r>
              <a:rPr lang="en-GB" dirty="0" smtClean="0"/>
              <a:t>.</a:t>
            </a:r>
          </a:p>
          <a:p>
            <a:pPr lvl="1"/>
            <a:endParaRPr lang="en-GB" sz="2000" dirty="0"/>
          </a:p>
          <a:p>
            <a:r>
              <a:rPr lang="en-GB" dirty="0" smtClean="0"/>
              <a:t>Potential Library session?</a:t>
            </a:r>
            <a:endParaRPr lang="en-GB" dirty="0" smtClean="0"/>
          </a:p>
          <a:p>
            <a:pPr marL="274320" lvl="1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dirty="0" smtClean="0"/>
              <a:t>REMAINING PART OF THE SESSION</a:t>
            </a:r>
          </a:p>
          <a:p>
            <a:r>
              <a:rPr lang="en-GB" dirty="0" smtClean="0"/>
              <a:t>Opportunities for one-to-one discussions.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77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4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507030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NO FRIDAY </a:t>
            </a:r>
            <a:r>
              <a:rPr lang="en-GB" dirty="0" smtClean="0"/>
              <a:t>(24</a:t>
            </a:r>
            <a:r>
              <a:rPr lang="en-GB" baseline="30000" dirty="0" smtClean="0"/>
              <a:t>th</a:t>
            </a:r>
            <a:r>
              <a:rPr lang="en-GB" dirty="0" smtClean="0"/>
              <a:t> February) session.</a:t>
            </a:r>
          </a:p>
          <a:p>
            <a:r>
              <a:rPr lang="en-GB" b="1" dirty="0" smtClean="0"/>
              <a:t>Instead</a:t>
            </a:r>
            <a:r>
              <a:rPr lang="en-GB" dirty="0" smtClean="0"/>
              <a:t> there is an opportunity to come a speak to me about your Plan feedback or any other Project issue on </a:t>
            </a:r>
            <a:r>
              <a:rPr lang="en-GB" b="1" u="sng" dirty="0" smtClean="0"/>
              <a:t>Wednesday 4pm </a:t>
            </a:r>
            <a:r>
              <a:rPr lang="en-GB" dirty="0" smtClean="0"/>
              <a:t>(entirely optional). </a:t>
            </a:r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dirty="0" smtClean="0"/>
              <a:t>In addition there is an unofficial and entirely </a:t>
            </a:r>
            <a:r>
              <a:rPr lang="en-GB" u="sng" dirty="0" smtClean="0"/>
              <a:t>OPTIONAL</a:t>
            </a:r>
            <a:r>
              <a:rPr lang="en-GB" dirty="0" smtClean="0"/>
              <a:t> opportunity for those that wish to take a tour of the National Library in Aberystwyth on </a:t>
            </a:r>
            <a:r>
              <a:rPr lang="en-GB" b="1" dirty="0" smtClean="0"/>
              <a:t>Tuesday (21</a:t>
            </a:r>
            <a:r>
              <a:rPr lang="en-GB" b="1" baseline="30000" dirty="0" smtClean="0"/>
              <a:t>st</a:t>
            </a:r>
            <a:r>
              <a:rPr lang="en-GB" b="1" dirty="0" smtClean="0"/>
              <a:t>). </a:t>
            </a:r>
          </a:p>
          <a:p>
            <a:r>
              <a:rPr lang="en-GB" dirty="0" smtClean="0"/>
              <a:t>The only cost involved is a £7 bus ticket (all day traveller) – you can of course make your own arrangements if you have a car. </a:t>
            </a:r>
          </a:p>
          <a:p>
            <a:r>
              <a:rPr lang="en-GB" dirty="0" smtClean="0"/>
              <a:t>You will need to inform me of your interest so I can let the library know numbers. Email me by 10</a:t>
            </a:r>
            <a:r>
              <a:rPr lang="en-GB" baseline="30000" dirty="0" smtClean="0"/>
              <a:t>th</a:t>
            </a:r>
            <a:r>
              <a:rPr lang="en-GB" dirty="0" smtClean="0"/>
              <a:t> of February. </a:t>
            </a:r>
          </a:p>
          <a:p>
            <a:r>
              <a:rPr lang="en-GB" dirty="0" smtClean="0"/>
              <a:t>Opportunity to get membership of the library. </a:t>
            </a:r>
          </a:p>
          <a:p>
            <a:r>
              <a:rPr lang="en-GB" dirty="0" smtClean="0"/>
              <a:t>The tour will take place at 1pm, so will need to get the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03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</a:t>
            </a:r>
            <a:r>
              <a:rPr lang="en-GB" b="1" dirty="0" smtClean="0"/>
              <a:t>5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WEEK 5 - Week commencing after Reading Week (i.e. the week 5 session is on the 10</a:t>
            </a:r>
            <a:r>
              <a:rPr lang="en-GB" baseline="30000" dirty="0" smtClean="0"/>
              <a:t>th</a:t>
            </a:r>
            <a:r>
              <a:rPr lang="en-GB" dirty="0" smtClean="0"/>
              <a:t> of March). </a:t>
            </a:r>
          </a:p>
          <a:p>
            <a:endParaRPr lang="en-GB" sz="500" dirty="0"/>
          </a:p>
          <a:p>
            <a:pPr marL="0" indent="0">
              <a:buNone/>
            </a:pPr>
            <a:r>
              <a:rPr lang="en-GB" dirty="0"/>
              <a:t>FIRST PART OF THE SESSION</a:t>
            </a:r>
          </a:p>
          <a:p>
            <a:r>
              <a:rPr lang="en-GB" dirty="0" smtClean="0"/>
              <a:t>Working with Modern Scholarship:</a:t>
            </a:r>
            <a:endParaRPr lang="en-GB" dirty="0"/>
          </a:p>
          <a:p>
            <a:pPr lvl="1"/>
            <a:r>
              <a:rPr lang="en-GB" dirty="0" smtClean="0"/>
              <a:t>Assessing scholarship.</a:t>
            </a:r>
            <a:endParaRPr lang="en-GB" dirty="0"/>
          </a:p>
          <a:p>
            <a:pPr lvl="1"/>
            <a:r>
              <a:rPr lang="en-GB" dirty="0" smtClean="0"/>
              <a:t>Critically engaging with scholarship.</a:t>
            </a:r>
            <a:endParaRPr lang="en-GB" dirty="0"/>
          </a:p>
          <a:p>
            <a:pPr marL="274320" lvl="1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dirty="0"/>
              <a:t>REMAINING PART OF THE SESSION</a:t>
            </a:r>
          </a:p>
          <a:p>
            <a:r>
              <a:rPr lang="en-GB" dirty="0"/>
              <a:t>Opportunities for one-to-one discussions.</a:t>
            </a:r>
          </a:p>
          <a:p>
            <a:endParaRPr lang="en-GB" sz="1000" dirty="0" smtClean="0"/>
          </a:p>
        </p:txBody>
      </p:sp>
    </p:spTree>
    <p:extLst>
      <p:ext uri="{BB962C8B-B14F-4D97-AF65-F5344CB8AC3E}">
        <p14:creationId xmlns:p14="http://schemas.microsoft.com/office/powerpoint/2010/main" val="287734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</a:t>
            </a:r>
            <a:r>
              <a:rPr lang="en-GB" b="1" dirty="0" smtClean="0"/>
              <a:t>6, 7 </a:t>
            </a:r>
            <a:r>
              <a:rPr lang="en-GB" b="1" dirty="0" smtClean="0"/>
              <a:t>and 8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662736" cy="51423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WEEK 6 </a:t>
            </a:r>
          </a:p>
          <a:p>
            <a:r>
              <a:rPr lang="en-GB" dirty="0" smtClean="0"/>
              <a:t>In </a:t>
            </a:r>
            <a:r>
              <a:rPr lang="en-GB" dirty="0"/>
              <a:t>small groups giving a 3-5 minute presentation to each other (you will need to prepare this in advance) on your progress so far, what you still need to do, and the various issues you face. </a:t>
            </a:r>
            <a:endParaRPr lang="en-GB" dirty="0" smtClean="0"/>
          </a:p>
          <a:p>
            <a:r>
              <a:rPr lang="en-GB" dirty="0"/>
              <a:t>Opportunities for one-to-one discussion. </a:t>
            </a:r>
          </a:p>
          <a:p>
            <a:pPr marL="0" indent="0">
              <a:buNone/>
            </a:pPr>
            <a:endParaRPr lang="en-GB" sz="600" dirty="0" smtClean="0"/>
          </a:p>
          <a:p>
            <a:pPr marL="0" indent="0">
              <a:buNone/>
            </a:pPr>
            <a:r>
              <a:rPr lang="en-GB" dirty="0" smtClean="0"/>
              <a:t>WEEK </a:t>
            </a:r>
            <a:r>
              <a:rPr lang="en-GB" dirty="0" smtClean="0"/>
              <a:t>7</a:t>
            </a:r>
          </a:p>
          <a:p>
            <a:r>
              <a:rPr lang="en-GB" dirty="0" smtClean="0"/>
              <a:t>Taking </a:t>
            </a:r>
            <a:r>
              <a:rPr lang="en-GB" dirty="0" smtClean="0"/>
              <a:t>Stock</a:t>
            </a:r>
          </a:p>
          <a:p>
            <a:r>
              <a:rPr lang="en-GB" dirty="0"/>
              <a:t>Opportunities for one-to-one discussion. </a:t>
            </a:r>
          </a:p>
          <a:p>
            <a:endParaRPr lang="en-GB" sz="500" dirty="0"/>
          </a:p>
          <a:p>
            <a:pPr marL="0" indent="0">
              <a:buNone/>
            </a:pPr>
            <a:r>
              <a:rPr lang="en-GB" dirty="0" smtClean="0"/>
              <a:t>WEEK 8 – Due to the fieldtrip (27/3 to 2/4) the normal Friday this slot will not be running.</a:t>
            </a:r>
          </a:p>
          <a:p>
            <a:pPr marL="274320" lvl="1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I will create a 3 hour slot on Monday (3</a:t>
            </a:r>
            <a:r>
              <a:rPr lang="en-GB" baseline="30000" dirty="0" smtClean="0">
                <a:solidFill>
                  <a:schemeClr val="tx1"/>
                </a:solidFill>
              </a:rPr>
              <a:t>rd</a:t>
            </a:r>
            <a:r>
              <a:rPr lang="en-GB" dirty="0" smtClean="0">
                <a:solidFill>
                  <a:schemeClr val="tx1"/>
                </a:solidFill>
              </a:rPr>
              <a:t> of April) as an </a:t>
            </a:r>
            <a:r>
              <a:rPr lang="en-GB" u="sng" dirty="0" smtClean="0">
                <a:solidFill>
                  <a:schemeClr val="tx1"/>
                </a:solidFill>
              </a:rPr>
              <a:t>entirely optional</a:t>
            </a:r>
            <a:r>
              <a:rPr lang="en-GB" dirty="0" smtClean="0">
                <a:solidFill>
                  <a:schemeClr val="tx1"/>
                </a:solidFill>
              </a:rPr>
              <a:t> drop in session (i.e. you don’t have to be in </a:t>
            </a:r>
            <a:r>
              <a:rPr lang="en-GB" dirty="0" err="1" smtClean="0">
                <a:solidFill>
                  <a:schemeClr val="tx1"/>
                </a:solidFill>
              </a:rPr>
              <a:t>Lampeter</a:t>
            </a:r>
            <a:r>
              <a:rPr lang="en-GB" dirty="0" smtClean="0">
                <a:solidFill>
                  <a:schemeClr val="tx1"/>
                </a:solidFill>
              </a:rPr>
              <a:t>!).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4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9 and 10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After the Easter break.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WEEK 9</a:t>
            </a:r>
          </a:p>
          <a:p>
            <a:r>
              <a:rPr lang="en-GB" dirty="0"/>
              <a:t>Critical Engagement, Originality and YOUR OWN voice</a:t>
            </a:r>
          </a:p>
          <a:p>
            <a:r>
              <a:rPr lang="en-GB" dirty="0"/>
              <a:t> Opportunities for one-to-one </a:t>
            </a:r>
            <a:r>
              <a:rPr lang="en-GB" dirty="0" smtClean="0"/>
              <a:t>discussion.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WEEK 10 </a:t>
            </a:r>
          </a:p>
          <a:p>
            <a:r>
              <a:rPr lang="en-GB" dirty="0"/>
              <a:t>Opportunities for one-to-one discussion.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38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02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LIFE IN ANCIENT CITIES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4752528"/>
          </a:xfrm>
        </p:spPr>
        <p:txBody>
          <a:bodyPr>
            <a:normAutofit/>
          </a:bodyPr>
          <a:lstStyle/>
          <a:p>
            <a:r>
              <a:rPr lang="en-GB" dirty="0" smtClean="0"/>
              <a:t>Aspects of urban living (crime, order, sanitation, disease etc.)</a:t>
            </a:r>
          </a:p>
          <a:p>
            <a:endParaRPr lang="en-GB" sz="1200" dirty="0"/>
          </a:p>
          <a:p>
            <a:r>
              <a:rPr lang="en-GB" dirty="0" smtClean="0"/>
              <a:t>Literary focus, e.g. life in Rome as presented by Juvenal; the sack of cities literary works.   </a:t>
            </a:r>
          </a:p>
          <a:p>
            <a:endParaRPr lang="en-GB" sz="1200" dirty="0"/>
          </a:p>
          <a:p>
            <a:r>
              <a:rPr lang="en-GB" dirty="0" smtClean="0"/>
              <a:t>Monumentalising cities, topography, keeping urban populations fed.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75498" y="1484784"/>
            <a:ext cx="3793702" cy="256977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5498" y="4149080"/>
            <a:ext cx="3793701" cy="252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23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WARFARE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Analysing armour and weapons from archaeological or pictorial evidence. </a:t>
            </a:r>
          </a:p>
          <a:p>
            <a:endParaRPr lang="en-GB" sz="1000" dirty="0"/>
          </a:p>
          <a:p>
            <a:r>
              <a:rPr lang="en-GB" dirty="0" smtClean="0"/>
              <a:t>Representations of battles or the heroic valour in combat (epics, tragedies).</a:t>
            </a:r>
          </a:p>
          <a:p>
            <a:endParaRPr lang="en-GB" sz="1000" dirty="0"/>
          </a:p>
          <a:p>
            <a:r>
              <a:rPr lang="en-GB" dirty="0" smtClean="0"/>
              <a:t>Themes – economics and warfare; civil war, siege warfare etc.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0032" y="1574080"/>
            <a:ext cx="3895700" cy="267386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4365104"/>
            <a:ext cx="3903063" cy="211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ANCIENT NOVEL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Literary focus – representation of characters or themes; plot structure.</a:t>
            </a:r>
          </a:p>
          <a:p>
            <a:endParaRPr lang="en-GB" sz="1100" dirty="0"/>
          </a:p>
          <a:p>
            <a:r>
              <a:rPr lang="en-GB" dirty="0" smtClean="0"/>
              <a:t>Social or political context of the various novels (some more problematic than others). </a:t>
            </a:r>
          </a:p>
          <a:p>
            <a:endParaRPr lang="en-GB" sz="1100" dirty="0"/>
          </a:p>
          <a:p>
            <a:r>
              <a:rPr lang="en-GB" dirty="0" smtClean="0"/>
              <a:t>Earlier influences on the novel, e.g. </a:t>
            </a:r>
            <a:r>
              <a:rPr lang="en-GB" i="1" dirty="0" err="1" smtClean="0"/>
              <a:t>Persica</a:t>
            </a:r>
            <a:r>
              <a:rPr lang="en-GB" dirty="0" smtClean="0"/>
              <a:t> of Ctesias, </a:t>
            </a:r>
            <a:r>
              <a:rPr lang="en-GB" dirty="0"/>
              <a:t>Xenophon’s </a:t>
            </a:r>
            <a:r>
              <a:rPr lang="en-GB" i="1" dirty="0" err="1" smtClean="0"/>
              <a:t>Cyropaedia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88024" y="1556792"/>
            <a:ext cx="3901596" cy="293749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787730" y="4518278"/>
            <a:ext cx="388760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Louis </a:t>
            </a:r>
            <a:r>
              <a:rPr lang="en-GB" sz="1400" dirty="0" err="1" smtClean="0"/>
              <a:t>Hersent</a:t>
            </a:r>
            <a:r>
              <a:rPr lang="en-GB" sz="1400" dirty="0"/>
              <a:t> </a:t>
            </a:r>
            <a:r>
              <a:rPr lang="en-GB" sz="1400" dirty="0" smtClean="0"/>
              <a:t>(1777-1860), </a:t>
            </a:r>
            <a:r>
              <a:rPr lang="en-GB" sz="1400" dirty="0"/>
              <a:t>Daphnis and </a:t>
            </a:r>
            <a:r>
              <a:rPr lang="en-GB" sz="1400" dirty="0" smtClean="0"/>
              <a:t>Chloe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559" y="4826055"/>
            <a:ext cx="1101276" cy="17570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20" y="4788676"/>
            <a:ext cx="1165149" cy="179447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588" y="4819056"/>
            <a:ext cx="1123708" cy="174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75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ANGER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038600" cy="50405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Philosophical focus, e.g. anger as discussed by stoics (Seneca’s </a:t>
            </a:r>
            <a:r>
              <a:rPr lang="en-GB" i="1" dirty="0" smtClean="0"/>
              <a:t>De Ira</a:t>
            </a:r>
            <a:r>
              <a:rPr lang="en-GB" dirty="0" smtClean="0"/>
              <a:t>).</a:t>
            </a:r>
          </a:p>
          <a:p>
            <a:endParaRPr lang="en-GB" sz="1000" dirty="0"/>
          </a:p>
          <a:p>
            <a:r>
              <a:rPr lang="en-GB" dirty="0" smtClean="0"/>
              <a:t>Anger from a medical perspective, e.g. a study of Galen’s views.</a:t>
            </a:r>
          </a:p>
          <a:p>
            <a:endParaRPr lang="en-GB" sz="1000" dirty="0"/>
          </a:p>
          <a:p>
            <a:r>
              <a:rPr lang="en-GB" dirty="0" smtClean="0"/>
              <a:t>Anger from a literary focus, e.g. wrath of Achilles. </a:t>
            </a:r>
          </a:p>
          <a:p>
            <a:endParaRPr lang="en-GB" sz="1000" dirty="0"/>
          </a:p>
          <a:p>
            <a:r>
              <a:rPr lang="en-GB" dirty="0" smtClean="0"/>
              <a:t>Vitriol and politics, e.g</a:t>
            </a:r>
            <a:r>
              <a:rPr lang="en-GB" dirty="0"/>
              <a:t>. </a:t>
            </a:r>
            <a:r>
              <a:rPr lang="en-GB" dirty="0" smtClean="0"/>
              <a:t>Cicero’s </a:t>
            </a:r>
            <a:r>
              <a:rPr lang="en-GB" i="1" dirty="0" smtClean="0"/>
              <a:t>Philippics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4008" y="1628800"/>
            <a:ext cx="4257945" cy="279565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672084" y="4434379"/>
            <a:ext cx="420179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Charles-Antoine </a:t>
            </a:r>
            <a:r>
              <a:rPr lang="en-GB" sz="1200" dirty="0" err="1" smtClean="0"/>
              <a:t>Coypel</a:t>
            </a:r>
            <a:r>
              <a:rPr lang="en-GB" sz="1200" dirty="0"/>
              <a:t> (1694 </a:t>
            </a:r>
            <a:r>
              <a:rPr lang="en-GB" sz="1200" dirty="0" smtClean="0"/>
              <a:t>– 1752), </a:t>
            </a:r>
            <a:r>
              <a:rPr lang="en-GB" sz="1200" i="1" dirty="0" smtClean="0"/>
              <a:t>The Fury of Achilles</a:t>
            </a:r>
            <a:endParaRPr lang="en-GB" sz="12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8898" y="4722271"/>
            <a:ext cx="1263803" cy="191683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4732" y="4721303"/>
            <a:ext cx="2857221" cy="176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6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 2: Choosing a 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21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Considerations: The Material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What ANCIENT sources are there relating to your subject area?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How do you find out?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Are there enough of them? (And what </a:t>
            </a:r>
            <a:r>
              <a:rPr lang="en-GB" i="1" dirty="0" smtClean="0">
                <a:solidFill>
                  <a:schemeClr val="tx1"/>
                </a:solidFill>
              </a:rPr>
              <a:t>is</a:t>
            </a:r>
            <a:r>
              <a:rPr lang="en-GB" dirty="0" smtClean="0">
                <a:solidFill>
                  <a:schemeClr val="tx1"/>
                </a:solidFill>
              </a:rPr>
              <a:t> enough, anyway?)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Can you access them?</a:t>
            </a:r>
          </a:p>
          <a:p>
            <a:pPr lvl="2"/>
            <a:r>
              <a:rPr lang="en-GB" dirty="0" smtClean="0"/>
              <a:t>Availability in library? online resources?</a:t>
            </a:r>
          </a:p>
          <a:p>
            <a:pPr lvl="2"/>
            <a:r>
              <a:rPr lang="en-GB" dirty="0" smtClean="0"/>
              <a:t>Language skills – not only ancient, but modern languages too!</a:t>
            </a:r>
          </a:p>
          <a:p>
            <a:pPr lvl="2"/>
            <a:endParaRPr lang="en-GB" sz="600" dirty="0"/>
          </a:p>
          <a:p>
            <a:r>
              <a:rPr lang="en-GB" dirty="0"/>
              <a:t>What MODERN SCHOLARSHIP relates to your area of study?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How do you find out?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How do you avoid getting bogged down by scholarship?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Why reading too much can be bad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…and what can that tell you?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Again can </a:t>
            </a:r>
            <a:r>
              <a:rPr lang="en-GB" dirty="0">
                <a:solidFill>
                  <a:schemeClr val="tx1"/>
                </a:solidFill>
              </a:rPr>
              <a:t>you access the necessary </a:t>
            </a:r>
            <a:r>
              <a:rPr lang="en-GB" dirty="0" smtClean="0">
                <a:solidFill>
                  <a:schemeClr val="tx1"/>
                </a:solidFill>
              </a:rPr>
              <a:t>scholarly works on </a:t>
            </a:r>
            <a:r>
              <a:rPr lang="en-GB" dirty="0">
                <a:solidFill>
                  <a:schemeClr val="tx1"/>
                </a:solidFill>
              </a:rPr>
              <a:t>your subject area? </a:t>
            </a:r>
          </a:p>
          <a:p>
            <a:pPr lvl="2"/>
            <a:r>
              <a:rPr lang="en-GB" dirty="0"/>
              <a:t>Availability in the Library/LRC, online resources,…</a:t>
            </a:r>
          </a:p>
          <a:p>
            <a:pPr lvl="2"/>
            <a:r>
              <a:rPr lang="en-GB" dirty="0"/>
              <a:t>Language skills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52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Considerations: About you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2257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Do you have pre-conceptions about your area?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Have you studied it before? Have you </a:t>
            </a:r>
            <a:r>
              <a:rPr lang="en-GB" u="sng" dirty="0" smtClean="0">
                <a:solidFill>
                  <a:schemeClr val="tx1"/>
                </a:solidFill>
              </a:rPr>
              <a:t>not</a:t>
            </a:r>
            <a:r>
              <a:rPr lang="en-GB" dirty="0" smtClean="0">
                <a:solidFill>
                  <a:schemeClr val="tx1"/>
                </a:solidFill>
              </a:rPr>
              <a:t> studied it before?</a:t>
            </a:r>
          </a:p>
          <a:p>
            <a:r>
              <a:rPr lang="en-GB" dirty="0" smtClean="0"/>
              <a:t>Can you </a:t>
            </a:r>
            <a:r>
              <a:rPr lang="en-GB" u="sng" dirty="0" smtClean="0"/>
              <a:t>let </a:t>
            </a:r>
            <a:r>
              <a:rPr lang="en-GB" dirty="0" smtClean="0"/>
              <a:t>g</a:t>
            </a:r>
            <a:r>
              <a:rPr lang="en-GB" u="sng" dirty="0" smtClean="0"/>
              <a:t>o</a:t>
            </a:r>
            <a:r>
              <a:rPr lang="en-GB" dirty="0" smtClean="0"/>
              <a:t> of those preconceptions?</a:t>
            </a:r>
          </a:p>
          <a:p>
            <a:r>
              <a:rPr lang="en-GB" dirty="0" smtClean="0"/>
              <a:t>Or else: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You will read ANCIENT and MODERN evidence with BLINKERS on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Your readings will be vulnerable to criticism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://upload.wikimedia.org/wikipedia/commons/2/28/Horses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01" b="97785" l="3108" r="96707">
                        <a14:foregroundMark x1="83349" y1="43745" x2="83349" y2="43745"/>
                        <a14:foregroundMark x1="91837" y1="43136" x2="91837" y2="43136"/>
                        <a14:foregroundMark x1="61178" y1="23892" x2="61178" y2="23892"/>
                        <a14:foregroundMark x1="64100" y1="21460" x2="64100" y2="21460"/>
                        <a14:foregroundMark x1="69341" y1="20547" x2="69341" y2="20547"/>
                        <a14:foregroundMark x1="72263" y1="20547" x2="72263" y2="20547"/>
                        <a14:foregroundMark x1="76206" y1="20243" x2="76206" y2="20243"/>
                        <a14:foregroundMark x1="58256" y1="36403" x2="58256" y2="36403"/>
                        <a14:foregroundMark x1="65724" y1="4344" x2="65724" y2="4344"/>
                        <a14:foregroundMark x1="82375" y1="33058" x2="82375" y2="33058"/>
                        <a14:foregroundMark x1="89239" y1="74283" x2="89239" y2="74283"/>
                        <a14:foregroundMark x1="96753" y1="78584" x2="96753" y2="78584"/>
                        <a14:foregroundMark x1="87941" y1="97785" x2="87941" y2="97785"/>
                        <a14:foregroundMark x1="78479" y1="95048" x2="78479" y2="95048"/>
                        <a14:foregroundMark x1="45176" y1="77020" x2="45176" y2="77020"/>
                        <a14:foregroundMark x1="6354" y1="62076" x2="6354" y2="62076"/>
                        <a14:foregroundMark x1="3108" y1="54431" x2="3108" y2="54431"/>
                        <a14:foregroundMark x1="23006" y1="45569" x2="23006" y2="45569"/>
                        <a14:foregroundMark x1="58581" y1="38879" x2="58581" y2="38879"/>
                        <a14:foregroundMark x1="5705" y1="87098" x2="5705" y2="87098"/>
                        <a14:foregroundMark x1="33117" y1="87706" x2="33117" y2="87706"/>
                        <a14:foregroundMark x1="19434" y1="47089" x2="19434" y2="47089"/>
                        <a14:foregroundMark x1="19434" y1="45569" x2="19434" y2="45569"/>
                        <a14:foregroundMark x1="8024" y1="45265" x2="8024" y2="45265"/>
                        <a14:foregroundMark x1="6354" y1="43745" x2="6354" y2="43745"/>
                        <a14:foregroundMark x1="18135" y1="49566" x2="18135" y2="495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39248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24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have chosen your subject area…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2852936"/>
            <a:ext cx="8554152" cy="3246112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600" b="1" kern="1200" cap="all" spc="2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0" dirty="0" smtClean="0"/>
              <a:t>NOW WHAT?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037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(1)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268097" y="3103633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The Novel</a:t>
              </a:r>
              <a:endParaRPr lang="en-GB" sz="36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172445" y="4167028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3172445" y="2826614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3807510" y="2156407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Greek</a:t>
              </a:r>
              <a:endParaRPr lang="en-GB" sz="36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3807510" y="4226999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Roman</a:t>
              </a:r>
              <a:endParaRPr lang="en-GB" sz="3600" kern="1200" dirty="0"/>
            </a:p>
          </p:txBody>
        </p:sp>
      </p:grpSp>
      <p:sp>
        <p:nvSpPr>
          <p:cNvPr id="27" name="&quot;No&quot; Symbol 26"/>
          <p:cNvSpPr/>
          <p:nvPr/>
        </p:nvSpPr>
        <p:spPr>
          <a:xfrm>
            <a:off x="4556149" y="4185505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88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(2)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53701" y="3069484"/>
            <a:ext cx="2215671" cy="1063395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The Novel</a:t>
              </a:r>
              <a:endParaRPr lang="en-GB" sz="36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92747" y="1939452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401252" y="3323726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900744" y="3043501"/>
            <a:ext cx="2212095" cy="1091002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Greek Novel</a:t>
              </a:r>
              <a:endParaRPr lang="en-GB" sz="36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027840" y="1569276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Classical Period</a:t>
              </a:r>
              <a:endParaRPr lang="en-GB" sz="3600" kern="1200" dirty="0"/>
            </a:p>
          </p:txBody>
        </p:sp>
      </p:grpSp>
      <p:sp>
        <p:nvSpPr>
          <p:cNvPr id="22" name="Rounded Rectangle 4"/>
          <p:cNvSpPr/>
          <p:nvPr/>
        </p:nvSpPr>
        <p:spPr>
          <a:xfrm>
            <a:off x="6077191" y="3100629"/>
            <a:ext cx="2709610" cy="1261896"/>
          </a:xfrm>
          <a:prstGeom prst="rect">
            <a:avLst/>
          </a:prstGeom>
          <a:solidFill>
            <a:srgbClr val="00B0F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6210" tIns="156210" rIns="156210" bIns="156210" numCol="1" spcCol="1270" anchor="ctr" anchorCtr="0">
            <a:noAutofit/>
          </a:bodyPr>
          <a:lstStyle/>
          <a:p>
            <a:pPr lvl="0" algn="ctr" defTabSz="1822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600" kern="1200" dirty="0" smtClean="0"/>
              <a:t>Hellenistic Period</a:t>
            </a:r>
            <a:endParaRPr lang="en-GB" sz="3600" kern="1200" dirty="0"/>
          </a:p>
        </p:txBody>
      </p:sp>
      <p:grpSp>
        <p:nvGrpSpPr>
          <p:cNvPr id="23" name="Group 22"/>
          <p:cNvGrpSpPr/>
          <p:nvPr/>
        </p:nvGrpSpPr>
        <p:grpSpPr>
          <a:xfrm>
            <a:off x="6031415" y="4553464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4" name="Rounded Rectangle 23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Roman Period</a:t>
              </a:r>
              <a:endParaRPr lang="en-GB" sz="3600" kern="1200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5294012" y="3349778"/>
            <a:ext cx="473612" cy="554037"/>
            <a:chOff x="2464900" y="2008981"/>
            <a:chExt cx="473612" cy="554037"/>
          </a:xfrm>
        </p:grpSpPr>
        <p:sp>
          <p:nvSpPr>
            <p:cNvPr id="28" name="Right Arrow 2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5298954" y="4890845"/>
            <a:ext cx="473612" cy="554037"/>
            <a:chOff x="2464900" y="2008981"/>
            <a:chExt cx="473612" cy="554037"/>
          </a:xfrm>
        </p:grpSpPr>
        <p:sp>
          <p:nvSpPr>
            <p:cNvPr id="31" name="Right Arrow 3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sp>
        <p:nvSpPr>
          <p:cNvPr id="33" name="&quot;No&quot; Symbol 32"/>
          <p:cNvSpPr/>
          <p:nvPr/>
        </p:nvSpPr>
        <p:spPr>
          <a:xfrm>
            <a:off x="6840349" y="3070436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&quot;No&quot; Symbol 33"/>
          <p:cNvSpPr/>
          <p:nvPr/>
        </p:nvSpPr>
        <p:spPr>
          <a:xfrm>
            <a:off x="6823342" y="4568645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00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33" grpId="0" animBg="1"/>
      <p:bldP spid="3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(3)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53701" y="3323726"/>
            <a:ext cx="1484393" cy="809153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The Novel</a:t>
              </a:r>
              <a:endParaRPr lang="en-GB" sz="24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866050" y="3385888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710855" y="3442102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198535" y="3323726"/>
            <a:ext cx="1581377" cy="80915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Greek Novel</a:t>
              </a:r>
              <a:endParaRPr lang="en-GB" sz="24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4425800" y="3323726"/>
            <a:ext cx="1605615" cy="809153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Classical Period</a:t>
              </a:r>
              <a:endParaRPr lang="en-GB" sz="2400" kern="1200" dirty="0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6660232" y="1657756"/>
            <a:ext cx="2035479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4" name="Rounded Rectangle 23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Love / Romance</a:t>
              </a:r>
              <a:endParaRPr lang="en-GB" sz="2400" kern="1200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6139791" y="1948451"/>
            <a:ext cx="473612" cy="554037"/>
            <a:chOff x="2464900" y="2008981"/>
            <a:chExt cx="473612" cy="554037"/>
          </a:xfrm>
        </p:grpSpPr>
        <p:sp>
          <p:nvSpPr>
            <p:cNvPr id="28" name="Right Arrow 2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6151400" y="3401863"/>
            <a:ext cx="473612" cy="554037"/>
            <a:chOff x="2464900" y="2008981"/>
            <a:chExt cx="473612" cy="554037"/>
          </a:xfrm>
        </p:grpSpPr>
        <p:sp>
          <p:nvSpPr>
            <p:cNvPr id="31" name="Right Arrow 3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6677303" y="3134753"/>
            <a:ext cx="2035479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36" name="Rounded Rectangle 35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/>
                <a:t>A</a:t>
              </a:r>
              <a:r>
                <a:rPr lang="en-GB" sz="2400" kern="1200" dirty="0" smtClean="0"/>
                <a:t>dventure</a:t>
              </a:r>
              <a:endParaRPr lang="en-GB" sz="2400" kern="1200" dirty="0"/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6158046" y="4855275"/>
            <a:ext cx="473612" cy="554037"/>
            <a:chOff x="2464900" y="2008981"/>
            <a:chExt cx="473612" cy="554037"/>
          </a:xfrm>
        </p:grpSpPr>
        <p:sp>
          <p:nvSpPr>
            <p:cNvPr id="39" name="Right Arrow 38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6696002" y="4547926"/>
            <a:ext cx="2035479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42" name="Rounded Rectangle 41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Comedy</a:t>
              </a:r>
              <a:endParaRPr lang="en-GB" sz="2400" kern="1200" dirty="0"/>
            </a:p>
          </p:txBody>
        </p:sp>
      </p:grpSp>
      <p:sp>
        <p:nvSpPr>
          <p:cNvPr id="45" name="&quot;No&quot; Symbol 44"/>
          <p:cNvSpPr/>
          <p:nvPr/>
        </p:nvSpPr>
        <p:spPr>
          <a:xfrm>
            <a:off x="7223676" y="3119490"/>
            <a:ext cx="872353" cy="1209642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6" name="&quot;No&quot; Symbol 45"/>
          <p:cNvSpPr/>
          <p:nvPr/>
        </p:nvSpPr>
        <p:spPr>
          <a:xfrm>
            <a:off x="7228673" y="1665409"/>
            <a:ext cx="872353" cy="1209642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53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Problems!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23605" y="1484784"/>
            <a:ext cx="8503920" cy="511256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I want to do Project on the Greek Novel in the Classical Period. HOWEVER…</a:t>
            </a:r>
          </a:p>
          <a:p>
            <a:endParaRPr lang="en-GB" sz="100" b="1" dirty="0"/>
          </a:p>
          <a:p>
            <a:r>
              <a:rPr lang="en-GB" dirty="0" smtClean="0"/>
              <a:t>The Greek novels (those that survive anyway) date to the imperial period c.mid-first century AD onwards. Generally most of the novels concern the Romance between two protagonists, and their surrounding adventures.  </a:t>
            </a:r>
          </a:p>
          <a:p>
            <a:endParaRPr lang="en-GB" sz="100" dirty="0"/>
          </a:p>
          <a:p>
            <a:r>
              <a:rPr lang="en-GB" b="1" dirty="0" smtClean="0"/>
              <a:t>What is most important to me? </a:t>
            </a:r>
          </a:p>
          <a:p>
            <a:endParaRPr lang="en-GB" sz="500" b="1" dirty="0"/>
          </a:p>
          <a:p>
            <a:r>
              <a:rPr lang="en-GB" b="1" dirty="0" smtClean="0"/>
              <a:t>The period </a:t>
            </a:r>
            <a:r>
              <a:rPr lang="en-GB" dirty="0" smtClean="0"/>
              <a:t>– what about a related work – </a:t>
            </a:r>
            <a:r>
              <a:rPr lang="en-GB" dirty="0"/>
              <a:t>the </a:t>
            </a:r>
            <a:r>
              <a:rPr lang="en-GB" i="1" dirty="0" err="1" smtClean="0"/>
              <a:t>Cyropaedia</a:t>
            </a:r>
            <a:r>
              <a:rPr lang="en-GB" i="1" dirty="0" smtClean="0"/>
              <a:t> </a:t>
            </a:r>
            <a:r>
              <a:rPr lang="en-GB" dirty="0" smtClean="0"/>
              <a:t>– a fictional biography of Cyrus the Great (sometimes classed as a proto-novel). </a:t>
            </a:r>
          </a:p>
          <a:p>
            <a:endParaRPr lang="en-GB" sz="100" dirty="0"/>
          </a:p>
          <a:p>
            <a:r>
              <a:rPr lang="en-GB" b="1" dirty="0" smtClean="0"/>
              <a:t>The theme </a:t>
            </a:r>
            <a:r>
              <a:rPr lang="en-GB" dirty="0" smtClean="0"/>
              <a:t>– if I am willing to do a Roman novel Apuleius’ </a:t>
            </a:r>
            <a:r>
              <a:rPr lang="en-GB" i="1" dirty="0" smtClean="0"/>
              <a:t>Golden Ass </a:t>
            </a:r>
            <a:r>
              <a:rPr lang="en-GB" dirty="0" smtClean="0"/>
              <a:t>is quite comic.</a:t>
            </a:r>
          </a:p>
          <a:p>
            <a:pPr marL="0" indent="0">
              <a:buNone/>
            </a:pPr>
            <a:endParaRPr lang="en-GB" sz="100" b="1" i="1" dirty="0"/>
          </a:p>
        </p:txBody>
      </p:sp>
    </p:spTree>
    <p:extLst>
      <p:ext uri="{BB962C8B-B14F-4D97-AF65-F5344CB8AC3E}">
        <p14:creationId xmlns:p14="http://schemas.microsoft.com/office/powerpoint/2010/main" val="13527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 think I have a topic, now I need a title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96544"/>
          </a:xfrm>
        </p:spPr>
        <p:txBody>
          <a:bodyPr/>
          <a:lstStyle/>
          <a:p>
            <a:r>
              <a:rPr lang="en-GB" sz="3000" dirty="0" smtClean="0"/>
              <a:t>A </a:t>
            </a:r>
            <a:r>
              <a:rPr lang="en-GB" sz="3000" b="1" dirty="0" smtClean="0"/>
              <a:t>working title </a:t>
            </a:r>
            <a:r>
              <a:rPr lang="en-GB" sz="3000" dirty="0" smtClean="0"/>
              <a:t>needs to tell you and the reader what the topic is about.</a:t>
            </a:r>
          </a:p>
          <a:p>
            <a:r>
              <a:rPr lang="en-GB" sz="3000" dirty="0" smtClean="0"/>
              <a:t>It needs to have the possibility of an answer.</a:t>
            </a:r>
          </a:p>
          <a:p>
            <a:r>
              <a:rPr lang="en-GB" sz="3000" dirty="0" smtClean="0"/>
              <a:t>It needs to create the need for an </a:t>
            </a:r>
            <a:r>
              <a:rPr lang="en-GB" sz="3000" b="1" dirty="0" smtClean="0"/>
              <a:t>argument</a:t>
            </a:r>
            <a:r>
              <a:rPr lang="en-GB" sz="3000" dirty="0" smtClean="0"/>
              <a:t> or </a:t>
            </a:r>
            <a:r>
              <a:rPr lang="en-GB" sz="3000" b="1" dirty="0" smtClean="0"/>
              <a:t>discussion</a:t>
            </a:r>
            <a:r>
              <a:rPr lang="en-GB" sz="3000" dirty="0" smtClean="0"/>
              <a:t> rather than merely be </a:t>
            </a:r>
            <a:r>
              <a:rPr lang="en-GB" sz="3000" b="1" dirty="0" smtClean="0"/>
              <a:t>descriptive</a:t>
            </a:r>
            <a:r>
              <a:rPr lang="en-GB" sz="3000" dirty="0" smtClean="0"/>
              <a:t>.</a:t>
            </a:r>
            <a:endParaRPr lang="en-GB" sz="3000" b="1" dirty="0" smtClean="0"/>
          </a:p>
          <a:p>
            <a:r>
              <a:rPr lang="en-GB" sz="3000" dirty="0" smtClean="0"/>
              <a:t>For example:</a:t>
            </a:r>
            <a:endParaRPr lang="en-GB" sz="3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99592" y="5229200"/>
            <a:ext cx="7560840" cy="9658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 smtClean="0"/>
              <a:t>To what extant is it accurate to describe the Greek love novel a product of the Roman imperial period?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894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Working titles and the Eye-catcher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582816"/>
            <a:ext cx="4198240" cy="47985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working title (or subtitle) is there to tell the reader specifically what your work is about</a:t>
            </a:r>
            <a:r>
              <a:rPr lang="en-GB" dirty="0" smtClean="0"/>
              <a:t>.</a:t>
            </a:r>
          </a:p>
          <a:p>
            <a:endParaRPr lang="en-GB" sz="500" dirty="0" smtClean="0"/>
          </a:p>
          <a:p>
            <a:r>
              <a:rPr lang="en-GB" dirty="0" smtClean="0"/>
              <a:t>The “eye-catcher” is there to seduce the reader into picking up your work with interest.</a:t>
            </a:r>
          </a:p>
          <a:p>
            <a:endParaRPr lang="en-GB" sz="500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“eye-catcher” is best written when you are nearing the completion of your work.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20072" y="1564328"/>
            <a:ext cx="3081668" cy="4681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57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REMEMBER: Working Titles</a:t>
            </a:r>
            <a:endParaRPr lang="en-GB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 smtClean="0"/>
              <a:t>You will need to have a working title by </a:t>
            </a:r>
            <a:r>
              <a:rPr lang="en-GB" dirty="0"/>
              <a:t>NEXT </a:t>
            </a:r>
            <a:r>
              <a:rPr lang="en-GB" dirty="0" smtClean="0"/>
              <a:t>WEDNESDAY (8</a:t>
            </a:r>
            <a:r>
              <a:rPr lang="en-GB" baseline="30000" dirty="0" smtClean="0"/>
              <a:t>th</a:t>
            </a:r>
            <a:r>
              <a:rPr lang="en-GB" dirty="0" smtClean="0"/>
              <a:t>) </a:t>
            </a:r>
            <a:r>
              <a:rPr lang="en-GB" dirty="0"/>
              <a:t>– </a:t>
            </a:r>
            <a:r>
              <a:rPr lang="en-GB" dirty="0" smtClean="0"/>
              <a:t>6pm. </a:t>
            </a:r>
          </a:p>
          <a:p>
            <a:endParaRPr lang="en-GB" dirty="0" smtClean="0"/>
          </a:p>
          <a:p>
            <a:r>
              <a:rPr lang="en-GB" dirty="0" smtClean="0"/>
              <a:t>It is essential that you work think over the next several days about your chosen topic and do some preliminary reading.</a:t>
            </a:r>
          </a:p>
          <a:p>
            <a:endParaRPr lang="en-GB" dirty="0" smtClean="0"/>
          </a:p>
          <a:p>
            <a:r>
              <a:rPr lang="en-GB" dirty="0" smtClean="0"/>
              <a:t>The working titles are submitted via Moodle on the titles forum.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26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2587</TotalTime>
  <Words>1524</Words>
  <Application>Microsoft Office PowerPoint</Application>
  <PresentationFormat>On-screen Show (4:3)</PresentationFormat>
  <Paragraphs>206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Georgia</vt:lpstr>
      <vt:lpstr>Wingdings</vt:lpstr>
      <vt:lpstr>Wingdings 2</vt:lpstr>
      <vt:lpstr>Civic</vt:lpstr>
      <vt:lpstr>CLCL5005 Classics Independent Research Project</vt:lpstr>
      <vt:lpstr>Module Purpose</vt:lpstr>
      <vt:lpstr>Course Work:  </vt:lpstr>
      <vt:lpstr>MARKING CRITERIA</vt:lpstr>
      <vt:lpstr>Upcoming Session</vt:lpstr>
      <vt:lpstr>WEEK 1 and 2</vt:lpstr>
      <vt:lpstr>WEEK 3</vt:lpstr>
      <vt:lpstr>WEEK 4</vt:lpstr>
      <vt:lpstr>WEEK 5</vt:lpstr>
      <vt:lpstr>WEEK 6, 7 and 8</vt:lpstr>
      <vt:lpstr>WEEK 9 and 10</vt:lpstr>
      <vt:lpstr>The Topics</vt:lpstr>
      <vt:lpstr>LIFE IN ANCIENT CITIES</vt:lpstr>
      <vt:lpstr>WARFARE</vt:lpstr>
      <vt:lpstr>THE ANCIENT NOVEL</vt:lpstr>
      <vt:lpstr>ANGER</vt:lpstr>
      <vt:lpstr>Part 2: Choosing a Topics</vt:lpstr>
      <vt:lpstr>Considerations: The Material</vt:lpstr>
      <vt:lpstr>Considerations: About you</vt:lpstr>
      <vt:lpstr>You have chosen your subject area…</vt:lpstr>
      <vt:lpstr>Narrowing down your ideas (1)</vt:lpstr>
      <vt:lpstr>Narrowing down your ideas (2)</vt:lpstr>
      <vt:lpstr>Narrowing down your ideas (3)</vt:lpstr>
      <vt:lpstr>Problems!</vt:lpstr>
      <vt:lpstr>I think I have a topic, now I need a title</vt:lpstr>
      <vt:lpstr>Working titles and the Eye-catcher</vt:lpstr>
      <vt:lpstr>REMEMBER: Working Titles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Matthew Cobb</cp:lastModifiedBy>
  <cp:revision>304</cp:revision>
  <dcterms:created xsi:type="dcterms:W3CDTF">2010-12-26T08:27:55Z</dcterms:created>
  <dcterms:modified xsi:type="dcterms:W3CDTF">2017-02-03T13:11:21Z</dcterms:modified>
</cp:coreProperties>
</file>