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8"/>
  </p:notesMasterIdLst>
  <p:handoutMasterIdLst>
    <p:handoutMasterId r:id="rId9"/>
  </p:handoutMasterIdLst>
  <p:sldIdLst>
    <p:sldId id="257" r:id="rId2"/>
    <p:sldId id="258" r:id="rId3"/>
    <p:sldId id="259" r:id="rId4"/>
    <p:sldId id="260" r:id="rId5"/>
    <p:sldId id="267" r:id="rId6"/>
    <p:sldId id="268" r:id="rId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3" autoAdjust="0"/>
  </p:normalViewPr>
  <p:slideViewPr>
    <p:cSldViewPr snapToGrid="0">
      <p:cViewPr varScale="1">
        <p:scale>
          <a:sx n="78" d="100"/>
          <a:sy n="78" d="100"/>
        </p:scale>
        <p:origin x="878" y="72"/>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25/10/2024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25/10/2024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When it comes to running a restaurant, one thing quickly becomes clear: effective communication is key. Throughout my placement focused on developing restaurant management skills, I discovered just how crucial it is to liaise with team members and keep everyone on the same page. For instance, I took on the important task of coordinating breakfast set-up, which meant working closely with chefs, servers, and management to ensure everything ran smoothly.</a:t>
            </a:r>
            <a:r>
              <a:rPr lang="en-GB" b="1" i="0" dirty="0">
                <a:solidFill>
                  <a:srgbClr val="303030"/>
                </a:solidFill>
                <a:effectLst/>
                <a:highlight>
                  <a:srgbClr val="FFFFFF"/>
                </a:highlight>
                <a:latin typeface="Acumin Pro"/>
              </a:rPr>
              <a:t> </a:t>
            </a:r>
            <a:r>
              <a:rPr lang="en-GB" b="0" i="0" dirty="0">
                <a:solidFill>
                  <a:srgbClr val="05103E"/>
                </a:solidFill>
                <a:effectLst/>
                <a:highlight>
                  <a:srgbClr val="CEE7FE"/>
                </a:highlight>
                <a:latin typeface="Times New Roman" panose="02020603050405020304" pitchFamily="18" charset="0"/>
              </a:rPr>
              <a:t>Petty (2024) confirms </a:t>
            </a:r>
            <a:br>
              <a:rPr lang="en-GB" dirty="0"/>
            </a:br>
            <a:r>
              <a:rPr lang="en-GB" b="0" i="0" dirty="0">
                <a:solidFill>
                  <a:srgbClr val="303030"/>
                </a:solidFill>
                <a:effectLst/>
                <a:highlight>
                  <a:srgbClr val="FFFFFF"/>
                </a:highlight>
                <a:latin typeface="Acumin Pro"/>
              </a:rPr>
              <a:t>effective communication improves relationships, both in-house and among customers.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indent="0" rtl="0">
              <a:buFont typeface="Arial" panose="020B0604020202020204" pitchFamily="34" charset="0"/>
              <a:buNone/>
            </a:pPr>
            <a:endParaRPr lang="en-GB" dirty="0"/>
          </a:p>
          <a:p>
            <a:pPr marL="0" indent="0" rtl="0">
              <a:buFont typeface="Arial" panose="020B0604020202020204" pitchFamily="34" charset="0"/>
              <a:buNone/>
            </a:pPr>
            <a:r>
              <a:rPr lang="en-GB" dirty="0"/>
              <a:t> To set us up for success, I organised pre-service briefings where we discussed our roles and anticipated challenges. This kind of open discussion not only boosted team morale but also made a noticeable difference in our service efficiency. When everyone knows what to expect, things flow much better, and guests leave happier—mission accomplished!</a:t>
            </a:r>
            <a:endParaRPr lang="en-GB" b="1"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Now, let’s talk about troubleshooting, which is a fancy term for solving problems as they come up. In the fast-paced world of restaurant service, challenges can arise in the blink of an eye. I vividly remember one particularly hectic weekend when a key staff member called in sick just as the breakfast rush was about to hit. Instead of panicking, I quickly stepped up and informed the kitchen about potential menu adjustments based on the staff we had available and scrambled to redistribute responsibilities among the remaining servers. By staying calm and addressing the situation head-on, we managed to keep service disruptions to a minimum. This experience taught me that being able to anticipate issues and act decisively is essential for any aspiring restaurant manager as per the quote on the screen.</a:t>
            </a:r>
          </a:p>
          <a:p>
            <a:pPr rtl="0"/>
            <a:endParaRPr lang="en-GB" dirty="0"/>
          </a:p>
          <a:p>
            <a:pPr rtl="0"/>
            <a:br>
              <a:rPr lang="en-GB" dirty="0"/>
            </a:br>
            <a:br>
              <a:rPr lang="en-GB" dirty="0"/>
            </a:b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Another major highlight of my placement was getting hands-on experience with the point-of-sale system. </a:t>
            </a:r>
            <a:r>
              <a:rPr lang="en-GB" u="none" dirty="0"/>
              <a:t>This is a software and hardware solution that helps restaurant operators run their entire business</a:t>
            </a:r>
            <a:r>
              <a:rPr lang="en-GB" b="0" i="0" dirty="0">
                <a:solidFill>
                  <a:srgbClr val="4007A2"/>
                </a:solidFill>
                <a:effectLst/>
                <a:highlight>
                  <a:srgbClr val="E2E9FF"/>
                </a:highlight>
                <a:latin typeface="-apple-system"/>
              </a:rPr>
              <a:t> </a:t>
            </a:r>
            <a:r>
              <a:rPr lang="en-GB" b="0" i="0" dirty="0">
                <a:solidFill>
                  <a:srgbClr val="05103E"/>
                </a:solidFill>
                <a:effectLst/>
                <a:latin typeface="Times New Roman" panose="02020603050405020304" pitchFamily="18" charset="0"/>
              </a:rPr>
              <a:t>(</a:t>
            </a:r>
            <a:r>
              <a:rPr lang="en-GB" b="0" i="0" dirty="0" err="1">
                <a:solidFill>
                  <a:srgbClr val="05103E"/>
                </a:solidFill>
                <a:effectLst/>
                <a:latin typeface="Times New Roman" panose="02020603050405020304" pitchFamily="18" charset="0"/>
              </a:rPr>
              <a:t>Flipdish</a:t>
            </a:r>
            <a:r>
              <a:rPr lang="en-GB" b="0" i="0" dirty="0">
                <a:solidFill>
                  <a:srgbClr val="05103E"/>
                </a:solidFill>
                <a:effectLst/>
                <a:latin typeface="Times New Roman" panose="02020603050405020304" pitchFamily="18" charset="0"/>
              </a:rPr>
              <a:t>, 2023).</a:t>
            </a:r>
            <a:br>
              <a:rPr lang="en-GB" dirty="0"/>
            </a:br>
            <a:endParaRPr lang="en-GB" dirty="0"/>
          </a:p>
          <a:p>
            <a:pPr rtl="0"/>
            <a:endParaRPr lang="en-GB" dirty="0"/>
          </a:p>
          <a:p>
            <a:pPr rtl="0"/>
            <a:r>
              <a:rPr lang="en-GB" dirty="0"/>
              <a:t>I can’t stress enough how vital this tool is for running a successful operation. Using the system helped me keep track of sales data and gain insights into what our customers loved best. After one particularly busy day, I worked through the day-end settlements and noticed a spike in orders for a specific dish. This insight allowed us to adjust our stock orders, ensuring we were fully prepared for the next rush. Plus, getting comfortable with the booking system improved our overall table management and kept our guests happy. It’s amazing how the right tools can elevate an entire operation.</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wrapping things up, my placement in developing restaurant management offered me invaluable insights into the everyday realities of the industry. I learned the importance of good communication, the ability to be ready to troubleshoot, and the value of mastering point-of-sale systems. Each experience contributed to my personal and professional growth, and I know these lessons will stay with me as I move forward in my career. </a:t>
            </a:r>
          </a:p>
          <a:p>
            <a:endParaRPr lang="en-GB" dirty="0"/>
          </a:p>
          <a:p>
            <a:r>
              <a:rPr lang="en-GB" dirty="0"/>
              <a:t>Reflecting on this journey has shown me how theory and practice weave seamlessly together, enabling me to seek excellence in every aspect of restaurant management. As I strive to advance in this field, I’m excited to apply what I've learned and tackle new challenges head-on.</a:t>
            </a:r>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325638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25/10/2024</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25/10/2024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25/10/2024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25/10/2024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25/10/2024</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25/10/2024</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25/10/2024</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25/10/2024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25/10/2024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25/10/2024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25/10/2024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25/10/2024</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www.business.com/articles/restaurant-management-system-guide/" TargetMode="External"/><Relationship Id="rId3" Type="http://schemas.openxmlformats.org/officeDocument/2006/relationships/hyperlink" Target="https://competehigh.com/communication-and-interpersonal-skills-food/" TargetMode="External"/><Relationship Id="rId7" Type="http://schemas.openxmlformats.org/officeDocument/2006/relationships/hyperlink" Target="https://orders.co/blog/challenges-restaurant-face-and-how-to-solve-them/" TargetMode="External"/><Relationship Id="rId2" Type="http://schemas.openxmlformats.org/officeDocument/2006/relationships/hyperlink" Target="https://brizodata.com/en/ultimate-guide-to-restaurant-data-analytics/#:~:text=Ultimate%20Guide%20to%20Restaurant%20Data%20Analytics%201%20An,Restaurant%20Analytics%20Data%20to%20Increase%20Your%20Revenue%20" TargetMode="External"/><Relationship Id="rId1" Type="http://schemas.openxmlformats.org/officeDocument/2006/relationships/slideLayout" Target="../slideLayouts/slideLayout2.xml"/><Relationship Id="rId6" Type="http://schemas.openxmlformats.org/officeDocument/2006/relationships/hyperlink" Target="https://www.forbes.com/advisor/business/software/best-restaurant-pos-systems/" TargetMode="External"/><Relationship Id="rId5" Type="http://schemas.openxmlformats.org/officeDocument/2006/relationships/hyperlink" Target="https://www.flipdish.com/us/resources/blog/restaurant-pos-system" TargetMode="External"/><Relationship Id="rId10" Type="http://schemas.openxmlformats.org/officeDocument/2006/relationships/hyperlink" Target="https://www.pushoperations.com/blog/how-to-open-a-restaurant-the-guide-to-technology" TargetMode="External"/><Relationship Id="rId4" Type="http://schemas.openxmlformats.org/officeDocument/2006/relationships/hyperlink" Target="https://ecampusontario.pressbooks.pub/workinginfoodserviceindustry/chapter/effective-problem-solving-and-decision-making/https:/ecampusontario.pressbooks.pub/workinginfoodserviceindustry/chapter/effective-problem-solving-and-decision-making/" TargetMode="External"/><Relationship Id="rId9" Type="http://schemas.openxmlformats.org/officeDocument/2006/relationships/hyperlink" Target="https://www.highspeedtraining.co.uk/hub/communication-in-the-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Developing Restaurant Management</a:t>
            </a:r>
          </a:p>
        </p:txBody>
      </p:sp>
      <p:sp>
        <p:nvSpPr>
          <p:cNvPr id="3" name="Subtitle 2"/>
          <p:cNvSpPr>
            <a:spLocks noGrp="1"/>
          </p:cNvSpPr>
          <p:nvPr>
            <p:ph type="subTitle" idx="1"/>
          </p:nvPr>
        </p:nvSpPr>
        <p:spPr/>
        <p:txBody>
          <a:bodyPr rtlCol="0"/>
          <a:lstStyle/>
          <a:p>
            <a:pPr rtl="0"/>
            <a:r>
              <a:rPr lang="en-GB" dirty="0"/>
              <a:t>Presented by</a:t>
            </a:r>
          </a:p>
          <a:p>
            <a:pPr rtl="0"/>
            <a:r>
              <a:rPr lang="en-GB" dirty="0" err="1"/>
              <a:t>Moustafa</a:t>
            </a:r>
            <a:r>
              <a:rPr lang="en-GB" dirty="0"/>
              <a:t> Soliman</a:t>
            </a: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Communicating with Team Members </a:t>
            </a:r>
          </a:p>
        </p:txBody>
      </p:sp>
      <p:pic>
        <p:nvPicPr>
          <p:cNvPr id="9" name="Content Placeholder 8" descr="Older adults preparing food">
            <a:extLst>
              <a:ext uri="{FF2B5EF4-FFF2-40B4-BE49-F238E27FC236}">
                <a16:creationId xmlns:a16="http://schemas.microsoft.com/office/drawing/2014/main" id="{C4E5DA9D-AC2E-2359-7DF8-1B85D4349F61}"/>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54350" y="2249488"/>
            <a:ext cx="6483299" cy="4324350"/>
          </a:xfrm>
        </p:spPr>
      </p:pic>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Trouble Shooting Skills</a:t>
            </a:r>
          </a:p>
        </p:txBody>
      </p:sp>
      <p:pic>
        <p:nvPicPr>
          <p:cNvPr id="5" name="Content Placeholder 4" descr="Business man pulling a block from Jenga tower">
            <a:extLst>
              <a:ext uri="{FF2B5EF4-FFF2-40B4-BE49-F238E27FC236}">
                <a16:creationId xmlns:a16="http://schemas.microsoft.com/office/drawing/2014/main" id="{9CAA9456-08B0-01C2-4B1D-3352B2D7CAA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851945" y="3429000"/>
            <a:ext cx="4718409" cy="3144838"/>
          </a:xfrm>
        </p:spPr>
      </p:pic>
      <p:sp>
        <p:nvSpPr>
          <p:cNvPr id="6" name="TextBox 5">
            <a:extLst>
              <a:ext uri="{FF2B5EF4-FFF2-40B4-BE49-F238E27FC236}">
                <a16:creationId xmlns:a16="http://schemas.microsoft.com/office/drawing/2014/main" id="{4484A735-E64B-AD36-45B7-CC8D04E2C610}"/>
              </a:ext>
            </a:extLst>
          </p:cNvPr>
          <p:cNvSpPr txBox="1"/>
          <p:nvPr/>
        </p:nvSpPr>
        <p:spPr>
          <a:xfrm>
            <a:off x="2191658" y="2061028"/>
            <a:ext cx="7465826" cy="1200329"/>
          </a:xfrm>
          <a:prstGeom prst="rect">
            <a:avLst/>
          </a:prstGeom>
          <a:noFill/>
        </p:spPr>
        <p:txBody>
          <a:bodyPr wrap="none" rtlCol="0">
            <a:spAutoFit/>
          </a:bodyPr>
          <a:lstStyle/>
          <a:p>
            <a:br>
              <a:rPr lang="en-GB" dirty="0"/>
            </a:br>
            <a:r>
              <a:rPr lang="en-GB" dirty="0"/>
              <a:t>In the dynamic world of the restaurant industry, challenges are inevitable,</a:t>
            </a:r>
          </a:p>
          <a:p>
            <a:r>
              <a:rPr lang="en-GB" dirty="0"/>
              <a:t> but what truly sets establishments apart is their approach to problem-solving</a:t>
            </a:r>
          </a:p>
          <a:p>
            <a:r>
              <a:rPr lang="en-GB" dirty="0"/>
              <a:t> (Modern Restaurant Management, 2024).</a:t>
            </a: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6800"/>
          </a:xfrm>
        </p:spPr>
        <p:txBody>
          <a:bodyPr rtlCol="0" anchor="ctr">
            <a:normAutofit/>
          </a:bodyPr>
          <a:lstStyle/>
          <a:p>
            <a:pPr rtl="0"/>
            <a:r>
              <a:rPr lang="en-GB" dirty="0"/>
              <a:t>Use of Systems</a:t>
            </a:r>
          </a:p>
        </p:txBody>
      </p:sp>
      <p:sp>
        <p:nvSpPr>
          <p:cNvPr id="10" name="Content Placeholder 3">
            <a:extLst>
              <a:ext uri="{FF2B5EF4-FFF2-40B4-BE49-F238E27FC236}">
                <a16:creationId xmlns:a16="http://schemas.microsoft.com/office/drawing/2014/main" id="{AB46FA7E-4D36-1768-6364-47156E51B6B6}"/>
              </a:ext>
            </a:extLst>
          </p:cNvPr>
          <p:cNvSpPr>
            <a:spLocks noGrp="1"/>
          </p:cNvSpPr>
          <p:nvPr>
            <p:ph sz="half" idx="2"/>
          </p:nvPr>
        </p:nvSpPr>
        <p:spPr>
          <a:xfrm>
            <a:off x="6197600" y="2249425"/>
            <a:ext cx="5384800" cy="4341875"/>
          </a:xfrm>
        </p:spPr>
        <p:txBody>
          <a:bodyPr/>
          <a:lstStyle/>
          <a:p>
            <a:r>
              <a:rPr lang="en-US" dirty="0"/>
              <a:t>Ability to track sales data</a:t>
            </a:r>
          </a:p>
          <a:p>
            <a:pPr marL="109728" indent="0">
              <a:buNone/>
            </a:pPr>
            <a:endParaRPr lang="en-US" dirty="0"/>
          </a:p>
          <a:p>
            <a:r>
              <a:rPr lang="en-US" dirty="0"/>
              <a:t>Gain insights into what customers loved best </a:t>
            </a:r>
          </a:p>
          <a:p>
            <a:pPr marL="109728" indent="0">
              <a:buNone/>
            </a:pPr>
            <a:endParaRPr lang="en-US" dirty="0"/>
          </a:p>
          <a:p>
            <a:r>
              <a:rPr lang="en-US" dirty="0"/>
              <a:t>Improved table management</a:t>
            </a:r>
          </a:p>
        </p:txBody>
      </p:sp>
      <p:pic>
        <p:nvPicPr>
          <p:cNvPr id="1026" name="Picture 2" descr="Elite II Restaurant Point of Sale System. BPA Point of Sale">
            <a:extLst>
              <a:ext uri="{FF2B5EF4-FFF2-40B4-BE49-F238E27FC236}">
                <a16:creationId xmlns:a16="http://schemas.microsoft.com/office/drawing/2014/main" id="{E123F879-AAD1-AC66-3785-593C9635CD3A}"/>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797108" y="2249488"/>
            <a:ext cx="5009783" cy="4341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Conclusion</a:t>
            </a:r>
          </a:p>
        </p:txBody>
      </p:sp>
      <p:pic>
        <p:nvPicPr>
          <p:cNvPr id="2050" name="Picture 2" descr="5 ideas to keep your restaurant staff happy and motivated">
            <a:extLst>
              <a:ext uri="{FF2B5EF4-FFF2-40B4-BE49-F238E27FC236}">
                <a16:creationId xmlns:a16="http://schemas.microsoft.com/office/drawing/2014/main" id="{1DC1FE54-F6BA-65E1-9C6D-CC15B51F5AF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98485" y="2209800"/>
            <a:ext cx="7395029" cy="388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13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0EB-1204-1DA3-EC71-A1C815FCBED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609AAD2-FD81-9032-5A30-0B48A65358AC}"/>
              </a:ext>
            </a:extLst>
          </p:cNvPr>
          <p:cNvSpPr>
            <a:spLocks noGrp="1"/>
          </p:cNvSpPr>
          <p:nvPr>
            <p:ph idx="1"/>
          </p:nvPr>
        </p:nvSpPr>
        <p:spPr/>
        <p:txBody>
          <a:bodyPr>
            <a:normAutofit fontScale="32500" lnSpcReduction="20000"/>
          </a:bodyPr>
          <a:lstStyle/>
          <a:p>
            <a:r>
              <a:rPr lang="en-GB" sz="3700" b="0" i="0" dirty="0">
                <a:solidFill>
                  <a:schemeClr val="tx1">
                    <a:lumMod val="75000"/>
                    <a:lumOff val="25000"/>
                  </a:schemeClr>
                </a:solidFill>
                <a:effectLst/>
              </a:rPr>
              <a:t>Ahmed, S. and Ahmed, S. (2023) </a:t>
            </a:r>
            <a:r>
              <a:rPr lang="en-GB" sz="3700" b="0" i="1" dirty="0">
                <a:solidFill>
                  <a:schemeClr val="tx1">
                    <a:lumMod val="75000"/>
                    <a:lumOff val="25000"/>
                  </a:schemeClr>
                </a:solidFill>
                <a:effectLst/>
              </a:rPr>
              <a:t>Importance of problem solving skills for chefs in culinary industry</a:t>
            </a:r>
            <a:r>
              <a:rPr lang="en-GB" sz="3700" b="0" i="0" dirty="0">
                <a:solidFill>
                  <a:schemeClr val="tx1">
                    <a:lumMod val="75000"/>
                    <a:lumOff val="25000"/>
                  </a:schemeClr>
                </a:solidFill>
                <a:effectLst/>
              </a:rPr>
              <a:t>. https://lifealofa.com/problem-solving-skills-for-chefs/.</a:t>
            </a:r>
          </a:p>
          <a:p>
            <a:r>
              <a:rPr lang="en-GB" sz="3700" dirty="0">
                <a:solidFill>
                  <a:schemeClr val="tx1">
                    <a:lumMod val="75000"/>
                    <a:lumOff val="25000"/>
                  </a:schemeClr>
                </a:solidFill>
              </a:rPr>
              <a:t>Button, S.B.S. (2024) Ultimate Guide to Restaurant Data Analytics. </a:t>
            </a:r>
            <a:r>
              <a:rPr lang="en-GB" sz="3700" dirty="0">
                <a:solidFill>
                  <a:schemeClr val="tx1">
                    <a:lumMod val="75000"/>
                    <a:lumOff val="25000"/>
                  </a:schemeClr>
                </a:solidFill>
                <a:hlinkClick r:id="rId2">
                  <a:extLst>
                    <a:ext uri="{A12FA001-AC4F-418D-AE19-62706E023703}">
                      <ahyp:hlinkClr xmlns:ahyp="http://schemas.microsoft.com/office/drawing/2018/hyperlinkcolor" val="tx"/>
                    </a:ext>
                  </a:extLst>
                </a:hlinkClick>
              </a:rPr>
              <a:t>https://brizodata.com/en/ultimate-guide-to-restaurant-data-analytics/#:~:text=Ultimate%20Guide%20to%20Restaurant%20Data%20Analytics%201%20An,Restaurant%20Analytics%20Data%20to%20Increase%20Your%20Revenue%20</a:t>
            </a:r>
            <a:endParaRPr lang="en-GB" sz="3700" b="0" i="0" dirty="0">
              <a:solidFill>
                <a:schemeClr val="tx1">
                  <a:lumMod val="75000"/>
                  <a:lumOff val="25000"/>
                </a:schemeClr>
              </a:solidFill>
              <a:effectLst/>
            </a:endParaRPr>
          </a:p>
          <a:p>
            <a:r>
              <a:rPr lang="en-GB" sz="3700" dirty="0">
                <a:solidFill>
                  <a:schemeClr val="tx1">
                    <a:lumMod val="75000"/>
                    <a:lumOff val="25000"/>
                  </a:schemeClr>
                </a:solidFill>
              </a:rPr>
              <a:t>Cole, T. (2024) 'Communication and interpersonal skills in food and beverage service - compete high,' Compete High, 24 October. </a:t>
            </a:r>
            <a:r>
              <a:rPr lang="en-GB" sz="3700" dirty="0">
                <a:solidFill>
                  <a:schemeClr val="tx1">
                    <a:lumMod val="75000"/>
                    <a:lumOff val="25000"/>
                  </a:schemeClr>
                </a:solidFill>
                <a:hlinkClick r:id="rId3">
                  <a:extLst>
                    <a:ext uri="{A12FA001-AC4F-418D-AE19-62706E023703}">
                      <ahyp:hlinkClr xmlns:ahyp="http://schemas.microsoft.com/office/drawing/2018/hyperlinkcolor" val="tx"/>
                    </a:ext>
                  </a:extLst>
                </a:hlinkClick>
              </a:rPr>
              <a:t>https://competehigh.com/communication-and-interpersonal-skills-food/</a:t>
            </a:r>
            <a:r>
              <a:rPr lang="en-GB" sz="3700" dirty="0">
                <a:solidFill>
                  <a:schemeClr val="tx1">
                    <a:lumMod val="75000"/>
                    <a:lumOff val="25000"/>
                  </a:schemeClr>
                </a:solidFill>
              </a:rPr>
              <a:t>.</a:t>
            </a:r>
          </a:p>
          <a:p>
            <a:r>
              <a:rPr lang="en-GB" sz="3700" dirty="0">
                <a:solidFill>
                  <a:schemeClr val="tx1">
                    <a:lumMod val="75000"/>
                    <a:lumOff val="25000"/>
                  </a:schemeClr>
                </a:solidFill>
              </a:rPr>
              <a:t>Committee, B.C.A. (no date) Effective problem solving and decision making. </a:t>
            </a:r>
            <a:r>
              <a:rPr lang="en-GB" sz="3700" dirty="0">
                <a:solidFill>
                  <a:schemeClr val="tx1">
                    <a:lumMod val="75000"/>
                    <a:lumOff val="25000"/>
                  </a:schemeClr>
                </a:solidFill>
                <a:hlinkClick r:id="rId4">
                  <a:extLst>
                    <a:ext uri="{A12FA001-AC4F-418D-AE19-62706E023703}">
                      <ahyp:hlinkClr xmlns:ahyp="http://schemas.microsoft.com/office/drawing/2018/hyperlinkcolor" val="tx"/>
                    </a:ext>
                  </a:extLst>
                </a:hlinkClick>
              </a:rPr>
              <a:t>https://ecampusontario.pressbooks.pub/workinginfoodserviceindustry/chapter/effective-problem-solving-and-decision-making/https://ecampusontario.pressbooks.pub/workinginfoodserviceindustry/chapter/effective-problem-solving-and-decision-making/</a:t>
            </a:r>
            <a:r>
              <a:rPr lang="en-GB" sz="3700" dirty="0">
                <a:solidFill>
                  <a:schemeClr val="tx1">
                    <a:lumMod val="75000"/>
                    <a:lumOff val="25000"/>
                  </a:schemeClr>
                </a:solidFill>
              </a:rPr>
              <a:t>.</a:t>
            </a:r>
            <a:endParaRPr lang="en-GB" sz="3700" b="0" i="0" dirty="0">
              <a:solidFill>
                <a:schemeClr val="tx1">
                  <a:lumMod val="75000"/>
                  <a:lumOff val="25000"/>
                </a:schemeClr>
              </a:solidFill>
              <a:effectLst/>
            </a:endParaRPr>
          </a:p>
          <a:p>
            <a:r>
              <a:rPr lang="en-GB" sz="3700" b="0" i="0" dirty="0">
                <a:solidFill>
                  <a:schemeClr val="tx1">
                    <a:lumMod val="75000"/>
                    <a:lumOff val="25000"/>
                  </a:schemeClr>
                </a:solidFill>
                <a:effectLst/>
              </a:rPr>
              <a:t>Dodds, S. (2024) 'How to Run Restaurant Staff Meetings That Are Actually Effective,' </a:t>
            </a:r>
            <a:r>
              <a:rPr lang="en-GB" sz="3700" b="0" i="1" dirty="0">
                <a:solidFill>
                  <a:schemeClr val="tx1">
                    <a:lumMod val="75000"/>
                    <a:lumOff val="25000"/>
                  </a:schemeClr>
                </a:solidFill>
                <a:effectLst/>
              </a:rPr>
              <a:t>Back Of House</a:t>
            </a:r>
            <a:r>
              <a:rPr lang="en-GB" sz="3700" b="0" i="0" dirty="0">
                <a:solidFill>
                  <a:schemeClr val="tx1">
                    <a:lumMod val="75000"/>
                    <a:lumOff val="25000"/>
                  </a:schemeClr>
                </a:solidFill>
                <a:effectLst/>
              </a:rPr>
              <a:t>, 21 March. https://backofhouse.io/resources/restaurant-staff-meetings/.</a:t>
            </a:r>
            <a:endParaRPr lang="en-GB" sz="3700" dirty="0">
              <a:solidFill>
                <a:schemeClr val="tx1">
                  <a:lumMod val="75000"/>
                  <a:lumOff val="25000"/>
                </a:schemeClr>
              </a:solidFill>
            </a:endParaRPr>
          </a:p>
          <a:p>
            <a:r>
              <a:rPr lang="en-GB" sz="3700" dirty="0" err="1">
                <a:solidFill>
                  <a:schemeClr val="tx1">
                    <a:lumMod val="75000"/>
                    <a:lumOff val="25000"/>
                  </a:schemeClr>
                </a:solidFill>
              </a:rPr>
              <a:t>Flipdish</a:t>
            </a:r>
            <a:r>
              <a:rPr lang="en-GB" sz="3700" dirty="0">
                <a:solidFill>
                  <a:schemeClr val="tx1">
                    <a:lumMod val="75000"/>
                    <a:lumOff val="25000"/>
                  </a:schemeClr>
                </a:solidFill>
              </a:rPr>
              <a:t> (2023) 'Restaurant POS systems: everything you need to know,' US, 27 January. </a:t>
            </a:r>
            <a:r>
              <a:rPr lang="en-GB" sz="3700" dirty="0">
                <a:solidFill>
                  <a:schemeClr val="tx1">
                    <a:lumMod val="75000"/>
                    <a:lumOff val="25000"/>
                  </a:schemeClr>
                </a:solidFill>
                <a:hlinkClick r:id="rId5">
                  <a:extLst>
                    <a:ext uri="{A12FA001-AC4F-418D-AE19-62706E023703}">
                      <ahyp:hlinkClr xmlns:ahyp="http://schemas.microsoft.com/office/drawing/2018/hyperlinkcolor" val="tx"/>
                    </a:ext>
                  </a:extLst>
                </a:hlinkClick>
              </a:rPr>
              <a:t>https://www.flipdish.com/us/resources/blog/restaurant-pos-system</a:t>
            </a:r>
            <a:r>
              <a:rPr lang="en-GB" sz="3700" dirty="0">
                <a:solidFill>
                  <a:schemeClr val="tx1">
                    <a:lumMod val="75000"/>
                    <a:lumOff val="25000"/>
                  </a:schemeClr>
                </a:solidFill>
              </a:rPr>
              <a:t>.</a:t>
            </a:r>
          </a:p>
          <a:p>
            <a:r>
              <a:rPr lang="en-GB" sz="3700" b="0" i="0" dirty="0">
                <a:solidFill>
                  <a:schemeClr val="tx1">
                    <a:lumMod val="75000"/>
                    <a:lumOff val="25000"/>
                  </a:schemeClr>
                </a:solidFill>
                <a:effectLst/>
              </a:rPr>
              <a:t>Horowitz, L. (2024) </a:t>
            </a:r>
            <a:r>
              <a:rPr lang="en-GB" sz="3700" b="0" i="1" dirty="0">
                <a:solidFill>
                  <a:schemeClr val="tx1">
                    <a:lumMod val="75000"/>
                    <a:lumOff val="25000"/>
                  </a:schemeClr>
                </a:solidFill>
                <a:effectLst/>
              </a:rPr>
              <a:t>How to improve team communication in restaurants - ULTATEL blog</a:t>
            </a:r>
            <a:r>
              <a:rPr lang="en-GB" sz="3700" b="0" i="0" dirty="0">
                <a:solidFill>
                  <a:schemeClr val="tx1">
                    <a:lumMod val="75000"/>
                    <a:lumOff val="25000"/>
                  </a:schemeClr>
                </a:solidFill>
                <a:effectLst/>
              </a:rPr>
              <a:t>. https://blog.ultatel.com/communication-in-restaurants.</a:t>
            </a:r>
          </a:p>
          <a:p>
            <a:r>
              <a:rPr lang="en-GB" sz="3700" dirty="0" err="1">
                <a:solidFill>
                  <a:schemeClr val="tx1">
                    <a:lumMod val="75000"/>
                    <a:lumOff val="25000"/>
                  </a:schemeClr>
                </a:solidFill>
              </a:rPr>
              <a:t>Haan</a:t>
            </a:r>
            <a:r>
              <a:rPr lang="en-GB" sz="3700" dirty="0">
                <a:solidFill>
                  <a:schemeClr val="tx1">
                    <a:lumMod val="75000"/>
                    <a:lumOff val="25000"/>
                  </a:schemeClr>
                </a:solidFill>
              </a:rPr>
              <a:t>, K. (2024) 9 Best Restaurant POS Systems of 2024. </a:t>
            </a:r>
            <a:r>
              <a:rPr lang="en-GB" sz="3700" dirty="0">
                <a:solidFill>
                  <a:schemeClr val="tx1">
                    <a:lumMod val="75000"/>
                    <a:lumOff val="25000"/>
                  </a:schemeClr>
                </a:solidFill>
                <a:hlinkClick r:id="rId6">
                  <a:extLst>
                    <a:ext uri="{A12FA001-AC4F-418D-AE19-62706E023703}">
                      <ahyp:hlinkClr xmlns:ahyp="http://schemas.microsoft.com/office/drawing/2018/hyperlinkcolor" val="tx"/>
                    </a:ext>
                  </a:extLst>
                </a:hlinkClick>
              </a:rPr>
              <a:t>https://www.forbes.com/advisor/business/software/best-restaurant-pos-systems/</a:t>
            </a:r>
            <a:r>
              <a:rPr lang="en-GB" sz="3700" dirty="0">
                <a:solidFill>
                  <a:schemeClr val="tx1">
                    <a:lumMod val="75000"/>
                    <a:lumOff val="25000"/>
                  </a:schemeClr>
                </a:solidFill>
              </a:rPr>
              <a:t>.</a:t>
            </a:r>
          </a:p>
          <a:p>
            <a:r>
              <a:rPr lang="en-GB" sz="3700" dirty="0">
                <a:solidFill>
                  <a:schemeClr val="tx1">
                    <a:lumMod val="75000"/>
                    <a:lumOff val="25000"/>
                  </a:schemeClr>
                </a:solidFill>
              </a:rPr>
              <a:t>Khachatryan, S. (2024) 9 Challenges restaurant face and how to solve them. </a:t>
            </a:r>
            <a:r>
              <a:rPr lang="en-GB" sz="3700" dirty="0">
                <a:solidFill>
                  <a:schemeClr val="tx1">
                    <a:lumMod val="75000"/>
                    <a:lumOff val="25000"/>
                  </a:schemeClr>
                </a:solidFill>
                <a:hlinkClick r:id="rId7">
                  <a:extLst>
                    <a:ext uri="{A12FA001-AC4F-418D-AE19-62706E023703}">
                      <ahyp:hlinkClr xmlns:ahyp="http://schemas.microsoft.com/office/drawing/2018/hyperlinkcolor" val="tx"/>
                    </a:ext>
                  </a:extLst>
                </a:hlinkClick>
              </a:rPr>
              <a:t>https://orders.co/blog/challenges-restaurant-face-and-how-to-solve-them/</a:t>
            </a:r>
            <a:r>
              <a:rPr lang="en-GB" sz="3700" dirty="0">
                <a:solidFill>
                  <a:schemeClr val="tx1">
                    <a:lumMod val="75000"/>
                    <a:lumOff val="25000"/>
                  </a:schemeClr>
                </a:solidFill>
              </a:rPr>
              <a:t>.</a:t>
            </a:r>
          </a:p>
          <a:p>
            <a:r>
              <a:rPr lang="en-GB" sz="3700" dirty="0" err="1">
                <a:solidFill>
                  <a:schemeClr val="tx1">
                    <a:lumMod val="75000"/>
                    <a:lumOff val="25000"/>
                  </a:schemeClr>
                </a:solidFill>
              </a:rPr>
              <a:t>Kuligowski</a:t>
            </a:r>
            <a:r>
              <a:rPr lang="en-GB" sz="3700" dirty="0">
                <a:solidFill>
                  <a:schemeClr val="tx1">
                    <a:lumMod val="75000"/>
                    <a:lumOff val="25000"/>
                  </a:schemeClr>
                </a:solidFill>
              </a:rPr>
              <a:t>, K. (2024) Small Business guide to a restaurant management System. </a:t>
            </a:r>
            <a:r>
              <a:rPr lang="en-GB" sz="3700" dirty="0">
                <a:solidFill>
                  <a:schemeClr val="tx1">
                    <a:lumMod val="75000"/>
                    <a:lumOff val="25000"/>
                  </a:schemeClr>
                </a:solidFill>
                <a:hlinkClick r:id="rId8">
                  <a:extLst>
                    <a:ext uri="{A12FA001-AC4F-418D-AE19-62706E023703}">
                      <ahyp:hlinkClr xmlns:ahyp="http://schemas.microsoft.com/office/drawing/2018/hyperlinkcolor" val="tx"/>
                    </a:ext>
                  </a:extLst>
                </a:hlinkClick>
              </a:rPr>
              <a:t>https://www.business.com/articles/restaurant-management-system-guide/</a:t>
            </a:r>
            <a:r>
              <a:rPr lang="en-GB" sz="3700" dirty="0">
                <a:solidFill>
                  <a:schemeClr val="tx1">
                    <a:lumMod val="75000"/>
                    <a:lumOff val="25000"/>
                  </a:schemeClr>
                </a:solidFill>
              </a:rPr>
              <a:t>.</a:t>
            </a:r>
          </a:p>
          <a:p>
            <a:r>
              <a:rPr lang="en-GB" sz="3700" dirty="0">
                <a:solidFill>
                  <a:schemeClr val="tx1">
                    <a:lumMod val="75000"/>
                    <a:lumOff val="25000"/>
                  </a:schemeClr>
                </a:solidFill>
              </a:rPr>
              <a:t>Modern Restaurant Management (2024) Modern Restaurant Management. https://modernrestaurantmanagement.com/the-art-of-problem-resolution-in-the-restaurant-business/. </a:t>
            </a:r>
          </a:p>
          <a:p>
            <a:r>
              <a:rPr lang="en-GB" sz="3700" dirty="0">
                <a:solidFill>
                  <a:schemeClr val="tx1">
                    <a:lumMod val="75000"/>
                    <a:lumOff val="25000"/>
                  </a:schemeClr>
                </a:solidFill>
              </a:rPr>
              <a:t>Petty, L. (2024) 'What is the Importance of Effective Communication in the Hospitality Industry?,' The Hub | High Speed Training, 3 June. </a:t>
            </a:r>
            <a:r>
              <a:rPr lang="en-GB" sz="3700" dirty="0">
                <a:solidFill>
                  <a:schemeClr val="tx1">
                    <a:lumMod val="75000"/>
                    <a:lumOff val="25000"/>
                  </a:schemeClr>
                </a:solidFill>
                <a:hlinkClick r:id="rId9">
                  <a:extLst>
                    <a:ext uri="{A12FA001-AC4F-418D-AE19-62706E023703}">
                      <ahyp:hlinkClr xmlns:ahyp="http://schemas.microsoft.com/office/drawing/2018/hyperlinkcolor" val="tx"/>
                    </a:ext>
                  </a:extLst>
                </a:hlinkClick>
              </a:rPr>
              <a:t>https://www.highspeedtraining.co.uk/hub/communication-in-the-hospitality-industry/</a:t>
            </a:r>
            <a:r>
              <a:rPr lang="en-GB" sz="3700" dirty="0">
                <a:solidFill>
                  <a:schemeClr val="tx1">
                    <a:lumMod val="75000"/>
                    <a:lumOff val="25000"/>
                  </a:schemeClr>
                </a:solidFill>
              </a:rPr>
              <a:t>.</a:t>
            </a:r>
          </a:p>
          <a:p>
            <a:r>
              <a:rPr lang="en-GB" sz="3700" dirty="0">
                <a:solidFill>
                  <a:schemeClr val="tx1">
                    <a:lumMod val="75000"/>
                    <a:lumOff val="25000"/>
                  </a:schemeClr>
                </a:solidFill>
              </a:rPr>
              <a:t>Push (2024) The 8 types of restaurant technology you need to succeed. </a:t>
            </a:r>
            <a:r>
              <a:rPr lang="en-GB" sz="3700" dirty="0">
                <a:solidFill>
                  <a:schemeClr val="tx1">
                    <a:lumMod val="75000"/>
                    <a:lumOff val="25000"/>
                  </a:schemeClr>
                </a:solidFill>
                <a:hlinkClick r:id="rId10">
                  <a:extLst>
                    <a:ext uri="{A12FA001-AC4F-418D-AE19-62706E023703}">
                      <ahyp:hlinkClr xmlns:ahyp="http://schemas.microsoft.com/office/drawing/2018/hyperlinkcolor" val="tx"/>
                    </a:ext>
                  </a:extLst>
                </a:hlinkClick>
              </a:rPr>
              <a:t>https://www.pushoperations.com/blog/how-to-open-a-restaurant-the-guide-to-technology</a:t>
            </a:r>
            <a:r>
              <a:rPr lang="en-GB" sz="3700" dirty="0">
                <a:solidFill>
                  <a:schemeClr val="tx1">
                    <a:lumMod val="75000"/>
                    <a:lumOff val="25000"/>
                  </a:schemeClr>
                </a:solidFill>
              </a:rPr>
              <a:t>.</a:t>
            </a:r>
            <a:endParaRPr lang="en-GB" sz="3700" b="0" i="0" dirty="0">
              <a:solidFill>
                <a:schemeClr val="tx1">
                  <a:lumMod val="75000"/>
                  <a:lumOff val="25000"/>
                </a:schemeClr>
              </a:solidFill>
              <a:effectLst/>
            </a:endParaRPr>
          </a:p>
          <a:p>
            <a:r>
              <a:rPr lang="en-GB" sz="3700" b="0" i="0" dirty="0">
                <a:solidFill>
                  <a:schemeClr val="tx1">
                    <a:lumMod val="75000"/>
                    <a:lumOff val="25000"/>
                  </a:schemeClr>
                </a:solidFill>
                <a:effectLst/>
              </a:rPr>
              <a:t>QLEARNING (2024) 'Effective Restaurant Communication: 5 Key techniques for management and Staff - QLEARNING,' </a:t>
            </a:r>
            <a:r>
              <a:rPr lang="en-GB" sz="3700" b="0" i="1" dirty="0">
                <a:solidFill>
                  <a:schemeClr val="tx1">
                    <a:lumMod val="75000"/>
                    <a:lumOff val="25000"/>
                  </a:schemeClr>
                </a:solidFill>
                <a:effectLst/>
              </a:rPr>
              <a:t>QLEARNING</a:t>
            </a:r>
            <a:r>
              <a:rPr lang="en-GB" sz="3700" b="0" i="0" dirty="0">
                <a:solidFill>
                  <a:schemeClr val="tx1">
                    <a:lumMod val="75000"/>
                    <a:lumOff val="25000"/>
                  </a:schemeClr>
                </a:solidFill>
                <a:effectLst/>
              </a:rPr>
              <a:t>, 9 July. https://qlearning.edu.au/2024/07/09/effective-restaurant-communication-5-key-techniques-for-management-and-staff/</a:t>
            </a:r>
            <a:r>
              <a:rPr lang="en-GB" sz="3700" dirty="0">
                <a:solidFill>
                  <a:schemeClr val="tx1">
                    <a:lumMod val="75000"/>
                    <a:lumOff val="25000"/>
                  </a:schemeClr>
                </a:solidFill>
              </a:rPr>
              <a:t>.</a:t>
            </a:r>
          </a:p>
          <a:p>
            <a:r>
              <a:rPr lang="en-GB" sz="3700" b="0" i="0" dirty="0">
                <a:solidFill>
                  <a:schemeClr val="tx1">
                    <a:lumMod val="75000"/>
                    <a:lumOff val="25000"/>
                  </a:schemeClr>
                </a:solidFill>
                <a:effectLst/>
              </a:rPr>
              <a:t>Zilberman, C.B. (2024) </a:t>
            </a:r>
            <a:r>
              <a:rPr lang="en-GB" sz="3700" b="0" i="1" dirty="0">
                <a:solidFill>
                  <a:schemeClr val="tx1">
                    <a:lumMod val="75000"/>
                    <a:lumOff val="25000"/>
                  </a:schemeClr>
                </a:solidFill>
                <a:effectLst/>
              </a:rPr>
              <a:t>Best practices for communicating with staff Before, After, and Mid-Shift</a:t>
            </a:r>
            <a:r>
              <a:rPr lang="en-GB" sz="3700" b="0" i="0" dirty="0">
                <a:solidFill>
                  <a:schemeClr val="tx1">
                    <a:lumMod val="75000"/>
                    <a:lumOff val="25000"/>
                  </a:schemeClr>
                </a:solidFill>
                <a:effectLst/>
              </a:rPr>
              <a:t>. https://www.restaurant365.com/blog/best-practices-for-communicating-with-restaurant-staff/.</a:t>
            </a:r>
          </a:p>
          <a:p>
            <a:endParaRPr lang="en-GB" dirty="0"/>
          </a:p>
        </p:txBody>
      </p:sp>
    </p:spTree>
    <p:extLst>
      <p:ext uri="{BB962C8B-B14F-4D97-AF65-F5344CB8AC3E}">
        <p14:creationId xmlns:p14="http://schemas.microsoft.com/office/powerpoint/2010/main" val="3423215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{1D2D39B5-9065-4C8B-B76F-40688B30D8FA}tf03460604_win32</Template>
  <TotalTime>79</TotalTime>
  <Words>1158</Words>
  <Application>Microsoft Office PowerPoint</Application>
  <PresentationFormat>Widescreen</PresentationFormat>
  <Paragraphs>49</Paragraphs>
  <Slides>6</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Acumin Pro</vt:lpstr>
      <vt:lpstr>-apple-system</vt:lpstr>
      <vt:lpstr>Arial</vt:lpstr>
      <vt:lpstr>Calibri</vt:lpstr>
      <vt:lpstr>Georgia</vt:lpstr>
      <vt:lpstr>Times New Roman</vt:lpstr>
      <vt:lpstr>Wingdings 2</vt:lpstr>
      <vt:lpstr>Training presentation</vt:lpstr>
      <vt:lpstr>Developing Restaurant Management</vt:lpstr>
      <vt:lpstr>Communicating with Team Members </vt:lpstr>
      <vt:lpstr>Trouble Shooting Skills</vt:lpstr>
      <vt:lpstr>Use of Systems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Soliman - 712462</dc:creator>
  <cp:lastModifiedBy>Jordan Soliman - 712462</cp:lastModifiedBy>
  <cp:revision>2</cp:revision>
  <dcterms:created xsi:type="dcterms:W3CDTF">2024-10-23T18:46:04Z</dcterms:created>
  <dcterms:modified xsi:type="dcterms:W3CDTF">2024-10-25T19:51:19Z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