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20" r:id="rId6"/>
  </p:sld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9" r:id="rId19"/>
    <p:sldId id="270" r:id="rId20"/>
    <p:sldId id="271" r:id="rId21"/>
    <p:sldId id="272"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6" d="100"/>
          <a:sy n="116" d="100"/>
        </p:scale>
        <p:origin x="2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5.xml"/><Relationship Id="rId4" Type="http://schemas.openxmlformats.org/officeDocument/2006/relationships/image" Target="../media/image2.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5.xml"/><Relationship Id="rId4" Type="http://schemas.openxmlformats.org/officeDocument/2006/relationships/image" Target="../media/image2.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5.xml"/><Relationship Id="rId4" Type="http://schemas.openxmlformats.org/officeDocument/2006/relationships/image" Target="../media/image2.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5.xml"/><Relationship Id="rId4" Type="http://schemas.openxmlformats.org/officeDocument/2006/relationships/image" Target="../media/image2.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5.xml"/><Relationship Id="rId4" Type="http://schemas.openxmlformats.org/officeDocument/2006/relationships/image" Target="../media/image2.png"/></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p:bg>
      <p:bgRef idx="1001">
        <a:schemeClr val="bg1"/>
      </p:bgRef>
    </p:bg>
    <p:spTree>
      <p:nvGrpSpPr>
        <p:cNvPr id="1" name=""/>
        <p:cNvGrpSpPr/>
        <p:nvPr/>
      </p:nvGrpSpPr>
      <p:grpSpPr>
        <a:xfrm>
          <a:off x="0" y="0"/>
          <a:ext cx="0" cy="0"/>
          <a:chOff x="0" y="0"/>
          <a:chExt cx="0" cy="0"/>
        </a:xfrm>
      </p:grpSpPr>
      <p:sp>
        <p:nvSpPr>
          <p:cNvPr id="5" name="Title 4"/>
          <p:cNvSpPr>
            <a:spLocks noGrp="1"/>
          </p:cNvSpPr>
          <p:nvPr>
            <p:ph type="title"/>
          </p:nvPr>
        </p:nvSpPr>
        <p:spPr>
          <a:xfrm>
            <a:off x="840302" y="1614959"/>
            <a:ext cx="10107265" cy="3260639"/>
          </a:xfrm>
        </p:spPr>
        <p:txBody>
          <a:bodyPr anchor="t"/>
          <a:lstStyle>
            <a:lvl1pPr>
              <a:defRPr b="1">
                <a:solidFill>
                  <a:schemeClr val="tx1"/>
                </a:solidFill>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pic>
        <p:nvPicPr>
          <p:cNvPr id="3" name="Picture 2" descr="Graphics-1.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24954603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al Theme Breaker Slide 1">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0" name="Picture 9"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211407067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l Theme Breaker Slide 2">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2" name="Picture 11"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46073" y="468318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662200195"/>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al Theme Breaker Slide 3">
    <p:spTree>
      <p:nvGrpSpPr>
        <p:cNvPr id="1" name=""/>
        <p:cNvGrpSpPr/>
        <p:nvPr/>
      </p:nvGrpSpPr>
      <p:grpSpPr>
        <a:xfrm>
          <a:off x="0" y="0"/>
          <a:ext cx="0" cy="0"/>
          <a:chOff x="0" y="0"/>
          <a:chExt cx="0" cy="0"/>
        </a:xfrm>
      </p:grpSpPr>
      <p:pic>
        <p:nvPicPr>
          <p:cNvPr id="4" name="Picture 3" descr="78616970.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64936"/>
            <a:ext cx="12192000" cy="5493064"/>
          </a:xfrm>
          <a:prstGeom prst="rect">
            <a:avLst/>
          </a:prstGeom>
        </p:spPr>
      </p:pic>
      <p:sp>
        <p:nvSpPr>
          <p:cNvPr id="17" name="Title 4"/>
          <p:cNvSpPr>
            <a:spLocks noGrp="1"/>
          </p:cNvSpPr>
          <p:nvPr>
            <p:ph type="title"/>
          </p:nvPr>
        </p:nvSpPr>
        <p:spPr>
          <a:xfrm>
            <a:off x="840304" y="1622035"/>
            <a:ext cx="4804536" cy="2367374"/>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7396" y="5156057"/>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416453757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24034"/>
          <a:stretch/>
        </p:blipFill>
        <p:spPr>
          <a:xfrm>
            <a:off x="0" y="1414137"/>
            <a:ext cx="12192000" cy="5466834"/>
          </a:xfrm>
          <a:prstGeom prst="rect">
            <a:avLst/>
          </a:prstGeom>
        </p:spPr>
      </p:pic>
      <p:sp>
        <p:nvSpPr>
          <p:cNvPr id="17" name="Title 4"/>
          <p:cNvSpPr>
            <a:spLocks noGrp="1"/>
          </p:cNvSpPr>
          <p:nvPr>
            <p:ph type="title"/>
          </p:nvPr>
        </p:nvSpPr>
        <p:spPr>
          <a:xfrm>
            <a:off x="840303" y="1622036"/>
            <a:ext cx="8668332" cy="1425965"/>
          </a:xfrm>
        </p:spPr>
        <p:txBody>
          <a:bodyPr anchor="t"/>
          <a:lstStyle>
            <a:lvl1pPr>
              <a:defRPr b="1">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004754955"/>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Teal Theme Breaker Slide 3">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email">
            <a:extLst>
              <a:ext uri="{28A0092B-C50C-407E-A947-70E740481C1C}">
                <a14:useLocalDpi xmlns:a14="http://schemas.microsoft.com/office/drawing/2010/main" val="0"/>
              </a:ext>
            </a:extLst>
          </a:blip>
          <a:srcRect l="3086" b="9629"/>
          <a:stretch/>
        </p:blipFill>
        <p:spPr>
          <a:xfrm flipH="1">
            <a:off x="0" y="1422401"/>
            <a:ext cx="12192000" cy="5435600"/>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14746237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eal Theme Breaker Slide 3">
    <p:spTree>
      <p:nvGrpSpPr>
        <p:cNvPr id="1" name=""/>
        <p:cNvGrpSpPr/>
        <p:nvPr/>
      </p:nvGrpSpPr>
      <p:grpSpPr>
        <a:xfrm>
          <a:off x="0" y="0"/>
          <a:ext cx="0" cy="0"/>
          <a:chOff x="0" y="0"/>
          <a:chExt cx="0" cy="0"/>
        </a:xfrm>
      </p:grpSpPr>
      <p:pic>
        <p:nvPicPr>
          <p:cNvPr id="10" name="Picture 9" descr="sb10069454z-001.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1364936"/>
            <a:ext cx="12192000" cy="5493064"/>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55100" y="490963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22654175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13348"/>
          <a:stretch/>
        </p:blipFill>
        <p:spPr>
          <a:xfrm flipH="1">
            <a:off x="-2" y="1405112"/>
            <a:ext cx="12237075" cy="5452888"/>
          </a:xfrm>
          <a:prstGeom prst="rect">
            <a:avLst/>
          </a:prstGeom>
        </p:spPr>
      </p:pic>
      <p:sp>
        <p:nvSpPr>
          <p:cNvPr id="17" name="Title 4"/>
          <p:cNvSpPr>
            <a:spLocks noGrp="1"/>
          </p:cNvSpPr>
          <p:nvPr>
            <p:ph type="title"/>
          </p:nvPr>
        </p:nvSpPr>
        <p:spPr>
          <a:xfrm>
            <a:off x="726890" y="1521597"/>
            <a:ext cx="6248068" cy="2018632"/>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531259577"/>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l Theme Content 1">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4" name="Text Placeholder 4"/>
          <p:cNvSpPr>
            <a:spLocks noGrp="1"/>
          </p:cNvSpPr>
          <p:nvPr>
            <p:ph type="body" sz="quarter" idx="11"/>
          </p:nvPr>
        </p:nvSpPr>
        <p:spPr>
          <a:xfrm>
            <a:off x="840317" y="2527300"/>
            <a:ext cx="10972800" cy="3829050"/>
          </a:xfrm>
        </p:spPr>
        <p:txBody>
          <a:bodyPr numCol="2" spcCol="360000"/>
          <a:lstStyle>
            <a:lvl1pPr marL="0" indent="0">
              <a:buFont typeface="Arial"/>
              <a:buNone/>
              <a:defRPr sz="30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5" name="Picture 4"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870562738"/>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l Theme Content 2">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5" name="Text Placeholder 4"/>
          <p:cNvSpPr>
            <a:spLocks noGrp="1"/>
          </p:cNvSpPr>
          <p:nvPr>
            <p:ph type="body" sz="quarter" idx="11"/>
          </p:nvPr>
        </p:nvSpPr>
        <p:spPr>
          <a:xfrm>
            <a:off x="840317" y="2527300"/>
            <a:ext cx="10972800" cy="3829050"/>
          </a:xfrm>
        </p:spPr>
        <p:txBody>
          <a:bodyPr numCol="2" spcCol="360000"/>
          <a:lstStyle>
            <a:lvl1pPr>
              <a:defRPr sz="3000">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6" name="Picture 5"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103903786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dirty="0"/>
          </a:p>
        </p:txBody>
      </p:sp>
      <p:sp>
        <p:nvSpPr>
          <p:cNvPr id="6" name="Text Placeholder 2"/>
          <p:cNvSpPr>
            <a:spLocks noGrp="1"/>
          </p:cNvSpPr>
          <p:nvPr>
            <p:ph type="body" idx="1"/>
          </p:nvPr>
        </p:nvSpPr>
        <p:spPr>
          <a:xfrm>
            <a:off x="609600" y="1535113"/>
            <a:ext cx="5386917"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7" name="Content Placeholder 3"/>
          <p:cNvSpPr>
            <a:spLocks noGrp="1"/>
          </p:cNvSpPr>
          <p:nvPr>
            <p:ph sz="half" idx="2"/>
          </p:nvPr>
        </p:nvSpPr>
        <p:spPr>
          <a:xfrm>
            <a:off x="626706" y="2303155"/>
            <a:ext cx="5386917"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ext Placeholder 4"/>
          <p:cNvSpPr>
            <a:spLocks noGrp="1"/>
          </p:cNvSpPr>
          <p:nvPr>
            <p:ph type="body" sz="quarter" idx="3"/>
          </p:nvPr>
        </p:nvSpPr>
        <p:spPr>
          <a:xfrm>
            <a:off x="6193368" y="1535113"/>
            <a:ext cx="5389033"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9" name="Content Placeholder 5"/>
          <p:cNvSpPr>
            <a:spLocks noGrp="1"/>
          </p:cNvSpPr>
          <p:nvPr>
            <p:ph sz="quarter" idx="4"/>
          </p:nvPr>
        </p:nvSpPr>
        <p:spPr>
          <a:xfrm>
            <a:off x="6210473" y="2303155"/>
            <a:ext cx="5389033"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pic>
        <p:nvPicPr>
          <p:cNvPr id="10" name="Picture 9"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199167189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ver slide">
    <p:bg>
      <p:bgRef idx="1001">
        <a:schemeClr val="bg1"/>
      </p:bgRef>
    </p:bg>
    <p:spTree>
      <p:nvGrpSpPr>
        <p:cNvPr id="1" name=""/>
        <p:cNvGrpSpPr/>
        <p:nvPr/>
      </p:nvGrpSpPr>
      <p:grpSpPr>
        <a:xfrm>
          <a:off x="0" y="0"/>
          <a:ext cx="0" cy="0"/>
          <a:chOff x="0" y="0"/>
          <a:chExt cx="0" cy="0"/>
        </a:xfrm>
      </p:grpSpPr>
      <p:sp>
        <p:nvSpPr>
          <p:cNvPr id="5" name="Title 4"/>
          <p:cNvSpPr>
            <a:spLocks noGrp="1"/>
          </p:cNvSpPr>
          <p:nvPr>
            <p:ph type="title"/>
          </p:nvPr>
        </p:nvSpPr>
        <p:spPr>
          <a:xfrm>
            <a:off x="840302" y="1614959"/>
            <a:ext cx="10107265" cy="3260639"/>
          </a:xfrm>
        </p:spPr>
        <p:txBody>
          <a:bodyPr anchor="t"/>
          <a:lstStyle>
            <a:lvl1pPr>
              <a:defRPr b="1">
                <a:solidFill>
                  <a:schemeClr val="tx1"/>
                </a:solidFill>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pic>
        <p:nvPicPr>
          <p:cNvPr id="3" name="Picture 2" descr="Graphics-1.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16596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l Theme Breaker Slide 1">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0" name="Picture 9"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346395057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al Theme Breaker Slide 2">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2" name="Picture 11"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46073" y="468318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1318934898"/>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l Theme Breaker Slide 3">
    <p:spTree>
      <p:nvGrpSpPr>
        <p:cNvPr id="1" name=""/>
        <p:cNvGrpSpPr/>
        <p:nvPr/>
      </p:nvGrpSpPr>
      <p:grpSpPr>
        <a:xfrm>
          <a:off x="0" y="0"/>
          <a:ext cx="0" cy="0"/>
          <a:chOff x="0" y="0"/>
          <a:chExt cx="0" cy="0"/>
        </a:xfrm>
      </p:grpSpPr>
      <p:pic>
        <p:nvPicPr>
          <p:cNvPr id="4" name="Picture 3" descr="78616970.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64936"/>
            <a:ext cx="12192000" cy="5493064"/>
          </a:xfrm>
          <a:prstGeom prst="rect">
            <a:avLst/>
          </a:prstGeom>
        </p:spPr>
      </p:pic>
      <p:sp>
        <p:nvSpPr>
          <p:cNvPr id="17" name="Title 4"/>
          <p:cNvSpPr>
            <a:spLocks noGrp="1"/>
          </p:cNvSpPr>
          <p:nvPr>
            <p:ph type="title"/>
          </p:nvPr>
        </p:nvSpPr>
        <p:spPr>
          <a:xfrm>
            <a:off x="840304" y="1622035"/>
            <a:ext cx="4804536" cy="2367374"/>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7396" y="5156057"/>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192297223"/>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24034"/>
          <a:stretch/>
        </p:blipFill>
        <p:spPr>
          <a:xfrm>
            <a:off x="0" y="1414137"/>
            <a:ext cx="12192000" cy="5466834"/>
          </a:xfrm>
          <a:prstGeom prst="rect">
            <a:avLst/>
          </a:prstGeom>
        </p:spPr>
      </p:pic>
      <p:sp>
        <p:nvSpPr>
          <p:cNvPr id="17" name="Title 4"/>
          <p:cNvSpPr>
            <a:spLocks noGrp="1"/>
          </p:cNvSpPr>
          <p:nvPr>
            <p:ph type="title"/>
          </p:nvPr>
        </p:nvSpPr>
        <p:spPr>
          <a:xfrm>
            <a:off x="840303" y="1622036"/>
            <a:ext cx="8668332" cy="1425965"/>
          </a:xfrm>
        </p:spPr>
        <p:txBody>
          <a:bodyPr anchor="t"/>
          <a:lstStyle>
            <a:lvl1pPr>
              <a:defRPr b="1">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770974746"/>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eal Theme Breaker Slide 3">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email">
            <a:extLst>
              <a:ext uri="{28A0092B-C50C-407E-A947-70E740481C1C}">
                <a14:useLocalDpi xmlns:a14="http://schemas.microsoft.com/office/drawing/2010/main" val="0"/>
              </a:ext>
            </a:extLst>
          </a:blip>
          <a:srcRect l="3086" b="9629"/>
          <a:stretch/>
        </p:blipFill>
        <p:spPr>
          <a:xfrm flipH="1">
            <a:off x="0" y="1422401"/>
            <a:ext cx="12192000" cy="5435600"/>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43330414"/>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Teal Theme Breaker Slide 3">
    <p:spTree>
      <p:nvGrpSpPr>
        <p:cNvPr id="1" name=""/>
        <p:cNvGrpSpPr/>
        <p:nvPr/>
      </p:nvGrpSpPr>
      <p:grpSpPr>
        <a:xfrm>
          <a:off x="0" y="0"/>
          <a:ext cx="0" cy="0"/>
          <a:chOff x="0" y="0"/>
          <a:chExt cx="0" cy="0"/>
        </a:xfrm>
      </p:grpSpPr>
      <p:pic>
        <p:nvPicPr>
          <p:cNvPr id="10" name="Picture 9" descr="sb10069454z-001.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1364936"/>
            <a:ext cx="12192000" cy="5493064"/>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55100" y="490963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959935847"/>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13348"/>
          <a:stretch/>
        </p:blipFill>
        <p:spPr>
          <a:xfrm flipH="1">
            <a:off x="-2" y="1405112"/>
            <a:ext cx="12237075" cy="5452888"/>
          </a:xfrm>
          <a:prstGeom prst="rect">
            <a:avLst/>
          </a:prstGeom>
        </p:spPr>
      </p:pic>
      <p:sp>
        <p:nvSpPr>
          <p:cNvPr id="17" name="Title 4"/>
          <p:cNvSpPr>
            <a:spLocks noGrp="1"/>
          </p:cNvSpPr>
          <p:nvPr>
            <p:ph type="title"/>
          </p:nvPr>
        </p:nvSpPr>
        <p:spPr>
          <a:xfrm>
            <a:off x="726890" y="1521597"/>
            <a:ext cx="6248068" cy="2018632"/>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743308725"/>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l Theme Content 1">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4" name="Text Placeholder 4"/>
          <p:cNvSpPr>
            <a:spLocks noGrp="1"/>
          </p:cNvSpPr>
          <p:nvPr>
            <p:ph type="body" sz="quarter" idx="11"/>
          </p:nvPr>
        </p:nvSpPr>
        <p:spPr>
          <a:xfrm>
            <a:off x="840317" y="2527300"/>
            <a:ext cx="10972800" cy="3829050"/>
          </a:xfrm>
        </p:spPr>
        <p:txBody>
          <a:bodyPr numCol="2" spcCol="360000"/>
          <a:lstStyle>
            <a:lvl1pPr marL="0" indent="0">
              <a:buFont typeface="Arial"/>
              <a:buNone/>
              <a:defRPr sz="30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5" name="Picture 4"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516151759"/>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al Theme Content 2">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5" name="Text Placeholder 4"/>
          <p:cNvSpPr>
            <a:spLocks noGrp="1"/>
          </p:cNvSpPr>
          <p:nvPr>
            <p:ph type="body" sz="quarter" idx="11"/>
          </p:nvPr>
        </p:nvSpPr>
        <p:spPr>
          <a:xfrm>
            <a:off x="840317" y="2527300"/>
            <a:ext cx="10972800" cy="3829050"/>
          </a:xfrm>
        </p:spPr>
        <p:txBody>
          <a:bodyPr numCol="2" spcCol="360000"/>
          <a:lstStyle>
            <a:lvl1pPr>
              <a:defRPr sz="3000">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6" name="Picture 5"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729930817"/>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dirty="0"/>
          </a:p>
        </p:txBody>
      </p:sp>
      <p:sp>
        <p:nvSpPr>
          <p:cNvPr id="6" name="Text Placeholder 2"/>
          <p:cNvSpPr>
            <a:spLocks noGrp="1"/>
          </p:cNvSpPr>
          <p:nvPr>
            <p:ph type="body" idx="1"/>
          </p:nvPr>
        </p:nvSpPr>
        <p:spPr>
          <a:xfrm>
            <a:off x="609600" y="1535113"/>
            <a:ext cx="5386917"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7" name="Content Placeholder 3"/>
          <p:cNvSpPr>
            <a:spLocks noGrp="1"/>
          </p:cNvSpPr>
          <p:nvPr>
            <p:ph sz="half" idx="2"/>
          </p:nvPr>
        </p:nvSpPr>
        <p:spPr>
          <a:xfrm>
            <a:off x="626706" y="2303155"/>
            <a:ext cx="5386917"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ext Placeholder 4"/>
          <p:cNvSpPr>
            <a:spLocks noGrp="1"/>
          </p:cNvSpPr>
          <p:nvPr>
            <p:ph type="body" sz="quarter" idx="3"/>
          </p:nvPr>
        </p:nvSpPr>
        <p:spPr>
          <a:xfrm>
            <a:off x="6193368" y="1535113"/>
            <a:ext cx="5389033"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9" name="Content Placeholder 5"/>
          <p:cNvSpPr>
            <a:spLocks noGrp="1"/>
          </p:cNvSpPr>
          <p:nvPr>
            <p:ph sz="quarter" idx="4"/>
          </p:nvPr>
        </p:nvSpPr>
        <p:spPr>
          <a:xfrm>
            <a:off x="6210473" y="2303155"/>
            <a:ext cx="5389033"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pic>
        <p:nvPicPr>
          <p:cNvPr id="10" name="Picture 9"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2162458716"/>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ver slide">
    <p:bg>
      <p:bgRef idx="1001">
        <a:schemeClr val="bg1"/>
      </p:bgRef>
    </p:bg>
    <p:spTree>
      <p:nvGrpSpPr>
        <p:cNvPr id="1" name=""/>
        <p:cNvGrpSpPr/>
        <p:nvPr/>
      </p:nvGrpSpPr>
      <p:grpSpPr>
        <a:xfrm>
          <a:off x="0" y="0"/>
          <a:ext cx="0" cy="0"/>
          <a:chOff x="0" y="0"/>
          <a:chExt cx="0" cy="0"/>
        </a:xfrm>
      </p:grpSpPr>
      <p:sp>
        <p:nvSpPr>
          <p:cNvPr id="5" name="Title 4"/>
          <p:cNvSpPr>
            <a:spLocks noGrp="1"/>
          </p:cNvSpPr>
          <p:nvPr>
            <p:ph type="title"/>
          </p:nvPr>
        </p:nvSpPr>
        <p:spPr>
          <a:xfrm>
            <a:off x="840302" y="1614959"/>
            <a:ext cx="10107265" cy="3260639"/>
          </a:xfrm>
        </p:spPr>
        <p:txBody>
          <a:bodyPr anchor="t"/>
          <a:lstStyle>
            <a:lvl1pPr>
              <a:defRPr b="1">
                <a:solidFill>
                  <a:schemeClr val="tx1"/>
                </a:solidFill>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pic>
        <p:nvPicPr>
          <p:cNvPr id="3" name="Picture 2" descr="Graphics-1.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10062744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al Theme Breaker Slide 1">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0" name="Picture 9"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3367166513"/>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al Theme Breaker Slide 2">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2" name="Picture 11"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46073" y="468318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596124581"/>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al Theme Breaker Slide 3">
    <p:spTree>
      <p:nvGrpSpPr>
        <p:cNvPr id="1" name=""/>
        <p:cNvGrpSpPr/>
        <p:nvPr/>
      </p:nvGrpSpPr>
      <p:grpSpPr>
        <a:xfrm>
          <a:off x="0" y="0"/>
          <a:ext cx="0" cy="0"/>
          <a:chOff x="0" y="0"/>
          <a:chExt cx="0" cy="0"/>
        </a:xfrm>
      </p:grpSpPr>
      <p:pic>
        <p:nvPicPr>
          <p:cNvPr id="4" name="Picture 3" descr="78616970.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64936"/>
            <a:ext cx="12192000" cy="5493064"/>
          </a:xfrm>
          <a:prstGeom prst="rect">
            <a:avLst/>
          </a:prstGeom>
        </p:spPr>
      </p:pic>
      <p:sp>
        <p:nvSpPr>
          <p:cNvPr id="17" name="Title 4"/>
          <p:cNvSpPr>
            <a:spLocks noGrp="1"/>
          </p:cNvSpPr>
          <p:nvPr>
            <p:ph type="title"/>
          </p:nvPr>
        </p:nvSpPr>
        <p:spPr>
          <a:xfrm>
            <a:off x="840304" y="1622035"/>
            <a:ext cx="4804536" cy="2367374"/>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7396" y="5156057"/>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4049715946"/>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24034"/>
          <a:stretch/>
        </p:blipFill>
        <p:spPr>
          <a:xfrm>
            <a:off x="0" y="1414137"/>
            <a:ext cx="12192000" cy="5466834"/>
          </a:xfrm>
          <a:prstGeom prst="rect">
            <a:avLst/>
          </a:prstGeom>
        </p:spPr>
      </p:pic>
      <p:sp>
        <p:nvSpPr>
          <p:cNvPr id="17" name="Title 4"/>
          <p:cNvSpPr>
            <a:spLocks noGrp="1"/>
          </p:cNvSpPr>
          <p:nvPr>
            <p:ph type="title"/>
          </p:nvPr>
        </p:nvSpPr>
        <p:spPr>
          <a:xfrm>
            <a:off x="840303" y="1622036"/>
            <a:ext cx="8668332" cy="1425965"/>
          </a:xfrm>
        </p:spPr>
        <p:txBody>
          <a:bodyPr anchor="t"/>
          <a:lstStyle>
            <a:lvl1pPr>
              <a:defRPr b="1">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466835945"/>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Teal Theme Breaker Slide 3">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email">
            <a:extLst>
              <a:ext uri="{28A0092B-C50C-407E-A947-70E740481C1C}">
                <a14:useLocalDpi xmlns:a14="http://schemas.microsoft.com/office/drawing/2010/main" val="0"/>
              </a:ext>
            </a:extLst>
          </a:blip>
          <a:srcRect l="3086" b="9629"/>
          <a:stretch/>
        </p:blipFill>
        <p:spPr>
          <a:xfrm flipH="1">
            <a:off x="0" y="1422401"/>
            <a:ext cx="12192000" cy="5435600"/>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944440863"/>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Teal Theme Breaker Slide 3">
    <p:spTree>
      <p:nvGrpSpPr>
        <p:cNvPr id="1" name=""/>
        <p:cNvGrpSpPr/>
        <p:nvPr/>
      </p:nvGrpSpPr>
      <p:grpSpPr>
        <a:xfrm>
          <a:off x="0" y="0"/>
          <a:ext cx="0" cy="0"/>
          <a:chOff x="0" y="0"/>
          <a:chExt cx="0" cy="0"/>
        </a:xfrm>
      </p:grpSpPr>
      <p:pic>
        <p:nvPicPr>
          <p:cNvPr id="10" name="Picture 9" descr="sb10069454z-001.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1364936"/>
            <a:ext cx="12192000" cy="5493064"/>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55100" y="490963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785254920"/>
      </p:ext>
    </p:extLst>
  </p:cSld>
  <p:clrMapOvr>
    <a:masterClrMapping/>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13348"/>
          <a:stretch/>
        </p:blipFill>
        <p:spPr>
          <a:xfrm flipH="1">
            <a:off x="-2" y="1405112"/>
            <a:ext cx="12237075" cy="5452888"/>
          </a:xfrm>
          <a:prstGeom prst="rect">
            <a:avLst/>
          </a:prstGeom>
        </p:spPr>
      </p:pic>
      <p:sp>
        <p:nvSpPr>
          <p:cNvPr id="17" name="Title 4"/>
          <p:cNvSpPr>
            <a:spLocks noGrp="1"/>
          </p:cNvSpPr>
          <p:nvPr>
            <p:ph type="title"/>
          </p:nvPr>
        </p:nvSpPr>
        <p:spPr>
          <a:xfrm>
            <a:off x="726890" y="1521597"/>
            <a:ext cx="6248068" cy="2018632"/>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465676926"/>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al Theme Content 1">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4" name="Text Placeholder 4"/>
          <p:cNvSpPr>
            <a:spLocks noGrp="1"/>
          </p:cNvSpPr>
          <p:nvPr>
            <p:ph type="body" sz="quarter" idx="11"/>
          </p:nvPr>
        </p:nvSpPr>
        <p:spPr>
          <a:xfrm>
            <a:off x="840317" y="2527300"/>
            <a:ext cx="10972800" cy="3829050"/>
          </a:xfrm>
        </p:spPr>
        <p:txBody>
          <a:bodyPr numCol="2" spcCol="360000"/>
          <a:lstStyle>
            <a:lvl1pPr marL="0" indent="0">
              <a:buFont typeface="Arial"/>
              <a:buNone/>
              <a:defRPr sz="30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5" name="Picture 4"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2930590673"/>
      </p:ext>
    </p:extLst>
  </p:cSld>
  <p:clrMapOvr>
    <a:masterClrMapping/>
  </p:clrMapOvr>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al Theme Content 2">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5" name="Text Placeholder 4"/>
          <p:cNvSpPr>
            <a:spLocks noGrp="1"/>
          </p:cNvSpPr>
          <p:nvPr>
            <p:ph type="body" sz="quarter" idx="11"/>
          </p:nvPr>
        </p:nvSpPr>
        <p:spPr>
          <a:xfrm>
            <a:off x="840317" y="2527300"/>
            <a:ext cx="10972800" cy="3829050"/>
          </a:xfrm>
        </p:spPr>
        <p:txBody>
          <a:bodyPr numCol="2" spcCol="360000"/>
          <a:lstStyle>
            <a:lvl1pPr>
              <a:defRPr sz="3000">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6" name="Picture 5"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3965283304"/>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dirty="0"/>
          </a:p>
        </p:txBody>
      </p:sp>
      <p:sp>
        <p:nvSpPr>
          <p:cNvPr id="6" name="Text Placeholder 2"/>
          <p:cNvSpPr>
            <a:spLocks noGrp="1"/>
          </p:cNvSpPr>
          <p:nvPr>
            <p:ph type="body" idx="1"/>
          </p:nvPr>
        </p:nvSpPr>
        <p:spPr>
          <a:xfrm>
            <a:off x="609600" y="1535113"/>
            <a:ext cx="5386917"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7" name="Content Placeholder 3"/>
          <p:cNvSpPr>
            <a:spLocks noGrp="1"/>
          </p:cNvSpPr>
          <p:nvPr>
            <p:ph sz="half" idx="2"/>
          </p:nvPr>
        </p:nvSpPr>
        <p:spPr>
          <a:xfrm>
            <a:off x="626706" y="2303155"/>
            <a:ext cx="5386917"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ext Placeholder 4"/>
          <p:cNvSpPr>
            <a:spLocks noGrp="1"/>
          </p:cNvSpPr>
          <p:nvPr>
            <p:ph type="body" sz="quarter" idx="3"/>
          </p:nvPr>
        </p:nvSpPr>
        <p:spPr>
          <a:xfrm>
            <a:off x="6193368" y="1535113"/>
            <a:ext cx="5389033"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9" name="Content Placeholder 5"/>
          <p:cNvSpPr>
            <a:spLocks noGrp="1"/>
          </p:cNvSpPr>
          <p:nvPr>
            <p:ph sz="quarter" idx="4"/>
          </p:nvPr>
        </p:nvSpPr>
        <p:spPr>
          <a:xfrm>
            <a:off x="6210473" y="2303155"/>
            <a:ext cx="5389033"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pic>
        <p:nvPicPr>
          <p:cNvPr id="10" name="Picture 9"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1251475737"/>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ver slide">
    <p:bg>
      <p:bgRef idx="1001">
        <a:schemeClr val="bg1"/>
      </p:bgRef>
    </p:bg>
    <p:spTree>
      <p:nvGrpSpPr>
        <p:cNvPr id="1" name=""/>
        <p:cNvGrpSpPr/>
        <p:nvPr/>
      </p:nvGrpSpPr>
      <p:grpSpPr>
        <a:xfrm>
          <a:off x="0" y="0"/>
          <a:ext cx="0" cy="0"/>
          <a:chOff x="0" y="0"/>
          <a:chExt cx="0" cy="0"/>
        </a:xfrm>
      </p:grpSpPr>
      <p:sp>
        <p:nvSpPr>
          <p:cNvPr id="5" name="Title 4"/>
          <p:cNvSpPr>
            <a:spLocks noGrp="1"/>
          </p:cNvSpPr>
          <p:nvPr>
            <p:ph type="title"/>
          </p:nvPr>
        </p:nvSpPr>
        <p:spPr>
          <a:xfrm>
            <a:off x="840302" y="1614959"/>
            <a:ext cx="10107265" cy="3260639"/>
          </a:xfrm>
        </p:spPr>
        <p:txBody>
          <a:bodyPr anchor="t"/>
          <a:lstStyle>
            <a:lvl1pPr>
              <a:defRPr b="1">
                <a:solidFill>
                  <a:schemeClr val="tx1"/>
                </a:solidFill>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pic>
        <p:nvPicPr>
          <p:cNvPr id="3" name="Picture 2" descr="Graphics-1.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37612300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eal Theme Breaker Slide 1">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0" name="Picture 9"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2521019793"/>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al Theme Breaker Slide 2">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2" name="Picture 11"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46073" y="468318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800965736"/>
      </p:ext>
    </p:extLst>
  </p:cSld>
  <p:clrMapOvr>
    <a:masterClrMapping/>
  </p:clrMapOvr>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l Theme Breaker Slide 3">
    <p:spTree>
      <p:nvGrpSpPr>
        <p:cNvPr id="1" name=""/>
        <p:cNvGrpSpPr/>
        <p:nvPr/>
      </p:nvGrpSpPr>
      <p:grpSpPr>
        <a:xfrm>
          <a:off x="0" y="0"/>
          <a:ext cx="0" cy="0"/>
          <a:chOff x="0" y="0"/>
          <a:chExt cx="0" cy="0"/>
        </a:xfrm>
      </p:grpSpPr>
      <p:pic>
        <p:nvPicPr>
          <p:cNvPr id="4" name="Picture 3" descr="78616970.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64936"/>
            <a:ext cx="12192000" cy="5493064"/>
          </a:xfrm>
          <a:prstGeom prst="rect">
            <a:avLst/>
          </a:prstGeom>
        </p:spPr>
      </p:pic>
      <p:sp>
        <p:nvSpPr>
          <p:cNvPr id="17" name="Title 4"/>
          <p:cNvSpPr>
            <a:spLocks noGrp="1"/>
          </p:cNvSpPr>
          <p:nvPr>
            <p:ph type="title"/>
          </p:nvPr>
        </p:nvSpPr>
        <p:spPr>
          <a:xfrm>
            <a:off x="840304" y="1622035"/>
            <a:ext cx="4804536" cy="2367374"/>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7396" y="5156057"/>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001141691"/>
      </p:ext>
    </p:extLst>
  </p:cSld>
  <p:clrMapOvr>
    <a:masterClrMapping/>
  </p:clrMapOvr>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24034"/>
          <a:stretch/>
        </p:blipFill>
        <p:spPr>
          <a:xfrm>
            <a:off x="0" y="1414137"/>
            <a:ext cx="12192000" cy="5466834"/>
          </a:xfrm>
          <a:prstGeom prst="rect">
            <a:avLst/>
          </a:prstGeom>
        </p:spPr>
      </p:pic>
      <p:sp>
        <p:nvSpPr>
          <p:cNvPr id="17" name="Title 4"/>
          <p:cNvSpPr>
            <a:spLocks noGrp="1"/>
          </p:cNvSpPr>
          <p:nvPr>
            <p:ph type="title"/>
          </p:nvPr>
        </p:nvSpPr>
        <p:spPr>
          <a:xfrm>
            <a:off x="840303" y="1622036"/>
            <a:ext cx="8668332" cy="1425965"/>
          </a:xfrm>
        </p:spPr>
        <p:txBody>
          <a:bodyPr anchor="t"/>
          <a:lstStyle>
            <a:lvl1pPr>
              <a:defRPr b="1">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888518546"/>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Teal Theme Breaker Slide 3">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email">
            <a:extLst>
              <a:ext uri="{28A0092B-C50C-407E-A947-70E740481C1C}">
                <a14:useLocalDpi xmlns:a14="http://schemas.microsoft.com/office/drawing/2010/main" val="0"/>
              </a:ext>
            </a:extLst>
          </a:blip>
          <a:srcRect l="3086" b="9629"/>
          <a:stretch/>
        </p:blipFill>
        <p:spPr>
          <a:xfrm flipH="1">
            <a:off x="0" y="1422401"/>
            <a:ext cx="12192000" cy="5435600"/>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4160563512"/>
      </p:ext>
    </p:extLst>
  </p:cSld>
  <p:clrMapOvr>
    <a:masterClrMapping/>
  </p:clrMapOvr>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Teal Theme Breaker Slide 3">
    <p:spTree>
      <p:nvGrpSpPr>
        <p:cNvPr id="1" name=""/>
        <p:cNvGrpSpPr/>
        <p:nvPr/>
      </p:nvGrpSpPr>
      <p:grpSpPr>
        <a:xfrm>
          <a:off x="0" y="0"/>
          <a:ext cx="0" cy="0"/>
          <a:chOff x="0" y="0"/>
          <a:chExt cx="0" cy="0"/>
        </a:xfrm>
      </p:grpSpPr>
      <p:pic>
        <p:nvPicPr>
          <p:cNvPr id="10" name="Picture 9" descr="sb10069454z-001.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1364936"/>
            <a:ext cx="12192000" cy="5493064"/>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55100" y="490963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1643797953"/>
      </p:ext>
    </p:extLst>
  </p:cSld>
  <p:clrMapOvr>
    <a:masterClrMapping/>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13348"/>
          <a:stretch/>
        </p:blipFill>
        <p:spPr>
          <a:xfrm flipH="1">
            <a:off x="-2" y="1405112"/>
            <a:ext cx="12237075" cy="5452888"/>
          </a:xfrm>
          <a:prstGeom prst="rect">
            <a:avLst/>
          </a:prstGeom>
        </p:spPr>
      </p:pic>
      <p:sp>
        <p:nvSpPr>
          <p:cNvPr id="17" name="Title 4"/>
          <p:cNvSpPr>
            <a:spLocks noGrp="1"/>
          </p:cNvSpPr>
          <p:nvPr>
            <p:ph type="title"/>
          </p:nvPr>
        </p:nvSpPr>
        <p:spPr>
          <a:xfrm>
            <a:off x="726890" y="1521597"/>
            <a:ext cx="6248068" cy="2018632"/>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284620910"/>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al Theme Content 1">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4" name="Text Placeholder 4"/>
          <p:cNvSpPr>
            <a:spLocks noGrp="1"/>
          </p:cNvSpPr>
          <p:nvPr>
            <p:ph type="body" sz="quarter" idx="11"/>
          </p:nvPr>
        </p:nvSpPr>
        <p:spPr>
          <a:xfrm>
            <a:off x="840317" y="2527300"/>
            <a:ext cx="10972800" cy="3829050"/>
          </a:xfrm>
        </p:spPr>
        <p:txBody>
          <a:bodyPr numCol="2" spcCol="360000"/>
          <a:lstStyle>
            <a:lvl1pPr marL="0" indent="0">
              <a:buFont typeface="Arial"/>
              <a:buNone/>
              <a:defRPr sz="30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5" name="Picture 4"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2389506001"/>
      </p:ext>
    </p:extLst>
  </p:cSld>
  <p:clrMapOvr>
    <a:masterClrMapping/>
  </p:clrMapOvr>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al Theme Content 2">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5" name="Text Placeholder 4"/>
          <p:cNvSpPr>
            <a:spLocks noGrp="1"/>
          </p:cNvSpPr>
          <p:nvPr>
            <p:ph type="body" sz="quarter" idx="11"/>
          </p:nvPr>
        </p:nvSpPr>
        <p:spPr>
          <a:xfrm>
            <a:off x="840317" y="2527300"/>
            <a:ext cx="10972800" cy="3829050"/>
          </a:xfrm>
        </p:spPr>
        <p:txBody>
          <a:bodyPr numCol="2" spcCol="360000"/>
          <a:lstStyle>
            <a:lvl1pPr>
              <a:defRPr sz="3000">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6" name="Picture 5"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2436019011"/>
      </p:ext>
    </p:extLst>
  </p:cSld>
  <p:clrMapOvr>
    <a:masterClrMapping/>
  </p:clrMapOvr>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dirty="0"/>
          </a:p>
        </p:txBody>
      </p:sp>
      <p:sp>
        <p:nvSpPr>
          <p:cNvPr id="6" name="Text Placeholder 2"/>
          <p:cNvSpPr>
            <a:spLocks noGrp="1"/>
          </p:cNvSpPr>
          <p:nvPr>
            <p:ph type="body" idx="1"/>
          </p:nvPr>
        </p:nvSpPr>
        <p:spPr>
          <a:xfrm>
            <a:off x="609600" y="1535113"/>
            <a:ext cx="5386917"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7" name="Content Placeholder 3"/>
          <p:cNvSpPr>
            <a:spLocks noGrp="1"/>
          </p:cNvSpPr>
          <p:nvPr>
            <p:ph sz="half" idx="2"/>
          </p:nvPr>
        </p:nvSpPr>
        <p:spPr>
          <a:xfrm>
            <a:off x="626706" y="2303155"/>
            <a:ext cx="5386917"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ext Placeholder 4"/>
          <p:cNvSpPr>
            <a:spLocks noGrp="1"/>
          </p:cNvSpPr>
          <p:nvPr>
            <p:ph type="body" sz="quarter" idx="3"/>
          </p:nvPr>
        </p:nvSpPr>
        <p:spPr>
          <a:xfrm>
            <a:off x="6193368" y="1535113"/>
            <a:ext cx="5389033"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9" name="Content Placeholder 5"/>
          <p:cNvSpPr>
            <a:spLocks noGrp="1"/>
          </p:cNvSpPr>
          <p:nvPr>
            <p:ph sz="quarter" idx="4"/>
          </p:nvPr>
        </p:nvSpPr>
        <p:spPr>
          <a:xfrm>
            <a:off x="6210473" y="2303155"/>
            <a:ext cx="5389033"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pic>
        <p:nvPicPr>
          <p:cNvPr id="10" name="Picture 9"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993317132"/>
      </p:ext>
    </p:extLst>
  </p:cSld>
  <p:clrMapOvr>
    <a:masterClrMapping/>
  </p:clrMapOvr>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ver slide">
    <p:bg>
      <p:bgRef idx="1001">
        <a:schemeClr val="bg1"/>
      </p:bgRef>
    </p:bg>
    <p:spTree>
      <p:nvGrpSpPr>
        <p:cNvPr id="1" name=""/>
        <p:cNvGrpSpPr/>
        <p:nvPr/>
      </p:nvGrpSpPr>
      <p:grpSpPr>
        <a:xfrm>
          <a:off x="0" y="0"/>
          <a:ext cx="0" cy="0"/>
          <a:chOff x="0" y="0"/>
          <a:chExt cx="0" cy="0"/>
        </a:xfrm>
      </p:grpSpPr>
      <p:sp>
        <p:nvSpPr>
          <p:cNvPr id="5" name="Title 4"/>
          <p:cNvSpPr>
            <a:spLocks noGrp="1"/>
          </p:cNvSpPr>
          <p:nvPr>
            <p:ph type="title"/>
          </p:nvPr>
        </p:nvSpPr>
        <p:spPr>
          <a:xfrm>
            <a:off x="840302" y="1614959"/>
            <a:ext cx="10107265" cy="3260639"/>
          </a:xfrm>
        </p:spPr>
        <p:txBody>
          <a:bodyPr anchor="t"/>
          <a:lstStyle>
            <a:lvl1pPr>
              <a:defRPr b="1">
                <a:solidFill>
                  <a:schemeClr val="tx1"/>
                </a:solidFill>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pic>
        <p:nvPicPr>
          <p:cNvPr id="3" name="Picture 2" descr="Graphics-1.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34608896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al Theme Breaker Slide 1">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0" name="Picture 9"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4875599"/>
            <a:ext cx="11046792" cy="1265513"/>
          </a:xfrm>
          <a:prstGeom prst="rect">
            <a:avLst/>
          </a:prstGeom>
        </p:spPr>
      </p:pic>
    </p:spTree>
    <p:extLst>
      <p:ext uri="{BB962C8B-B14F-4D97-AF65-F5344CB8AC3E}">
        <p14:creationId xmlns:p14="http://schemas.microsoft.com/office/powerpoint/2010/main" val="1812912957"/>
      </p:ext>
    </p:extLst>
  </p:cSld>
  <p:clrMapOvr>
    <a:masterClrMapping/>
  </p:clrMapOvr>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al Theme Breaker Slide 2">
    <p:spTree>
      <p:nvGrpSpPr>
        <p:cNvPr id="1" name=""/>
        <p:cNvGrpSpPr/>
        <p:nvPr/>
      </p:nvGrpSpPr>
      <p:grpSpPr>
        <a:xfrm>
          <a:off x="0" y="0"/>
          <a:ext cx="0" cy="0"/>
          <a:chOff x="0" y="0"/>
          <a:chExt cx="0" cy="0"/>
        </a:xfrm>
      </p:grpSpPr>
      <p:sp>
        <p:nvSpPr>
          <p:cNvPr id="11" name="Rectangle 10"/>
          <p:cNvSpPr/>
          <p:nvPr userDrawn="1"/>
        </p:nvSpPr>
        <p:spPr>
          <a:xfrm>
            <a:off x="1" y="1436700"/>
            <a:ext cx="12192001" cy="5421300"/>
          </a:xfrm>
          <a:prstGeom prst="rect">
            <a:avLst/>
          </a:prstGeom>
          <a:solidFill>
            <a:srgbClr val="0033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defTabSz="457200"/>
            <a:r>
              <a:rPr lang="en-US" sz="1800" dirty="0">
                <a:solidFill>
                  <a:prstClr val="white"/>
                </a:solidFill>
              </a:rPr>
              <a:t> </a:t>
            </a:r>
            <a:endParaRPr lang="en-US" sz="1800" dirty="0">
              <a:solidFill>
                <a:prstClr val="white"/>
              </a:solidFill>
            </a:endParaRPr>
          </a:p>
        </p:txBody>
      </p:sp>
      <p:sp>
        <p:nvSpPr>
          <p:cNvPr id="17" name="Title 4"/>
          <p:cNvSpPr>
            <a:spLocks noGrp="1"/>
          </p:cNvSpPr>
          <p:nvPr>
            <p:ph type="title"/>
          </p:nvPr>
        </p:nvSpPr>
        <p:spPr>
          <a:xfrm>
            <a:off x="840304" y="1622035"/>
            <a:ext cx="10107265" cy="4471114"/>
          </a:xfrm>
        </p:spPr>
        <p:txBody>
          <a:bodyPr anchor="t"/>
          <a:lstStyle>
            <a:lvl1pPr>
              <a:defRPr>
                <a:solidFill>
                  <a:schemeClr val="bg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2" name="Picture 11" descr="Graphics-1.png"/>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146073" y="468318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165822235"/>
      </p:ext>
    </p:extLst>
  </p:cSld>
  <p:clrMapOvr>
    <a:masterClrMapping/>
  </p:clrMapOvr>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al Theme Breaker Slide 3">
    <p:spTree>
      <p:nvGrpSpPr>
        <p:cNvPr id="1" name=""/>
        <p:cNvGrpSpPr/>
        <p:nvPr/>
      </p:nvGrpSpPr>
      <p:grpSpPr>
        <a:xfrm>
          <a:off x="0" y="0"/>
          <a:ext cx="0" cy="0"/>
          <a:chOff x="0" y="0"/>
          <a:chExt cx="0" cy="0"/>
        </a:xfrm>
      </p:grpSpPr>
      <p:pic>
        <p:nvPicPr>
          <p:cNvPr id="4" name="Picture 3" descr="78616970.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364936"/>
            <a:ext cx="12192000" cy="5493064"/>
          </a:xfrm>
          <a:prstGeom prst="rect">
            <a:avLst/>
          </a:prstGeom>
        </p:spPr>
      </p:pic>
      <p:sp>
        <p:nvSpPr>
          <p:cNvPr id="17" name="Title 4"/>
          <p:cNvSpPr>
            <a:spLocks noGrp="1"/>
          </p:cNvSpPr>
          <p:nvPr>
            <p:ph type="title"/>
          </p:nvPr>
        </p:nvSpPr>
        <p:spPr>
          <a:xfrm>
            <a:off x="840304" y="1622035"/>
            <a:ext cx="4804536" cy="2367374"/>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7396" y="5156057"/>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839127260"/>
      </p:ext>
    </p:extLst>
  </p:cSld>
  <p:clrMapOvr>
    <a:masterClrMapping/>
  </p:clrMapOvr>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24034"/>
          <a:stretch/>
        </p:blipFill>
        <p:spPr>
          <a:xfrm>
            <a:off x="0" y="1414137"/>
            <a:ext cx="12192000" cy="5466834"/>
          </a:xfrm>
          <a:prstGeom prst="rect">
            <a:avLst/>
          </a:prstGeom>
        </p:spPr>
      </p:pic>
      <p:sp>
        <p:nvSpPr>
          <p:cNvPr id="17" name="Title 4"/>
          <p:cNvSpPr>
            <a:spLocks noGrp="1"/>
          </p:cNvSpPr>
          <p:nvPr>
            <p:ph type="title"/>
          </p:nvPr>
        </p:nvSpPr>
        <p:spPr>
          <a:xfrm>
            <a:off x="840303" y="1622036"/>
            <a:ext cx="8668332" cy="1425965"/>
          </a:xfrm>
        </p:spPr>
        <p:txBody>
          <a:bodyPr anchor="t"/>
          <a:lstStyle>
            <a:lvl1pPr>
              <a:defRPr b="1">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1217541050"/>
      </p:ext>
    </p:extLst>
  </p:cSld>
  <p:clrMapOvr>
    <a:masterClrMapping/>
  </p:clrMapOvr>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_Teal Theme Breaker Slide 3">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email">
            <a:extLst>
              <a:ext uri="{28A0092B-C50C-407E-A947-70E740481C1C}">
                <a14:useLocalDpi xmlns:a14="http://schemas.microsoft.com/office/drawing/2010/main" val="0"/>
              </a:ext>
            </a:extLst>
          </a:blip>
          <a:srcRect l="3086" b="9629"/>
          <a:stretch/>
        </p:blipFill>
        <p:spPr>
          <a:xfrm flipH="1">
            <a:off x="0" y="1422401"/>
            <a:ext cx="12192000" cy="5435600"/>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2692714555"/>
      </p:ext>
    </p:extLst>
  </p:cSld>
  <p:clrMapOvr>
    <a:masterClrMapping/>
  </p:clrMapOvr>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_Teal Theme Breaker Slide 3">
    <p:spTree>
      <p:nvGrpSpPr>
        <p:cNvPr id="1" name=""/>
        <p:cNvGrpSpPr/>
        <p:nvPr/>
      </p:nvGrpSpPr>
      <p:grpSpPr>
        <a:xfrm>
          <a:off x="0" y="0"/>
          <a:ext cx="0" cy="0"/>
          <a:chOff x="0" y="0"/>
          <a:chExt cx="0" cy="0"/>
        </a:xfrm>
      </p:grpSpPr>
      <p:pic>
        <p:nvPicPr>
          <p:cNvPr id="10" name="Picture 9" descr="sb10069454z-001.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1364936"/>
            <a:ext cx="12192000" cy="5493064"/>
          </a:xfrm>
          <a:prstGeom prst="rect">
            <a:avLst/>
          </a:prstGeom>
        </p:spPr>
      </p:pic>
      <p:sp>
        <p:nvSpPr>
          <p:cNvPr id="17" name="Title 4"/>
          <p:cNvSpPr>
            <a:spLocks noGrp="1"/>
          </p:cNvSpPr>
          <p:nvPr>
            <p:ph type="title"/>
          </p:nvPr>
        </p:nvSpPr>
        <p:spPr>
          <a:xfrm>
            <a:off x="840305" y="1622035"/>
            <a:ext cx="4935844" cy="2738298"/>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555100" y="4909636"/>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3560153010"/>
      </p:ext>
    </p:extLst>
  </p:cSld>
  <p:clrMapOvr>
    <a:masterClrMapping/>
  </p:clrMapOvr>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4_Teal Theme Breaker Slide 3">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val="0"/>
              </a:ext>
            </a:extLst>
          </a:blip>
          <a:srcRect b="13348"/>
          <a:stretch/>
        </p:blipFill>
        <p:spPr>
          <a:xfrm flipH="1">
            <a:off x="-2" y="1405112"/>
            <a:ext cx="12237075" cy="5452888"/>
          </a:xfrm>
          <a:prstGeom prst="rect">
            <a:avLst/>
          </a:prstGeom>
        </p:spPr>
      </p:pic>
      <p:sp>
        <p:nvSpPr>
          <p:cNvPr id="17" name="Title 4"/>
          <p:cNvSpPr>
            <a:spLocks noGrp="1"/>
          </p:cNvSpPr>
          <p:nvPr>
            <p:ph type="title"/>
          </p:nvPr>
        </p:nvSpPr>
        <p:spPr>
          <a:xfrm>
            <a:off x="726890" y="1521597"/>
            <a:ext cx="6248068" cy="2018632"/>
          </a:xfrm>
        </p:spPr>
        <p:txBody>
          <a:bodyPr anchor="t"/>
          <a:lstStyle>
            <a:lvl1pPr>
              <a:defRPr>
                <a:solidFill>
                  <a:schemeClr val="tx1"/>
                </a:solidFill>
                <a:latin typeface="+mj-lt"/>
              </a:defRPr>
            </a:lvl1pPr>
          </a:lstStyle>
          <a:p>
            <a:r>
              <a:rPr lang="en-US" dirty="0" smtClean="0"/>
              <a:t>Click to edit Master title style</a:t>
            </a:r>
            <a:endParaRPr lang="en-US" dirty="0"/>
          </a:p>
        </p:txBody>
      </p:sp>
      <p:sp>
        <p:nvSpPr>
          <p:cNvPr id="2" name="Slide Number Placeholder 1"/>
          <p:cNvSpPr>
            <a:spLocks noGrp="1"/>
          </p:cNvSpPr>
          <p:nvPr>
            <p:ph type="sldNum" sz="quarter" idx="11"/>
          </p:nvPr>
        </p:nvSpPr>
        <p:spPr/>
        <p:txBody>
          <a:bodyPr/>
          <a:lstStyle/>
          <a:p>
            <a:fld id="{1B2D52AE-8A58-FD43-BF0D-076CDBB7BA80}" type="slidenum">
              <a:rPr lang="en-US" smtClean="0"/>
              <a:pPr/>
              <a:t>‹#›</a:t>
            </a:fld>
            <a:endParaRPr lang="en-US" dirty="0"/>
          </a:p>
        </p:txBody>
      </p:sp>
      <p:sp>
        <p:nvSpPr>
          <p:cNvPr id="8" name="Rectangle 7"/>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9" name="Picture 8" descr="NMC logo blue pms2965c.eps"/>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pic>
        <p:nvPicPr>
          <p:cNvPr id="11" name="Picture 10" descr="Graphics-1.png"/>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278508" y="5274282"/>
            <a:ext cx="11046792" cy="1265513"/>
          </a:xfrm>
          <a:prstGeom prst="rect">
            <a:avLst/>
          </a:prstGeom>
          <a:scene3d>
            <a:camera prst="orthographicFront">
              <a:rot lat="0" lon="0" rev="900000"/>
            </a:camera>
            <a:lightRig rig="threePt" dir="t"/>
          </a:scene3d>
        </p:spPr>
      </p:pic>
    </p:spTree>
    <p:extLst>
      <p:ext uri="{BB962C8B-B14F-4D97-AF65-F5344CB8AC3E}">
        <p14:creationId xmlns:p14="http://schemas.microsoft.com/office/powerpoint/2010/main" val="1702093167"/>
      </p:ext>
    </p:extLst>
  </p:cSld>
  <p:clrMapOvr>
    <a:masterClrMapping/>
  </p:clrMapOvr>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eal Theme Content 1">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1"/>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4" name="Text Placeholder 4"/>
          <p:cNvSpPr>
            <a:spLocks noGrp="1"/>
          </p:cNvSpPr>
          <p:nvPr>
            <p:ph type="body" sz="quarter" idx="11"/>
          </p:nvPr>
        </p:nvSpPr>
        <p:spPr>
          <a:xfrm>
            <a:off x="840317" y="2527300"/>
            <a:ext cx="10972800" cy="3829050"/>
          </a:xfrm>
        </p:spPr>
        <p:txBody>
          <a:bodyPr numCol="2" spcCol="360000"/>
          <a:lstStyle>
            <a:lvl1pPr marL="0" indent="0">
              <a:buFont typeface="Arial"/>
              <a:buNone/>
              <a:defRPr sz="30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5" name="Picture 4"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3601013831"/>
      </p:ext>
    </p:extLst>
  </p:cSld>
  <p:clrMapOvr>
    <a:masterClrMapping/>
  </p:clrMapOvr>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eal Theme Content 2">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latin typeface="+mj-lt"/>
              </a:defRPr>
            </a:lvl1pPr>
          </a:lstStyle>
          <a:p>
            <a:r>
              <a:rPr lang="en-US" dirty="0" smtClean="0"/>
              <a:t>Click to edit Master title style</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a:p>
        </p:txBody>
      </p:sp>
      <p:sp>
        <p:nvSpPr>
          <p:cNvPr id="5" name="Text Placeholder 4"/>
          <p:cNvSpPr>
            <a:spLocks noGrp="1"/>
          </p:cNvSpPr>
          <p:nvPr>
            <p:ph type="body" sz="quarter" idx="11"/>
          </p:nvPr>
        </p:nvSpPr>
        <p:spPr>
          <a:xfrm>
            <a:off x="840317" y="2527300"/>
            <a:ext cx="10972800" cy="3829050"/>
          </a:xfrm>
        </p:spPr>
        <p:txBody>
          <a:bodyPr numCol="2" spcCol="360000"/>
          <a:lstStyle>
            <a:lvl1pPr>
              <a:defRPr sz="3000">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pic>
        <p:nvPicPr>
          <p:cNvPr id="6" name="Picture 5"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1857430719"/>
      </p:ext>
    </p:extLst>
  </p:cSld>
  <p:clrMapOvr>
    <a:masterClrMapping/>
  </p:clrMapOvr>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Slide Number Placeholder 2"/>
          <p:cNvSpPr>
            <a:spLocks noGrp="1"/>
          </p:cNvSpPr>
          <p:nvPr>
            <p:ph type="sldNum" sz="quarter" idx="10"/>
          </p:nvPr>
        </p:nvSpPr>
        <p:spPr/>
        <p:txBody>
          <a:bodyPr/>
          <a:lstStyle/>
          <a:p>
            <a:fld id="{1B2D52AE-8A58-FD43-BF0D-076CDBB7BA80}" type="slidenum">
              <a:rPr lang="en-US" smtClean="0"/>
              <a:pPr/>
              <a:t>‹#›</a:t>
            </a:fld>
            <a:endParaRPr lang="en-US" dirty="0"/>
          </a:p>
        </p:txBody>
      </p:sp>
      <p:sp>
        <p:nvSpPr>
          <p:cNvPr id="6" name="Text Placeholder 2"/>
          <p:cNvSpPr>
            <a:spLocks noGrp="1"/>
          </p:cNvSpPr>
          <p:nvPr>
            <p:ph type="body" idx="1"/>
          </p:nvPr>
        </p:nvSpPr>
        <p:spPr>
          <a:xfrm>
            <a:off x="609600" y="1535113"/>
            <a:ext cx="5386917"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7" name="Content Placeholder 3"/>
          <p:cNvSpPr>
            <a:spLocks noGrp="1"/>
          </p:cNvSpPr>
          <p:nvPr>
            <p:ph sz="half" idx="2"/>
          </p:nvPr>
        </p:nvSpPr>
        <p:spPr>
          <a:xfrm>
            <a:off x="626706" y="2303155"/>
            <a:ext cx="5386917"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ext Placeholder 4"/>
          <p:cNvSpPr>
            <a:spLocks noGrp="1"/>
          </p:cNvSpPr>
          <p:nvPr>
            <p:ph type="body" sz="quarter" idx="3"/>
          </p:nvPr>
        </p:nvSpPr>
        <p:spPr>
          <a:xfrm>
            <a:off x="6193368" y="1535113"/>
            <a:ext cx="5389033" cy="63976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9" name="Content Placeholder 5"/>
          <p:cNvSpPr>
            <a:spLocks noGrp="1"/>
          </p:cNvSpPr>
          <p:nvPr>
            <p:ph sz="quarter" idx="4"/>
          </p:nvPr>
        </p:nvSpPr>
        <p:spPr>
          <a:xfrm>
            <a:off x="6210473" y="2303155"/>
            <a:ext cx="5389033"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pic>
        <p:nvPicPr>
          <p:cNvPr id="10" name="Picture 9" descr="NMC logo blue pms2965c.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08636" y="379326"/>
            <a:ext cx="2131349" cy="783787"/>
          </a:xfrm>
          <a:prstGeom prst="rect">
            <a:avLst/>
          </a:prstGeom>
        </p:spPr>
      </p:pic>
    </p:spTree>
    <p:extLst>
      <p:ext uri="{BB962C8B-B14F-4D97-AF65-F5344CB8AC3E}">
        <p14:creationId xmlns:p14="http://schemas.microsoft.com/office/powerpoint/2010/main" val="43472133"/>
      </p:ext>
    </p:extLst>
  </p:cSld>
  <p:clrMapOvr>
    <a:masterClrMapping/>
  </p:clrMapOvr>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42503091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267768068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324564224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FA8AF5-723D-4D3A-B096-ADEA424294AA}" type="datetimeFigureOut">
              <a:rPr lang="en-GB" smtClean="0"/>
              <a:t>20/03/2018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333106947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FA8AF5-723D-4D3A-B096-ADEA424294AA}" type="datetimeFigureOut">
              <a:rPr lang="en-GB" smtClean="0"/>
              <a:t>20/03/2018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14541133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FA8AF5-723D-4D3A-B096-ADEA424294AA}" type="datetimeFigureOut">
              <a:rPr lang="en-GB" smtClean="0"/>
              <a:t>20/03/2018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44961096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FA8AF5-723D-4D3A-B096-ADEA424294AA}" type="datetimeFigureOut">
              <a:rPr lang="en-GB" smtClean="0"/>
              <a:t>20/03/2018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343526642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FA8AF5-723D-4D3A-B096-ADEA424294AA}" type="datetimeFigureOut">
              <a:rPr lang="en-GB" smtClean="0"/>
              <a:t>20/03/2018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6040545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FA8AF5-723D-4D3A-B096-ADEA424294AA}" type="datetimeFigureOut">
              <a:rPr lang="en-GB" smtClean="0"/>
              <a:t>20/03/2018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179266327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FA8AF5-723D-4D3A-B096-ADEA424294AA}" type="datetimeFigureOut">
              <a:rPr lang="en-GB" smtClean="0"/>
              <a:t>20/03/2018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18467069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327696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18847987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418734238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AFA8AF5-723D-4D3A-B096-ADEA424294AA}" type="datetimeFigureOut">
              <a:rPr lang="en-GB" smtClean="0"/>
              <a:t>20/03/2018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36117361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AFA8AF5-723D-4D3A-B096-ADEA424294AA}" type="datetimeFigureOut">
              <a:rPr lang="en-GB" smtClean="0"/>
              <a:t>20/03/2018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422411422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2245253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AFA8AF5-723D-4D3A-B096-ADEA424294AA}" type="datetimeFigureOut">
              <a:rPr lang="en-GB" smtClean="0"/>
              <a:t>20/03/2018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2ABC93F-7A24-4479-A52E-09B17EC05AB0}" type="slidenum">
              <a:rPr lang="en-GB" smtClean="0"/>
              <a:t>‹#›</a:t>
            </a:fld>
            <a:endParaRPr lang="en-GB"/>
          </a:p>
        </p:txBody>
      </p:sp>
    </p:spTree>
    <p:extLst>
      <p:ext uri="{BB962C8B-B14F-4D97-AF65-F5344CB8AC3E}">
        <p14:creationId xmlns:p14="http://schemas.microsoft.com/office/powerpoint/2010/main" val="782683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emf"/><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emf"/><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emf"/><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theme" Target="../theme/theme6.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19" Type="http://schemas.openxmlformats.org/officeDocument/2006/relationships/image" Target="../media/image9.jpeg"/><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Slide Number Placeholder 5"/>
          <p:cNvSpPr>
            <a:spLocks noGrp="1"/>
          </p:cNvSpPr>
          <p:nvPr>
            <p:ph type="sldNum" sz="quarter" idx="4"/>
          </p:nvPr>
        </p:nvSpPr>
        <p:spPr>
          <a:xfrm>
            <a:off x="10947569" y="6356351"/>
            <a:ext cx="737463" cy="365125"/>
          </a:xfrm>
          <a:prstGeom prst="rect">
            <a:avLst/>
          </a:prstGeom>
        </p:spPr>
        <p:txBody>
          <a:bodyPr/>
          <a:lstStyle>
            <a:lvl1pPr algn="r">
              <a:defRPr sz="1200">
                <a:solidFill>
                  <a:srgbClr val="00B7C6"/>
                </a:solidFill>
              </a:defRPr>
            </a:lvl1pPr>
          </a:lstStyle>
          <a:p>
            <a:pPr defTabSz="457200"/>
            <a:fld id="{1B2D52AE-8A58-FD43-BF0D-076CDBB7BA80}" type="slidenum">
              <a:rPr lang="en-US" smtClean="0"/>
              <a:pPr defTabSz="457200"/>
              <a:t>‹#›</a:t>
            </a:fld>
            <a:endParaRPr lang="en-US" dirty="0"/>
          </a:p>
        </p:txBody>
      </p:sp>
      <p:sp>
        <p:nvSpPr>
          <p:cNvPr id="13" name="Rectangle 12"/>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14" name="Picture 13" descr="NMC logo white.eps"/>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9510700" y="380862"/>
            <a:ext cx="2131349" cy="783787"/>
          </a:xfrm>
          <a:prstGeom prst="rect">
            <a:avLst/>
          </a:prstGeom>
        </p:spPr>
      </p:pic>
      <p:sp>
        <p:nvSpPr>
          <p:cNvPr id="20" name="Title Placeholder 19"/>
          <p:cNvSpPr>
            <a:spLocks noGrp="1"/>
          </p:cNvSpPr>
          <p:nvPr>
            <p:ph type="title"/>
          </p:nvPr>
        </p:nvSpPr>
        <p:spPr>
          <a:xfrm>
            <a:off x="840303" y="1165987"/>
            <a:ext cx="10972800" cy="114300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21" name="Text Placeholder 20"/>
          <p:cNvSpPr>
            <a:spLocks noGrp="1"/>
          </p:cNvSpPr>
          <p:nvPr>
            <p:ph type="body" idx="1"/>
          </p:nvPr>
        </p:nvSpPr>
        <p:spPr>
          <a:xfrm>
            <a:off x="901002" y="2475138"/>
            <a:ext cx="10835345" cy="214282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1531257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ftr="0" dt="0"/>
  <p:txStyles>
    <p:titleStyle>
      <a:lvl1pPr algn="l" defTabSz="457200" rtl="0" eaLnBrk="1" latinLnBrk="0" hangingPunct="1">
        <a:spcBef>
          <a:spcPct val="0"/>
        </a:spcBef>
        <a:buNone/>
        <a:defRPr sz="4000" b="1" kern="1200">
          <a:solidFill>
            <a:srgbClr val="00334C"/>
          </a:solidFill>
          <a:latin typeface="Georgia"/>
          <a:ea typeface="+mj-ea"/>
          <a:cs typeface="Georgia"/>
        </a:defRPr>
      </a:lvl1pPr>
    </p:titleStyle>
    <p:bodyStyle>
      <a:lvl1pPr marL="0" indent="0" algn="l" defTabSz="457200" rtl="0" eaLnBrk="1" latinLnBrk="0" hangingPunct="1">
        <a:spcBef>
          <a:spcPct val="20000"/>
        </a:spcBef>
        <a:buClr>
          <a:srgbClr val="00B7C6"/>
        </a:buClr>
        <a:buFont typeface="Arial"/>
        <a:buNone/>
        <a:defRPr sz="3000" kern="1200">
          <a:solidFill>
            <a:schemeClr val="tx1"/>
          </a:solidFill>
          <a:latin typeface="+mn-lt"/>
          <a:ea typeface="+mn-ea"/>
          <a:cs typeface="+mn-cs"/>
        </a:defRPr>
      </a:lvl1pPr>
      <a:lvl2pPr marL="742950" indent="-285750" algn="l" defTabSz="457200" rtl="0" eaLnBrk="1" latinLnBrk="0" hangingPunct="1">
        <a:spcBef>
          <a:spcPct val="20000"/>
        </a:spcBef>
        <a:buClr>
          <a:srgbClr val="00B7C6"/>
        </a:buClr>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Clr>
          <a:srgbClr val="00B7C6"/>
        </a:buClr>
        <a:buFont typeface="Lucida Grande"/>
        <a:buChar char="-"/>
        <a:defRPr sz="1600" kern="1200">
          <a:solidFill>
            <a:schemeClr val="tx1"/>
          </a:solidFill>
          <a:latin typeface="+mn-lt"/>
          <a:ea typeface="+mn-ea"/>
          <a:cs typeface="+mn-cs"/>
        </a:defRPr>
      </a:lvl3pPr>
      <a:lvl4pPr marL="16002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4pPr>
      <a:lvl5pPr marL="20574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Slide Number Placeholder 5"/>
          <p:cNvSpPr>
            <a:spLocks noGrp="1"/>
          </p:cNvSpPr>
          <p:nvPr>
            <p:ph type="sldNum" sz="quarter" idx="4"/>
          </p:nvPr>
        </p:nvSpPr>
        <p:spPr>
          <a:xfrm>
            <a:off x="10947569" y="6356351"/>
            <a:ext cx="737463" cy="365125"/>
          </a:xfrm>
          <a:prstGeom prst="rect">
            <a:avLst/>
          </a:prstGeom>
        </p:spPr>
        <p:txBody>
          <a:bodyPr/>
          <a:lstStyle>
            <a:lvl1pPr algn="r">
              <a:defRPr sz="1200">
                <a:solidFill>
                  <a:srgbClr val="00B7C6"/>
                </a:solidFill>
              </a:defRPr>
            </a:lvl1pPr>
          </a:lstStyle>
          <a:p>
            <a:pPr defTabSz="457200"/>
            <a:fld id="{1B2D52AE-8A58-FD43-BF0D-076CDBB7BA80}" type="slidenum">
              <a:rPr lang="en-US" smtClean="0"/>
              <a:pPr defTabSz="457200"/>
              <a:t>‹#›</a:t>
            </a:fld>
            <a:endParaRPr lang="en-US" dirty="0"/>
          </a:p>
        </p:txBody>
      </p:sp>
      <p:sp>
        <p:nvSpPr>
          <p:cNvPr id="13" name="Rectangle 12"/>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14" name="Picture 13" descr="NMC logo white.eps"/>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9510700" y="380862"/>
            <a:ext cx="2131349" cy="783787"/>
          </a:xfrm>
          <a:prstGeom prst="rect">
            <a:avLst/>
          </a:prstGeom>
        </p:spPr>
      </p:pic>
      <p:sp>
        <p:nvSpPr>
          <p:cNvPr id="20" name="Title Placeholder 19"/>
          <p:cNvSpPr>
            <a:spLocks noGrp="1"/>
          </p:cNvSpPr>
          <p:nvPr>
            <p:ph type="title"/>
          </p:nvPr>
        </p:nvSpPr>
        <p:spPr>
          <a:xfrm>
            <a:off x="840303" y="1165987"/>
            <a:ext cx="10972800" cy="114300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21" name="Text Placeholder 20"/>
          <p:cNvSpPr>
            <a:spLocks noGrp="1"/>
          </p:cNvSpPr>
          <p:nvPr>
            <p:ph type="body" idx="1"/>
          </p:nvPr>
        </p:nvSpPr>
        <p:spPr>
          <a:xfrm>
            <a:off x="901002" y="2475138"/>
            <a:ext cx="10835345" cy="214282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6484457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hf hdr="0" ftr="0" dt="0"/>
  <p:txStyles>
    <p:titleStyle>
      <a:lvl1pPr algn="l" defTabSz="457200" rtl="0" eaLnBrk="1" latinLnBrk="0" hangingPunct="1">
        <a:spcBef>
          <a:spcPct val="0"/>
        </a:spcBef>
        <a:buNone/>
        <a:defRPr sz="4000" b="1" kern="1200">
          <a:solidFill>
            <a:srgbClr val="00334C"/>
          </a:solidFill>
          <a:latin typeface="Georgia"/>
          <a:ea typeface="+mj-ea"/>
          <a:cs typeface="Georgia"/>
        </a:defRPr>
      </a:lvl1pPr>
    </p:titleStyle>
    <p:bodyStyle>
      <a:lvl1pPr marL="0" indent="0" algn="l" defTabSz="457200" rtl="0" eaLnBrk="1" latinLnBrk="0" hangingPunct="1">
        <a:spcBef>
          <a:spcPct val="20000"/>
        </a:spcBef>
        <a:buClr>
          <a:srgbClr val="00B7C6"/>
        </a:buClr>
        <a:buFont typeface="Arial"/>
        <a:buNone/>
        <a:defRPr sz="3000" kern="1200">
          <a:solidFill>
            <a:schemeClr val="tx1"/>
          </a:solidFill>
          <a:latin typeface="+mn-lt"/>
          <a:ea typeface="+mn-ea"/>
          <a:cs typeface="+mn-cs"/>
        </a:defRPr>
      </a:lvl1pPr>
      <a:lvl2pPr marL="742950" indent="-285750" algn="l" defTabSz="457200" rtl="0" eaLnBrk="1" latinLnBrk="0" hangingPunct="1">
        <a:spcBef>
          <a:spcPct val="20000"/>
        </a:spcBef>
        <a:buClr>
          <a:srgbClr val="00B7C6"/>
        </a:buClr>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Clr>
          <a:srgbClr val="00B7C6"/>
        </a:buClr>
        <a:buFont typeface="Lucida Grande"/>
        <a:buChar char="-"/>
        <a:defRPr sz="1600" kern="1200">
          <a:solidFill>
            <a:schemeClr val="tx1"/>
          </a:solidFill>
          <a:latin typeface="+mn-lt"/>
          <a:ea typeface="+mn-ea"/>
          <a:cs typeface="+mn-cs"/>
        </a:defRPr>
      </a:lvl3pPr>
      <a:lvl4pPr marL="16002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4pPr>
      <a:lvl5pPr marL="20574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Slide Number Placeholder 5"/>
          <p:cNvSpPr>
            <a:spLocks noGrp="1"/>
          </p:cNvSpPr>
          <p:nvPr>
            <p:ph type="sldNum" sz="quarter" idx="4"/>
          </p:nvPr>
        </p:nvSpPr>
        <p:spPr>
          <a:xfrm>
            <a:off x="10947569" y="6356351"/>
            <a:ext cx="737463" cy="365125"/>
          </a:xfrm>
          <a:prstGeom prst="rect">
            <a:avLst/>
          </a:prstGeom>
        </p:spPr>
        <p:txBody>
          <a:bodyPr/>
          <a:lstStyle>
            <a:lvl1pPr algn="r">
              <a:defRPr sz="1200">
                <a:solidFill>
                  <a:srgbClr val="00B7C6"/>
                </a:solidFill>
              </a:defRPr>
            </a:lvl1pPr>
          </a:lstStyle>
          <a:p>
            <a:pPr defTabSz="457200"/>
            <a:fld id="{1B2D52AE-8A58-FD43-BF0D-076CDBB7BA80}" type="slidenum">
              <a:rPr lang="en-US" smtClean="0"/>
              <a:pPr defTabSz="457200"/>
              <a:t>‹#›</a:t>
            </a:fld>
            <a:endParaRPr lang="en-US" dirty="0"/>
          </a:p>
        </p:txBody>
      </p:sp>
      <p:sp>
        <p:nvSpPr>
          <p:cNvPr id="13" name="Rectangle 12"/>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14" name="Picture 13" descr="NMC logo white.eps"/>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9510700" y="380862"/>
            <a:ext cx="2131349" cy="783787"/>
          </a:xfrm>
          <a:prstGeom prst="rect">
            <a:avLst/>
          </a:prstGeom>
        </p:spPr>
      </p:pic>
      <p:sp>
        <p:nvSpPr>
          <p:cNvPr id="20" name="Title Placeholder 19"/>
          <p:cNvSpPr>
            <a:spLocks noGrp="1"/>
          </p:cNvSpPr>
          <p:nvPr>
            <p:ph type="title"/>
          </p:nvPr>
        </p:nvSpPr>
        <p:spPr>
          <a:xfrm>
            <a:off x="840303" y="1165987"/>
            <a:ext cx="10972800" cy="114300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21" name="Text Placeholder 20"/>
          <p:cNvSpPr>
            <a:spLocks noGrp="1"/>
          </p:cNvSpPr>
          <p:nvPr>
            <p:ph type="body" idx="1"/>
          </p:nvPr>
        </p:nvSpPr>
        <p:spPr>
          <a:xfrm>
            <a:off x="901002" y="2475138"/>
            <a:ext cx="10835345" cy="214282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6971087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hf hdr="0" ftr="0" dt="0"/>
  <p:txStyles>
    <p:titleStyle>
      <a:lvl1pPr algn="l" defTabSz="457200" rtl="0" eaLnBrk="1" latinLnBrk="0" hangingPunct="1">
        <a:spcBef>
          <a:spcPct val="0"/>
        </a:spcBef>
        <a:buNone/>
        <a:defRPr sz="4000" b="1" kern="1200">
          <a:solidFill>
            <a:srgbClr val="00334C"/>
          </a:solidFill>
          <a:latin typeface="Georgia"/>
          <a:ea typeface="+mj-ea"/>
          <a:cs typeface="Georgia"/>
        </a:defRPr>
      </a:lvl1pPr>
    </p:titleStyle>
    <p:bodyStyle>
      <a:lvl1pPr marL="0" indent="0" algn="l" defTabSz="457200" rtl="0" eaLnBrk="1" latinLnBrk="0" hangingPunct="1">
        <a:spcBef>
          <a:spcPct val="20000"/>
        </a:spcBef>
        <a:buClr>
          <a:srgbClr val="00B7C6"/>
        </a:buClr>
        <a:buFont typeface="Arial"/>
        <a:buNone/>
        <a:defRPr sz="3000" kern="1200">
          <a:solidFill>
            <a:schemeClr val="tx1"/>
          </a:solidFill>
          <a:latin typeface="+mn-lt"/>
          <a:ea typeface="+mn-ea"/>
          <a:cs typeface="+mn-cs"/>
        </a:defRPr>
      </a:lvl1pPr>
      <a:lvl2pPr marL="742950" indent="-285750" algn="l" defTabSz="457200" rtl="0" eaLnBrk="1" latinLnBrk="0" hangingPunct="1">
        <a:spcBef>
          <a:spcPct val="20000"/>
        </a:spcBef>
        <a:buClr>
          <a:srgbClr val="00B7C6"/>
        </a:buClr>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Clr>
          <a:srgbClr val="00B7C6"/>
        </a:buClr>
        <a:buFont typeface="Lucida Grande"/>
        <a:buChar char="-"/>
        <a:defRPr sz="1600" kern="1200">
          <a:solidFill>
            <a:schemeClr val="tx1"/>
          </a:solidFill>
          <a:latin typeface="+mn-lt"/>
          <a:ea typeface="+mn-ea"/>
          <a:cs typeface="+mn-cs"/>
        </a:defRPr>
      </a:lvl3pPr>
      <a:lvl4pPr marL="16002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4pPr>
      <a:lvl5pPr marL="20574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Slide Number Placeholder 5"/>
          <p:cNvSpPr>
            <a:spLocks noGrp="1"/>
          </p:cNvSpPr>
          <p:nvPr>
            <p:ph type="sldNum" sz="quarter" idx="4"/>
          </p:nvPr>
        </p:nvSpPr>
        <p:spPr>
          <a:xfrm>
            <a:off x="10947569" y="6356351"/>
            <a:ext cx="737463" cy="365125"/>
          </a:xfrm>
          <a:prstGeom prst="rect">
            <a:avLst/>
          </a:prstGeom>
        </p:spPr>
        <p:txBody>
          <a:bodyPr/>
          <a:lstStyle>
            <a:lvl1pPr algn="r">
              <a:defRPr sz="1200">
                <a:solidFill>
                  <a:srgbClr val="00B7C6"/>
                </a:solidFill>
              </a:defRPr>
            </a:lvl1pPr>
          </a:lstStyle>
          <a:p>
            <a:pPr defTabSz="457200"/>
            <a:fld id="{1B2D52AE-8A58-FD43-BF0D-076CDBB7BA80}" type="slidenum">
              <a:rPr lang="en-US" smtClean="0"/>
              <a:pPr defTabSz="457200"/>
              <a:t>‹#›</a:t>
            </a:fld>
            <a:endParaRPr lang="en-US" dirty="0"/>
          </a:p>
        </p:txBody>
      </p:sp>
      <p:sp>
        <p:nvSpPr>
          <p:cNvPr id="13" name="Rectangle 12"/>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14" name="Picture 13" descr="NMC logo white.eps"/>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9510700" y="380862"/>
            <a:ext cx="2131349" cy="783787"/>
          </a:xfrm>
          <a:prstGeom prst="rect">
            <a:avLst/>
          </a:prstGeom>
        </p:spPr>
      </p:pic>
      <p:sp>
        <p:nvSpPr>
          <p:cNvPr id="20" name="Title Placeholder 19"/>
          <p:cNvSpPr>
            <a:spLocks noGrp="1"/>
          </p:cNvSpPr>
          <p:nvPr>
            <p:ph type="title"/>
          </p:nvPr>
        </p:nvSpPr>
        <p:spPr>
          <a:xfrm>
            <a:off x="840303" y="1165987"/>
            <a:ext cx="10972800" cy="114300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21" name="Text Placeholder 20"/>
          <p:cNvSpPr>
            <a:spLocks noGrp="1"/>
          </p:cNvSpPr>
          <p:nvPr>
            <p:ph type="body" idx="1"/>
          </p:nvPr>
        </p:nvSpPr>
        <p:spPr>
          <a:xfrm>
            <a:off x="901002" y="2475138"/>
            <a:ext cx="10835345" cy="214282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02569489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id="1" dur="indefinite" restart="never" nodeType="tmRoot"/>
      </p:par>
    </p:tnLst>
  </p:timing>
  <p:hf hdr="0" ftr="0" dt="0"/>
  <p:txStyles>
    <p:titleStyle>
      <a:lvl1pPr algn="l" defTabSz="457200" rtl="0" eaLnBrk="1" latinLnBrk="0" hangingPunct="1">
        <a:spcBef>
          <a:spcPct val="0"/>
        </a:spcBef>
        <a:buNone/>
        <a:defRPr sz="4000" b="1" kern="1200">
          <a:solidFill>
            <a:srgbClr val="00334C"/>
          </a:solidFill>
          <a:latin typeface="Georgia"/>
          <a:ea typeface="+mj-ea"/>
          <a:cs typeface="Georgia"/>
        </a:defRPr>
      </a:lvl1pPr>
    </p:titleStyle>
    <p:bodyStyle>
      <a:lvl1pPr marL="0" indent="0" algn="l" defTabSz="457200" rtl="0" eaLnBrk="1" latinLnBrk="0" hangingPunct="1">
        <a:spcBef>
          <a:spcPct val="20000"/>
        </a:spcBef>
        <a:buClr>
          <a:srgbClr val="00B7C6"/>
        </a:buClr>
        <a:buFont typeface="Arial"/>
        <a:buNone/>
        <a:defRPr sz="3000" kern="1200">
          <a:solidFill>
            <a:schemeClr val="tx1"/>
          </a:solidFill>
          <a:latin typeface="+mn-lt"/>
          <a:ea typeface="+mn-ea"/>
          <a:cs typeface="+mn-cs"/>
        </a:defRPr>
      </a:lvl1pPr>
      <a:lvl2pPr marL="742950" indent="-285750" algn="l" defTabSz="457200" rtl="0" eaLnBrk="1" latinLnBrk="0" hangingPunct="1">
        <a:spcBef>
          <a:spcPct val="20000"/>
        </a:spcBef>
        <a:buClr>
          <a:srgbClr val="00B7C6"/>
        </a:buClr>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Clr>
          <a:srgbClr val="00B7C6"/>
        </a:buClr>
        <a:buFont typeface="Lucida Grande"/>
        <a:buChar char="-"/>
        <a:defRPr sz="1600" kern="1200">
          <a:solidFill>
            <a:schemeClr val="tx1"/>
          </a:solidFill>
          <a:latin typeface="+mn-lt"/>
          <a:ea typeface="+mn-ea"/>
          <a:cs typeface="+mn-cs"/>
        </a:defRPr>
      </a:lvl3pPr>
      <a:lvl4pPr marL="16002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4pPr>
      <a:lvl5pPr marL="20574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Slide Number Placeholder 5"/>
          <p:cNvSpPr>
            <a:spLocks noGrp="1"/>
          </p:cNvSpPr>
          <p:nvPr>
            <p:ph type="sldNum" sz="quarter" idx="4"/>
          </p:nvPr>
        </p:nvSpPr>
        <p:spPr>
          <a:xfrm>
            <a:off x="10947569" y="6356351"/>
            <a:ext cx="737463" cy="365125"/>
          </a:xfrm>
          <a:prstGeom prst="rect">
            <a:avLst/>
          </a:prstGeom>
        </p:spPr>
        <p:txBody>
          <a:bodyPr/>
          <a:lstStyle>
            <a:lvl1pPr algn="r">
              <a:defRPr sz="1200">
                <a:solidFill>
                  <a:srgbClr val="00B7C6"/>
                </a:solidFill>
              </a:defRPr>
            </a:lvl1pPr>
          </a:lstStyle>
          <a:p>
            <a:pPr defTabSz="457200"/>
            <a:fld id="{1B2D52AE-8A58-FD43-BF0D-076CDBB7BA80}" type="slidenum">
              <a:rPr lang="en-US" smtClean="0"/>
              <a:pPr defTabSz="457200"/>
              <a:t>‹#›</a:t>
            </a:fld>
            <a:endParaRPr lang="en-US" dirty="0"/>
          </a:p>
        </p:txBody>
      </p:sp>
      <p:sp>
        <p:nvSpPr>
          <p:cNvPr id="13" name="Rectangle 12"/>
          <p:cNvSpPr/>
          <p:nvPr userDrawn="1"/>
        </p:nvSpPr>
        <p:spPr>
          <a:xfrm>
            <a:off x="0" y="1"/>
            <a:ext cx="576000" cy="2193534"/>
          </a:xfrm>
          <a:prstGeom prst="rect">
            <a:avLst/>
          </a:prstGeom>
          <a:solidFill>
            <a:srgbClr val="00B7C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sz="1800">
              <a:solidFill>
                <a:prstClr val="white"/>
              </a:solidFill>
            </a:endParaRPr>
          </a:p>
        </p:txBody>
      </p:sp>
      <p:pic>
        <p:nvPicPr>
          <p:cNvPr id="14" name="Picture 13" descr="NMC logo white.eps"/>
          <p:cNvPicPr>
            <a:picLocks noChangeAspect="1"/>
          </p:cNvPicPr>
          <p:nvPr userDrawn="1"/>
        </p:nvPicPr>
        <p:blipFill>
          <a:blip r:embed="rId13">
            <a:extLst>
              <a:ext uri="{28A0092B-C50C-407E-A947-70E740481C1C}">
                <a14:useLocalDpi xmlns:a14="http://schemas.microsoft.com/office/drawing/2010/main"/>
              </a:ext>
            </a:extLst>
          </a:blip>
          <a:stretch>
            <a:fillRect/>
          </a:stretch>
        </p:blipFill>
        <p:spPr>
          <a:xfrm>
            <a:off x="9510700" y="380862"/>
            <a:ext cx="2131349" cy="783787"/>
          </a:xfrm>
          <a:prstGeom prst="rect">
            <a:avLst/>
          </a:prstGeom>
        </p:spPr>
      </p:pic>
      <p:sp>
        <p:nvSpPr>
          <p:cNvPr id="20" name="Title Placeholder 19"/>
          <p:cNvSpPr>
            <a:spLocks noGrp="1"/>
          </p:cNvSpPr>
          <p:nvPr>
            <p:ph type="title"/>
          </p:nvPr>
        </p:nvSpPr>
        <p:spPr>
          <a:xfrm>
            <a:off x="840303" y="1165987"/>
            <a:ext cx="10972800" cy="1143000"/>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21" name="Text Placeholder 20"/>
          <p:cNvSpPr>
            <a:spLocks noGrp="1"/>
          </p:cNvSpPr>
          <p:nvPr>
            <p:ph type="body" idx="1"/>
          </p:nvPr>
        </p:nvSpPr>
        <p:spPr>
          <a:xfrm>
            <a:off x="901002" y="2475138"/>
            <a:ext cx="10835345" cy="2142829"/>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01121952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iming>
    <p:tnLst>
      <p:par>
        <p:cTn id="1" dur="indefinite" restart="never" nodeType="tmRoot"/>
      </p:par>
    </p:tnLst>
  </p:timing>
  <p:hf hdr="0" ftr="0" dt="0"/>
  <p:txStyles>
    <p:titleStyle>
      <a:lvl1pPr algn="l" defTabSz="457200" rtl="0" eaLnBrk="1" latinLnBrk="0" hangingPunct="1">
        <a:spcBef>
          <a:spcPct val="0"/>
        </a:spcBef>
        <a:buNone/>
        <a:defRPr sz="4000" b="1" kern="1200">
          <a:solidFill>
            <a:srgbClr val="00334C"/>
          </a:solidFill>
          <a:latin typeface="Georgia"/>
          <a:ea typeface="+mj-ea"/>
          <a:cs typeface="Georgia"/>
        </a:defRPr>
      </a:lvl1pPr>
    </p:titleStyle>
    <p:bodyStyle>
      <a:lvl1pPr marL="0" indent="0" algn="l" defTabSz="457200" rtl="0" eaLnBrk="1" latinLnBrk="0" hangingPunct="1">
        <a:spcBef>
          <a:spcPct val="20000"/>
        </a:spcBef>
        <a:buClr>
          <a:srgbClr val="00B7C6"/>
        </a:buClr>
        <a:buFont typeface="Arial"/>
        <a:buNone/>
        <a:defRPr sz="3000" kern="1200">
          <a:solidFill>
            <a:schemeClr val="tx1"/>
          </a:solidFill>
          <a:latin typeface="+mn-lt"/>
          <a:ea typeface="+mn-ea"/>
          <a:cs typeface="+mn-cs"/>
        </a:defRPr>
      </a:lvl1pPr>
      <a:lvl2pPr marL="742950" indent="-285750" algn="l" defTabSz="457200" rtl="0" eaLnBrk="1" latinLnBrk="0" hangingPunct="1">
        <a:spcBef>
          <a:spcPct val="20000"/>
        </a:spcBef>
        <a:buClr>
          <a:srgbClr val="00B7C6"/>
        </a:buClr>
        <a:buFont typeface="Arial"/>
        <a:buChar char="•"/>
        <a:defRPr sz="2000" kern="1200">
          <a:solidFill>
            <a:schemeClr val="tx1"/>
          </a:solidFill>
          <a:latin typeface="+mn-lt"/>
          <a:ea typeface="+mn-ea"/>
          <a:cs typeface="+mn-cs"/>
        </a:defRPr>
      </a:lvl2pPr>
      <a:lvl3pPr marL="1143000" indent="-228600" algn="l" defTabSz="457200" rtl="0" eaLnBrk="1" latinLnBrk="0" hangingPunct="1">
        <a:spcBef>
          <a:spcPct val="20000"/>
        </a:spcBef>
        <a:buClr>
          <a:srgbClr val="00B7C6"/>
        </a:buClr>
        <a:buFont typeface="Lucida Grande"/>
        <a:buChar char="-"/>
        <a:defRPr sz="1600" kern="1200">
          <a:solidFill>
            <a:schemeClr val="tx1"/>
          </a:solidFill>
          <a:latin typeface="+mn-lt"/>
          <a:ea typeface="+mn-ea"/>
          <a:cs typeface="+mn-cs"/>
        </a:defRPr>
      </a:lvl3pPr>
      <a:lvl4pPr marL="16002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4pPr>
      <a:lvl5pPr marL="2057400" indent="-228600" algn="l" defTabSz="457200" rtl="0" eaLnBrk="1" latinLnBrk="0" hangingPunct="1">
        <a:spcBef>
          <a:spcPct val="20000"/>
        </a:spcBef>
        <a:buClr>
          <a:srgbClr val="00B7C6"/>
        </a:buClr>
        <a:buFont typeface="Arial"/>
        <a:buChar char="»"/>
        <a:defRPr sz="14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AFA8AF5-723D-4D3A-B096-ADEA424294AA}" type="datetimeFigureOut">
              <a:rPr lang="en-GB" smtClean="0"/>
              <a:t>20/03/2018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2ABC93F-7A24-4479-A52E-09B17EC05AB0}" type="slidenum">
              <a:rPr lang="en-GB" smtClean="0"/>
              <a:t>‹#›</a:t>
            </a:fld>
            <a:endParaRPr lang="en-GB"/>
          </a:p>
        </p:txBody>
      </p:sp>
    </p:spTree>
    <p:extLst>
      <p:ext uri="{BB962C8B-B14F-4D97-AF65-F5344CB8AC3E}">
        <p14:creationId xmlns:p14="http://schemas.microsoft.com/office/powerpoint/2010/main" val="23121264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emf"/><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ECAY500: Professional Practice in Advocacy </a:t>
            </a:r>
            <a:endParaRPr lang="en-GB" dirty="0"/>
          </a:p>
        </p:txBody>
      </p:sp>
      <p:sp>
        <p:nvSpPr>
          <p:cNvPr id="3" name="Subtitle 2"/>
          <p:cNvSpPr>
            <a:spLocks noGrp="1"/>
          </p:cNvSpPr>
          <p:nvPr>
            <p:ph type="subTitle" idx="1"/>
          </p:nvPr>
        </p:nvSpPr>
        <p:spPr/>
        <p:txBody>
          <a:bodyPr/>
          <a:lstStyle/>
          <a:p>
            <a:r>
              <a:rPr lang="en-GB" dirty="0" smtClean="0"/>
              <a:t>Phillip Morgan March 2018</a:t>
            </a:r>
            <a:endParaRPr lang="en-GB" dirty="0"/>
          </a:p>
        </p:txBody>
      </p:sp>
    </p:spTree>
    <p:extLst>
      <p:ext uri="{BB962C8B-B14F-4D97-AF65-F5344CB8AC3E}">
        <p14:creationId xmlns:p14="http://schemas.microsoft.com/office/powerpoint/2010/main" val="48342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Examples of Professionalisation in </a:t>
            </a:r>
            <a:br>
              <a:rPr lang="en-GB" dirty="0" smtClean="0"/>
            </a:br>
            <a:r>
              <a:rPr lang="en-GB" dirty="0" smtClean="0"/>
              <a:t>Health &amp; Social care</a:t>
            </a:r>
            <a:endParaRPr lang="en-GB" dirty="0"/>
          </a:p>
        </p:txBody>
      </p:sp>
      <p:pic>
        <p:nvPicPr>
          <p:cNvPr id="4" name="Content Placeholder 3"/>
          <p:cNvPicPr>
            <a:picLocks noGrp="1" noChangeAspect="1"/>
          </p:cNvPicPr>
          <p:nvPr>
            <p:ph idx="1"/>
          </p:nvPr>
        </p:nvPicPr>
        <p:blipFill>
          <a:blip r:embed="rId2"/>
          <a:stretch>
            <a:fillRect/>
          </a:stretch>
        </p:blipFill>
        <p:spPr>
          <a:xfrm>
            <a:off x="3290623" y="2603500"/>
            <a:ext cx="4555066" cy="3416300"/>
          </a:xfrm>
          <a:prstGeom prst="rect">
            <a:avLst/>
          </a:prstGeom>
        </p:spPr>
      </p:pic>
    </p:spTree>
    <p:extLst>
      <p:ext uri="{BB962C8B-B14F-4D97-AF65-F5344CB8AC3E}">
        <p14:creationId xmlns:p14="http://schemas.microsoft.com/office/powerpoint/2010/main" val="4005224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1"/>
          </p:nvPr>
        </p:nvSpPr>
        <p:spPr>
          <a:xfrm>
            <a:off x="2154239" y="2527300"/>
            <a:ext cx="5268205" cy="4194175"/>
          </a:xfrm>
        </p:spPr>
        <p:txBody>
          <a:bodyPr numCol="1">
            <a:normAutofit fontScale="55000" lnSpcReduction="20000"/>
          </a:bodyPr>
          <a:lstStyle/>
          <a:p>
            <a:pPr>
              <a:lnSpc>
                <a:spcPct val="120000"/>
              </a:lnSpc>
              <a:spcBef>
                <a:spcPts val="0"/>
              </a:spcBef>
            </a:pPr>
            <a:r>
              <a:rPr lang="en-GB" sz="3200" dirty="0">
                <a:solidFill>
                  <a:srgbClr val="000000"/>
                </a:solidFill>
              </a:rPr>
              <a:t>“The Code will strike a chord with the nurses and midwives who already demonstrate these principles in their practice. It will put </a:t>
            </a:r>
            <a:r>
              <a:rPr lang="en-GB" sz="3200" dirty="0">
                <a:solidFill>
                  <a:srgbClr val="000000"/>
                </a:solidFill>
              </a:rPr>
              <a:t>patients and service users </a:t>
            </a:r>
            <a:r>
              <a:rPr lang="en-GB" sz="3200" dirty="0">
                <a:solidFill>
                  <a:srgbClr val="000000"/>
                </a:solidFill>
              </a:rPr>
              <a:t>at the heart of practice, and will help us to protect the public better</a:t>
            </a:r>
            <a:r>
              <a:rPr lang="en-GB" sz="3200" dirty="0">
                <a:solidFill>
                  <a:srgbClr val="000000"/>
                </a:solidFill>
              </a:rPr>
              <a:t>.</a:t>
            </a:r>
            <a:endParaRPr lang="en-GB" sz="3200" dirty="0">
              <a:solidFill>
                <a:srgbClr val="000000"/>
              </a:solidFill>
            </a:endParaRPr>
          </a:p>
          <a:p>
            <a:pPr>
              <a:lnSpc>
                <a:spcPct val="120000"/>
              </a:lnSpc>
              <a:spcBef>
                <a:spcPts val="0"/>
              </a:spcBef>
            </a:pPr>
            <a:endParaRPr lang="en-GB" sz="3200" dirty="0">
              <a:solidFill>
                <a:srgbClr val="000000"/>
              </a:solidFill>
            </a:endParaRPr>
          </a:p>
          <a:p>
            <a:pPr>
              <a:lnSpc>
                <a:spcPct val="120000"/>
              </a:lnSpc>
              <a:spcBef>
                <a:spcPts val="0"/>
              </a:spcBef>
            </a:pPr>
            <a:r>
              <a:rPr lang="en-GB" sz="3200" dirty="0">
                <a:solidFill>
                  <a:srgbClr val="000000"/>
                </a:solidFill>
              </a:rPr>
              <a:t>Public </a:t>
            </a:r>
            <a:r>
              <a:rPr lang="en-GB" sz="3200" dirty="0">
                <a:solidFill>
                  <a:srgbClr val="000000"/>
                </a:solidFill>
              </a:rPr>
              <a:t>expectations of care have </a:t>
            </a:r>
            <a:r>
              <a:rPr lang="en-GB" sz="3200" dirty="0">
                <a:solidFill>
                  <a:srgbClr val="000000"/>
                </a:solidFill>
              </a:rPr>
              <a:t>changed</a:t>
            </a:r>
          </a:p>
          <a:p>
            <a:pPr>
              <a:lnSpc>
                <a:spcPct val="120000"/>
              </a:lnSpc>
              <a:spcBef>
                <a:spcPts val="0"/>
              </a:spcBef>
            </a:pPr>
            <a:r>
              <a:rPr lang="en-GB" sz="3200" dirty="0">
                <a:solidFill>
                  <a:srgbClr val="000000"/>
                </a:solidFill>
              </a:rPr>
              <a:t>since </a:t>
            </a:r>
            <a:r>
              <a:rPr lang="en-GB" sz="3200" dirty="0">
                <a:solidFill>
                  <a:srgbClr val="000000"/>
                </a:solidFill>
              </a:rPr>
              <a:t>the Code was last reviewed in 2008. It is essential that the Code reflects patients’ </a:t>
            </a:r>
            <a:r>
              <a:rPr lang="en-GB" sz="3200" dirty="0">
                <a:solidFill>
                  <a:srgbClr val="000000"/>
                </a:solidFill>
              </a:rPr>
              <a:t>and service users’ needs</a:t>
            </a:r>
            <a:r>
              <a:rPr lang="en-GB" sz="3200" dirty="0">
                <a:solidFill>
                  <a:srgbClr val="000000"/>
                </a:solidFill>
              </a:rPr>
              <a:t>, modern healthcare </a:t>
            </a:r>
            <a:r>
              <a:rPr lang="en-GB" sz="3200" dirty="0">
                <a:solidFill>
                  <a:srgbClr val="000000"/>
                </a:solidFill>
              </a:rPr>
              <a:t>practice </a:t>
            </a:r>
            <a:r>
              <a:rPr lang="en-GB" sz="3200" dirty="0">
                <a:solidFill>
                  <a:srgbClr val="000000"/>
                </a:solidFill>
              </a:rPr>
              <a:t>and the recommendations of reviews such as the Francis Inquiry.</a:t>
            </a:r>
            <a:r>
              <a:rPr lang="en-GB" sz="3200" dirty="0">
                <a:solidFill>
                  <a:srgbClr val="000000"/>
                </a:solidFill>
              </a:rPr>
              <a:t>”</a:t>
            </a:r>
          </a:p>
          <a:p>
            <a:pPr algn="r">
              <a:lnSpc>
                <a:spcPct val="120000"/>
              </a:lnSpc>
            </a:pPr>
            <a:r>
              <a:rPr lang="en-GB" sz="3200" i="1" dirty="0">
                <a:solidFill>
                  <a:schemeClr val="tx2"/>
                </a:solidFill>
              </a:rPr>
              <a:t>Jackie Smith </a:t>
            </a:r>
          </a:p>
          <a:p>
            <a:pPr algn="r">
              <a:lnSpc>
                <a:spcPct val="120000"/>
              </a:lnSpc>
            </a:pPr>
            <a:r>
              <a:rPr lang="en-GB" sz="3200" i="1" dirty="0">
                <a:solidFill>
                  <a:schemeClr val="tx2"/>
                </a:solidFill>
              </a:rPr>
              <a:t>Chief </a:t>
            </a:r>
            <a:r>
              <a:rPr lang="en-GB" sz="3200" i="1" dirty="0">
                <a:solidFill>
                  <a:schemeClr val="tx2"/>
                </a:solidFill>
              </a:rPr>
              <a:t>Executive and Registrar, NMC</a:t>
            </a:r>
          </a:p>
        </p:txBody>
      </p:sp>
      <p:sp>
        <p:nvSpPr>
          <p:cNvPr id="2" name="Title 1"/>
          <p:cNvSpPr>
            <a:spLocks noGrp="1"/>
          </p:cNvSpPr>
          <p:nvPr>
            <p:ph type="title"/>
          </p:nvPr>
        </p:nvSpPr>
        <p:spPr/>
        <p:txBody>
          <a:bodyPr/>
          <a:lstStyle/>
          <a:p>
            <a:r>
              <a:rPr lang="en-US" dirty="0"/>
              <a:t>A word from </a:t>
            </a:r>
            <a:r>
              <a:rPr lang="en-US" dirty="0" smtClean="0"/>
              <a:t>Jackie Smith</a:t>
            </a:r>
            <a:endParaRPr lang="en-US" dirty="0"/>
          </a:p>
        </p:txBody>
      </p:sp>
      <p:sp>
        <p:nvSpPr>
          <p:cNvPr id="3" name="Slide Number Placeholder 2"/>
          <p:cNvSpPr>
            <a:spLocks noGrp="1"/>
          </p:cNvSpPr>
          <p:nvPr>
            <p:ph type="sldNum" sz="quarter" idx="10"/>
          </p:nvPr>
        </p:nvSpPr>
        <p:spPr/>
        <p:txBody>
          <a:bodyPr/>
          <a:lstStyle/>
          <a:p>
            <a:endParaRPr lang="en-US" dirty="0"/>
          </a:p>
        </p:txBody>
      </p:sp>
      <p:pic>
        <p:nvPicPr>
          <p:cNvPr id="9" name="Picture 8" descr="CEO.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806440" y="2437263"/>
            <a:ext cx="2171953" cy="2885982"/>
          </a:xfrm>
          <a:prstGeom prst="rect">
            <a:avLst/>
          </a:prstGeom>
          <a:effectLst>
            <a:reflection blurRad="6350" stA="16000" endA="300" endPos="35000" dir="5400000" sy="-100000" algn="bl" rotWithShape="0"/>
          </a:effectLst>
        </p:spPr>
      </p:pic>
    </p:spTree>
    <p:extLst>
      <p:ext uri="{BB962C8B-B14F-4D97-AF65-F5344CB8AC3E}">
        <p14:creationId xmlns:p14="http://schemas.microsoft.com/office/powerpoint/2010/main" val="33088200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2418200" y="3212784"/>
            <a:ext cx="7618545" cy="3117910"/>
          </a:xfrm>
          <a:prstGeom prst="rect">
            <a:avLst/>
          </a:prstGeom>
        </p:spPr>
      </p:pic>
      <p:sp>
        <p:nvSpPr>
          <p:cNvPr id="2" name="Title 1"/>
          <p:cNvSpPr>
            <a:spLocks noGrp="1"/>
          </p:cNvSpPr>
          <p:nvPr>
            <p:ph type="title"/>
          </p:nvPr>
        </p:nvSpPr>
        <p:spPr>
          <a:xfrm>
            <a:off x="2154227" y="893007"/>
            <a:ext cx="5784364" cy="1282772"/>
          </a:xfrm>
        </p:spPr>
        <p:txBody>
          <a:bodyPr>
            <a:normAutofit/>
          </a:bodyPr>
          <a:lstStyle/>
          <a:p>
            <a:r>
              <a:rPr lang="en-US" sz="3000" dirty="0"/>
              <a:t>O</a:t>
            </a:r>
            <a:r>
              <a:rPr lang="en-US" sz="3000" dirty="0"/>
              <a:t>ne Code, four themes</a:t>
            </a:r>
            <a:endParaRPr lang="en-US" sz="3000" dirty="0"/>
          </a:p>
        </p:txBody>
      </p:sp>
      <p:sp>
        <p:nvSpPr>
          <p:cNvPr id="3" name="Slide Number Placeholder 2"/>
          <p:cNvSpPr>
            <a:spLocks noGrp="1"/>
          </p:cNvSpPr>
          <p:nvPr>
            <p:ph type="sldNum" sz="quarter" idx="10"/>
          </p:nvPr>
        </p:nvSpPr>
        <p:spPr/>
        <p:txBody>
          <a:bodyPr/>
          <a:lstStyle/>
          <a:p>
            <a:endParaRPr lang="en-US" dirty="0"/>
          </a:p>
        </p:txBody>
      </p:sp>
      <p:sp>
        <p:nvSpPr>
          <p:cNvPr id="4" name="Text Placeholder 3"/>
          <p:cNvSpPr>
            <a:spLocks noGrp="1"/>
          </p:cNvSpPr>
          <p:nvPr>
            <p:ph type="body" sz="quarter" idx="11"/>
          </p:nvPr>
        </p:nvSpPr>
        <p:spPr>
          <a:xfrm>
            <a:off x="2171171" y="2223934"/>
            <a:ext cx="8133535" cy="1179900"/>
          </a:xfrm>
        </p:spPr>
        <p:txBody>
          <a:bodyPr numCol="1">
            <a:normAutofit/>
          </a:bodyPr>
          <a:lstStyle/>
          <a:p>
            <a:r>
              <a:rPr lang="en-US" sz="2000" dirty="0"/>
              <a:t>Together they signify good nursing and midwifery practice with the ultimate aim of public protection.</a:t>
            </a:r>
            <a:endParaRPr lang="en-US" sz="2000" dirty="0"/>
          </a:p>
        </p:txBody>
      </p:sp>
    </p:spTree>
    <p:extLst>
      <p:ext uri="{BB962C8B-B14F-4D97-AF65-F5344CB8AC3E}">
        <p14:creationId xmlns:p14="http://schemas.microsoft.com/office/powerpoint/2010/main" val="1164212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226" y="1323695"/>
            <a:ext cx="6579773" cy="1282772"/>
          </a:xfrm>
        </p:spPr>
        <p:txBody>
          <a:bodyPr>
            <a:noAutofit/>
          </a:bodyPr>
          <a:lstStyle/>
          <a:p>
            <a:r>
              <a:rPr lang="en-US" sz="3000" dirty="0"/>
              <a:t>One Code: reflecting both organisational priorities and professional practice</a:t>
            </a:r>
            <a:br>
              <a:rPr lang="en-US" sz="3000" dirty="0"/>
            </a:br>
            <a:endParaRPr lang="en-US" sz="3000" dirty="0"/>
          </a:p>
        </p:txBody>
      </p:sp>
      <p:sp>
        <p:nvSpPr>
          <p:cNvPr id="3" name="Slide Number Placeholder 2"/>
          <p:cNvSpPr>
            <a:spLocks noGrp="1"/>
          </p:cNvSpPr>
          <p:nvPr>
            <p:ph type="sldNum" sz="quarter" idx="10"/>
          </p:nvPr>
        </p:nvSpPr>
        <p:spPr/>
        <p:txBody>
          <a:bodyPr/>
          <a:lstStyle/>
          <a:p>
            <a:endParaRPr lang="en-US" dirty="0"/>
          </a:p>
        </p:txBody>
      </p:sp>
      <p:pic>
        <p:nvPicPr>
          <p:cNvPr id="6" name="Picture 5"/>
          <p:cNvPicPr>
            <a:picLocks noChangeAspect="1"/>
          </p:cNvPicPr>
          <p:nvPr/>
        </p:nvPicPr>
        <p:blipFill>
          <a:blip r:embed="rId2"/>
          <a:stretch>
            <a:fillRect/>
          </a:stretch>
        </p:blipFill>
        <p:spPr>
          <a:xfrm>
            <a:off x="5184313" y="2316706"/>
            <a:ext cx="1543571" cy="4311638"/>
          </a:xfrm>
          <a:prstGeom prst="rect">
            <a:avLst/>
          </a:prstGeom>
        </p:spPr>
      </p:pic>
      <p:sp>
        <p:nvSpPr>
          <p:cNvPr id="7" name="TextBox 6"/>
          <p:cNvSpPr txBox="1"/>
          <p:nvPr/>
        </p:nvSpPr>
        <p:spPr>
          <a:xfrm>
            <a:off x="3243109" y="2344477"/>
            <a:ext cx="1847402" cy="1015663"/>
          </a:xfrm>
          <a:prstGeom prst="rect">
            <a:avLst/>
          </a:prstGeom>
          <a:noFill/>
        </p:spPr>
        <p:txBody>
          <a:bodyPr wrap="square" rtlCol="0">
            <a:spAutoFit/>
          </a:bodyPr>
          <a:lstStyle/>
          <a:p>
            <a:pPr algn="r" defTabSz="457200">
              <a:defRPr/>
            </a:pPr>
            <a:r>
              <a:rPr lang="en-US" sz="1200" dirty="0" err="1">
                <a:solidFill>
                  <a:srgbClr val="00B7C6"/>
                </a:solidFill>
              </a:rPr>
              <a:t>Personalisation</a:t>
            </a:r>
            <a:endParaRPr lang="en-US" sz="1200" dirty="0">
              <a:solidFill>
                <a:srgbClr val="00B7C6"/>
              </a:solidFill>
            </a:endParaRPr>
          </a:p>
          <a:p>
            <a:pPr algn="r" defTabSz="457200">
              <a:defRPr/>
            </a:pPr>
            <a:r>
              <a:rPr lang="en-US" sz="1200" dirty="0">
                <a:solidFill>
                  <a:srgbClr val="00B7C6"/>
                </a:solidFill>
              </a:rPr>
              <a:t>Access</a:t>
            </a:r>
          </a:p>
          <a:p>
            <a:pPr algn="r" defTabSz="457200">
              <a:defRPr/>
            </a:pPr>
            <a:r>
              <a:rPr lang="en-US" sz="1200" dirty="0">
                <a:solidFill>
                  <a:srgbClr val="00B7C6"/>
                </a:solidFill>
              </a:rPr>
              <a:t>Involvement</a:t>
            </a:r>
          </a:p>
          <a:p>
            <a:pPr algn="r" defTabSz="457200">
              <a:defRPr/>
            </a:pPr>
            <a:r>
              <a:rPr lang="en-US" sz="1200" dirty="0">
                <a:solidFill>
                  <a:srgbClr val="00B7C6"/>
                </a:solidFill>
              </a:rPr>
              <a:t>Rights</a:t>
            </a:r>
          </a:p>
          <a:p>
            <a:pPr algn="r" defTabSz="457200"/>
            <a:endParaRPr lang="en-US" sz="1200" dirty="0">
              <a:solidFill>
                <a:srgbClr val="00B7C6"/>
              </a:solidFill>
            </a:endParaRPr>
          </a:p>
        </p:txBody>
      </p:sp>
      <p:sp>
        <p:nvSpPr>
          <p:cNvPr id="9" name="TextBox 8"/>
          <p:cNvSpPr txBox="1"/>
          <p:nvPr/>
        </p:nvSpPr>
        <p:spPr>
          <a:xfrm>
            <a:off x="3243109" y="3508113"/>
            <a:ext cx="1847402" cy="830997"/>
          </a:xfrm>
          <a:prstGeom prst="rect">
            <a:avLst/>
          </a:prstGeom>
          <a:noFill/>
        </p:spPr>
        <p:txBody>
          <a:bodyPr wrap="square" rtlCol="0">
            <a:spAutoFit/>
          </a:bodyPr>
          <a:lstStyle/>
          <a:p>
            <a:pPr algn="r" defTabSz="457200">
              <a:defRPr/>
            </a:pPr>
            <a:r>
              <a:rPr lang="en-US" sz="1200" dirty="0">
                <a:solidFill>
                  <a:srgbClr val="00B7C6"/>
                </a:solidFill>
              </a:rPr>
              <a:t>Clinical </a:t>
            </a:r>
            <a:r>
              <a:rPr lang="en-US" sz="1200" dirty="0">
                <a:solidFill>
                  <a:srgbClr val="00B7C6"/>
                </a:solidFill>
              </a:rPr>
              <a:t>guidelines</a:t>
            </a:r>
          </a:p>
          <a:p>
            <a:pPr algn="r" defTabSz="457200">
              <a:defRPr/>
            </a:pPr>
            <a:r>
              <a:rPr lang="en-US" sz="1200" dirty="0">
                <a:solidFill>
                  <a:srgbClr val="00B7C6"/>
                </a:solidFill>
              </a:rPr>
              <a:t>Learning</a:t>
            </a:r>
          </a:p>
          <a:p>
            <a:pPr algn="r" defTabSz="457200">
              <a:defRPr/>
            </a:pPr>
            <a:r>
              <a:rPr lang="en-US" sz="1200" dirty="0">
                <a:solidFill>
                  <a:srgbClr val="00B7C6"/>
                </a:solidFill>
              </a:rPr>
              <a:t>Innovation</a:t>
            </a:r>
          </a:p>
          <a:p>
            <a:pPr algn="r" defTabSz="457200">
              <a:defRPr/>
            </a:pPr>
            <a:r>
              <a:rPr lang="en-US" sz="1200" dirty="0">
                <a:solidFill>
                  <a:srgbClr val="00B7C6"/>
                </a:solidFill>
              </a:rPr>
              <a:t>Quality control</a:t>
            </a:r>
          </a:p>
        </p:txBody>
      </p:sp>
      <p:sp>
        <p:nvSpPr>
          <p:cNvPr id="10" name="TextBox 9"/>
          <p:cNvSpPr txBox="1"/>
          <p:nvPr/>
        </p:nvSpPr>
        <p:spPr>
          <a:xfrm>
            <a:off x="3243109" y="4732708"/>
            <a:ext cx="1847402" cy="646331"/>
          </a:xfrm>
          <a:prstGeom prst="rect">
            <a:avLst/>
          </a:prstGeom>
          <a:noFill/>
        </p:spPr>
        <p:txBody>
          <a:bodyPr wrap="square" rtlCol="0">
            <a:spAutoFit/>
          </a:bodyPr>
          <a:lstStyle/>
          <a:p>
            <a:pPr algn="r" defTabSz="457200">
              <a:defRPr/>
            </a:pPr>
            <a:r>
              <a:rPr lang="en-US" sz="1200" dirty="0">
                <a:solidFill>
                  <a:srgbClr val="00B7C6"/>
                </a:solidFill>
              </a:rPr>
              <a:t>Safety systems</a:t>
            </a:r>
          </a:p>
          <a:p>
            <a:pPr algn="r" defTabSz="457200">
              <a:defRPr/>
            </a:pPr>
            <a:r>
              <a:rPr lang="en-US" sz="1200" dirty="0">
                <a:solidFill>
                  <a:srgbClr val="00B7C6"/>
                </a:solidFill>
              </a:rPr>
              <a:t>Safety culture</a:t>
            </a:r>
          </a:p>
          <a:p>
            <a:pPr algn="r" defTabSz="457200">
              <a:defRPr/>
            </a:pPr>
            <a:r>
              <a:rPr lang="en-US" sz="1200" dirty="0">
                <a:solidFill>
                  <a:srgbClr val="00B7C6"/>
                </a:solidFill>
              </a:rPr>
              <a:t>Monitoring</a:t>
            </a:r>
          </a:p>
        </p:txBody>
      </p:sp>
      <p:sp>
        <p:nvSpPr>
          <p:cNvPr id="11" name="TextBox 10"/>
          <p:cNvSpPr txBox="1"/>
          <p:nvPr/>
        </p:nvSpPr>
        <p:spPr>
          <a:xfrm>
            <a:off x="3243109" y="5839294"/>
            <a:ext cx="1847402" cy="646331"/>
          </a:xfrm>
          <a:prstGeom prst="rect">
            <a:avLst/>
          </a:prstGeom>
          <a:noFill/>
        </p:spPr>
        <p:txBody>
          <a:bodyPr wrap="square" rtlCol="0">
            <a:spAutoFit/>
          </a:bodyPr>
          <a:lstStyle/>
          <a:p>
            <a:pPr algn="r" defTabSz="457200">
              <a:defRPr/>
            </a:pPr>
            <a:r>
              <a:rPr lang="en-US" sz="1200" dirty="0">
                <a:solidFill>
                  <a:srgbClr val="00B7C6"/>
                </a:solidFill>
              </a:rPr>
              <a:t>Transparency</a:t>
            </a:r>
          </a:p>
          <a:p>
            <a:pPr algn="r" defTabSz="457200">
              <a:defRPr/>
            </a:pPr>
            <a:r>
              <a:rPr lang="en-US" sz="1200" dirty="0">
                <a:solidFill>
                  <a:srgbClr val="00B7C6"/>
                </a:solidFill>
              </a:rPr>
              <a:t>Leadership</a:t>
            </a:r>
          </a:p>
          <a:p>
            <a:pPr algn="r" defTabSz="457200">
              <a:defRPr/>
            </a:pPr>
            <a:r>
              <a:rPr lang="en-US" sz="1200" dirty="0">
                <a:solidFill>
                  <a:srgbClr val="00B7C6"/>
                </a:solidFill>
              </a:rPr>
              <a:t>Governance</a:t>
            </a:r>
          </a:p>
        </p:txBody>
      </p:sp>
      <p:sp>
        <p:nvSpPr>
          <p:cNvPr id="12" name="TextBox 11"/>
          <p:cNvSpPr txBox="1"/>
          <p:nvPr/>
        </p:nvSpPr>
        <p:spPr>
          <a:xfrm>
            <a:off x="6886597" y="2338514"/>
            <a:ext cx="1847402" cy="830997"/>
          </a:xfrm>
          <a:prstGeom prst="rect">
            <a:avLst/>
          </a:prstGeom>
          <a:noFill/>
        </p:spPr>
        <p:txBody>
          <a:bodyPr wrap="square" rtlCol="0">
            <a:spAutoFit/>
          </a:bodyPr>
          <a:lstStyle/>
          <a:p>
            <a:pPr defTabSz="457200">
              <a:defRPr/>
            </a:pPr>
            <a:r>
              <a:rPr lang="en-US" sz="1200" dirty="0">
                <a:solidFill>
                  <a:srgbClr val="00334C"/>
                </a:solidFill>
              </a:rPr>
              <a:t>Care</a:t>
            </a:r>
          </a:p>
          <a:p>
            <a:pPr defTabSz="457200">
              <a:defRPr/>
            </a:pPr>
            <a:r>
              <a:rPr lang="en-US" sz="1200" dirty="0">
                <a:solidFill>
                  <a:srgbClr val="00334C"/>
                </a:solidFill>
              </a:rPr>
              <a:t>Compassion</a:t>
            </a:r>
          </a:p>
          <a:p>
            <a:pPr defTabSz="457200">
              <a:defRPr/>
            </a:pPr>
            <a:r>
              <a:rPr lang="en-US" sz="1200" dirty="0">
                <a:solidFill>
                  <a:srgbClr val="00334C"/>
                </a:solidFill>
              </a:rPr>
              <a:t>Listening</a:t>
            </a:r>
          </a:p>
          <a:p>
            <a:pPr defTabSz="457200">
              <a:defRPr/>
            </a:pPr>
            <a:r>
              <a:rPr lang="en-US" sz="1200" dirty="0">
                <a:solidFill>
                  <a:srgbClr val="00334C"/>
                </a:solidFill>
              </a:rPr>
              <a:t>Dignity</a:t>
            </a:r>
          </a:p>
        </p:txBody>
      </p:sp>
      <p:sp>
        <p:nvSpPr>
          <p:cNvPr id="13" name="TextBox 12"/>
          <p:cNvSpPr txBox="1"/>
          <p:nvPr/>
        </p:nvSpPr>
        <p:spPr>
          <a:xfrm>
            <a:off x="6886597" y="3508113"/>
            <a:ext cx="1847402" cy="830997"/>
          </a:xfrm>
          <a:prstGeom prst="rect">
            <a:avLst/>
          </a:prstGeom>
          <a:noFill/>
        </p:spPr>
        <p:txBody>
          <a:bodyPr wrap="square" rtlCol="0">
            <a:spAutoFit/>
          </a:bodyPr>
          <a:lstStyle/>
          <a:p>
            <a:pPr defTabSz="457200">
              <a:defRPr/>
            </a:pPr>
            <a:r>
              <a:rPr lang="en-US" sz="1200" dirty="0">
                <a:solidFill>
                  <a:srgbClr val="00334C"/>
                </a:solidFill>
              </a:rPr>
              <a:t>Evidence-based </a:t>
            </a:r>
            <a:r>
              <a:rPr lang="en-US" sz="1200" dirty="0">
                <a:solidFill>
                  <a:srgbClr val="00334C"/>
                </a:solidFill>
              </a:rPr>
              <a:t>practice</a:t>
            </a:r>
          </a:p>
          <a:p>
            <a:pPr defTabSz="457200">
              <a:defRPr/>
            </a:pPr>
            <a:r>
              <a:rPr lang="en-US" sz="1200" dirty="0">
                <a:solidFill>
                  <a:srgbClr val="00334C"/>
                </a:solidFill>
              </a:rPr>
              <a:t>CPD</a:t>
            </a:r>
            <a:endParaRPr lang="en-US" sz="1200" dirty="0">
              <a:solidFill>
                <a:srgbClr val="00334C"/>
              </a:solidFill>
            </a:endParaRPr>
          </a:p>
          <a:p>
            <a:pPr defTabSz="457200">
              <a:defRPr/>
            </a:pPr>
            <a:r>
              <a:rPr lang="en-US" sz="1200" dirty="0">
                <a:solidFill>
                  <a:srgbClr val="00334C"/>
                </a:solidFill>
              </a:rPr>
              <a:t>Technical skills</a:t>
            </a:r>
          </a:p>
          <a:p>
            <a:pPr defTabSz="457200">
              <a:defRPr/>
            </a:pPr>
            <a:r>
              <a:rPr lang="en-US" sz="1200" dirty="0">
                <a:solidFill>
                  <a:srgbClr val="00334C"/>
                </a:solidFill>
              </a:rPr>
              <a:t>Experimentation</a:t>
            </a:r>
          </a:p>
        </p:txBody>
      </p:sp>
      <p:sp>
        <p:nvSpPr>
          <p:cNvPr id="14" name="TextBox 13"/>
          <p:cNvSpPr txBox="1"/>
          <p:nvPr/>
        </p:nvSpPr>
        <p:spPr>
          <a:xfrm>
            <a:off x="6886597" y="4649777"/>
            <a:ext cx="1847402" cy="830997"/>
          </a:xfrm>
          <a:prstGeom prst="rect">
            <a:avLst/>
          </a:prstGeom>
          <a:noFill/>
        </p:spPr>
        <p:txBody>
          <a:bodyPr wrap="square" rtlCol="0">
            <a:spAutoFit/>
          </a:bodyPr>
          <a:lstStyle/>
          <a:p>
            <a:pPr defTabSz="457200">
              <a:defRPr/>
            </a:pPr>
            <a:r>
              <a:rPr lang="en-US" sz="1200" dirty="0">
                <a:solidFill>
                  <a:srgbClr val="00334C"/>
                </a:solidFill>
              </a:rPr>
              <a:t>Safety behaviours</a:t>
            </a:r>
          </a:p>
          <a:p>
            <a:pPr defTabSz="457200">
              <a:defRPr/>
            </a:pPr>
            <a:r>
              <a:rPr lang="en-US" sz="1200" dirty="0">
                <a:solidFill>
                  <a:srgbClr val="00334C"/>
                </a:solidFill>
              </a:rPr>
              <a:t>Human factors</a:t>
            </a:r>
          </a:p>
          <a:p>
            <a:pPr defTabSz="457200">
              <a:defRPr/>
            </a:pPr>
            <a:r>
              <a:rPr lang="en-US" sz="1200" dirty="0">
                <a:solidFill>
                  <a:srgbClr val="00334C"/>
                </a:solidFill>
              </a:rPr>
              <a:t>Team orientation</a:t>
            </a:r>
          </a:p>
          <a:p>
            <a:pPr defTabSz="457200">
              <a:defRPr/>
            </a:pPr>
            <a:r>
              <a:rPr lang="en-US" sz="1200" dirty="0">
                <a:solidFill>
                  <a:srgbClr val="00334C"/>
                </a:solidFill>
              </a:rPr>
              <a:t>Reporting</a:t>
            </a:r>
          </a:p>
        </p:txBody>
      </p:sp>
      <p:sp>
        <p:nvSpPr>
          <p:cNvPr id="15" name="TextBox 14"/>
          <p:cNvSpPr txBox="1"/>
          <p:nvPr/>
        </p:nvSpPr>
        <p:spPr>
          <a:xfrm>
            <a:off x="6886597" y="5833331"/>
            <a:ext cx="1847402" cy="646331"/>
          </a:xfrm>
          <a:prstGeom prst="rect">
            <a:avLst/>
          </a:prstGeom>
          <a:noFill/>
        </p:spPr>
        <p:txBody>
          <a:bodyPr wrap="square" rtlCol="0">
            <a:spAutoFit/>
          </a:bodyPr>
          <a:lstStyle/>
          <a:p>
            <a:pPr defTabSz="457200">
              <a:defRPr/>
            </a:pPr>
            <a:r>
              <a:rPr lang="en-US" sz="1200" dirty="0">
                <a:solidFill>
                  <a:srgbClr val="00334C"/>
                </a:solidFill>
              </a:rPr>
              <a:t>Honesty</a:t>
            </a:r>
          </a:p>
          <a:p>
            <a:pPr defTabSz="457200">
              <a:defRPr/>
            </a:pPr>
            <a:r>
              <a:rPr lang="en-US" sz="1200" dirty="0">
                <a:solidFill>
                  <a:srgbClr val="00334C"/>
                </a:solidFill>
              </a:rPr>
              <a:t>Probity</a:t>
            </a:r>
          </a:p>
          <a:p>
            <a:pPr defTabSz="457200">
              <a:defRPr/>
            </a:pPr>
            <a:r>
              <a:rPr lang="en-US" sz="1200" dirty="0">
                <a:solidFill>
                  <a:srgbClr val="00334C"/>
                </a:solidFill>
              </a:rPr>
              <a:t>Professionalism</a:t>
            </a:r>
          </a:p>
        </p:txBody>
      </p:sp>
      <p:sp>
        <p:nvSpPr>
          <p:cNvPr id="8" name="TextBox 7"/>
          <p:cNvSpPr txBox="1"/>
          <p:nvPr/>
        </p:nvSpPr>
        <p:spPr>
          <a:xfrm>
            <a:off x="9111779" y="3408683"/>
            <a:ext cx="1175995" cy="1046440"/>
          </a:xfrm>
          <a:prstGeom prst="rect">
            <a:avLst/>
          </a:prstGeom>
          <a:solidFill>
            <a:schemeClr val="accent2">
              <a:lumMod val="50000"/>
            </a:schemeClr>
          </a:solidFill>
        </p:spPr>
        <p:txBody>
          <a:bodyPr wrap="square" rtlCol="0" anchor="t">
            <a:spAutoFit/>
          </a:bodyPr>
          <a:lstStyle/>
          <a:p>
            <a:pPr algn="ctr" defTabSz="457200"/>
            <a:endParaRPr lang="en-US" sz="1200" dirty="0">
              <a:solidFill>
                <a:prstClr val="white"/>
              </a:solidFill>
              <a:latin typeface="Georgia"/>
              <a:cs typeface="Georgia"/>
            </a:endParaRPr>
          </a:p>
          <a:p>
            <a:pPr algn="ctr" defTabSz="457200"/>
            <a:r>
              <a:rPr lang="en-US" sz="1200" dirty="0">
                <a:solidFill>
                  <a:prstClr val="white"/>
                </a:solidFill>
                <a:latin typeface="Georgia"/>
                <a:cs typeface="Georgia"/>
              </a:rPr>
              <a:t>Individual professional practice</a:t>
            </a:r>
          </a:p>
          <a:p>
            <a:pPr algn="ctr" defTabSz="457200"/>
            <a:endParaRPr lang="en-US" sz="1400" dirty="0">
              <a:solidFill>
                <a:prstClr val="white"/>
              </a:solidFill>
              <a:latin typeface="Georgia"/>
              <a:cs typeface="Georgia"/>
            </a:endParaRPr>
          </a:p>
        </p:txBody>
      </p:sp>
      <p:sp>
        <p:nvSpPr>
          <p:cNvPr id="16" name="TextBox 15"/>
          <p:cNvSpPr txBox="1"/>
          <p:nvPr/>
        </p:nvSpPr>
        <p:spPr>
          <a:xfrm>
            <a:off x="2154226" y="3401344"/>
            <a:ext cx="1312875" cy="1107996"/>
          </a:xfrm>
          <a:prstGeom prst="rect">
            <a:avLst/>
          </a:prstGeom>
          <a:solidFill>
            <a:schemeClr val="accent1"/>
          </a:solidFill>
        </p:spPr>
        <p:txBody>
          <a:bodyPr wrap="square" rtlCol="0" anchor="ctr">
            <a:spAutoFit/>
          </a:bodyPr>
          <a:lstStyle/>
          <a:p>
            <a:pPr algn="ctr" defTabSz="457200"/>
            <a:endParaRPr lang="en-US" sz="1200" dirty="0">
              <a:solidFill>
                <a:prstClr val="white"/>
              </a:solidFill>
              <a:latin typeface="Georgia"/>
              <a:cs typeface="Georgia"/>
            </a:endParaRPr>
          </a:p>
          <a:p>
            <a:pPr algn="ctr" defTabSz="457200"/>
            <a:r>
              <a:rPr lang="en-US" sz="1200" dirty="0">
                <a:solidFill>
                  <a:prstClr val="white"/>
                </a:solidFill>
                <a:latin typeface="Georgia"/>
                <a:cs typeface="Georgia"/>
              </a:rPr>
              <a:t>Organisational priorities </a:t>
            </a:r>
            <a:endParaRPr lang="en-US" sz="1400" dirty="0">
              <a:solidFill>
                <a:prstClr val="white"/>
              </a:solidFill>
              <a:latin typeface="Georgia"/>
              <a:cs typeface="Georgia"/>
            </a:endParaRPr>
          </a:p>
          <a:p>
            <a:pPr algn="ctr" defTabSz="457200"/>
            <a:endParaRPr lang="en-US" sz="1400" dirty="0">
              <a:solidFill>
                <a:prstClr val="white"/>
              </a:solidFill>
              <a:latin typeface="Georgia"/>
              <a:cs typeface="Georgia"/>
            </a:endParaRPr>
          </a:p>
          <a:p>
            <a:pPr algn="ctr" defTabSz="457200"/>
            <a:endParaRPr lang="en-US" sz="1400" dirty="0">
              <a:solidFill>
                <a:prstClr val="white"/>
              </a:solidFill>
              <a:latin typeface="Georgia"/>
              <a:cs typeface="Georgia"/>
            </a:endParaRPr>
          </a:p>
        </p:txBody>
      </p:sp>
    </p:spTree>
    <p:extLst>
      <p:ext uri="{BB962C8B-B14F-4D97-AF65-F5344CB8AC3E}">
        <p14:creationId xmlns:p14="http://schemas.microsoft.com/office/powerpoint/2010/main" val="25267563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227" y="1149054"/>
            <a:ext cx="8229600" cy="1143000"/>
          </a:xfrm>
        </p:spPr>
        <p:txBody>
          <a:bodyPr>
            <a:normAutofit fontScale="90000"/>
          </a:bodyPr>
          <a:lstStyle/>
          <a:p>
            <a:r>
              <a:rPr lang="en-US" dirty="0" smtClean="0"/>
              <a:t>The Code</a:t>
            </a:r>
            <a:br>
              <a:rPr lang="en-US" dirty="0" smtClean="0"/>
            </a:br>
            <a:r>
              <a:rPr lang="en-US" dirty="0" smtClean="0"/>
              <a:t>Developed in collaboration</a:t>
            </a:r>
            <a:endParaRPr lang="en-US" dirty="0"/>
          </a:p>
        </p:txBody>
      </p:sp>
      <p:sp>
        <p:nvSpPr>
          <p:cNvPr id="3" name="Slide Number Placeholder 2"/>
          <p:cNvSpPr>
            <a:spLocks noGrp="1"/>
          </p:cNvSpPr>
          <p:nvPr>
            <p:ph type="sldNum" sz="quarter" idx="10"/>
          </p:nvPr>
        </p:nvSpPr>
        <p:spPr/>
        <p:txBody>
          <a:bodyPr/>
          <a:lstStyle/>
          <a:p>
            <a:fld id="{1B2D52AE-8A58-FD43-BF0D-076CDBB7BA80}" type="slidenum">
              <a:rPr lang="en-US" smtClean="0"/>
              <a:pPr/>
              <a:t>6</a:t>
            </a:fld>
            <a:endParaRPr lang="en-US"/>
          </a:p>
        </p:txBody>
      </p:sp>
      <p:sp>
        <p:nvSpPr>
          <p:cNvPr id="5" name="Rectangle 4"/>
          <p:cNvSpPr/>
          <p:nvPr/>
        </p:nvSpPr>
        <p:spPr>
          <a:xfrm>
            <a:off x="2353733" y="3142316"/>
            <a:ext cx="1916212" cy="3004803"/>
          </a:xfrm>
          <a:prstGeom prst="rect">
            <a:avLst/>
          </a:prstGeom>
          <a:solidFill>
            <a:srgbClr val="666D70">
              <a:alpha val="62000"/>
            </a:srgbClr>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marL="144000" indent="-144000" defTabSz="457200">
              <a:spcAft>
                <a:spcPts val="600"/>
              </a:spcAft>
              <a:buFont typeface="Arial"/>
              <a:buChar char="•"/>
            </a:pPr>
            <a:r>
              <a:rPr lang="en-US" sz="1400" dirty="0">
                <a:solidFill>
                  <a:prstClr val="white"/>
                </a:solidFill>
              </a:rPr>
              <a:t>Gap analysis</a:t>
            </a:r>
            <a:endParaRPr lang="en-US" sz="1400" dirty="0">
              <a:solidFill>
                <a:prstClr val="white"/>
              </a:solidFill>
            </a:endParaRPr>
          </a:p>
          <a:p>
            <a:pPr marL="144000" indent="-144000" defTabSz="457200">
              <a:spcAft>
                <a:spcPts val="600"/>
              </a:spcAft>
              <a:buFont typeface="Arial"/>
              <a:buChar char="•"/>
            </a:pPr>
            <a:r>
              <a:rPr lang="en-US" sz="1400" dirty="0">
                <a:solidFill>
                  <a:prstClr val="white"/>
                </a:solidFill>
              </a:rPr>
              <a:t>Focus on needs</a:t>
            </a:r>
          </a:p>
          <a:p>
            <a:pPr marL="144000" indent="-144000" defTabSz="457200">
              <a:spcAft>
                <a:spcPts val="600"/>
              </a:spcAft>
              <a:buFont typeface="Arial"/>
              <a:buChar char="•"/>
            </a:pPr>
            <a:r>
              <a:rPr lang="en-US" sz="1400" dirty="0">
                <a:solidFill>
                  <a:prstClr val="white"/>
                </a:solidFill>
              </a:rPr>
              <a:t>Regulatory codes for other healthcare professionals</a:t>
            </a:r>
          </a:p>
          <a:p>
            <a:pPr marL="144000" indent="-144000" defTabSz="457200">
              <a:spcAft>
                <a:spcPts val="600"/>
              </a:spcAft>
              <a:buFont typeface="Arial"/>
              <a:buChar char="•"/>
            </a:pPr>
            <a:r>
              <a:rPr lang="en-US" sz="1400" dirty="0">
                <a:solidFill>
                  <a:prstClr val="white"/>
                </a:solidFill>
              </a:rPr>
              <a:t>Healthcare reviews</a:t>
            </a:r>
          </a:p>
          <a:p>
            <a:pPr marL="144000" indent="-144000" defTabSz="457200">
              <a:spcAft>
                <a:spcPts val="600"/>
              </a:spcAft>
              <a:buFont typeface="Arial"/>
              <a:buChar char="•"/>
            </a:pPr>
            <a:r>
              <a:rPr lang="en-US" sz="1400" dirty="0">
                <a:solidFill>
                  <a:prstClr val="white"/>
                </a:solidFill>
              </a:rPr>
              <a:t>Advisory </a:t>
            </a:r>
            <a:r>
              <a:rPr lang="en-US" sz="1400" dirty="0">
                <a:solidFill>
                  <a:prstClr val="white"/>
                </a:solidFill>
              </a:rPr>
              <a:t>groups</a:t>
            </a:r>
            <a:endParaRPr lang="en-US" sz="1400" dirty="0">
              <a:solidFill>
                <a:prstClr val="white"/>
              </a:solidFill>
            </a:endParaRPr>
          </a:p>
        </p:txBody>
      </p:sp>
      <p:sp>
        <p:nvSpPr>
          <p:cNvPr id="10" name="Rectangle 9"/>
          <p:cNvSpPr/>
          <p:nvPr/>
        </p:nvSpPr>
        <p:spPr>
          <a:xfrm>
            <a:off x="4466643" y="3208018"/>
            <a:ext cx="1987179" cy="2939100"/>
          </a:xfrm>
          <a:prstGeom prst="rect">
            <a:avLst/>
          </a:prstGeom>
          <a:solidFill>
            <a:srgbClr val="00334C">
              <a:alpha val="91000"/>
            </a:srgbClr>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marL="180000" indent="-180000" defTabSz="457200">
              <a:spcAft>
                <a:spcPts val="600"/>
              </a:spcAft>
              <a:buFont typeface="Arial"/>
              <a:buChar char="•"/>
            </a:pPr>
            <a:r>
              <a:rPr lang="en-US" sz="1400" dirty="0">
                <a:solidFill>
                  <a:prstClr val="white"/>
                </a:solidFill>
              </a:rPr>
              <a:t>200 organisations and 6,000 individuals</a:t>
            </a:r>
          </a:p>
          <a:p>
            <a:pPr marL="180000" indent="-180000" defTabSz="457200">
              <a:spcAft>
                <a:spcPts val="600"/>
              </a:spcAft>
              <a:buFont typeface="Arial"/>
              <a:buChar char="•"/>
            </a:pPr>
            <a:r>
              <a:rPr lang="en-US" sz="1400" dirty="0">
                <a:solidFill>
                  <a:prstClr val="white"/>
                </a:solidFill>
              </a:rPr>
              <a:t>Nurses </a:t>
            </a:r>
            <a:r>
              <a:rPr lang="en-US" sz="1400" dirty="0">
                <a:solidFill>
                  <a:prstClr val="white"/>
                </a:solidFill>
              </a:rPr>
              <a:t>and midwives</a:t>
            </a:r>
          </a:p>
          <a:p>
            <a:pPr marL="180000" indent="-180000" defTabSz="457200">
              <a:spcAft>
                <a:spcPts val="600"/>
              </a:spcAft>
              <a:buFont typeface="Arial"/>
              <a:buChar char="•"/>
            </a:pPr>
            <a:r>
              <a:rPr lang="en-US" sz="1400" dirty="0">
                <a:solidFill>
                  <a:prstClr val="white"/>
                </a:solidFill>
              </a:rPr>
              <a:t>NHS</a:t>
            </a:r>
          </a:p>
          <a:p>
            <a:pPr marL="180000" indent="-180000" defTabSz="457200">
              <a:spcAft>
                <a:spcPts val="600"/>
              </a:spcAft>
              <a:buFont typeface="Arial"/>
              <a:buChar char="•"/>
            </a:pPr>
            <a:r>
              <a:rPr lang="en-US" sz="1400" dirty="0">
                <a:solidFill>
                  <a:prstClr val="white"/>
                </a:solidFill>
              </a:rPr>
              <a:t>Employers</a:t>
            </a:r>
          </a:p>
          <a:p>
            <a:pPr marL="180000" indent="-180000" defTabSz="457200">
              <a:spcAft>
                <a:spcPts val="600"/>
              </a:spcAft>
              <a:buFont typeface="Arial"/>
              <a:buChar char="•"/>
            </a:pPr>
            <a:r>
              <a:rPr lang="en-US" sz="1400" dirty="0">
                <a:solidFill>
                  <a:prstClr val="white"/>
                </a:solidFill>
              </a:rPr>
              <a:t>Nursing </a:t>
            </a:r>
            <a:r>
              <a:rPr lang="en-US" sz="1400" dirty="0">
                <a:solidFill>
                  <a:prstClr val="white"/>
                </a:solidFill>
              </a:rPr>
              <a:t>and midwifery </a:t>
            </a:r>
            <a:r>
              <a:rPr lang="en-US" sz="1400" dirty="0">
                <a:solidFill>
                  <a:prstClr val="white"/>
                </a:solidFill>
              </a:rPr>
              <a:t>educational organisations</a:t>
            </a:r>
            <a:endParaRPr lang="en-US" sz="1400" dirty="0">
              <a:solidFill>
                <a:prstClr val="white"/>
              </a:solidFill>
            </a:endParaRPr>
          </a:p>
        </p:txBody>
      </p:sp>
      <p:sp>
        <p:nvSpPr>
          <p:cNvPr id="11" name="Rectangle 10"/>
          <p:cNvSpPr/>
          <p:nvPr/>
        </p:nvSpPr>
        <p:spPr>
          <a:xfrm>
            <a:off x="2353733" y="2484211"/>
            <a:ext cx="1916212" cy="73154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defTabSz="457200"/>
            <a:r>
              <a:rPr lang="en-US" sz="1600" b="1" dirty="0">
                <a:solidFill>
                  <a:prstClr val="white"/>
                </a:solidFill>
              </a:rPr>
              <a:t>Review </a:t>
            </a:r>
            <a:r>
              <a:rPr lang="en-US" sz="1600" b="1" dirty="0">
                <a:solidFill>
                  <a:prstClr val="white"/>
                </a:solidFill>
              </a:rPr>
              <a:t>of 2008 </a:t>
            </a:r>
            <a:r>
              <a:rPr lang="en-US" sz="1600" b="1" dirty="0">
                <a:solidFill>
                  <a:prstClr val="white"/>
                </a:solidFill>
              </a:rPr>
              <a:t>Code</a:t>
            </a:r>
            <a:endParaRPr lang="en-US" sz="1600" b="1" dirty="0">
              <a:solidFill>
                <a:prstClr val="white"/>
              </a:solidFill>
            </a:endParaRPr>
          </a:p>
        </p:txBody>
      </p:sp>
      <p:pic>
        <p:nvPicPr>
          <p:cNvPr id="12" name="Picture 11"/>
          <p:cNvPicPr>
            <a:picLocks noChangeAspect="1"/>
          </p:cNvPicPr>
          <p:nvPr/>
        </p:nvPicPr>
        <p:blipFill>
          <a:blip r:embed="rId2"/>
          <a:stretch>
            <a:fillRect/>
          </a:stretch>
        </p:blipFill>
        <p:spPr>
          <a:xfrm>
            <a:off x="4295340" y="4262174"/>
            <a:ext cx="228600" cy="381000"/>
          </a:xfrm>
          <a:prstGeom prst="rect">
            <a:avLst/>
          </a:prstGeom>
        </p:spPr>
      </p:pic>
      <p:sp>
        <p:nvSpPr>
          <p:cNvPr id="15" name="Rectangle 14"/>
          <p:cNvSpPr/>
          <p:nvPr/>
        </p:nvSpPr>
        <p:spPr>
          <a:xfrm>
            <a:off x="4466643" y="2489884"/>
            <a:ext cx="1987179" cy="71813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defTabSz="457200"/>
            <a:r>
              <a:rPr lang="en-US" sz="1600" b="1" dirty="0">
                <a:solidFill>
                  <a:prstClr val="white"/>
                </a:solidFill>
              </a:rPr>
              <a:t>Consultation </a:t>
            </a:r>
          </a:p>
          <a:p>
            <a:pPr defTabSz="457200"/>
            <a:r>
              <a:rPr lang="en-US" sz="1600" b="1" dirty="0">
                <a:solidFill>
                  <a:prstClr val="white"/>
                </a:solidFill>
              </a:rPr>
              <a:t>Phase 1</a:t>
            </a:r>
            <a:endParaRPr lang="en-US" sz="1600" b="1" dirty="0">
              <a:solidFill>
                <a:prstClr val="white"/>
              </a:solidFill>
            </a:endParaRPr>
          </a:p>
        </p:txBody>
      </p:sp>
      <p:sp>
        <p:nvSpPr>
          <p:cNvPr id="8" name="Rectangle 7"/>
          <p:cNvSpPr/>
          <p:nvPr/>
        </p:nvSpPr>
        <p:spPr>
          <a:xfrm>
            <a:off x="8479873" y="2893924"/>
            <a:ext cx="1903955" cy="325319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marL="180000" indent="-180000" defTabSz="457200">
              <a:spcAft>
                <a:spcPts val="600"/>
              </a:spcAft>
              <a:buFont typeface="Arial"/>
              <a:buChar char="•"/>
            </a:pPr>
            <a:r>
              <a:rPr lang="en-US" sz="1400" dirty="0">
                <a:solidFill>
                  <a:prstClr val="white"/>
                </a:solidFill>
              </a:rPr>
              <a:t>Online</a:t>
            </a:r>
          </a:p>
          <a:p>
            <a:pPr marL="180000" indent="-180000" defTabSz="457200">
              <a:spcAft>
                <a:spcPts val="600"/>
              </a:spcAft>
              <a:buFont typeface="Arial"/>
              <a:buChar char="•"/>
            </a:pPr>
            <a:r>
              <a:rPr lang="en-US" sz="1400" dirty="0">
                <a:solidFill>
                  <a:prstClr val="white"/>
                </a:solidFill>
              </a:rPr>
              <a:t>Social media</a:t>
            </a:r>
          </a:p>
          <a:p>
            <a:pPr marL="180000" indent="-180000" defTabSz="457200">
              <a:spcAft>
                <a:spcPts val="600"/>
              </a:spcAft>
              <a:buFont typeface="Arial"/>
              <a:buChar char="•"/>
            </a:pPr>
            <a:r>
              <a:rPr lang="en-US" sz="1400" dirty="0">
                <a:solidFill>
                  <a:prstClr val="white"/>
                </a:solidFill>
              </a:rPr>
              <a:t>Discussion </a:t>
            </a:r>
            <a:r>
              <a:rPr lang="en-US" sz="1400" dirty="0">
                <a:solidFill>
                  <a:prstClr val="white"/>
                </a:solidFill>
              </a:rPr>
              <a:t>groups</a:t>
            </a:r>
            <a:endParaRPr lang="en-US" sz="1400" dirty="0">
              <a:solidFill>
                <a:prstClr val="white"/>
              </a:solidFill>
            </a:endParaRPr>
          </a:p>
          <a:p>
            <a:pPr marL="180000" indent="-180000" defTabSz="457200">
              <a:spcAft>
                <a:spcPts val="600"/>
              </a:spcAft>
              <a:buFont typeface="Arial"/>
              <a:buChar char="•"/>
            </a:pPr>
            <a:r>
              <a:rPr lang="en-US" sz="1400" dirty="0">
                <a:solidFill>
                  <a:prstClr val="white"/>
                </a:solidFill>
              </a:rPr>
              <a:t>Patient and public engagement </a:t>
            </a:r>
            <a:r>
              <a:rPr lang="en-US" sz="1400" dirty="0">
                <a:solidFill>
                  <a:prstClr val="white"/>
                </a:solidFill>
              </a:rPr>
              <a:t>forum</a:t>
            </a:r>
            <a:endParaRPr lang="en-US" sz="1400" dirty="0">
              <a:solidFill>
                <a:prstClr val="white"/>
              </a:solidFill>
            </a:endParaRPr>
          </a:p>
        </p:txBody>
      </p:sp>
      <p:sp>
        <p:nvSpPr>
          <p:cNvPr id="16" name="Rectangle 15"/>
          <p:cNvSpPr/>
          <p:nvPr/>
        </p:nvSpPr>
        <p:spPr>
          <a:xfrm>
            <a:off x="8477552" y="2489884"/>
            <a:ext cx="1906276" cy="71813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ctr"/>
          <a:lstStyle/>
          <a:p>
            <a:pPr defTabSz="457200"/>
            <a:r>
              <a:rPr lang="en-US" sz="1600" b="1" dirty="0">
                <a:solidFill>
                  <a:prstClr val="white"/>
                </a:solidFill>
              </a:rPr>
              <a:t>Consultation</a:t>
            </a:r>
          </a:p>
          <a:p>
            <a:pPr defTabSz="457200"/>
            <a:r>
              <a:rPr lang="en-US" sz="1600" b="1" dirty="0">
                <a:solidFill>
                  <a:prstClr val="white"/>
                </a:solidFill>
              </a:rPr>
              <a:t>phase 2</a:t>
            </a:r>
            <a:endParaRPr lang="en-US" sz="1600" b="1" dirty="0">
              <a:solidFill>
                <a:prstClr val="white"/>
              </a:solidFill>
            </a:endParaRPr>
          </a:p>
        </p:txBody>
      </p:sp>
      <p:grpSp>
        <p:nvGrpSpPr>
          <p:cNvPr id="4" name="Group 3"/>
          <p:cNvGrpSpPr/>
          <p:nvPr/>
        </p:nvGrpSpPr>
        <p:grpSpPr>
          <a:xfrm>
            <a:off x="6631622" y="2489886"/>
            <a:ext cx="1684290" cy="3657234"/>
            <a:chOff x="2899829" y="4522918"/>
            <a:chExt cx="1684290" cy="3327534"/>
          </a:xfrm>
        </p:grpSpPr>
        <p:sp>
          <p:nvSpPr>
            <p:cNvPr id="9" name="Rectangle 8"/>
            <p:cNvSpPr/>
            <p:nvPr/>
          </p:nvSpPr>
          <p:spPr>
            <a:xfrm>
              <a:off x="2899829" y="4890532"/>
              <a:ext cx="1684290" cy="2959920"/>
            </a:xfrm>
            <a:prstGeom prst="rect">
              <a:avLst/>
            </a:prstGeom>
            <a:solidFill>
              <a:schemeClr val="tx2">
                <a:alpha val="76000"/>
              </a:schemeClr>
            </a:solidFill>
            <a:ln>
              <a:noFill/>
            </a:ln>
            <a:effectLst/>
          </p:spPr>
          <p:style>
            <a:lnRef idx="1">
              <a:schemeClr val="accent1"/>
            </a:lnRef>
            <a:fillRef idx="3">
              <a:schemeClr val="accent1"/>
            </a:fillRef>
            <a:effectRef idx="2">
              <a:schemeClr val="accent1"/>
            </a:effectRef>
            <a:fontRef idx="minor">
              <a:schemeClr val="lt1"/>
            </a:fontRef>
          </p:style>
          <p:txBody>
            <a:bodyPr lIns="180000" rIns="144000" rtlCol="0" anchor="t"/>
            <a:lstStyle/>
            <a:p>
              <a:pPr marL="180000" indent="-180000" defTabSz="457200">
                <a:spcAft>
                  <a:spcPts val="600"/>
                </a:spcAft>
                <a:buFont typeface="Arial"/>
                <a:buChar char="•"/>
              </a:pPr>
              <a:endParaRPr lang="en-US" sz="1400" dirty="0">
                <a:solidFill>
                  <a:prstClr val="white"/>
                </a:solidFill>
              </a:endParaRPr>
            </a:p>
            <a:p>
              <a:pPr marL="180000" indent="-180000" defTabSz="457200">
                <a:spcAft>
                  <a:spcPts val="600"/>
                </a:spcAft>
                <a:buFont typeface="Arial"/>
                <a:buChar char="•"/>
              </a:pPr>
              <a:r>
                <a:rPr lang="en-US" sz="1400" dirty="0">
                  <a:solidFill>
                    <a:prstClr val="white"/>
                  </a:solidFill>
                </a:rPr>
                <a:t>New </a:t>
              </a:r>
              <a:r>
                <a:rPr lang="en-US" sz="1400" dirty="0">
                  <a:solidFill>
                    <a:prstClr val="white"/>
                  </a:solidFill>
                </a:rPr>
                <a:t>elements</a:t>
              </a:r>
            </a:p>
            <a:p>
              <a:pPr marL="180000" indent="-180000" defTabSz="457200">
                <a:spcAft>
                  <a:spcPts val="600"/>
                </a:spcAft>
                <a:buFont typeface="Arial"/>
                <a:buChar char="•"/>
              </a:pPr>
              <a:r>
                <a:rPr lang="en-US" sz="1400" dirty="0">
                  <a:solidFill>
                    <a:prstClr val="white"/>
                  </a:solidFill>
                </a:rPr>
                <a:t>Four themes </a:t>
              </a:r>
              <a:endParaRPr lang="en-US" sz="1400" dirty="0">
                <a:solidFill>
                  <a:prstClr val="white"/>
                </a:solidFill>
              </a:endParaRPr>
            </a:p>
            <a:p>
              <a:pPr marL="180000" indent="-180000" defTabSz="457200">
                <a:spcAft>
                  <a:spcPts val="600"/>
                </a:spcAft>
                <a:buFont typeface="Arial"/>
                <a:buChar char="•"/>
              </a:pPr>
              <a:r>
                <a:rPr lang="en-US" sz="1400" dirty="0">
                  <a:solidFill>
                    <a:prstClr val="white"/>
                  </a:solidFill>
                </a:rPr>
                <a:t>Focus </a:t>
              </a:r>
              <a:r>
                <a:rPr lang="en-US" sz="1400" dirty="0">
                  <a:solidFill>
                    <a:prstClr val="white"/>
                  </a:solidFill>
                </a:rPr>
                <a:t>on key areas</a:t>
              </a:r>
            </a:p>
          </p:txBody>
        </p:sp>
        <p:sp>
          <p:nvSpPr>
            <p:cNvPr id="13" name="Rectangle 12"/>
            <p:cNvSpPr/>
            <p:nvPr/>
          </p:nvSpPr>
          <p:spPr>
            <a:xfrm>
              <a:off x="2899829" y="4522918"/>
              <a:ext cx="1684290" cy="65339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80000" rIns="72000" rtlCol="0" anchor="ctr"/>
            <a:lstStyle/>
            <a:p>
              <a:pPr defTabSz="457200"/>
              <a:r>
                <a:rPr lang="en-US" sz="1600" b="1" dirty="0">
                  <a:solidFill>
                    <a:prstClr val="white"/>
                  </a:solidFill>
                </a:rPr>
                <a:t>Draft</a:t>
              </a:r>
            </a:p>
            <a:p>
              <a:pPr defTabSz="457200"/>
              <a:r>
                <a:rPr lang="en-US" sz="1600" b="1" dirty="0">
                  <a:solidFill>
                    <a:prstClr val="white"/>
                  </a:solidFill>
                </a:rPr>
                <a:t>revised </a:t>
              </a:r>
              <a:r>
                <a:rPr lang="en-US" sz="1600" b="1" dirty="0">
                  <a:solidFill>
                    <a:prstClr val="white"/>
                  </a:solidFill>
                </a:rPr>
                <a:t>Code</a:t>
              </a:r>
            </a:p>
          </p:txBody>
        </p:sp>
      </p:grpSp>
      <p:pic>
        <p:nvPicPr>
          <p:cNvPr id="18" name="Picture 17" descr="Front cover 4.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2026" y="4390678"/>
            <a:ext cx="1250942" cy="156289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9" name="Picture 18"/>
          <p:cNvPicPr>
            <a:picLocks noChangeAspect="1"/>
          </p:cNvPicPr>
          <p:nvPr/>
        </p:nvPicPr>
        <p:blipFill>
          <a:blip r:embed="rId2"/>
          <a:stretch>
            <a:fillRect/>
          </a:stretch>
        </p:blipFill>
        <p:spPr>
          <a:xfrm>
            <a:off x="4066740" y="4262174"/>
            <a:ext cx="228600" cy="381000"/>
          </a:xfrm>
          <a:prstGeom prst="rect">
            <a:avLst/>
          </a:prstGeom>
        </p:spPr>
      </p:pic>
      <p:pic>
        <p:nvPicPr>
          <p:cNvPr id="20" name="Picture 19"/>
          <p:cNvPicPr>
            <a:picLocks noChangeAspect="1"/>
          </p:cNvPicPr>
          <p:nvPr/>
        </p:nvPicPr>
        <p:blipFill>
          <a:blip r:embed="rId2"/>
          <a:stretch>
            <a:fillRect/>
          </a:stretch>
        </p:blipFill>
        <p:spPr>
          <a:xfrm>
            <a:off x="6532762" y="4262174"/>
            <a:ext cx="228600" cy="381000"/>
          </a:xfrm>
          <a:prstGeom prst="rect">
            <a:avLst/>
          </a:prstGeom>
        </p:spPr>
      </p:pic>
      <p:pic>
        <p:nvPicPr>
          <p:cNvPr id="21" name="Picture 20"/>
          <p:cNvPicPr>
            <a:picLocks noChangeAspect="1"/>
          </p:cNvPicPr>
          <p:nvPr/>
        </p:nvPicPr>
        <p:blipFill>
          <a:blip r:embed="rId2"/>
          <a:stretch>
            <a:fillRect/>
          </a:stretch>
        </p:blipFill>
        <p:spPr>
          <a:xfrm>
            <a:off x="6304162" y="4262174"/>
            <a:ext cx="228600" cy="381000"/>
          </a:xfrm>
          <a:prstGeom prst="rect">
            <a:avLst/>
          </a:prstGeom>
        </p:spPr>
      </p:pic>
      <p:pic>
        <p:nvPicPr>
          <p:cNvPr id="24" name="Picture 23"/>
          <p:cNvPicPr>
            <a:picLocks noChangeAspect="1"/>
          </p:cNvPicPr>
          <p:nvPr/>
        </p:nvPicPr>
        <p:blipFill>
          <a:blip r:embed="rId2"/>
          <a:stretch>
            <a:fillRect/>
          </a:stretch>
        </p:blipFill>
        <p:spPr>
          <a:xfrm>
            <a:off x="8312453" y="4262174"/>
            <a:ext cx="228600" cy="381000"/>
          </a:xfrm>
          <a:prstGeom prst="rect">
            <a:avLst/>
          </a:prstGeom>
        </p:spPr>
      </p:pic>
      <p:pic>
        <p:nvPicPr>
          <p:cNvPr id="25" name="Picture 24"/>
          <p:cNvPicPr>
            <a:picLocks noChangeAspect="1"/>
          </p:cNvPicPr>
          <p:nvPr/>
        </p:nvPicPr>
        <p:blipFill>
          <a:blip r:embed="rId2"/>
          <a:stretch>
            <a:fillRect/>
          </a:stretch>
        </p:blipFill>
        <p:spPr>
          <a:xfrm>
            <a:off x="8083853" y="4262174"/>
            <a:ext cx="228600" cy="381000"/>
          </a:xfrm>
          <a:prstGeom prst="rect">
            <a:avLst/>
          </a:prstGeom>
        </p:spPr>
      </p:pic>
    </p:spTree>
    <p:extLst>
      <p:ext uri="{BB962C8B-B14F-4D97-AF65-F5344CB8AC3E}">
        <p14:creationId xmlns:p14="http://schemas.microsoft.com/office/powerpoint/2010/main" val="38034398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4895" y="1320800"/>
            <a:ext cx="7749781" cy="2111024"/>
          </a:xfrm>
        </p:spPr>
        <p:txBody>
          <a:bodyPr>
            <a:noAutofit/>
          </a:bodyPr>
          <a:lstStyle/>
          <a:p>
            <a:r>
              <a:rPr lang="en-US" dirty="0" smtClean="0">
                <a:solidFill>
                  <a:srgbClr val="FF0000"/>
                </a:solidFill>
              </a:rPr>
              <a:t>Independent Professional Advocacy:</a:t>
            </a:r>
            <a:br>
              <a:rPr lang="en-US" dirty="0" smtClean="0">
                <a:solidFill>
                  <a:srgbClr val="FF0000"/>
                </a:solidFill>
              </a:rPr>
            </a:br>
            <a:r>
              <a:rPr lang="en-US" dirty="0" smtClean="0">
                <a:solidFill>
                  <a:srgbClr val="FF0000"/>
                </a:solidFill>
              </a:rPr>
              <a:t>IPA Level 3 QCF</a:t>
            </a:r>
            <a:endParaRPr lang="en-US" dirty="0">
              <a:solidFill>
                <a:srgbClr val="FF0000"/>
              </a:solidFill>
            </a:endParaRPr>
          </a:p>
        </p:txBody>
      </p:sp>
      <p:sp>
        <p:nvSpPr>
          <p:cNvPr id="3" name="Slide Number Placeholder 2"/>
          <p:cNvSpPr>
            <a:spLocks noGrp="1"/>
          </p:cNvSpPr>
          <p:nvPr>
            <p:ph type="sldNum" sz="quarter" idx="11"/>
          </p:nvPr>
        </p:nvSpPr>
        <p:spPr>
          <a:xfrm flipH="1">
            <a:off x="11685032" y="6675757"/>
            <a:ext cx="45719" cy="45719"/>
          </a:xfrm>
        </p:spPr>
        <p:txBody>
          <a:bodyPr/>
          <a:lstStyle/>
          <a:p>
            <a:endParaRPr lang="en-US" dirty="0"/>
          </a:p>
        </p:txBody>
      </p:sp>
    </p:spTree>
    <p:extLst>
      <p:ext uri="{BB962C8B-B14F-4D97-AF65-F5344CB8AC3E}">
        <p14:creationId xmlns:p14="http://schemas.microsoft.com/office/powerpoint/2010/main" val="12577560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Gower College Swansea</a:t>
            </a:r>
            <a:endParaRPr lang="en-GB" dirty="0"/>
          </a:p>
        </p:txBody>
      </p:sp>
      <p:sp>
        <p:nvSpPr>
          <p:cNvPr id="3" name="Content Placeholder 2"/>
          <p:cNvSpPr>
            <a:spLocks noGrp="1"/>
          </p:cNvSpPr>
          <p:nvPr>
            <p:ph idx="1"/>
          </p:nvPr>
        </p:nvSpPr>
        <p:spPr/>
        <p:txBody>
          <a:bodyPr/>
          <a:lstStyle/>
          <a:p>
            <a:endParaRPr lang="en-GB" dirty="0" smtClean="0"/>
          </a:p>
          <a:p>
            <a:r>
              <a:rPr lang="en-GB" b="1" dirty="0" smtClean="0"/>
              <a:t>Level 3 Diploma in Independent Advocacy (QCF)</a:t>
            </a:r>
          </a:p>
          <a:p>
            <a:r>
              <a:rPr lang="en-GB" dirty="0" smtClean="0"/>
              <a:t>Course Overview: </a:t>
            </a:r>
          </a:p>
          <a:p>
            <a:r>
              <a:rPr lang="en-GB" dirty="0" smtClean="0"/>
              <a:t>This qualification is for learners who work as Independent Advocates in either an employed or voluntary capacity. The qualification allows learners to learn, develop and practice the skills required for employment in an Independent Advocacy role.</a:t>
            </a:r>
          </a:p>
          <a:p>
            <a:endParaRPr lang="en-GB" dirty="0"/>
          </a:p>
        </p:txBody>
      </p:sp>
    </p:spTree>
    <p:extLst>
      <p:ext uri="{BB962C8B-B14F-4D97-AF65-F5344CB8AC3E}">
        <p14:creationId xmlns:p14="http://schemas.microsoft.com/office/powerpoint/2010/main" val="2499896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prstClr val="black"/>
                </a:solidFill>
              </a:rPr>
              <a:t>Gower College Swansea</a:t>
            </a:r>
            <a:endParaRPr lang="en-GB" dirty="0"/>
          </a:p>
        </p:txBody>
      </p:sp>
      <p:sp>
        <p:nvSpPr>
          <p:cNvPr id="3" name="Content Placeholder 2"/>
          <p:cNvSpPr>
            <a:spLocks noGrp="1"/>
          </p:cNvSpPr>
          <p:nvPr>
            <p:ph idx="1"/>
          </p:nvPr>
        </p:nvSpPr>
        <p:spPr/>
        <p:txBody>
          <a:bodyPr/>
          <a:lstStyle/>
          <a:p>
            <a:r>
              <a:rPr lang="en-GB" dirty="0" smtClean="0"/>
              <a:t>Entry Requirements: </a:t>
            </a:r>
          </a:p>
          <a:p>
            <a:r>
              <a:rPr lang="en-GB" dirty="0" smtClean="0"/>
              <a:t>This qualification is </a:t>
            </a:r>
            <a:r>
              <a:rPr lang="en-GB" dirty="0" err="1" smtClean="0"/>
              <a:t>avilable</a:t>
            </a:r>
            <a:r>
              <a:rPr lang="en-GB" dirty="0" smtClean="0"/>
              <a:t> to anyone who is capable of reaching the required standards and meeting the assessment criteria for the units in the setting in which they practice.  It has been developed free from any barriers that restrict access or progression </a:t>
            </a:r>
            <a:r>
              <a:rPr lang="en-GB" dirty="0" err="1" smtClean="0"/>
              <a:t>therby</a:t>
            </a:r>
            <a:r>
              <a:rPr lang="en-GB" dirty="0" smtClean="0"/>
              <a:t> promoting equal opportunities.</a:t>
            </a:r>
          </a:p>
          <a:p>
            <a:endParaRPr lang="en-GB" dirty="0"/>
          </a:p>
        </p:txBody>
      </p:sp>
    </p:spTree>
    <p:extLst>
      <p:ext uri="{BB962C8B-B14F-4D97-AF65-F5344CB8AC3E}">
        <p14:creationId xmlns:p14="http://schemas.microsoft.com/office/powerpoint/2010/main" val="2995721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prstClr val="black"/>
                </a:solidFill>
              </a:rPr>
              <a:t>Gower College Swansea</a:t>
            </a:r>
            <a:endParaRPr lang="en-GB" dirty="0"/>
          </a:p>
        </p:txBody>
      </p:sp>
      <p:sp>
        <p:nvSpPr>
          <p:cNvPr id="3" name="Content Placeholder 2"/>
          <p:cNvSpPr>
            <a:spLocks noGrp="1"/>
          </p:cNvSpPr>
          <p:nvPr>
            <p:ph idx="1"/>
          </p:nvPr>
        </p:nvSpPr>
        <p:spPr/>
        <p:txBody>
          <a:bodyPr/>
          <a:lstStyle/>
          <a:p>
            <a:r>
              <a:rPr lang="en-GB" dirty="0" smtClean="0"/>
              <a:t>Course Delivery: </a:t>
            </a:r>
          </a:p>
          <a:p>
            <a:r>
              <a:rPr lang="en-GB" b="1" dirty="0" smtClean="0"/>
              <a:t>Course Structure- 4 mandatory units</a:t>
            </a:r>
            <a:r>
              <a:rPr lang="en-GB" dirty="0" smtClean="0"/>
              <a:t/>
            </a:r>
            <a:br>
              <a:rPr lang="en-GB" dirty="0" smtClean="0"/>
            </a:br>
            <a:r>
              <a:rPr lang="en-GB" dirty="0" smtClean="0"/>
              <a:t> </a:t>
            </a:r>
            <a:br>
              <a:rPr lang="en-GB" dirty="0" smtClean="0"/>
            </a:br>
            <a:r>
              <a:rPr lang="en-GB" dirty="0" smtClean="0"/>
              <a:t>·        Purpose and principles of Independent Advocacy</a:t>
            </a:r>
            <a:br>
              <a:rPr lang="en-GB" dirty="0" smtClean="0"/>
            </a:br>
            <a:r>
              <a:rPr lang="en-GB" dirty="0" smtClean="0"/>
              <a:t>·        Providing Independent Advocacy Support</a:t>
            </a:r>
            <a:br>
              <a:rPr lang="en-GB" dirty="0" smtClean="0"/>
            </a:br>
            <a:r>
              <a:rPr lang="en-GB" dirty="0" smtClean="0"/>
              <a:t>·        Maintaining the Independent Advocacy relationship</a:t>
            </a:r>
            <a:br>
              <a:rPr lang="en-GB" dirty="0" smtClean="0"/>
            </a:br>
            <a:r>
              <a:rPr lang="en-GB" dirty="0" smtClean="0"/>
              <a:t>·        Understand the social context of Independent Advocacy</a:t>
            </a:r>
            <a:br>
              <a:rPr lang="en-GB" dirty="0" smtClean="0"/>
            </a:br>
            <a:r>
              <a:rPr lang="en-GB" dirty="0" smtClean="0"/>
              <a:t>         + 2 optional units up to 15 credits</a:t>
            </a:r>
            <a:br>
              <a:rPr lang="en-GB" dirty="0" smtClean="0"/>
            </a:br>
            <a:r>
              <a:rPr lang="en-GB" dirty="0" smtClean="0"/>
              <a:t> </a:t>
            </a:r>
          </a:p>
          <a:p>
            <a:endParaRPr lang="en-GB" dirty="0"/>
          </a:p>
        </p:txBody>
      </p:sp>
    </p:spTree>
    <p:extLst>
      <p:ext uri="{BB962C8B-B14F-4D97-AF65-F5344CB8AC3E}">
        <p14:creationId xmlns:p14="http://schemas.microsoft.com/office/powerpoint/2010/main" val="2856821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Gower College Swansea</a:t>
            </a:r>
            <a:endParaRPr lang="en-GB" dirty="0"/>
          </a:p>
        </p:txBody>
      </p:sp>
      <p:sp>
        <p:nvSpPr>
          <p:cNvPr id="3" name="Content Placeholder 2"/>
          <p:cNvSpPr>
            <a:spLocks noGrp="1"/>
          </p:cNvSpPr>
          <p:nvPr>
            <p:ph idx="1"/>
          </p:nvPr>
        </p:nvSpPr>
        <p:spPr/>
        <p:txBody>
          <a:bodyPr/>
          <a:lstStyle/>
          <a:p>
            <a:r>
              <a:rPr lang="en-GB" dirty="0" smtClean="0"/>
              <a:t>With the support of your assessor you will undertake work based assessments, observations, assignments, case studies, statements and work based evidence.</a:t>
            </a:r>
          </a:p>
          <a:p>
            <a:r>
              <a:rPr lang="en-GB" dirty="0" smtClean="0"/>
              <a:t>Progression Opportunities: </a:t>
            </a:r>
          </a:p>
          <a:p>
            <a:r>
              <a:rPr lang="en-GB" dirty="0" smtClean="0"/>
              <a:t>Advice &amp; Guidance level 3-4</a:t>
            </a:r>
            <a:br>
              <a:rPr lang="en-GB" dirty="0" smtClean="0"/>
            </a:br>
            <a:r>
              <a:rPr lang="en-GB" dirty="0" smtClean="0"/>
              <a:t>Up to 70% funding available. Eligibility criteria applies.</a:t>
            </a:r>
          </a:p>
          <a:p>
            <a:r>
              <a:rPr lang="en-GB" dirty="0" smtClean="0"/>
              <a:t>Contact: </a:t>
            </a:r>
          </a:p>
          <a:p>
            <a:r>
              <a:rPr lang="en-GB" dirty="0" smtClean="0"/>
              <a:t>01792 284400</a:t>
            </a:r>
          </a:p>
          <a:p>
            <a:endParaRPr lang="en-GB" dirty="0"/>
          </a:p>
        </p:txBody>
      </p:sp>
    </p:spTree>
    <p:extLst>
      <p:ext uri="{BB962C8B-B14F-4D97-AF65-F5344CB8AC3E}">
        <p14:creationId xmlns:p14="http://schemas.microsoft.com/office/powerpoint/2010/main" val="4031486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QPM: Recognising quality I independent advocacy (2014)</a:t>
            </a:r>
            <a:endParaRPr lang="en-GB" dirty="0"/>
          </a:p>
        </p:txBody>
      </p:sp>
      <p:sp>
        <p:nvSpPr>
          <p:cNvPr id="3" name="Content Placeholder 2"/>
          <p:cNvSpPr>
            <a:spLocks noGrp="1"/>
          </p:cNvSpPr>
          <p:nvPr>
            <p:ph idx="1"/>
          </p:nvPr>
        </p:nvSpPr>
        <p:spPr/>
        <p:txBody>
          <a:bodyPr/>
          <a:lstStyle/>
          <a:p>
            <a:r>
              <a:rPr lang="en-GB" dirty="0" smtClean="0"/>
              <a:t>Advocacy Charter</a:t>
            </a:r>
          </a:p>
          <a:p>
            <a:r>
              <a:rPr lang="en-GB" dirty="0" smtClean="0"/>
              <a:t>Advocacy Codes of Practice</a:t>
            </a:r>
            <a:endParaRPr lang="en-GB" dirty="0"/>
          </a:p>
        </p:txBody>
      </p:sp>
      <p:sp>
        <p:nvSpPr>
          <p:cNvPr id="4" name="TextBox 3"/>
          <p:cNvSpPr txBox="1"/>
          <p:nvPr/>
        </p:nvSpPr>
        <p:spPr>
          <a:xfrm>
            <a:off x="8600303" y="6005384"/>
            <a:ext cx="2603156" cy="369332"/>
          </a:xfrm>
          <a:prstGeom prst="rect">
            <a:avLst/>
          </a:prstGeom>
          <a:noFill/>
        </p:spPr>
        <p:txBody>
          <a:bodyPr wrap="square" rtlCol="0">
            <a:spAutoFit/>
          </a:bodyPr>
          <a:lstStyle/>
          <a:p>
            <a:r>
              <a:rPr lang="en-GB" dirty="0" smtClean="0"/>
              <a:t>(Quality Advocacy, 2014)</a:t>
            </a:r>
            <a:endParaRPr lang="en-GB" dirty="0"/>
          </a:p>
        </p:txBody>
      </p:sp>
    </p:spTree>
    <p:extLst>
      <p:ext uri="{BB962C8B-B14F-4D97-AF65-F5344CB8AC3E}">
        <p14:creationId xmlns:p14="http://schemas.microsoft.com/office/powerpoint/2010/main" val="345637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a:t>
            </a:r>
            <a:br>
              <a:rPr lang="en-GB" dirty="0" smtClean="0"/>
            </a:br>
            <a:endParaRPr lang="en-GB" dirty="0"/>
          </a:p>
        </p:txBody>
      </p:sp>
      <p:sp>
        <p:nvSpPr>
          <p:cNvPr id="3" name="Content Placeholder 2"/>
          <p:cNvSpPr>
            <a:spLocks noGrp="1"/>
          </p:cNvSpPr>
          <p:nvPr>
            <p:ph idx="1"/>
          </p:nvPr>
        </p:nvSpPr>
        <p:spPr/>
        <p:txBody>
          <a:bodyPr/>
          <a:lstStyle/>
          <a:p>
            <a:r>
              <a:rPr lang="en-GB" dirty="0" smtClean="0"/>
              <a:t>The Advocacy Charter was published in July 2002 by Action for Advocacy </a:t>
            </a:r>
          </a:p>
          <a:p>
            <a:r>
              <a:rPr lang="en-GB" dirty="0" smtClean="0"/>
              <a:t>and set out to define and promote key advocacy principles. The Charter provides advocacy </a:t>
            </a:r>
          </a:p>
          <a:p>
            <a:r>
              <a:rPr lang="en-GB" dirty="0" smtClean="0"/>
              <a:t>schemes and others with a vehicle for both explaining what advocacy is and outlining a common vision of what constitutes effective advocacy. The Advocacy Charter principles and the Code of Practice have been revised in 2014 , by Empowerment Matters CIC and the National Development Team for Inclusion (</a:t>
            </a:r>
            <a:r>
              <a:rPr lang="en-GB" dirty="0" err="1" smtClean="0"/>
              <a:t>NDTi</a:t>
            </a:r>
            <a:r>
              <a:rPr lang="en-GB" dirty="0" smtClean="0"/>
              <a:t>), to reflect changes in legislation as well as developments in advocacy practice.</a:t>
            </a:r>
          </a:p>
          <a:p>
            <a:endParaRPr lang="en-GB" dirty="0"/>
          </a:p>
        </p:txBody>
      </p:sp>
    </p:spTree>
    <p:extLst>
      <p:ext uri="{BB962C8B-B14F-4D97-AF65-F5344CB8AC3E}">
        <p14:creationId xmlns:p14="http://schemas.microsoft.com/office/powerpoint/2010/main" val="1744218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Code of Practice?</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The Code of Practice is a set of guidelines for advocates and their managers, aimed at providing clarity, support and boundaries for their practice. It is also a guide for commissioners of advocacy services that outlines the expectations and purpose of the role and what clients as well as commissioners should expect from the delivery of the service. </a:t>
            </a:r>
          </a:p>
          <a:p>
            <a:r>
              <a:rPr lang="en-GB" dirty="0" smtClean="0">
                <a:effectLst/>
                <a:latin typeface="Arial" panose="020B0604020202020204" pitchFamily="34" charset="0"/>
              </a:rPr>
              <a:t>The Code provides a clear description of what is and is not expected of an advocate in their day–to–day work with clients</a:t>
            </a:r>
          </a:p>
          <a:p>
            <a:pPr marL="0" indent="0">
              <a:buNone/>
            </a:pPr>
            <a:endParaRPr lang="en-GB" dirty="0" smtClean="0">
              <a:effectLst/>
              <a:latin typeface="Arial" panose="020B0604020202020204" pitchFamily="34" charset="0"/>
            </a:endParaRPr>
          </a:p>
        </p:txBody>
      </p:sp>
    </p:spTree>
    <p:extLst>
      <p:ext uri="{BB962C8B-B14F-4D97-AF65-F5344CB8AC3E}">
        <p14:creationId xmlns:p14="http://schemas.microsoft.com/office/powerpoint/2010/main" val="207516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effective Code of Practice can:</a:t>
            </a:r>
            <a:endParaRPr lang="en-GB" dirty="0"/>
          </a:p>
        </p:txBody>
      </p:sp>
      <p:sp>
        <p:nvSpPr>
          <p:cNvPr id="3" name="Content Placeholder 2"/>
          <p:cNvSpPr>
            <a:spLocks noGrp="1"/>
          </p:cNvSpPr>
          <p:nvPr>
            <p:ph idx="1"/>
          </p:nvPr>
        </p:nvSpPr>
        <p:spPr/>
        <p:txBody>
          <a:bodyPr>
            <a:normAutofit lnSpcReduction="10000"/>
          </a:bodyPr>
          <a:lstStyle/>
          <a:p>
            <a:r>
              <a:rPr lang="en-GB" dirty="0"/>
              <a:t>Offer guidance to advocates in their role </a:t>
            </a:r>
          </a:p>
          <a:p>
            <a:r>
              <a:rPr lang="en-GB" dirty="0"/>
              <a:t>Inform </a:t>
            </a:r>
            <a:r>
              <a:rPr lang="en-GB" dirty="0" smtClean="0"/>
              <a:t>clients of </a:t>
            </a:r>
            <a:r>
              <a:rPr lang="en-GB" dirty="0"/>
              <a:t>what they can realistically expect from their </a:t>
            </a:r>
            <a:r>
              <a:rPr lang="en-GB" dirty="0" smtClean="0"/>
              <a:t>advocate/advocacy </a:t>
            </a:r>
            <a:r>
              <a:rPr lang="en-GB" dirty="0"/>
              <a:t>service</a:t>
            </a:r>
          </a:p>
          <a:p>
            <a:r>
              <a:rPr lang="en-GB" dirty="0"/>
              <a:t>Educate </a:t>
            </a:r>
            <a:r>
              <a:rPr lang="en-GB" dirty="0" smtClean="0"/>
              <a:t>health</a:t>
            </a:r>
            <a:r>
              <a:rPr lang="en-GB" dirty="0"/>
              <a:t>, social care, third and private sector </a:t>
            </a:r>
            <a:r>
              <a:rPr lang="en-GB" dirty="0" smtClean="0"/>
              <a:t>services , </a:t>
            </a:r>
            <a:r>
              <a:rPr lang="en-GB" dirty="0"/>
              <a:t>commissioners </a:t>
            </a:r>
            <a:r>
              <a:rPr lang="en-GB" dirty="0" smtClean="0"/>
              <a:t>and </a:t>
            </a:r>
            <a:r>
              <a:rPr lang="en-GB" dirty="0"/>
              <a:t>others about the scope and limitations of the advocate’s role </a:t>
            </a:r>
          </a:p>
          <a:p>
            <a:r>
              <a:rPr lang="en-GB" dirty="0"/>
              <a:t>Help to develop a better understanding of the training, supervision and </a:t>
            </a:r>
          </a:p>
          <a:p>
            <a:r>
              <a:rPr lang="en-GB" dirty="0"/>
              <a:t>support needs of </a:t>
            </a:r>
            <a:r>
              <a:rPr lang="en-GB" dirty="0" smtClean="0"/>
              <a:t>advocates</a:t>
            </a:r>
            <a:endParaRPr lang="en-GB" dirty="0"/>
          </a:p>
          <a:p>
            <a:r>
              <a:rPr lang="en-GB" dirty="0"/>
              <a:t>Raise awareness of the need for and benefits of independent advocacy for </a:t>
            </a:r>
            <a:r>
              <a:rPr lang="en-GB" dirty="0" smtClean="0"/>
              <a:t>vulnerable </a:t>
            </a:r>
            <a:r>
              <a:rPr lang="en-GB" dirty="0"/>
              <a:t>people </a:t>
            </a:r>
          </a:p>
          <a:p>
            <a:endParaRPr lang="en-GB" dirty="0"/>
          </a:p>
        </p:txBody>
      </p:sp>
    </p:spTree>
    <p:extLst>
      <p:ext uri="{BB962C8B-B14F-4D97-AF65-F5344CB8AC3E}">
        <p14:creationId xmlns:p14="http://schemas.microsoft.com/office/powerpoint/2010/main" val="3601135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 of A</a:t>
            </a:r>
            <a:r>
              <a:rPr lang="en-GB" dirty="0" smtClean="0"/>
              <a:t>dvocacy</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Advocacy is taking action to help people say what they want, secure their rights, </a:t>
            </a:r>
          </a:p>
          <a:p>
            <a:r>
              <a:rPr lang="en-GB" dirty="0"/>
              <a:t>represent their interests and obtain services they need. </a:t>
            </a:r>
            <a:endParaRPr lang="en-GB" dirty="0" smtClean="0"/>
          </a:p>
          <a:p>
            <a:r>
              <a:rPr lang="en-GB" dirty="0" smtClean="0"/>
              <a:t>Advocates </a:t>
            </a:r>
            <a:r>
              <a:rPr lang="en-GB" dirty="0"/>
              <a:t>and advocacy </a:t>
            </a:r>
            <a:r>
              <a:rPr lang="en-GB" dirty="0" smtClean="0"/>
              <a:t>providers </a:t>
            </a:r>
            <a:r>
              <a:rPr lang="en-GB" dirty="0"/>
              <a:t>work in partnership with the people they support and take their side. </a:t>
            </a:r>
          </a:p>
          <a:p>
            <a:r>
              <a:rPr lang="en-GB" dirty="0"/>
              <a:t>Advocacy </a:t>
            </a:r>
            <a:r>
              <a:rPr lang="en-GB" dirty="0" smtClean="0"/>
              <a:t>promotes </a:t>
            </a:r>
            <a:r>
              <a:rPr lang="en-GB" dirty="0"/>
              <a:t>social inclusion, equality and social </a:t>
            </a:r>
            <a:r>
              <a:rPr lang="en-GB" dirty="0" smtClean="0"/>
              <a:t>justice</a:t>
            </a:r>
            <a:endParaRPr lang="en-GB" dirty="0"/>
          </a:p>
        </p:txBody>
      </p:sp>
    </p:spTree>
    <p:extLst>
      <p:ext uri="{BB962C8B-B14F-4D97-AF65-F5344CB8AC3E}">
        <p14:creationId xmlns:p14="http://schemas.microsoft.com/office/powerpoint/2010/main" val="1010799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 of </a:t>
            </a:r>
            <a:r>
              <a:rPr lang="en-GB" dirty="0" smtClean="0"/>
              <a:t>non-instructed </a:t>
            </a:r>
            <a:r>
              <a:rPr lang="en-GB" dirty="0"/>
              <a:t>advocacy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Non-instructed </a:t>
            </a:r>
            <a:r>
              <a:rPr lang="en-GB" dirty="0"/>
              <a:t>advocacy takes place when a person lacks the capacity to instruct </a:t>
            </a:r>
            <a:r>
              <a:rPr lang="en-GB" dirty="0" smtClean="0"/>
              <a:t>an advocate</a:t>
            </a:r>
          </a:p>
          <a:p>
            <a:r>
              <a:rPr lang="en-GB" dirty="0"/>
              <a:t>The </a:t>
            </a:r>
            <a:r>
              <a:rPr lang="en-GB" dirty="0" smtClean="0"/>
              <a:t>non-instructed </a:t>
            </a:r>
            <a:r>
              <a:rPr lang="en-GB" dirty="0"/>
              <a:t>advocate seeks to uphold the person’s rights; </a:t>
            </a:r>
            <a:r>
              <a:rPr lang="en-GB" dirty="0" smtClean="0"/>
              <a:t>ensure </a:t>
            </a:r>
            <a:r>
              <a:rPr lang="en-GB" dirty="0"/>
              <a:t>fair and </a:t>
            </a:r>
            <a:r>
              <a:rPr lang="en-GB" dirty="0" smtClean="0"/>
              <a:t>equal </a:t>
            </a:r>
            <a:r>
              <a:rPr lang="en-GB" dirty="0"/>
              <a:t>treatment and access to services; and make certain that decisions are taken </a:t>
            </a:r>
          </a:p>
          <a:p>
            <a:r>
              <a:rPr lang="en-GB" dirty="0"/>
              <a:t>with due consideration for all relevant factors which must include the person’s </a:t>
            </a:r>
          </a:p>
          <a:p>
            <a:r>
              <a:rPr lang="en-GB" dirty="0"/>
              <a:t>unique preferences and perspectives.</a:t>
            </a:r>
          </a:p>
          <a:p>
            <a:endParaRPr lang="en-GB" dirty="0"/>
          </a:p>
          <a:p>
            <a:endParaRPr lang="en-GB" dirty="0"/>
          </a:p>
        </p:txBody>
      </p:sp>
    </p:spTree>
    <p:extLst>
      <p:ext uri="{BB962C8B-B14F-4D97-AF65-F5344CB8AC3E}">
        <p14:creationId xmlns:p14="http://schemas.microsoft.com/office/powerpoint/2010/main" val="2352803057"/>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NMC">
  <a:themeElements>
    <a:clrScheme name="Custom 4">
      <a:dk1>
        <a:srgbClr val="00334C"/>
      </a:dk1>
      <a:lt1>
        <a:sysClr val="window" lastClr="FFFFFF"/>
      </a:lt1>
      <a:dk2>
        <a:srgbClr val="666D70"/>
      </a:dk2>
      <a:lt2>
        <a:srgbClr val="FFFFFF"/>
      </a:lt2>
      <a:accent1>
        <a:srgbClr val="00B7C6"/>
      </a:accent1>
      <a:accent2>
        <a:srgbClr val="6773B6"/>
      </a:accent2>
      <a:accent3>
        <a:srgbClr val="D10074"/>
      </a:accent3>
      <a:accent4>
        <a:srgbClr val="F27334"/>
      </a:accent4>
      <a:accent5>
        <a:srgbClr val="56AA1C"/>
      </a:accent5>
      <a:accent6>
        <a:srgbClr val="F79646"/>
      </a:accent6>
      <a:hlink>
        <a:srgbClr val="1D42B4"/>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NMC">
  <a:themeElements>
    <a:clrScheme name="Custom 4">
      <a:dk1>
        <a:srgbClr val="00334C"/>
      </a:dk1>
      <a:lt1>
        <a:sysClr val="window" lastClr="FFFFFF"/>
      </a:lt1>
      <a:dk2>
        <a:srgbClr val="666D70"/>
      </a:dk2>
      <a:lt2>
        <a:srgbClr val="FFFFFF"/>
      </a:lt2>
      <a:accent1>
        <a:srgbClr val="00B7C6"/>
      </a:accent1>
      <a:accent2>
        <a:srgbClr val="6773B6"/>
      </a:accent2>
      <a:accent3>
        <a:srgbClr val="D10074"/>
      </a:accent3>
      <a:accent4>
        <a:srgbClr val="F27334"/>
      </a:accent4>
      <a:accent5>
        <a:srgbClr val="56AA1C"/>
      </a:accent5>
      <a:accent6>
        <a:srgbClr val="F79646"/>
      </a:accent6>
      <a:hlink>
        <a:srgbClr val="1D42B4"/>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NMC">
  <a:themeElements>
    <a:clrScheme name="Custom 4">
      <a:dk1>
        <a:srgbClr val="00334C"/>
      </a:dk1>
      <a:lt1>
        <a:sysClr val="window" lastClr="FFFFFF"/>
      </a:lt1>
      <a:dk2>
        <a:srgbClr val="666D70"/>
      </a:dk2>
      <a:lt2>
        <a:srgbClr val="FFFFFF"/>
      </a:lt2>
      <a:accent1>
        <a:srgbClr val="00B7C6"/>
      </a:accent1>
      <a:accent2>
        <a:srgbClr val="6773B6"/>
      </a:accent2>
      <a:accent3>
        <a:srgbClr val="D10074"/>
      </a:accent3>
      <a:accent4>
        <a:srgbClr val="F27334"/>
      </a:accent4>
      <a:accent5>
        <a:srgbClr val="56AA1C"/>
      </a:accent5>
      <a:accent6>
        <a:srgbClr val="F79646"/>
      </a:accent6>
      <a:hlink>
        <a:srgbClr val="1D42B4"/>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3_NMC">
  <a:themeElements>
    <a:clrScheme name="Custom 4">
      <a:dk1>
        <a:srgbClr val="00334C"/>
      </a:dk1>
      <a:lt1>
        <a:sysClr val="window" lastClr="FFFFFF"/>
      </a:lt1>
      <a:dk2>
        <a:srgbClr val="666D70"/>
      </a:dk2>
      <a:lt2>
        <a:srgbClr val="FFFFFF"/>
      </a:lt2>
      <a:accent1>
        <a:srgbClr val="00B7C6"/>
      </a:accent1>
      <a:accent2>
        <a:srgbClr val="6773B6"/>
      </a:accent2>
      <a:accent3>
        <a:srgbClr val="D10074"/>
      </a:accent3>
      <a:accent4>
        <a:srgbClr val="F27334"/>
      </a:accent4>
      <a:accent5>
        <a:srgbClr val="56AA1C"/>
      </a:accent5>
      <a:accent6>
        <a:srgbClr val="F79646"/>
      </a:accent6>
      <a:hlink>
        <a:srgbClr val="1D42B4"/>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4_NMC">
  <a:themeElements>
    <a:clrScheme name="Custom 4">
      <a:dk1>
        <a:srgbClr val="00334C"/>
      </a:dk1>
      <a:lt1>
        <a:sysClr val="window" lastClr="FFFFFF"/>
      </a:lt1>
      <a:dk2>
        <a:srgbClr val="666D70"/>
      </a:dk2>
      <a:lt2>
        <a:srgbClr val="FFFFFF"/>
      </a:lt2>
      <a:accent1>
        <a:srgbClr val="00B7C6"/>
      </a:accent1>
      <a:accent2>
        <a:srgbClr val="6773B6"/>
      </a:accent2>
      <a:accent3>
        <a:srgbClr val="D10074"/>
      </a:accent3>
      <a:accent4>
        <a:srgbClr val="F27334"/>
      </a:accent4>
      <a:accent5>
        <a:srgbClr val="56AA1C"/>
      </a:accent5>
      <a:accent6>
        <a:srgbClr val="F79646"/>
      </a:accent6>
      <a:hlink>
        <a:srgbClr val="1D42B4"/>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0</TotalTime>
  <Words>721</Words>
  <Application>Microsoft Office PowerPoint</Application>
  <PresentationFormat>Widescreen</PresentationFormat>
  <Paragraphs>119</Paragraphs>
  <Slides>17</Slides>
  <Notes>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17</vt:i4>
      </vt:variant>
    </vt:vector>
  </HeadingPairs>
  <TitlesOfParts>
    <vt:vector size="28" baseType="lpstr">
      <vt:lpstr>Arial</vt:lpstr>
      <vt:lpstr>Century Gothic</vt:lpstr>
      <vt:lpstr>Georgia</vt:lpstr>
      <vt:lpstr>Lucida Grande</vt:lpstr>
      <vt:lpstr>Wingdings 3</vt:lpstr>
      <vt:lpstr>NMC</vt:lpstr>
      <vt:lpstr>1_NMC</vt:lpstr>
      <vt:lpstr>2_NMC</vt:lpstr>
      <vt:lpstr>3_NMC</vt:lpstr>
      <vt:lpstr>4_NMC</vt:lpstr>
      <vt:lpstr>Ion Boardroom</vt:lpstr>
      <vt:lpstr>ECAY500: Professional Practice in Advocacy </vt:lpstr>
      <vt:lpstr>Examples of Professionalisation in  Health &amp; Social care</vt:lpstr>
      <vt:lpstr>A word from Jackie Smith</vt:lpstr>
      <vt:lpstr>One Code, four themes</vt:lpstr>
      <vt:lpstr>One Code: reflecting both organisational priorities and professional practice </vt:lpstr>
      <vt:lpstr>The Code Developed in collaboration</vt:lpstr>
      <vt:lpstr>Independent Professional Advocacy: IPA Level 3 QCF</vt:lpstr>
      <vt:lpstr>Gower College Swansea</vt:lpstr>
      <vt:lpstr>Gower College Swansea</vt:lpstr>
      <vt:lpstr>Gower College Swansea</vt:lpstr>
      <vt:lpstr>Gower College Swansea</vt:lpstr>
      <vt:lpstr>Advocacy QPM: Recognising quality I independent advocacy (2014)</vt:lpstr>
      <vt:lpstr>The Advocacy Charter </vt:lpstr>
      <vt:lpstr>What is the Code of Practice?</vt:lpstr>
      <vt:lpstr>An effective Code of Practice can:</vt:lpstr>
      <vt:lpstr>Definition of Advocacy </vt:lpstr>
      <vt:lpstr>Definition of non-instructed advocacy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 Professional Practice in Advocacy </dc:title>
  <dc:creator>Philip Morgan</dc:creator>
  <cp:lastModifiedBy>Philip Morgan</cp:lastModifiedBy>
  <cp:revision>1</cp:revision>
  <dcterms:created xsi:type="dcterms:W3CDTF">2018-03-20T10:41:30Z</dcterms:created>
  <dcterms:modified xsi:type="dcterms:W3CDTF">2018-03-20T10:42:29Z</dcterms:modified>
</cp:coreProperties>
</file>