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 id="273" r:id="rId17"/>
    <p:sldId id="274" r:id="rId18"/>
    <p:sldId id="271"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A93B42-A13A-466B-A0DA-F0C3B4744BB5}" v="2" dt="2026-10-05T13:21:28.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0" autoAdjust="0"/>
    <p:restoredTop sz="94660"/>
  </p:normalViewPr>
  <p:slideViewPr>
    <p:cSldViewPr snapToGrid="0">
      <p:cViewPr varScale="1">
        <p:scale>
          <a:sx n="104" d="100"/>
          <a:sy n="104" d="100"/>
        </p:scale>
        <p:origin x="736"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ra Hopkinson" userId="4c46a3d6-da89-4616-bd45-1b70e49404c2" providerId="ADAL" clId="{7F1F0841-190A-46F8-9915-0C9D4FD90F14}"/>
    <pc:docChg chg="undo custSel delSld modSld delMainMaster">
      <pc:chgData name="Lara Hopkinson" userId="4c46a3d6-da89-4616-bd45-1b70e49404c2" providerId="ADAL" clId="{7F1F0841-190A-46F8-9915-0C9D4FD90F14}" dt="2026-10-05T13:21:36.807" v="7" actId="20577"/>
      <pc:docMkLst>
        <pc:docMk/>
      </pc:docMkLst>
      <pc:sldChg chg="del">
        <pc:chgData name="Lara Hopkinson" userId="4c46a3d6-da89-4616-bd45-1b70e49404c2" providerId="ADAL" clId="{7F1F0841-190A-46F8-9915-0C9D4FD90F14}" dt="2026-10-05T13:20:16.111" v="0" actId="47"/>
        <pc:sldMkLst>
          <pc:docMk/>
          <pc:sldMk cId="2868012028" sldId="258"/>
        </pc:sldMkLst>
      </pc:sldChg>
      <pc:sldChg chg="modSp mod">
        <pc:chgData name="Lara Hopkinson" userId="4c46a3d6-da89-4616-bd45-1b70e49404c2" providerId="ADAL" clId="{7F1F0841-190A-46F8-9915-0C9D4FD90F14}" dt="2026-10-05T13:21:36.807" v="7" actId="20577"/>
        <pc:sldMkLst>
          <pc:docMk/>
          <pc:sldMk cId="4194179504" sldId="271"/>
        </pc:sldMkLst>
        <pc:spChg chg="mod">
          <ac:chgData name="Lara Hopkinson" userId="4c46a3d6-da89-4616-bd45-1b70e49404c2" providerId="ADAL" clId="{7F1F0841-190A-46F8-9915-0C9D4FD90F14}" dt="2026-10-05T13:21:36.807" v="7" actId="20577"/>
          <ac:spMkLst>
            <pc:docMk/>
            <pc:sldMk cId="4194179504" sldId="271"/>
            <ac:spMk id="3" creationId="{B9B95B62-6293-D949-EC20-268E7EE317D9}"/>
          </ac:spMkLst>
        </pc:spChg>
      </pc:sldChg>
      <pc:sldChg chg="del">
        <pc:chgData name="Lara Hopkinson" userId="4c46a3d6-da89-4616-bd45-1b70e49404c2" providerId="ADAL" clId="{7F1F0841-190A-46F8-9915-0C9D4FD90F14}" dt="2026-10-05T13:20:26.291" v="1" actId="47"/>
        <pc:sldMkLst>
          <pc:docMk/>
          <pc:sldMk cId="3633382106" sldId="276"/>
        </pc:sldMkLst>
      </pc:sldChg>
      <pc:sldMasterChg chg="del delSldLayout">
        <pc:chgData name="Lara Hopkinson" userId="4c46a3d6-da89-4616-bd45-1b70e49404c2" providerId="ADAL" clId="{7F1F0841-190A-46F8-9915-0C9D4FD90F14}" dt="2026-10-05T13:20:26.291" v="1" actId="47"/>
        <pc:sldMasterMkLst>
          <pc:docMk/>
          <pc:sldMasterMk cId="416357665" sldId="2147483660"/>
        </pc:sldMasterMkLst>
        <pc:sldLayoutChg chg="del">
          <pc:chgData name="Lara Hopkinson" userId="4c46a3d6-da89-4616-bd45-1b70e49404c2" providerId="ADAL" clId="{7F1F0841-190A-46F8-9915-0C9D4FD90F14}" dt="2026-10-05T13:20:26.291" v="1" actId="47"/>
          <pc:sldLayoutMkLst>
            <pc:docMk/>
            <pc:sldMasterMk cId="416357665" sldId="2147483660"/>
            <pc:sldLayoutMk cId="915812245" sldId="214748366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701CB59-DA69-4B15-9A9E-48E4AC2F345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2542520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1CB59-DA69-4B15-9A9E-48E4AC2F345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3929370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1CB59-DA69-4B15-9A9E-48E4AC2F345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2078924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01CB59-DA69-4B15-9A9E-48E4AC2F345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2878261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01CB59-DA69-4B15-9A9E-48E4AC2F345D}"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225189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01CB59-DA69-4B15-9A9E-48E4AC2F345D}" type="datetimeFigureOut">
              <a:rPr lang="en-GB" smtClean="0"/>
              <a:t>05/10/2026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78901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01CB59-DA69-4B15-9A9E-48E4AC2F345D}" type="datetimeFigureOut">
              <a:rPr lang="en-GB" smtClean="0"/>
              <a:t>05/10/2026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3638727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01CB59-DA69-4B15-9A9E-48E4AC2F345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4021266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01CB59-DA69-4B15-9A9E-48E4AC2F345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1772947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1CB59-DA69-4B15-9A9E-48E4AC2F345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3392995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1CB59-DA69-4B15-9A9E-48E4AC2F345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C6BB9-06F1-49B6-A4E3-EC09CD189ED6}" type="slidenum">
              <a:rPr lang="en-GB" smtClean="0"/>
              <a:t>‹#›</a:t>
            </a:fld>
            <a:endParaRPr lang="en-GB"/>
          </a:p>
        </p:txBody>
      </p:sp>
    </p:spTree>
    <p:extLst>
      <p:ext uri="{BB962C8B-B14F-4D97-AF65-F5344CB8AC3E}">
        <p14:creationId xmlns:p14="http://schemas.microsoft.com/office/powerpoint/2010/main" val="2845028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01CB59-DA69-4B15-9A9E-48E4AC2F345D}" type="datetimeFigureOut">
              <a:rPr lang="en-GB" smtClean="0"/>
              <a:t>05/10/2026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CC6BB9-06F1-49B6-A4E3-EC09CD189ED6}" type="slidenum">
              <a:rPr lang="en-GB" smtClean="0"/>
              <a:t>‹#›</a:t>
            </a:fld>
            <a:endParaRPr lang="en-GB"/>
          </a:p>
        </p:txBody>
      </p:sp>
    </p:spTree>
    <p:extLst>
      <p:ext uri="{BB962C8B-B14F-4D97-AF65-F5344CB8AC3E}">
        <p14:creationId xmlns:p14="http://schemas.microsoft.com/office/powerpoint/2010/main" val="133170825"/>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open.edu/openlearn/education-development/education/developing-good-academic-practice/content-section-0?active-tab=description-tab" TargetMode="External"/><Relationship Id="rId2" Type="http://schemas.openxmlformats.org/officeDocument/2006/relationships/hyperlink" Target="https://www.uwtsd.ac.uk/media/1602/download?attachm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8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FC705-64D7-2852-E6ED-5422647875B0}"/>
              </a:ext>
            </a:extLst>
          </p:cNvPr>
          <p:cNvSpPr>
            <a:spLocks noGrp="1"/>
          </p:cNvSpPr>
          <p:nvPr>
            <p:ph type="ctrTitle"/>
          </p:nvPr>
        </p:nvSpPr>
        <p:spPr/>
        <p:txBody>
          <a:bodyPr/>
          <a:lstStyle/>
          <a:p>
            <a:r>
              <a:rPr lang="en-GB" b="1" dirty="0">
                <a:effectLst>
                  <a:outerShdw blurRad="38100" dist="38100" dir="2700000" algn="tl">
                    <a:srgbClr val="000000">
                      <a:alpha val="43137"/>
                    </a:srgbClr>
                  </a:outerShdw>
                </a:effectLst>
              </a:rPr>
              <a:t>Learning in the Digital Era</a:t>
            </a:r>
          </a:p>
        </p:txBody>
      </p:sp>
      <p:sp>
        <p:nvSpPr>
          <p:cNvPr id="3" name="Subtitle 2">
            <a:extLst>
              <a:ext uri="{FF2B5EF4-FFF2-40B4-BE49-F238E27FC236}">
                <a16:creationId xmlns:a16="http://schemas.microsoft.com/office/drawing/2014/main" id="{39C8F467-0F65-960C-57E1-CCDAE4F5EA3F}"/>
              </a:ext>
            </a:extLst>
          </p:cNvPr>
          <p:cNvSpPr>
            <a:spLocks noGrp="1"/>
          </p:cNvSpPr>
          <p:nvPr>
            <p:ph type="subTitle" idx="1"/>
          </p:nvPr>
        </p:nvSpPr>
        <p:spPr/>
        <p:txBody>
          <a:bodyPr/>
          <a:lstStyle/>
          <a:p>
            <a:r>
              <a:rPr lang="en-GB" dirty="0"/>
              <a:t>ACNA4006</a:t>
            </a:r>
          </a:p>
          <a:p>
            <a:r>
              <a:rPr lang="en-GB" dirty="0"/>
              <a:t>Lara Hopkinson</a:t>
            </a:r>
          </a:p>
        </p:txBody>
      </p:sp>
    </p:spTree>
    <p:extLst>
      <p:ext uri="{BB962C8B-B14F-4D97-AF65-F5344CB8AC3E}">
        <p14:creationId xmlns:p14="http://schemas.microsoft.com/office/powerpoint/2010/main" val="458602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3F4DE-B3ED-A774-E050-BE529BE5F624}"/>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Outline</a:t>
            </a:r>
          </a:p>
        </p:txBody>
      </p:sp>
      <p:sp>
        <p:nvSpPr>
          <p:cNvPr id="3" name="Content Placeholder 2">
            <a:extLst>
              <a:ext uri="{FF2B5EF4-FFF2-40B4-BE49-F238E27FC236}">
                <a16:creationId xmlns:a16="http://schemas.microsoft.com/office/drawing/2014/main" id="{E1CE5B08-610A-ED97-129F-D183827314CF}"/>
              </a:ext>
            </a:extLst>
          </p:cNvPr>
          <p:cNvSpPr>
            <a:spLocks noGrp="1"/>
          </p:cNvSpPr>
          <p:nvPr>
            <p:ph idx="1"/>
          </p:nvPr>
        </p:nvSpPr>
        <p:spPr/>
        <p:txBody>
          <a:bodyPr/>
          <a:lstStyle/>
          <a:p>
            <a:r>
              <a:rPr lang="en-GB" dirty="0"/>
              <a:t>What kind of learner are you? (short exercise)</a:t>
            </a:r>
          </a:p>
          <a:p>
            <a:r>
              <a:rPr lang="en-GB" dirty="0"/>
              <a:t>Academic practice</a:t>
            </a:r>
          </a:p>
          <a:p>
            <a:pPr lvl="1"/>
            <a:r>
              <a:rPr lang="en-GB" dirty="0"/>
              <a:t>What is it?</a:t>
            </a:r>
          </a:p>
          <a:p>
            <a:pPr lvl="1"/>
            <a:r>
              <a:rPr lang="en-GB" dirty="0"/>
              <a:t>How do we demonstrate it?</a:t>
            </a:r>
          </a:p>
          <a:p>
            <a:pPr lvl="1"/>
            <a:r>
              <a:rPr lang="en-GB" dirty="0"/>
              <a:t>Some key pitfalls</a:t>
            </a:r>
          </a:p>
          <a:p>
            <a:pPr lvl="1"/>
            <a:r>
              <a:rPr lang="en-GB" dirty="0"/>
              <a:t>Introduction to plagiarism and some of its forms</a:t>
            </a:r>
          </a:p>
        </p:txBody>
      </p:sp>
    </p:spTree>
    <p:extLst>
      <p:ext uri="{BB962C8B-B14F-4D97-AF65-F5344CB8AC3E}">
        <p14:creationId xmlns:p14="http://schemas.microsoft.com/office/powerpoint/2010/main" val="419515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ticky notes with question marks">
            <a:extLst>
              <a:ext uri="{FF2B5EF4-FFF2-40B4-BE49-F238E27FC236}">
                <a16:creationId xmlns:a16="http://schemas.microsoft.com/office/drawing/2014/main" id="{542F079B-EE36-9389-112D-1DE7E378488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14" r="1784"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12647-ADFD-10F7-CCD0-A21574460253}"/>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gn="ctr"/>
            <a:r>
              <a:rPr lang="en-US" sz="3100" b="1">
                <a:solidFill>
                  <a:schemeClr val="tx1">
                    <a:lumMod val="85000"/>
                    <a:lumOff val="15000"/>
                  </a:schemeClr>
                </a:solidFill>
                <a:effectLst>
                  <a:outerShdw blurRad="38100" dist="38100" dir="2700000" algn="tl">
                    <a:srgbClr val="000000">
                      <a:alpha val="43137"/>
                    </a:srgbClr>
                  </a:outerShdw>
                </a:effectLst>
              </a:rPr>
              <a:t>What is good academic practice?</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3863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91ACE-8AF3-7C60-7299-604B3324D7EE}"/>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What is good academic practice?</a:t>
            </a:r>
          </a:p>
        </p:txBody>
      </p:sp>
      <p:sp>
        <p:nvSpPr>
          <p:cNvPr id="3" name="Content Placeholder 2">
            <a:extLst>
              <a:ext uri="{FF2B5EF4-FFF2-40B4-BE49-F238E27FC236}">
                <a16:creationId xmlns:a16="http://schemas.microsoft.com/office/drawing/2014/main" id="{2F0BC69D-C105-5ED1-27B0-5DE656162D67}"/>
              </a:ext>
            </a:extLst>
          </p:cNvPr>
          <p:cNvSpPr>
            <a:spLocks noGrp="1"/>
          </p:cNvSpPr>
          <p:nvPr>
            <p:ph idx="1"/>
          </p:nvPr>
        </p:nvSpPr>
        <p:spPr/>
        <p:txBody>
          <a:bodyPr/>
          <a:lstStyle/>
          <a:p>
            <a:r>
              <a:rPr lang="en-GB" dirty="0"/>
              <a:t>Answer: completing your work independently, honestly, in an appropriate academic style, using good sources of information with referencing to acknowledge sources.</a:t>
            </a:r>
          </a:p>
          <a:p>
            <a:pPr lvl="1"/>
            <a:r>
              <a:rPr lang="en-GB" dirty="0"/>
              <a:t>Developing your own independent evaluation of issues</a:t>
            </a:r>
          </a:p>
          <a:p>
            <a:pPr lvl="1"/>
            <a:r>
              <a:rPr lang="en-GB" dirty="0"/>
              <a:t>Using research from experts within the field</a:t>
            </a:r>
          </a:p>
          <a:p>
            <a:pPr lvl="1"/>
            <a:r>
              <a:rPr lang="en-GB" dirty="0"/>
              <a:t>Discussing and evaluating key theories and concepts</a:t>
            </a:r>
          </a:p>
          <a:p>
            <a:pPr lvl="1"/>
            <a:r>
              <a:rPr lang="en-GB" dirty="0"/>
              <a:t>Demonstrating understanding of key literature</a:t>
            </a:r>
          </a:p>
          <a:p>
            <a:pPr lvl="1"/>
            <a:r>
              <a:rPr lang="en-GB" dirty="0"/>
              <a:t>Developing your own arguments</a:t>
            </a:r>
          </a:p>
          <a:p>
            <a:endParaRPr lang="en-GB" dirty="0"/>
          </a:p>
        </p:txBody>
      </p:sp>
    </p:spTree>
    <p:extLst>
      <p:ext uri="{BB962C8B-B14F-4D97-AF65-F5344CB8AC3E}">
        <p14:creationId xmlns:p14="http://schemas.microsoft.com/office/powerpoint/2010/main" val="228181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ticky notes with question marks">
            <a:extLst>
              <a:ext uri="{FF2B5EF4-FFF2-40B4-BE49-F238E27FC236}">
                <a16:creationId xmlns:a16="http://schemas.microsoft.com/office/drawing/2014/main" id="{D06FFA24-5106-1440-45DD-0AD8F7E874A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14" r="1784"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3C303C-D102-D55E-1248-6018AB82A8AB}"/>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gn="ctr"/>
            <a:r>
              <a:rPr lang="en-US" sz="3100" b="1">
                <a:solidFill>
                  <a:schemeClr val="tx1">
                    <a:lumMod val="85000"/>
                    <a:lumOff val="15000"/>
                  </a:schemeClr>
                </a:solidFill>
                <a:effectLst>
                  <a:outerShdw blurRad="38100" dist="38100" dir="2700000" algn="tl">
                    <a:srgbClr val="000000">
                      <a:alpha val="43137"/>
                    </a:srgbClr>
                  </a:outerShdw>
                </a:effectLst>
              </a:rPr>
              <a:t>What is poor academic practice?</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7814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5CC67-7F22-7A71-30BF-A4C759AF44D1}"/>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What is poor academic practice?</a:t>
            </a:r>
          </a:p>
        </p:txBody>
      </p:sp>
      <p:sp>
        <p:nvSpPr>
          <p:cNvPr id="3" name="Content Placeholder 2">
            <a:extLst>
              <a:ext uri="{FF2B5EF4-FFF2-40B4-BE49-F238E27FC236}">
                <a16:creationId xmlns:a16="http://schemas.microsoft.com/office/drawing/2014/main" id="{F438AB3C-04FD-23AC-B7E5-C49E3544A0D9}"/>
              </a:ext>
            </a:extLst>
          </p:cNvPr>
          <p:cNvSpPr>
            <a:spLocks noGrp="1"/>
          </p:cNvSpPr>
          <p:nvPr>
            <p:ph idx="1"/>
          </p:nvPr>
        </p:nvSpPr>
        <p:spPr/>
        <p:txBody>
          <a:bodyPr/>
          <a:lstStyle/>
          <a:p>
            <a:r>
              <a:rPr lang="en-GB" dirty="0"/>
              <a:t>Some examples:</a:t>
            </a:r>
          </a:p>
          <a:p>
            <a:pPr lvl="1"/>
            <a:r>
              <a:rPr lang="en-GB" dirty="0"/>
              <a:t>‘Borrowing’ or copying from a book, friend or website</a:t>
            </a:r>
          </a:p>
          <a:p>
            <a:pPr lvl="1"/>
            <a:r>
              <a:rPr lang="en-GB" dirty="0"/>
              <a:t>Due to lack of confidence in English skills, direct copy from a source</a:t>
            </a:r>
          </a:p>
          <a:p>
            <a:pPr lvl="1"/>
            <a:r>
              <a:rPr lang="en-GB" dirty="0"/>
              <a:t>Asking someone to do it for you</a:t>
            </a:r>
          </a:p>
          <a:p>
            <a:pPr lvl="1"/>
            <a:r>
              <a:rPr lang="en-GB" dirty="0"/>
              <a:t>Paying someone to do it for you</a:t>
            </a:r>
          </a:p>
          <a:p>
            <a:pPr lvl="1"/>
            <a:r>
              <a:rPr lang="en-GB" dirty="0"/>
              <a:t>Obtaining the ‘right answer’ from a source including a previous piece of work by another student</a:t>
            </a:r>
          </a:p>
          <a:p>
            <a:pPr lvl="1"/>
            <a:r>
              <a:rPr lang="en-GB" dirty="0"/>
              <a:t>Obtaining the ‘right answer’ (as above), changing small parts of the text and adding new examples</a:t>
            </a:r>
          </a:p>
          <a:p>
            <a:endParaRPr lang="en-GB" dirty="0"/>
          </a:p>
        </p:txBody>
      </p:sp>
    </p:spTree>
    <p:extLst>
      <p:ext uri="{BB962C8B-B14F-4D97-AF65-F5344CB8AC3E}">
        <p14:creationId xmlns:p14="http://schemas.microsoft.com/office/powerpoint/2010/main" val="688600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ticky notes with question marks">
            <a:extLst>
              <a:ext uri="{FF2B5EF4-FFF2-40B4-BE49-F238E27FC236}">
                <a16:creationId xmlns:a16="http://schemas.microsoft.com/office/drawing/2014/main" id="{741FADB0-DB62-52E3-A607-7B25B9E0AF7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14" r="1784"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855DC4-9B4F-77F0-9DB7-20120E8A1F60}"/>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gn="ctr"/>
            <a:r>
              <a:rPr lang="en-US" sz="3100" b="1">
                <a:solidFill>
                  <a:schemeClr val="tx1">
                    <a:lumMod val="85000"/>
                    <a:lumOff val="15000"/>
                  </a:schemeClr>
                </a:solidFill>
                <a:effectLst>
                  <a:outerShdw blurRad="38100" dist="38100" dir="2700000" algn="tl">
                    <a:srgbClr val="000000">
                      <a:alpha val="43137"/>
                    </a:srgbClr>
                  </a:outerShdw>
                </a:effectLst>
              </a:rPr>
              <a:t>How can you achieve good academic practice?</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326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60239-6352-70B0-2AC8-6F3259D1D704}"/>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How to achieve good practice</a:t>
            </a:r>
          </a:p>
        </p:txBody>
      </p:sp>
      <p:sp>
        <p:nvSpPr>
          <p:cNvPr id="3" name="Content Placeholder 2">
            <a:extLst>
              <a:ext uri="{FF2B5EF4-FFF2-40B4-BE49-F238E27FC236}">
                <a16:creationId xmlns:a16="http://schemas.microsoft.com/office/drawing/2014/main" id="{CC4531F0-47C4-F4CB-007E-5A98C4A53198}"/>
              </a:ext>
            </a:extLst>
          </p:cNvPr>
          <p:cNvSpPr>
            <a:spLocks noGrp="1"/>
          </p:cNvSpPr>
          <p:nvPr>
            <p:ph idx="1"/>
          </p:nvPr>
        </p:nvSpPr>
        <p:spPr/>
        <p:txBody>
          <a:bodyPr/>
          <a:lstStyle/>
          <a:p>
            <a:r>
              <a:rPr lang="en-GB" dirty="0"/>
              <a:t>Answer: By developing the following:</a:t>
            </a:r>
          </a:p>
          <a:p>
            <a:pPr lvl="1"/>
            <a:r>
              <a:rPr lang="en-GB" dirty="0"/>
              <a:t>Study skills (reading, note-taking, research, etc.)</a:t>
            </a:r>
          </a:p>
          <a:p>
            <a:pPr lvl="1"/>
            <a:r>
              <a:rPr lang="en-GB" dirty="0"/>
              <a:t>Critical enquiry and evaluation (balanced opinion, reasoning &amp; argument)</a:t>
            </a:r>
          </a:p>
          <a:p>
            <a:pPr lvl="1"/>
            <a:r>
              <a:rPr lang="en-GB" dirty="0"/>
              <a:t>Appropriate academic writing (essays, reports, dissertations)</a:t>
            </a:r>
          </a:p>
          <a:p>
            <a:pPr lvl="1"/>
            <a:r>
              <a:rPr lang="en-GB" dirty="0"/>
              <a:t>Referencing skills (how to reference and when)</a:t>
            </a:r>
          </a:p>
          <a:p>
            <a:pPr lvl="1"/>
            <a:r>
              <a:rPr lang="en-GB" dirty="0"/>
              <a:t>Time management skills (preparation, timing, especially for exams)</a:t>
            </a:r>
          </a:p>
        </p:txBody>
      </p:sp>
    </p:spTree>
    <p:extLst>
      <p:ext uri="{BB962C8B-B14F-4D97-AF65-F5344CB8AC3E}">
        <p14:creationId xmlns:p14="http://schemas.microsoft.com/office/powerpoint/2010/main" val="4103706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618E9-602F-7EEC-D4DC-7D68A631CE49}"/>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Wider application</a:t>
            </a:r>
          </a:p>
        </p:txBody>
      </p:sp>
      <p:sp>
        <p:nvSpPr>
          <p:cNvPr id="3" name="Content Placeholder 2">
            <a:extLst>
              <a:ext uri="{FF2B5EF4-FFF2-40B4-BE49-F238E27FC236}">
                <a16:creationId xmlns:a16="http://schemas.microsoft.com/office/drawing/2014/main" id="{60BB576A-63ED-FFBF-CC04-0174D3D117F8}"/>
              </a:ext>
            </a:extLst>
          </p:cNvPr>
          <p:cNvSpPr>
            <a:spLocks noGrp="1"/>
          </p:cNvSpPr>
          <p:nvPr>
            <p:ph idx="1"/>
          </p:nvPr>
        </p:nvSpPr>
        <p:spPr/>
        <p:txBody>
          <a:bodyPr>
            <a:normAutofit lnSpcReduction="10000"/>
          </a:bodyPr>
          <a:lstStyle/>
          <a:p>
            <a:r>
              <a:rPr lang="en-GB" dirty="0"/>
              <a:t>Why is this relevant to you?</a:t>
            </a:r>
          </a:p>
          <a:p>
            <a:r>
              <a:rPr lang="en-GB" dirty="0"/>
              <a:t>Answer: To enable you to do your job by the following:</a:t>
            </a:r>
          </a:p>
          <a:p>
            <a:pPr lvl="1"/>
            <a:r>
              <a:rPr lang="en-GB" dirty="0"/>
              <a:t>Having confidence in using ideas and concepts correctly</a:t>
            </a:r>
          </a:p>
          <a:p>
            <a:pPr lvl="1"/>
            <a:r>
              <a:rPr lang="en-GB" dirty="0"/>
              <a:t>Developing your own ‘voice’</a:t>
            </a:r>
          </a:p>
          <a:p>
            <a:pPr lvl="1"/>
            <a:r>
              <a:rPr lang="en-GB" dirty="0"/>
              <a:t>Understanding where good vs bad information comes from</a:t>
            </a:r>
          </a:p>
          <a:p>
            <a:pPr lvl="1"/>
            <a:r>
              <a:rPr lang="en-GB" dirty="0"/>
              <a:t>Acknowledging your sources of information</a:t>
            </a:r>
          </a:p>
          <a:p>
            <a:pPr lvl="1"/>
            <a:r>
              <a:rPr lang="en-GB" dirty="0"/>
              <a:t>Time management and appropriate planning in completion of a task</a:t>
            </a:r>
          </a:p>
          <a:p>
            <a:pPr lvl="1"/>
            <a:r>
              <a:rPr lang="en-GB" dirty="0"/>
              <a:t>Ability to develop outputs pertinent to your work (reports, emails, etc.)</a:t>
            </a:r>
          </a:p>
        </p:txBody>
      </p:sp>
    </p:spTree>
    <p:extLst>
      <p:ext uri="{BB962C8B-B14F-4D97-AF65-F5344CB8AC3E}">
        <p14:creationId xmlns:p14="http://schemas.microsoft.com/office/powerpoint/2010/main" val="191365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58F67-929F-8253-0CD7-951F0DDA540C}"/>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Quiz – academic practice (1)</a:t>
            </a:r>
          </a:p>
        </p:txBody>
      </p:sp>
      <p:sp>
        <p:nvSpPr>
          <p:cNvPr id="3" name="Content Placeholder 2">
            <a:extLst>
              <a:ext uri="{FF2B5EF4-FFF2-40B4-BE49-F238E27FC236}">
                <a16:creationId xmlns:a16="http://schemas.microsoft.com/office/drawing/2014/main" id="{A2110B8D-DBF1-9A90-6CC1-CBCAC5BE8C11}"/>
              </a:ext>
            </a:extLst>
          </p:cNvPr>
          <p:cNvSpPr>
            <a:spLocks noGrp="1"/>
          </p:cNvSpPr>
          <p:nvPr>
            <p:ph idx="1"/>
          </p:nvPr>
        </p:nvSpPr>
        <p:spPr/>
        <p:txBody>
          <a:bodyPr>
            <a:normAutofit fontScale="77500" lnSpcReduction="20000"/>
          </a:bodyPr>
          <a:lstStyle/>
          <a:p>
            <a:r>
              <a:rPr lang="en-GB" dirty="0"/>
              <a:t>Which </a:t>
            </a:r>
            <a:r>
              <a:rPr lang="en-GB" i="1" dirty="0"/>
              <a:t>one </a:t>
            </a:r>
            <a:r>
              <a:rPr lang="en-GB" dirty="0"/>
              <a:t>of the following examples represents </a:t>
            </a:r>
            <a:r>
              <a:rPr lang="en-GB" i="1" dirty="0"/>
              <a:t>good academic practice</a:t>
            </a:r>
            <a:r>
              <a:rPr lang="en-GB" dirty="0"/>
              <a:t>, and so conforms with academic integrity?</a:t>
            </a:r>
          </a:p>
          <a:p>
            <a:endParaRPr lang="en-GB" dirty="0"/>
          </a:p>
          <a:p>
            <a:pPr marL="457200" indent="-457200">
              <a:buFont typeface="+mj-lt"/>
              <a:buAutoNum type="arabicPeriod"/>
            </a:pPr>
            <a:r>
              <a:rPr lang="en-GB" dirty="0"/>
              <a:t>Allowing another student to copy your assignment either before or after it has been marked.</a:t>
            </a:r>
          </a:p>
          <a:p>
            <a:pPr marL="457200" indent="-457200">
              <a:buFont typeface="+mj-lt"/>
              <a:buAutoNum type="arabicPeriod"/>
            </a:pPr>
            <a:r>
              <a:rPr lang="en-GB" dirty="0"/>
              <a:t>Discussing your studies with other students in an online forum to help you develop a better understanding of the topic.</a:t>
            </a:r>
          </a:p>
          <a:p>
            <a:pPr marL="457200" indent="-457200">
              <a:buFont typeface="+mj-lt"/>
              <a:buAutoNum type="arabicPeriod"/>
            </a:pPr>
            <a:r>
              <a:rPr lang="en-GB" dirty="0"/>
              <a:t>Posting an assignment question to an online chat site and asking what the answer is, irrespective of whether you then use the answers given by others in your own work.</a:t>
            </a:r>
          </a:p>
          <a:p>
            <a:pPr marL="457200" indent="-457200">
              <a:buFont typeface="+mj-lt"/>
              <a:buAutoNum type="arabicPeriod"/>
            </a:pPr>
            <a:r>
              <a:rPr lang="en-GB" dirty="0"/>
              <a:t>Submitting work for assessment that you did not write.</a:t>
            </a:r>
          </a:p>
          <a:p>
            <a:pPr marL="457200" indent="-457200">
              <a:buFont typeface="+mj-lt"/>
              <a:buAutoNum type="arabicPeriod"/>
            </a:pPr>
            <a:r>
              <a:rPr lang="en-GB" dirty="0"/>
              <a:t>Discussing the precise answers to assignment questions with other students before either you or they have submitted this work for assessment.</a:t>
            </a:r>
          </a:p>
          <a:p>
            <a:endParaRPr lang="en-GB" dirty="0"/>
          </a:p>
        </p:txBody>
      </p:sp>
    </p:spTree>
    <p:extLst>
      <p:ext uri="{BB962C8B-B14F-4D97-AF65-F5344CB8AC3E}">
        <p14:creationId xmlns:p14="http://schemas.microsoft.com/office/powerpoint/2010/main" val="3386206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2FD0F-04F1-090F-41E3-5C8B3D67E5DF}"/>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Quiz – academic practice (2)</a:t>
            </a:r>
          </a:p>
        </p:txBody>
      </p:sp>
      <p:sp>
        <p:nvSpPr>
          <p:cNvPr id="3" name="Content Placeholder 2">
            <a:extLst>
              <a:ext uri="{FF2B5EF4-FFF2-40B4-BE49-F238E27FC236}">
                <a16:creationId xmlns:a16="http://schemas.microsoft.com/office/drawing/2014/main" id="{E410D616-D9AF-5C57-84D3-A78067EA895B}"/>
              </a:ext>
            </a:extLst>
          </p:cNvPr>
          <p:cNvSpPr>
            <a:spLocks noGrp="1"/>
          </p:cNvSpPr>
          <p:nvPr>
            <p:ph idx="1"/>
          </p:nvPr>
        </p:nvSpPr>
        <p:spPr>
          <a:xfrm>
            <a:off x="628650" y="1825625"/>
            <a:ext cx="7886700" cy="4593342"/>
          </a:xfrm>
        </p:spPr>
        <p:txBody>
          <a:bodyPr>
            <a:normAutofit fontScale="77500" lnSpcReduction="20000"/>
          </a:bodyPr>
          <a:lstStyle/>
          <a:p>
            <a:r>
              <a:rPr lang="en-GB" dirty="0"/>
              <a:t>Which of the following are examples of </a:t>
            </a:r>
            <a:r>
              <a:rPr lang="en-GB" i="1" dirty="0"/>
              <a:t>good academic practice</a:t>
            </a:r>
            <a:r>
              <a:rPr lang="en-GB" dirty="0"/>
              <a:t> that can help you plan, prepare and complete your assessed work and avoid plagiarising any of the source materials you use?</a:t>
            </a:r>
          </a:p>
          <a:p>
            <a:endParaRPr lang="en-GB" dirty="0"/>
          </a:p>
          <a:p>
            <a:pPr marL="457200" indent="-457200">
              <a:buFont typeface="+mj-lt"/>
              <a:buAutoNum type="arabicPeriod"/>
            </a:pPr>
            <a:r>
              <a:rPr lang="en-GB" dirty="0"/>
              <a:t>Taking clear and systematic notes by separating your own thoughts and ideas from any directly copied text (and making a note of where this comes from)</a:t>
            </a:r>
          </a:p>
          <a:p>
            <a:pPr marL="457200" indent="-457200">
              <a:buFont typeface="+mj-lt"/>
              <a:buAutoNum type="arabicPeriod"/>
            </a:pPr>
            <a:r>
              <a:rPr lang="en-GB" dirty="0"/>
              <a:t>Allowing sufficient time to complete the work and review your written assignment before submitting it</a:t>
            </a:r>
          </a:p>
          <a:p>
            <a:pPr marL="457200" indent="-457200">
              <a:buFont typeface="+mj-lt"/>
              <a:buAutoNum type="arabicPeriod"/>
            </a:pPr>
            <a:r>
              <a:rPr lang="en-GB" dirty="0"/>
              <a:t>Writing answers in your own words</a:t>
            </a:r>
          </a:p>
          <a:p>
            <a:pPr marL="457200" indent="-457200">
              <a:buFont typeface="+mj-lt"/>
              <a:buAutoNum type="arabicPeriod"/>
            </a:pPr>
            <a:r>
              <a:rPr lang="en-GB" dirty="0"/>
              <a:t>Placing any short phrases or sentences copied word-for-word in 'quotation marks' and including an in-text reference</a:t>
            </a:r>
          </a:p>
          <a:p>
            <a:pPr marL="457200" indent="-457200">
              <a:buFont typeface="+mj-lt"/>
              <a:buAutoNum type="arabicPeriod"/>
            </a:pPr>
            <a:r>
              <a:rPr lang="en-GB" dirty="0"/>
              <a:t>Cutting and pasting chunks of text or diagrams from other sources, and linking these together to form your assignment answer</a:t>
            </a:r>
          </a:p>
        </p:txBody>
      </p:sp>
    </p:spTree>
    <p:extLst>
      <p:ext uri="{BB962C8B-B14F-4D97-AF65-F5344CB8AC3E}">
        <p14:creationId xmlns:p14="http://schemas.microsoft.com/office/powerpoint/2010/main" val="1370853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ticky notes with question marks">
            <a:extLst>
              <a:ext uri="{FF2B5EF4-FFF2-40B4-BE49-F238E27FC236}">
                <a16:creationId xmlns:a16="http://schemas.microsoft.com/office/drawing/2014/main" id="{D189253C-3F3F-5519-3CD0-0C613C4B6CE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14" r="1784"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D1A8B1-6B6E-AB6B-E491-DB0680B8B55A}"/>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gn="ctr"/>
            <a:r>
              <a:rPr lang="en-US" sz="3100" b="1">
                <a:solidFill>
                  <a:schemeClr val="tx1">
                    <a:lumMod val="85000"/>
                    <a:lumOff val="15000"/>
                  </a:schemeClr>
                </a:solidFill>
                <a:effectLst>
                  <a:outerShdw blurRad="38100" dist="38100" dir="2700000" algn="tl">
                    <a:srgbClr val="000000">
                      <a:alpha val="43137"/>
                    </a:srgbClr>
                  </a:outerShdw>
                </a:effectLst>
              </a:rPr>
              <a:t>What is plagiarism?</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0732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F07AE-4A05-1B69-43C5-8149BC9C2F4B}"/>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What is plagiarism?</a:t>
            </a:r>
          </a:p>
        </p:txBody>
      </p:sp>
      <p:grpSp>
        <p:nvGrpSpPr>
          <p:cNvPr id="7" name="Group 6">
            <a:extLst>
              <a:ext uri="{FF2B5EF4-FFF2-40B4-BE49-F238E27FC236}">
                <a16:creationId xmlns:a16="http://schemas.microsoft.com/office/drawing/2014/main" id="{FD5C2785-0F7A-2353-62AB-8A348CCE7356}"/>
              </a:ext>
            </a:extLst>
          </p:cNvPr>
          <p:cNvGrpSpPr/>
          <p:nvPr/>
        </p:nvGrpSpPr>
        <p:grpSpPr>
          <a:xfrm>
            <a:off x="1883714" y="5658169"/>
            <a:ext cx="5182791" cy="906444"/>
            <a:chOff x="0" y="4143263"/>
            <a:chExt cx="5182791" cy="906444"/>
          </a:xfrm>
        </p:grpSpPr>
        <p:sp>
          <p:nvSpPr>
            <p:cNvPr id="17" name="Rectangle 16">
              <a:extLst>
                <a:ext uri="{FF2B5EF4-FFF2-40B4-BE49-F238E27FC236}">
                  <a16:creationId xmlns:a16="http://schemas.microsoft.com/office/drawing/2014/main" id="{14BE57A7-D56C-D7BB-5872-EDAD286CB19F}"/>
                </a:ext>
              </a:extLst>
            </p:cNvPr>
            <p:cNvSpPr/>
            <p:nvPr/>
          </p:nvSpPr>
          <p:spPr>
            <a:xfrm>
              <a:off x="0" y="4143263"/>
              <a:ext cx="5182791" cy="906444"/>
            </a:xfrm>
            <a:prstGeom prst="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18" name="TextBox 17">
              <a:extLst>
                <a:ext uri="{FF2B5EF4-FFF2-40B4-BE49-F238E27FC236}">
                  <a16:creationId xmlns:a16="http://schemas.microsoft.com/office/drawing/2014/main" id="{0793BC7C-73BC-F550-F81A-C434CDE89221}"/>
                </a:ext>
              </a:extLst>
            </p:cNvPr>
            <p:cNvSpPr txBox="1"/>
            <p:nvPr/>
          </p:nvSpPr>
          <p:spPr>
            <a:xfrm>
              <a:off x="0" y="4143263"/>
              <a:ext cx="5182791" cy="90644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Can be intentional (deliberate cheating)</a:t>
              </a:r>
              <a:endParaRPr lang="en-US" sz="1600" kern="1200"/>
            </a:p>
          </p:txBody>
        </p:sp>
      </p:grpSp>
      <p:grpSp>
        <p:nvGrpSpPr>
          <p:cNvPr id="8" name="Group 7">
            <a:extLst>
              <a:ext uri="{FF2B5EF4-FFF2-40B4-BE49-F238E27FC236}">
                <a16:creationId xmlns:a16="http://schemas.microsoft.com/office/drawing/2014/main" id="{66D6EA79-61E0-07F6-4C3E-776BE46C3209}"/>
              </a:ext>
            </a:extLst>
          </p:cNvPr>
          <p:cNvGrpSpPr/>
          <p:nvPr/>
        </p:nvGrpSpPr>
        <p:grpSpPr>
          <a:xfrm>
            <a:off x="1883714" y="4277653"/>
            <a:ext cx="5182791" cy="1394111"/>
            <a:chOff x="0" y="2762747"/>
            <a:chExt cx="5182791" cy="1394111"/>
          </a:xfrm>
        </p:grpSpPr>
        <p:sp>
          <p:nvSpPr>
            <p:cNvPr id="15" name="Callout: Up Arrow 14">
              <a:extLst>
                <a:ext uri="{FF2B5EF4-FFF2-40B4-BE49-F238E27FC236}">
                  <a16:creationId xmlns:a16="http://schemas.microsoft.com/office/drawing/2014/main" id="{A925A100-FA02-1E8E-2D7D-BEF9820E9F67}"/>
                </a:ext>
              </a:extLst>
            </p:cNvPr>
            <p:cNvSpPr/>
            <p:nvPr/>
          </p:nvSpPr>
          <p:spPr>
            <a:xfrm rot="10800000">
              <a:off x="0" y="2762747"/>
              <a:ext cx="5182791" cy="1394111"/>
            </a:xfrm>
            <a:prstGeom prst="upArrowCallou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16" name="Callout: Up Arrow 6">
              <a:extLst>
                <a:ext uri="{FF2B5EF4-FFF2-40B4-BE49-F238E27FC236}">
                  <a16:creationId xmlns:a16="http://schemas.microsoft.com/office/drawing/2014/main" id="{573F27C6-BF95-A4F8-9F87-A9FB7DBC92E0}"/>
                </a:ext>
              </a:extLst>
            </p:cNvPr>
            <p:cNvSpPr txBox="1"/>
            <p:nvPr/>
          </p:nvSpPr>
          <p:spPr>
            <a:xfrm rot="21600000">
              <a:off x="0" y="2762747"/>
              <a:ext cx="5182791" cy="9058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Can be accidental (poor academic practice)</a:t>
              </a:r>
              <a:endParaRPr lang="en-US" sz="1600" kern="1200"/>
            </a:p>
          </p:txBody>
        </p:sp>
      </p:grpSp>
      <p:grpSp>
        <p:nvGrpSpPr>
          <p:cNvPr id="9" name="Group 8">
            <a:extLst>
              <a:ext uri="{FF2B5EF4-FFF2-40B4-BE49-F238E27FC236}">
                <a16:creationId xmlns:a16="http://schemas.microsoft.com/office/drawing/2014/main" id="{53959E66-648E-D871-D2C9-F7CA2F23DA4D}"/>
              </a:ext>
            </a:extLst>
          </p:cNvPr>
          <p:cNvGrpSpPr/>
          <p:nvPr/>
        </p:nvGrpSpPr>
        <p:grpSpPr>
          <a:xfrm>
            <a:off x="1883714" y="2897138"/>
            <a:ext cx="5182791" cy="1394111"/>
            <a:chOff x="0" y="1382232"/>
            <a:chExt cx="5182791" cy="1394111"/>
          </a:xfrm>
        </p:grpSpPr>
        <p:sp>
          <p:nvSpPr>
            <p:cNvPr id="13" name="Callout: Up Arrow 12">
              <a:extLst>
                <a:ext uri="{FF2B5EF4-FFF2-40B4-BE49-F238E27FC236}">
                  <a16:creationId xmlns:a16="http://schemas.microsoft.com/office/drawing/2014/main" id="{A6BD9761-D99B-DD22-67EA-EB9FB025ECF5}"/>
                </a:ext>
              </a:extLst>
            </p:cNvPr>
            <p:cNvSpPr/>
            <p:nvPr/>
          </p:nvSpPr>
          <p:spPr>
            <a:xfrm rot="10800000">
              <a:off x="0" y="1382232"/>
              <a:ext cx="5182791" cy="1394111"/>
            </a:xfrm>
            <a:prstGeom prst="upArrowCallou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14" name="Callout: Up Arrow 8">
              <a:extLst>
                <a:ext uri="{FF2B5EF4-FFF2-40B4-BE49-F238E27FC236}">
                  <a16:creationId xmlns:a16="http://schemas.microsoft.com/office/drawing/2014/main" id="{EE289A09-B526-58DF-1D9B-BB81E4010FD9}"/>
                </a:ext>
              </a:extLst>
            </p:cNvPr>
            <p:cNvSpPr txBox="1"/>
            <p:nvPr/>
          </p:nvSpPr>
          <p:spPr>
            <a:xfrm rot="21600000">
              <a:off x="0" y="1382232"/>
              <a:ext cx="5182791" cy="9058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a:t>
              </a:r>
              <a:r>
                <a:rPr lang="en-GB" sz="1600" i="1" kern="1200"/>
                <a:t>using the work of other people to gain some form of benefit without formally acknowledging that the work came from someone else</a:t>
              </a:r>
              <a:r>
                <a:rPr lang="en-GB" sz="1600" kern="1200"/>
                <a:t>” (Open University, 2018)</a:t>
              </a:r>
              <a:endParaRPr lang="en-US" sz="1600" kern="1200"/>
            </a:p>
          </p:txBody>
        </p:sp>
      </p:grpSp>
      <p:grpSp>
        <p:nvGrpSpPr>
          <p:cNvPr id="10" name="Group 9">
            <a:extLst>
              <a:ext uri="{FF2B5EF4-FFF2-40B4-BE49-F238E27FC236}">
                <a16:creationId xmlns:a16="http://schemas.microsoft.com/office/drawing/2014/main" id="{FDEB1BFB-1BF3-2853-13FE-E2F2BF0256AC}"/>
              </a:ext>
            </a:extLst>
          </p:cNvPr>
          <p:cNvGrpSpPr/>
          <p:nvPr/>
        </p:nvGrpSpPr>
        <p:grpSpPr>
          <a:xfrm>
            <a:off x="1883714" y="1516623"/>
            <a:ext cx="5182791" cy="1394111"/>
            <a:chOff x="0" y="1717"/>
            <a:chExt cx="5182791" cy="1394111"/>
          </a:xfrm>
        </p:grpSpPr>
        <p:sp>
          <p:nvSpPr>
            <p:cNvPr id="11" name="Callout: Up Arrow 10">
              <a:extLst>
                <a:ext uri="{FF2B5EF4-FFF2-40B4-BE49-F238E27FC236}">
                  <a16:creationId xmlns:a16="http://schemas.microsoft.com/office/drawing/2014/main" id="{D23C8BB5-393F-4140-3D4F-515A8F60CC9A}"/>
                </a:ext>
              </a:extLst>
            </p:cNvPr>
            <p:cNvSpPr/>
            <p:nvPr/>
          </p:nvSpPr>
          <p:spPr>
            <a:xfrm rot="10800000">
              <a:off x="0" y="1717"/>
              <a:ext cx="5182791" cy="1394111"/>
            </a:xfrm>
            <a:prstGeom prst="upArrowCallou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12" name="Callout: Up Arrow 10">
              <a:extLst>
                <a:ext uri="{FF2B5EF4-FFF2-40B4-BE49-F238E27FC236}">
                  <a16:creationId xmlns:a16="http://schemas.microsoft.com/office/drawing/2014/main" id="{C7518D30-448B-8F15-1289-CBA09CBD8B37}"/>
                </a:ext>
              </a:extLst>
            </p:cNvPr>
            <p:cNvSpPr txBox="1"/>
            <p:nvPr/>
          </p:nvSpPr>
          <p:spPr>
            <a:xfrm rot="21600000">
              <a:off x="0" y="1717"/>
              <a:ext cx="5182791" cy="9058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a:t>Definition:</a:t>
              </a:r>
              <a:endParaRPr lang="en-US" sz="1600" kern="1200"/>
            </a:p>
          </p:txBody>
        </p:sp>
      </p:grpSp>
    </p:spTree>
    <p:extLst>
      <p:ext uri="{BB962C8B-B14F-4D97-AF65-F5344CB8AC3E}">
        <p14:creationId xmlns:p14="http://schemas.microsoft.com/office/powerpoint/2010/main" val="1501833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70959-3FF5-1BAA-B1F6-16945B10DDF9}"/>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UWTSD – Unfair Practice</a:t>
            </a:r>
          </a:p>
        </p:txBody>
      </p:sp>
      <p:sp>
        <p:nvSpPr>
          <p:cNvPr id="3" name="Content Placeholder 2">
            <a:extLst>
              <a:ext uri="{FF2B5EF4-FFF2-40B4-BE49-F238E27FC236}">
                <a16:creationId xmlns:a16="http://schemas.microsoft.com/office/drawing/2014/main" id="{476DAB44-DC2B-930D-AF11-9F111B2CE0B3}"/>
              </a:ext>
            </a:extLst>
          </p:cNvPr>
          <p:cNvSpPr>
            <a:spLocks noGrp="1"/>
          </p:cNvSpPr>
          <p:nvPr>
            <p:ph idx="1"/>
          </p:nvPr>
        </p:nvSpPr>
        <p:spPr/>
        <p:txBody>
          <a:bodyPr/>
          <a:lstStyle/>
          <a:p>
            <a:r>
              <a:rPr lang="en-GB" dirty="0"/>
              <a:t>UWTSD Academic Misconduct Policy</a:t>
            </a:r>
          </a:p>
          <a:p>
            <a:endParaRPr lang="en-GB" dirty="0"/>
          </a:p>
          <a:p>
            <a:r>
              <a:rPr lang="en-GB" dirty="0"/>
              <a:t>“</a:t>
            </a:r>
            <a:r>
              <a:rPr lang="en-GB" i="1" dirty="0"/>
              <a:t>Academic misconduct - Any action by a student which gives or has the potential to give an unfair advantage in an examination or assessment or might assist someone else to gain an unfair advantage, or any activity likely to undermine the integrity essential to scholarship and research</a:t>
            </a:r>
            <a:r>
              <a:rPr lang="en-GB" dirty="0"/>
              <a:t>.” (UWTSD, 2023, p2)</a:t>
            </a:r>
          </a:p>
        </p:txBody>
      </p:sp>
    </p:spTree>
    <p:extLst>
      <p:ext uri="{BB962C8B-B14F-4D97-AF65-F5344CB8AC3E}">
        <p14:creationId xmlns:p14="http://schemas.microsoft.com/office/powerpoint/2010/main" val="3832643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7A81-F86E-C770-E9DD-CCDD526446DD}"/>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Quiz – what is plagiarism?</a:t>
            </a:r>
          </a:p>
        </p:txBody>
      </p:sp>
      <p:sp>
        <p:nvSpPr>
          <p:cNvPr id="3" name="Content Placeholder 2">
            <a:extLst>
              <a:ext uri="{FF2B5EF4-FFF2-40B4-BE49-F238E27FC236}">
                <a16:creationId xmlns:a16="http://schemas.microsoft.com/office/drawing/2014/main" id="{996E2741-8BDD-2320-CD56-57230056A9E5}"/>
              </a:ext>
            </a:extLst>
          </p:cNvPr>
          <p:cNvSpPr>
            <a:spLocks noGrp="1"/>
          </p:cNvSpPr>
          <p:nvPr>
            <p:ph idx="1"/>
          </p:nvPr>
        </p:nvSpPr>
        <p:spPr/>
        <p:txBody>
          <a:bodyPr>
            <a:normAutofit fontScale="70000" lnSpcReduction="20000"/>
          </a:bodyPr>
          <a:lstStyle/>
          <a:p>
            <a:r>
              <a:rPr lang="en-GB" dirty="0"/>
              <a:t>Which of the following actions are examples of </a:t>
            </a:r>
            <a:r>
              <a:rPr lang="en-GB" i="1" dirty="0"/>
              <a:t>plagiarism</a:t>
            </a:r>
            <a:r>
              <a:rPr lang="en-GB" dirty="0"/>
              <a:t>?</a:t>
            </a:r>
          </a:p>
          <a:p>
            <a:pPr marL="457200" indent="-457200">
              <a:buFont typeface="+mj-lt"/>
              <a:buAutoNum type="arabicPeriod"/>
            </a:pPr>
            <a:r>
              <a:rPr lang="en-GB" dirty="0"/>
              <a:t>Adapting a diagram from a book or website to form part of your answer</a:t>
            </a:r>
          </a:p>
          <a:p>
            <a:pPr marL="457200" indent="-457200">
              <a:buFont typeface="+mj-lt"/>
              <a:buAutoNum type="arabicPeriod"/>
            </a:pPr>
            <a:r>
              <a:rPr lang="en-GB" dirty="0"/>
              <a:t>Posting a question to an online forum and submitting one of the replies as your answer</a:t>
            </a:r>
          </a:p>
          <a:p>
            <a:pPr marL="457200" indent="-457200">
              <a:buFont typeface="+mj-lt"/>
              <a:buAutoNum type="arabicPeriod"/>
            </a:pPr>
            <a:r>
              <a:rPr lang="en-GB" dirty="0"/>
              <a:t>Copying some text word for word</a:t>
            </a:r>
          </a:p>
          <a:p>
            <a:pPr marL="457200" indent="-457200">
              <a:buFont typeface="+mj-lt"/>
              <a:buAutoNum type="arabicPeriod"/>
            </a:pPr>
            <a:r>
              <a:rPr lang="en-GB" dirty="0"/>
              <a:t>Working very closely with another student and writing all the answers together</a:t>
            </a:r>
          </a:p>
          <a:p>
            <a:pPr marL="457200" indent="-457200">
              <a:buFont typeface="+mj-lt"/>
              <a:buAutoNum type="arabicPeriod"/>
            </a:pPr>
            <a:r>
              <a:rPr lang="en-GB" dirty="0"/>
              <a:t>Using someone else’s ideas from an online forum, and passing these off as your own</a:t>
            </a:r>
          </a:p>
          <a:p>
            <a:pPr marL="457200" indent="-457200">
              <a:buFont typeface="+mj-lt"/>
              <a:buAutoNum type="arabicPeriod"/>
            </a:pPr>
            <a:r>
              <a:rPr lang="en-GB" dirty="0"/>
              <a:t>Inserting an image downloaded from the web into your assignment</a:t>
            </a:r>
          </a:p>
          <a:p>
            <a:pPr marL="457200" indent="-457200">
              <a:buFont typeface="+mj-lt"/>
              <a:buAutoNum type="arabicPeriod"/>
            </a:pPr>
            <a:r>
              <a:rPr lang="en-GB" dirty="0"/>
              <a:t>Taking information from different sources and putting this into your own words</a:t>
            </a:r>
          </a:p>
          <a:p>
            <a:pPr marL="457200" indent="-457200">
              <a:buFont typeface="+mj-lt"/>
              <a:buAutoNum type="arabicPeriod"/>
            </a:pPr>
            <a:r>
              <a:rPr lang="en-GB" dirty="0"/>
              <a:t>Copying a table of data from a book / website</a:t>
            </a:r>
          </a:p>
        </p:txBody>
      </p:sp>
    </p:spTree>
    <p:extLst>
      <p:ext uri="{BB962C8B-B14F-4D97-AF65-F5344CB8AC3E}">
        <p14:creationId xmlns:p14="http://schemas.microsoft.com/office/powerpoint/2010/main" val="2029764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Sticky notes with question marks">
            <a:extLst>
              <a:ext uri="{FF2B5EF4-FFF2-40B4-BE49-F238E27FC236}">
                <a16:creationId xmlns:a16="http://schemas.microsoft.com/office/drawing/2014/main" id="{9BC901CF-0491-AE78-4809-2D17865D5A6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14" r="1784"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680F0D-CE1F-DD98-0092-3F9BB0ED963A}"/>
              </a:ext>
            </a:extLst>
          </p:cNvPr>
          <p:cNvSpPr>
            <a:spLocks noGrp="1"/>
          </p:cNvSpPr>
          <p:nvPr>
            <p:ph type="title"/>
          </p:nvPr>
        </p:nvSpPr>
        <p:spPr>
          <a:xfrm>
            <a:off x="392906" y="5317240"/>
            <a:ext cx="8408194" cy="744836"/>
          </a:xfrm>
        </p:spPr>
        <p:txBody>
          <a:bodyPr vert="horz" lIns="91440" tIns="45720" rIns="91440" bIns="45720" rtlCol="0" anchor="ctr">
            <a:normAutofit/>
          </a:bodyPr>
          <a:lstStyle/>
          <a:p>
            <a:pPr algn="ctr"/>
            <a:r>
              <a:rPr lang="en-US" sz="3100" b="1">
                <a:solidFill>
                  <a:schemeClr val="tx1">
                    <a:lumMod val="85000"/>
                    <a:lumOff val="15000"/>
                  </a:schemeClr>
                </a:solidFill>
                <a:effectLst>
                  <a:outerShdw blurRad="38100" dist="38100" dir="2700000" algn="tl">
                    <a:srgbClr val="000000">
                      <a:alpha val="43137"/>
                    </a:srgbClr>
                  </a:outerShdw>
                </a:effectLst>
              </a:rPr>
              <a:t>Collaboration vs collusion</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87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2E905-36CF-8456-B30F-94455E5D6ACF}"/>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Collaboration vs collusion</a:t>
            </a:r>
          </a:p>
        </p:txBody>
      </p:sp>
      <p:sp>
        <p:nvSpPr>
          <p:cNvPr id="3" name="Content Placeholder 2">
            <a:extLst>
              <a:ext uri="{FF2B5EF4-FFF2-40B4-BE49-F238E27FC236}">
                <a16:creationId xmlns:a16="http://schemas.microsoft.com/office/drawing/2014/main" id="{ED5B2B9D-3782-D492-F54F-E90E61A00073}"/>
              </a:ext>
            </a:extLst>
          </p:cNvPr>
          <p:cNvSpPr>
            <a:spLocks noGrp="1"/>
          </p:cNvSpPr>
          <p:nvPr>
            <p:ph idx="1"/>
          </p:nvPr>
        </p:nvSpPr>
        <p:spPr/>
        <p:txBody>
          <a:bodyPr>
            <a:normAutofit fontScale="85000" lnSpcReduction="20000"/>
          </a:bodyPr>
          <a:lstStyle/>
          <a:p>
            <a:r>
              <a:rPr lang="en-GB" dirty="0"/>
              <a:t>Collaboration – working collectively to understand what needs to be done; assessed work completed individually</a:t>
            </a:r>
          </a:p>
          <a:p>
            <a:r>
              <a:rPr lang="en-GB" dirty="0"/>
              <a:t>Collusion – type of plagiarism, can involve:</a:t>
            </a:r>
          </a:p>
          <a:p>
            <a:pPr lvl="1"/>
            <a:r>
              <a:rPr lang="en-GB" dirty="0"/>
              <a:t>Working with others telling them the precise method or approach to take</a:t>
            </a:r>
          </a:p>
          <a:p>
            <a:pPr lvl="1"/>
            <a:r>
              <a:rPr lang="en-GB" dirty="0"/>
              <a:t>Discussing how to solve an assessed piece of work so that the method / answer is obvious</a:t>
            </a:r>
          </a:p>
          <a:p>
            <a:pPr lvl="1"/>
            <a:r>
              <a:rPr lang="en-GB" dirty="0"/>
              <a:t>Working together to create assessed work so that the layout, answer &amp; style is similar</a:t>
            </a:r>
          </a:p>
          <a:p>
            <a:pPr lvl="1"/>
            <a:r>
              <a:rPr lang="en-GB" dirty="0"/>
              <a:t>Sharing the answer to assessed work to show what needs to be included</a:t>
            </a:r>
          </a:p>
          <a:p>
            <a:r>
              <a:rPr lang="en-GB" dirty="0"/>
              <a:t>Result – work that is not individual to the learner</a:t>
            </a:r>
          </a:p>
          <a:p>
            <a:r>
              <a:rPr lang="en-GB" dirty="0"/>
              <a:t>It is only acceptable to submit a collaborative group response if the assessment brief outlines this </a:t>
            </a:r>
            <a:r>
              <a:rPr lang="en-GB" u="sng" dirty="0"/>
              <a:t>explicitly</a:t>
            </a:r>
            <a:r>
              <a:rPr lang="en-GB" dirty="0"/>
              <a:t>.</a:t>
            </a:r>
          </a:p>
        </p:txBody>
      </p:sp>
    </p:spTree>
    <p:extLst>
      <p:ext uri="{BB962C8B-B14F-4D97-AF65-F5344CB8AC3E}">
        <p14:creationId xmlns:p14="http://schemas.microsoft.com/office/powerpoint/2010/main" val="2611563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DA244-B12D-C23B-5A7D-90E9D4BAB509}"/>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Useful information</a:t>
            </a:r>
          </a:p>
        </p:txBody>
      </p:sp>
      <p:sp>
        <p:nvSpPr>
          <p:cNvPr id="3" name="Content Placeholder 2">
            <a:extLst>
              <a:ext uri="{FF2B5EF4-FFF2-40B4-BE49-F238E27FC236}">
                <a16:creationId xmlns:a16="http://schemas.microsoft.com/office/drawing/2014/main" id="{B9B95B62-6293-D949-EC20-268E7EE317D9}"/>
              </a:ext>
            </a:extLst>
          </p:cNvPr>
          <p:cNvSpPr>
            <a:spLocks noGrp="1"/>
          </p:cNvSpPr>
          <p:nvPr>
            <p:ph idx="1"/>
          </p:nvPr>
        </p:nvSpPr>
        <p:spPr/>
        <p:txBody>
          <a:bodyPr/>
          <a:lstStyle/>
          <a:p>
            <a:r>
              <a:rPr lang="en-GB" dirty="0"/>
              <a:t>UWTSD Academic Misconduct policy (</a:t>
            </a:r>
            <a:r>
              <a:rPr lang="en-GB" dirty="0">
                <a:hlinkClick r:id="rId2"/>
              </a:rPr>
              <a:t>https://www.uwtsd.ac.uk/media/1602/download</a:t>
            </a:r>
            <a:r>
              <a:rPr lang="en-GB">
                <a:hlinkClick r:id="rId2"/>
              </a:rPr>
              <a:t>?attachment</a:t>
            </a:r>
            <a:r>
              <a:rPr lang="en-GB"/>
              <a:t>)</a:t>
            </a:r>
            <a:endParaRPr lang="en-GB" dirty="0"/>
          </a:p>
          <a:p>
            <a:r>
              <a:rPr lang="en-GB" dirty="0"/>
              <a:t>Open University (2022) Developing good academic practice, free course (</a:t>
            </a:r>
            <a:r>
              <a:rPr lang="en-GB" dirty="0">
                <a:hlinkClick r:id="rId3"/>
              </a:rPr>
              <a:t>Developing good academic practice - </a:t>
            </a:r>
            <a:r>
              <a:rPr lang="en-GB" dirty="0" err="1">
                <a:hlinkClick r:id="rId3"/>
              </a:rPr>
              <a:t>OpenLearn</a:t>
            </a:r>
            <a:r>
              <a:rPr lang="en-GB" dirty="0">
                <a:hlinkClick r:id="rId3"/>
              </a:rPr>
              <a:t> - Open University</a:t>
            </a:r>
            <a:r>
              <a:rPr lang="en-GB" dirty="0"/>
              <a:t>) </a:t>
            </a:r>
          </a:p>
          <a:p>
            <a:pPr marL="0" indent="0">
              <a:buNone/>
            </a:pPr>
            <a:r>
              <a:rPr lang="en-GB" dirty="0"/>
              <a:t> </a:t>
            </a:r>
          </a:p>
        </p:txBody>
      </p:sp>
    </p:spTree>
    <p:extLst>
      <p:ext uri="{BB962C8B-B14F-4D97-AF65-F5344CB8AC3E}">
        <p14:creationId xmlns:p14="http://schemas.microsoft.com/office/powerpoint/2010/main" val="41941795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1003</Words>
  <Application>Microsoft Office PowerPoint</Application>
  <PresentationFormat>On-screen Show (4:3)</PresentationFormat>
  <Paragraphs>94</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Learning in the Digital Era</vt:lpstr>
      <vt:lpstr>Outline</vt:lpstr>
      <vt:lpstr>What is good academic practice?</vt:lpstr>
      <vt:lpstr>What is good academic practice?</vt:lpstr>
      <vt:lpstr>What is poor academic practice?</vt:lpstr>
      <vt:lpstr>What is poor academic practice?</vt:lpstr>
      <vt:lpstr>How can you achieve good academic practice?</vt:lpstr>
      <vt:lpstr>How to achieve good practice</vt:lpstr>
      <vt:lpstr>Wider application</vt:lpstr>
      <vt:lpstr>Quiz – academic practice (1)</vt:lpstr>
      <vt:lpstr>Quiz – academic practice (2)</vt:lpstr>
      <vt:lpstr>What is plagiarism?</vt:lpstr>
      <vt:lpstr>What is plagiarism?</vt:lpstr>
      <vt:lpstr>UWTSD – Unfair Practice</vt:lpstr>
      <vt:lpstr>Quiz – what is plagiarism?</vt:lpstr>
      <vt:lpstr>Collaboration vs collusion</vt:lpstr>
      <vt:lpstr>Collaboration vs collusion</vt:lpstr>
      <vt:lpstr>Useful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in the Digital Era</dc:title>
  <dc:creator>Lara Hopkinson</dc:creator>
  <cp:lastModifiedBy>Lara Hopkinson</cp:lastModifiedBy>
  <cp:revision>8</cp:revision>
  <dcterms:created xsi:type="dcterms:W3CDTF">2022-09-20T13:24:11Z</dcterms:created>
  <dcterms:modified xsi:type="dcterms:W3CDTF">2026-10-05T13:21:45Z</dcterms:modified>
</cp:coreProperties>
</file>