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1" autoAdjust="0"/>
    <p:restoredTop sz="94660"/>
  </p:normalViewPr>
  <p:slideViewPr>
    <p:cSldViewPr snapToGrid="0">
      <p:cViewPr varScale="1">
        <p:scale>
          <a:sx n="86" d="100"/>
          <a:sy n="86" d="100"/>
        </p:scale>
        <p:origin x="102" y="64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D47AB42-2A94-4CAE-AFC1-CC3D73846A94}"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2869698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47AB42-2A94-4CAE-AFC1-CC3D73846A94}"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3566893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D47AB42-2A94-4CAE-AFC1-CC3D73846A94}"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1181823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D47AB42-2A94-4CAE-AFC1-CC3D73846A94}" type="datetimeFigureOut">
              <a:rPr lang="en-GB" smtClean="0"/>
              <a:t>21/03/2019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4016941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D47AB42-2A94-4CAE-AFC1-CC3D73846A94}" type="datetimeFigureOut">
              <a:rPr lang="en-GB" smtClean="0"/>
              <a:t>21/03/2019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2207051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D47AB42-2A94-4CAE-AFC1-CC3D73846A94}" type="datetimeFigureOut">
              <a:rPr lang="en-GB" smtClean="0"/>
              <a:t>21/03/2019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807617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47AB42-2A94-4CAE-AFC1-CC3D73846A94}" type="datetimeFigureOut">
              <a:rPr lang="en-GB" smtClean="0"/>
              <a:t>21/03/2019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2168247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D47AB42-2A94-4CAE-AFC1-CC3D73846A94}" type="datetimeFigureOut">
              <a:rPr lang="en-GB" smtClean="0"/>
              <a:t>21/03/2019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1686764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D47AB42-2A94-4CAE-AFC1-CC3D73846A94}" type="datetimeFigureOut">
              <a:rPr lang="en-GB" smtClean="0"/>
              <a:t>21/03/2019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1531496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47AB42-2A94-4CAE-AFC1-CC3D73846A94}"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3490779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47AB42-2A94-4CAE-AFC1-CC3D73846A94}"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28C52-E655-42D4-A6CF-C2EAEDA98E50}" type="slidenum">
              <a:rPr lang="en-GB" smtClean="0"/>
              <a:t>‹#›</a:t>
            </a:fld>
            <a:endParaRPr lang="en-GB"/>
          </a:p>
        </p:txBody>
      </p:sp>
    </p:spTree>
    <p:extLst>
      <p:ext uri="{BB962C8B-B14F-4D97-AF65-F5344CB8AC3E}">
        <p14:creationId xmlns:p14="http://schemas.microsoft.com/office/powerpoint/2010/main" val="1634667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47AB42-2A94-4CAE-AFC1-CC3D73846A94}" type="datetimeFigureOut">
              <a:rPr lang="en-GB" smtClean="0"/>
              <a:t>21/03/2019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C28C52-E655-42D4-A6CF-C2EAEDA98E50}" type="slidenum">
              <a:rPr lang="en-GB" smtClean="0"/>
              <a:t>‹#›</a:t>
            </a:fld>
            <a:endParaRPr lang="en-GB"/>
          </a:p>
        </p:txBody>
      </p:sp>
    </p:spTree>
    <p:extLst>
      <p:ext uri="{BB962C8B-B14F-4D97-AF65-F5344CB8AC3E}">
        <p14:creationId xmlns:p14="http://schemas.microsoft.com/office/powerpoint/2010/main" val="3975166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ctrTitle"/>
          </p:nvPr>
        </p:nvSpPr>
        <p:spPr>
          <a:xfrm>
            <a:off x="1524000" y="785004"/>
            <a:ext cx="9144000" cy="3683479"/>
          </a:xfrm>
        </p:spPr>
        <p:txBody>
          <a:bodyPr>
            <a:normAutofit fontScale="90000"/>
          </a:bodyPr>
          <a:lstStyle/>
          <a:p>
            <a:r>
              <a:rPr lang="en-GB" b="1" dirty="0">
                <a:effectLst>
                  <a:outerShdw blurRad="38100" dist="38100" dir="2700000" algn="tl">
                    <a:srgbClr val="000000">
                      <a:alpha val="43137"/>
                    </a:srgbClr>
                  </a:outerShdw>
                </a:effectLst>
              </a:rPr>
              <a:t>THE FIRST LAW OF THERMODYNAMICS</a:t>
            </a:r>
            <a:r>
              <a:rPr lang="en-GB" dirty="0"/>
              <a:t/>
            </a:r>
            <a:br>
              <a:rPr lang="en-GB" dirty="0"/>
            </a:br>
            <a:r>
              <a:rPr lang="en-GB" dirty="0" smtClean="0"/>
              <a:t>for</a:t>
            </a:r>
            <a:br>
              <a:rPr lang="en-GB" dirty="0" smtClean="0"/>
            </a:br>
            <a:r>
              <a:rPr lang="en-GB" b="1" dirty="0" smtClean="0"/>
              <a:t>UNSTEADY FLOW</a:t>
            </a:r>
            <a:br>
              <a:rPr lang="en-GB" b="1" dirty="0" smtClean="0"/>
            </a:br>
            <a:r>
              <a:rPr lang="en-GB" b="1" dirty="0" smtClean="0"/>
              <a:t>OPEN </a:t>
            </a:r>
            <a:r>
              <a:rPr lang="en-GB" b="1" dirty="0"/>
              <a:t>SYSTEMS</a:t>
            </a:r>
            <a:endParaRPr lang="en-GB" dirty="0"/>
          </a:p>
        </p:txBody>
      </p:sp>
    </p:spTree>
    <p:extLst>
      <p:ext uri="{BB962C8B-B14F-4D97-AF65-F5344CB8AC3E}">
        <p14:creationId xmlns:p14="http://schemas.microsoft.com/office/powerpoint/2010/main" val="41235210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850900"/>
          </a:xfrm>
        </p:spPr>
        <p:txBody>
          <a:bodyPr/>
          <a:lstStyle/>
          <a:p>
            <a:pPr lvl="0" algn="ctr"/>
            <a:r>
              <a:rPr lang="en-GB" b="1" dirty="0">
                <a:solidFill>
                  <a:srgbClr val="FF0000"/>
                </a:solidFill>
              </a:rPr>
              <a:t>Energy analysis of </a:t>
            </a:r>
            <a:r>
              <a:rPr lang="en-GB" b="1" dirty="0" smtClean="0">
                <a:solidFill>
                  <a:srgbClr val="FF0000"/>
                </a:solidFill>
              </a:rPr>
              <a:t>unsteady-flow </a:t>
            </a:r>
            <a:r>
              <a:rPr lang="en-GB" b="1" dirty="0">
                <a:solidFill>
                  <a:srgbClr val="FF0000"/>
                </a:solidFill>
              </a:rPr>
              <a:t>systems</a:t>
            </a:r>
            <a:endParaRPr lang="en-GB" dirty="0">
              <a:solidFill>
                <a:srgbClr val="FF0000"/>
              </a:solidFill>
            </a:endParaRPr>
          </a:p>
        </p:txBody>
      </p:sp>
      <p:sp>
        <p:nvSpPr>
          <p:cNvPr id="3" name="Content Placeholder 2"/>
          <p:cNvSpPr>
            <a:spLocks noGrp="1"/>
          </p:cNvSpPr>
          <p:nvPr>
            <p:ph idx="1"/>
          </p:nvPr>
        </p:nvSpPr>
        <p:spPr>
          <a:xfrm>
            <a:off x="86659" y="787501"/>
            <a:ext cx="11644131" cy="3039427"/>
          </a:xfrm>
        </p:spPr>
        <p:txBody>
          <a:bodyPr>
            <a:normAutofit fontScale="92500"/>
          </a:bodyPr>
          <a:lstStyle/>
          <a:p>
            <a:pPr algn="just"/>
            <a:r>
              <a:rPr lang="en-GB" dirty="0"/>
              <a:t>During a steady-flow process, no changes occur within the control volume; thus, one does not need to be concerned about what is going on within the boundaries. </a:t>
            </a:r>
            <a:endParaRPr lang="en-GB" dirty="0" smtClean="0"/>
          </a:p>
          <a:p>
            <a:pPr algn="just"/>
            <a:r>
              <a:rPr lang="en-GB" dirty="0"/>
              <a:t>Many processes of interest, however, involve </a:t>
            </a:r>
            <a:r>
              <a:rPr lang="en-GB" b="1" i="1" dirty="0"/>
              <a:t>changes</a:t>
            </a:r>
            <a:r>
              <a:rPr lang="en-GB" dirty="0"/>
              <a:t> within the control volume </a:t>
            </a:r>
            <a:r>
              <a:rPr lang="en-GB" b="1" i="1" dirty="0"/>
              <a:t>with time</a:t>
            </a:r>
            <a:r>
              <a:rPr lang="en-GB" dirty="0"/>
              <a:t>. Such processes are called </a:t>
            </a:r>
            <a:r>
              <a:rPr lang="en-GB" b="1" i="1" dirty="0"/>
              <a:t>unsteady-flow</a:t>
            </a:r>
            <a:r>
              <a:rPr lang="en-GB" dirty="0"/>
              <a:t>, or </a:t>
            </a:r>
            <a:r>
              <a:rPr lang="en-GB" b="1" i="1" dirty="0"/>
              <a:t>transient-flow</a:t>
            </a:r>
            <a:r>
              <a:rPr lang="en-GB" dirty="0"/>
              <a:t>, processes</a:t>
            </a:r>
            <a:r>
              <a:rPr lang="en-GB" dirty="0" smtClean="0"/>
              <a:t>.</a:t>
            </a:r>
          </a:p>
          <a:p>
            <a:pPr algn="just"/>
            <a:r>
              <a:rPr lang="en-GB" dirty="0"/>
              <a:t>When an unsteady-flow process is analysed, it is important to keep track of the mass and energy contents of the control volume as well as the energy interactions across the boundary.</a:t>
            </a:r>
          </a:p>
          <a:p>
            <a:pPr algn="just"/>
            <a:endParaRPr lang="en-GB" dirty="0" smtClean="0"/>
          </a:p>
        </p:txBody>
      </p:sp>
      <p:sp>
        <p:nvSpPr>
          <p:cNvPr id="12" name="TextBox 11"/>
          <p:cNvSpPr txBox="1"/>
          <p:nvPr/>
        </p:nvSpPr>
        <p:spPr>
          <a:xfrm>
            <a:off x="6906395" y="3985677"/>
            <a:ext cx="4519595" cy="1846659"/>
          </a:xfrm>
          <a:prstGeom prst="rect">
            <a:avLst/>
          </a:prstGeom>
          <a:noFill/>
        </p:spPr>
        <p:txBody>
          <a:bodyPr wrap="square" rtlCol="0">
            <a:spAutoFit/>
          </a:bodyPr>
          <a:lstStyle/>
          <a:p>
            <a:r>
              <a:rPr lang="en-GB" sz="2400" i="1" dirty="0"/>
              <a:t>Charging of a rigid tank from a supply line is an unsteady-flow process since it involves changes within the CV.</a:t>
            </a:r>
          </a:p>
          <a:p>
            <a:endParaRPr lang="en-GB" dirty="0"/>
          </a:p>
        </p:txBody>
      </p:sp>
      <p:pic>
        <p:nvPicPr>
          <p:cNvPr id="6" name="Picture 5"/>
          <p:cNvPicPr/>
          <p:nvPr/>
        </p:nvPicPr>
        <p:blipFill>
          <a:blip r:embed="rId2" cstate="print"/>
          <a:srcRect/>
          <a:stretch>
            <a:fillRect/>
          </a:stretch>
        </p:blipFill>
        <p:spPr bwMode="auto">
          <a:xfrm>
            <a:off x="2047240" y="3826928"/>
            <a:ext cx="3020060" cy="2971799"/>
          </a:xfrm>
          <a:prstGeom prst="rect">
            <a:avLst/>
          </a:prstGeom>
          <a:noFill/>
          <a:ln w="9525">
            <a:noFill/>
            <a:miter lim="800000"/>
            <a:headEnd/>
            <a:tailEnd/>
          </a:ln>
          <a:effectLst/>
        </p:spPr>
      </p:pic>
    </p:spTree>
    <p:extLst>
      <p:ext uri="{BB962C8B-B14F-4D97-AF65-F5344CB8AC3E}">
        <p14:creationId xmlns:p14="http://schemas.microsoft.com/office/powerpoint/2010/main" val="1856625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anim calcmode="lin" valueType="num">
                                      <p:cBhvr additive="base">
                                        <p:cTn id="29" dur="500" fill="hold"/>
                                        <p:tgtEl>
                                          <p:spTgt spid="12"/>
                                        </p:tgtEl>
                                        <p:attrNameLst>
                                          <p:attrName>ppt_x</p:attrName>
                                        </p:attrNameLst>
                                      </p:cBhvr>
                                      <p:tavLst>
                                        <p:tav tm="0">
                                          <p:val>
                                            <p:strVal val="#ppt_x"/>
                                          </p:val>
                                        </p:tav>
                                        <p:tav tm="100000">
                                          <p:val>
                                            <p:strVal val="#ppt_x"/>
                                          </p:val>
                                        </p:tav>
                                      </p:tavLst>
                                    </p:anim>
                                    <p:anim calcmode="lin" valueType="num">
                                      <p:cBhvr additive="base">
                                        <p:cTn id="3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92125"/>
            <a:ext cx="10515600" cy="4351338"/>
          </a:xfrm>
        </p:spPr>
        <p:txBody>
          <a:bodyPr/>
          <a:lstStyle/>
          <a:p>
            <a:r>
              <a:rPr lang="en-GB" dirty="0"/>
              <a:t>Unlike steady-flow processes, unsteady-flow processes start and end over some finite time period instead of continuing indefinitely</a:t>
            </a:r>
            <a:r>
              <a:rPr lang="en-GB" dirty="0" smtClean="0"/>
              <a:t>.</a:t>
            </a:r>
          </a:p>
          <a:p>
            <a:r>
              <a:rPr lang="en-GB" dirty="0"/>
              <a:t>Therefore in this section, we deal with changes that occur over some time interval </a:t>
            </a:r>
            <a:r>
              <a:rPr lang="en-GB" dirty="0">
                <a:sym typeface="Symbol" panose="05050102010706020507" pitchFamily="18" charset="2"/>
              </a:rPr>
              <a:t></a:t>
            </a:r>
            <a:r>
              <a:rPr lang="en-GB" dirty="0"/>
              <a:t>t instead of with the rate of changes (changes per unit time</a:t>
            </a:r>
            <a:r>
              <a:rPr lang="en-GB" dirty="0" smtClean="0"/>
              <a:t>).</a:t>
            </a:r>
          </a:p>
          <a:p>
            <a:r>
              <a:rPr lang="en-GB" dirty="0"/>
              <a:t>Another difference between steady- and unsteady-flow systems is that steady-flow systems are fixed in space, size, and shape. Unsteady-flow systems, however, are </a:t>
            </a:r>
            <a:r>
              <a:rPr lang="en-GB" dirty="0" smtClean="0"/>
              <a:t>not. </a:t>
            </a:r>
            <a:endParaRPr lang="en-GB" dirty="0"/>
          </a:p>
        </p:txBody>
      </p:sp>
      <p:pic>
        <p:nvPicPr>
          <p:cNvPr id="21" name="Picture 20"/>
          <p:cNvPicPr>
            <a:picLocks noChangeAspect="1"/>
          </p:cNvPicPr>
          <p:nvPr/>
        </p:nvPicPr>
        <p:blipFill rotWithShape="1">
          <a:blip r:embed="rId2"/>
          <a:srcRect l="22602" t="39714" r="63292" b="34254"/>
          <a:stretch/>
        </p:blipFill>
        <p:spPr>
          <a:xfrm>
            <a:off x="1714500" y="4038599"/>
            <a:ext cx="4406900" cy="2603501"/>
          </a:xfrm>
          <a:prstGeom prst="rect">
            <a:avLst/>
          </a:prstGeom>
        </p:spPr>
      </p:pic>
      <p:sp>
        <p:nvSpPr>
          <p:cNvPr id="22" name="Text Box 19"/>
          <p:cNvSpPr txBox="1">
            <a:spLocks noChangeArrowheads="1"/>
          </p:cNvSpPr>
          <p:nvPr/>
        </p:nvSpPr>
        <p:spPr bwMode="auto">
          <a:xfrm>
            <a:off x="6723062" y="4474368"/>
            <a:ext cx="337343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ts val="800"/>
              </a:spcAft>
              <a:buClrTx/>
              <a:buSzTx/>
              <a:buFontTx/>
              <a:buNone/>
              <a:tabLst/>
            </a:pPr>
            <a:r>
              <a:rPr kumimoji="0" lang="en-GB" altLang="en-US" sz="2000" b="0" i="1" u="none" strike="noStrike" cap="none" normalizeH="0" baseline="0" dirty="0" smtClean="0">
                <a:ln>
                  <a:noFill/>
                </a:ln>
                <a:solidFill>
                  <a:schemeClr val="tx1"/>
                </a:solidFill>
                <a:effectLst/>
                <a:latin typeface="Calibri" panose="020F0502020204030204" pitchFamily="34" charset="0"/>
              </a:rPr>
              <a:t>The shape and size of a control volume may change during an unsteady-flow process.</a:t>
            </a:r>
            <a:endParaRPr kumimoji="0" lang="en-US" altLang="en-US" sz="2000" b="0" i="1"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51489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additive="base">
                                        <p:cTn id="19" dur="500" fill="hold"/>
                                        <p:tgtEl>
                                          <p:spTgt spid="21"/>
                                        </p:tgtEl>
                                        <p:attrNameLst>
                                          <p:attrName>ppt_x</p:attrName>
                                        </p:attrNameLst>
                                      </p:cBhvr>
                                      <p:tavLst>
                                        <p:tav tm="0">
                                          <p:val>
                                            <p:strVal val="#ppt_x"/>
                                          </p:val>
                                        </p:tav>
                                        <p:tav tm="100000">
                                          <p:val>
                                            <p:strVal val="#ppt_x"/>
                                          </p:val>
                                        </p:tav>
                                      </p:tavLst>
                                    </p:anim>
                                    <p:anim calcmode="lin" valueType="num">
                                      <p:cBhvr additive="base">
                                        <p:cTn id="20" dur="500" fill="hold"/>
                                        <p:tgtEl>
                                          <p:spTgt spid="21"/>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2"/>
                                        </p:tgtEl>
                                        <p:attrNameLst>
                                          <p:attrName>style.visibility</p:attrName>
                                        </p:attrNameLst>
                                      </p:cBhvr>
                                      <p:to>
                                        <p:strVal val="visible"/>
                                      </p:to>
                                    </p:set>
                                    <p:anim calcmode="lin" valueType="num">
                                      <p:cBhvr additive="base">
                                        <p:cTn id="23" dur="500" fill="hold"/>
                                        <p:tgtEl>
                                          <p:spTgt spid="22"/>
                                        </p:tgtEl>
                                        <p:attrNameLst>
                                          <p:attrName>ppt_x</p:attrName>
                                        </p:attrNameLst>
                                      </p:cBhvr>
                                      <p:tavLst>
                                        <p:tav tm="0">
                                          <p:val>
                                            <p:strVal val="#ppt_x"/>
                                          </p:val>
                                        </p:tav>
                                        <p:tav tm="100000">
                                          <p:val>
                                            <p:strVal val="#ppt_x"/>
                                          </p:val>
                                        </p:tav>
                                      </p:tavLst>
                                    </p:anim>
                                    <p:anim calcmode="lin" valueType="num">
                                      <p:cBhvr additive="base">
                                        <p:cTn id="24"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70391"/>
            <a:ext cx="12192000" cy="1690688"/>
          </a:xfrm>
        </p:spPr>
        <p:txBody>
          <a:bodyPr>
            <a:normAutofit fontScale="90000"/>
          </a:bodyPr>
          <a:lstStyle/>
          <a:p>
            <a:pPr algn="ctr"/>
            <a:r>
              <a:rPr lang="en-GB" b="1" u="sng" dirty="0" smtClean="0"/>
              <a:t>FORMULATION OF FIRST LAW</a:t>
            </a:r>
            <a:br>
              <a:rPr lang="en-GB" b="1" u="sng" dirty="0" smtClean="0"/>
            </a:br>
            <a:r>
              <a:rPr lang="en-GB" b="1" u="sng" dirty="0" smtClean="0"/>
              <a:t>FOR </a:t>
            </a:r>
            <a:br>
              <a:rPr lang="en-GB" b="1" u="sng" dirty="0" smtClean="0"/>
            </a:br>
            <a:r>
              <a:rPr lang="en-GB" b="1" u="sng" dirty="0" smtClean="0"/>
              <a:t>UNSTEADY FLOW OPEN </a:t>
            </a:r>
            <a:r>
              <a:rPr lang="en-GB" b="1" u="sng" dirty="0"/>
              <a:t>SYSTEMS</a:t>
            </a:r>
            <a:r>
              <a:rPr lang="en-GB" u="sng" dirty="0"/>
              <a:t/>
            </a:r>
            <a:br>
              <a:rPr lang="en-GB" u="sng" dirty="0"/>
            </a:br>
            <a:endParaRPr lang="en-GB" u="sng" dirty="0"/>
          </a:p>
        </p:txBody>
      </p:sp>
      <p:sp>
        <p:nvSpPr>
          <p:cNvPr id="3" name="Content Placeholder 2"/>
          <p:cNvSpPr>
            <a:spLocks noGrp="1"/>
          </p:cNvSpPr>
          <p:nvPr>
            <p:ph idx="1"/>
          </p:nvPr>
        </p:nvSpPr>
        <p:spPr>
          <a:xfrm>
            <a:off x="300942" y="2476982"/>
            <a:ext cx="11192719" cy="4190035"/>
          </a:xfrm>
        </p:spPr>
        <p:txBody>
          <a:bodyPr>
            <a:normAutofit/>
          </a:bodyPr>
          <a:lstStyle/>
          <a:p>
            <a:pPr marL="0" indent="0">
              <a:buNone/>
            </a:pPr>
            <a:r>
              <a:rPr lang="en-GB" dirty="0" smtClean="0"/>
              <a:t>Both the </a:t>
            </a:r>
            <a:r>
              <a:rPr lang="en-GB" i="1" dirty="0" smtClean="0"/>
              <a:t>conservation of mass principle </a:t>
            </a:r>
            <a:r>
              <a:rPr lang="en-GB" dirty="0" smtClean="0"/>
              <a:t>and the </a:t>
            </a:r>
            <a:r>
              <a:rPr lang="en-GB" i="1" dirty="0" smtClean="0"/>
              <a:t>conservation of energy principle </a:t>
            </a:r>
            <a:r>
              <a:rPr lang="en-GB" dirty="0" smtClean="0"/>
              <a:t>must be applied leading to 2 equations known as,</a:t>
            </a:r>
          </a:p>
          <a:p>
            <a:endParaRPr lang="en-GB" dirty="0" smtClean="0"/>
          </a:p>
          <a:p>
            <a:pPr marL="3681413" indent="0">
              <a:buNone/>
            </a:pPr>
            <a:r>
              <a:rPr lang="en-GB" dirty="0" smtClean="0"/>
              <a:t>The MASS BALANCE </a:t>
            </a:r>
          </a:p>
          <a:p>
            <a:pPr marL="3681413" indent="0">
              <a:buNone/>
            </a:pPr>
            <a:endParaRPr lang="en-GB" dirty="0" smtClean="0"/>
          </a:p>
          <a:p>
            <a:pPr marL="3681413" indent="0">
              <a:buNone/>
            </a:pPr>
            <a:r>
              <a:rPr lang="en-GB" dirty="0" smtClean="0"/>
              <a:t>The ENERGY BALANCE</a:t>
            </a:r>
          </a:p>
        </p:txBody>
      </p:sp>
    </p:spTree>
    <p:extLst>
      <p:ext uri="{BB962C8B-B14F-4D97-AF65-F5344CB8AC3E}">
        <p14:creationId xmlns:p14="http://schemas.microsoft.com/office/powerpoint/2010/main" val="2395879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85195" y="0"/>
                <a:ext cx="11505236" cy="6578600"/>
              </a:xfrm>
            </p:spPr>
            <p:txBody>
              <a:bodyPr>
                <a:normAutofit fontScale="92500" lnSpcReduction="10000"/>
              </a:bodyPr>
              <a:lstStyle/>
              <a:p>
                <a:pPr marL="0" indent="0" algn="ctr">
                  <a:buNone/>
                </a:pPr>
                <a:endParaRPr lang="en-GB" b="1" u="sng" dirty="0" smtClean="0"/>
              </a:p>
              <a:p>
                <a:pPr marL="0" indent="0" algn="ctr">
                  <a:buNone/>
                </a:pPr>
                <a:r>
                  <a:rPr lang="en-GB" b="1" u="sng" dirty="0" smtClean="0"/>
                  <a:t>MASS BALANCE</a:t>
                </a:r>
                <a:endParaRPr lang="en-GB" b="1" u="sng" dirty="0"/>
              </a:p>
              <a:p>
                <a:endParaRPr lang="en-GB" dirty="0"/>
              </a:p>
              <a:p>
                <a:r>
                  <a:rPr lang="en-GB" dirty="0"/>
                  <a:t>The mass balance for any system undergoing any process can be expressed as</a:t>
                </a:r>
                <a:r>
                  <a:rPr lang="en-GB" dirty="0" smtClean="0"/>
                  <a:t>:</a:t>
                </a:r>
              </a:p>
              <a:p>
                <a:endParaRPr lang="en-GB" dirty="0" smtClean="0"/>
              </a:p>
              <a:p>
                <a:endParaRPr lang="en-GB" dirty="0"/>
              </a:p>
              <a:p>
                <a:r>
                  <a:rPr lang="en-GB" dirty="0" smtClean="0"/>
                  <a:t>where </a:t>
                </a:r>
                <a14:m>
                  <m:oMath xmlns:m="http://schemas.openxmlformats.org/officeDocument/2006/math">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𝑚</m:t>
                        </m:r>
                      </m:e>
                      <m:sub>
                        <m:r>
                          <a:rPr lang="en-GB" i="1">
                            <a:latin typeface="Cambria Math" panose="02040503050406030204" pitchFamily="18" charset="0"/>
                          </a:rPr>
                          <m:t>𝑠𝑦𝑠𝑡𝑒𝑚</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𝑚</m:t>
                        </m:r>
                      </m:e>
                      <m:sub>
                        <m:r>
                          <a:rPr lang="en-GB" i="1">
                            <a:latin typeface="Cambria Math" panose="02040503050406030204" pitchFamily="18" charset="0"/>
                          </a:rPr>
                          <m:t>𝑓𝑖𝑛𝑎𝑙</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𝑚</m:t>
                        </m:r>
                      </m:e>
                      <m:sub>
                        <m:r>
                          <a:rPr lang="en-GB" i="1">
                            <a:latin typeface="Cambria Math" panose="02040503050406030204" pitchFamily="18" charset="0"/>
                          </a:rPr>
                          <m:t>𝑖𝑛𝑖𝑡𝑖𝑎𝑙</m:t>
                        </m:r>
                      </m:sub>
                    </m:sSub>
                  </m:oMath>
                </a14:m>
                <a:r>
                  <a:rPr lang="en-GB" dirty="0"/>
                  <a:t>  is the change in the mass of the system.</a:t>
                </a:r>
              </a:p>
              <a:p>
                <a:r>
                  <a:rPr lang="en-GB" dirty="0"/>
                  <a:t>For control volumes, the </a:t>
                </a:r>
                <a:r>
                  <a:rPr lang="en-GB" b="1" i="1" u="sng" dirty="0"/>
                  <a:t>mass balance</a:t>
                </a:r>
                <a:r>
                  <a:rPr lang="en-GB" dirty="0"/>
                  <a:t> can be expressed more explicitly as:</a:t>
                </a:r>
              </a:p>
              <a:p>
                <a:endParaRPr lang="en-GB" dirty="0" smtClean="0"/>
              </a:p>
              <a:p>
                <a:endParaRPr lang="en-GB" dirty="0"/>
              </a:p>
              <a:p>
                <a:pPr marL="533400" indent="0">
                  <a:buNone/>
                </a:pPr>
                <a:r>
                  <a:rPr lang="en-GB" dirty="0"/>
                  <a:t>where:</a:t>
                </a:r>
              </a:p>
              <a:p>
                <a:pPr marL="2387600" lvl="0" indent="-457200">
                  <a:buFont typeface="Wingdings" panose="05000000000000000000" pitchFamily="2" charset="2"/>
                  <a:buChar char="§"/>
                </a:pPr>
                <a:r>
                  <a:rPr lang="en-GB" i="1" dirty="0" err="1"/>
                  <a:t>i</a:t>
                </a:r>
                <a:r>
                  <a:rPr lang="en-GB" dirty="0"/>
                  <a:t> = inlet, and </a:t>
                </a:r>
                <a:r>
                  <a:rPr lang="en-GB" i="1" dirty="0"/>
                  <a:t>e</a:t>
                </a:r>
                <a:r>
                  <a:rPr lang="en-GB" dirty="0"/>
                  <a:t> = exit.</a:t>
                </a:r>
              </a:p>
              <a:p>
                <a:pPr marL="2387600" lvl="0" indent="-457200">
                  <a:buFont typeface="Wingdings" panose="05000000000000000000" pitchFamily="2" charset="2"/>
                  <a:buChar char="§"/>
                </a:pPr>
                <a:r>
                  <a:rPr lang="en-GB" dirty="0"/>
                  <a:t>1 = initial state, and 2 = final state of the control volume.</a:t>
                </a:r>
              </a:p>
              <a:p>
                <a:pPr marL="2387600" lvl="0" indent="-457200">
                  <a:buFont typeface="Wingdings" panose="05000000000000000000" pitchFamily="2" charset="2"/>
                  <a:buChar char="§"/>
                </a:pPr>
                <a:r>
                  <a:rPr lang="en-GB" dirty="0"/>
                  <a:t>Often one or more terms in this equation are zero.</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85195" y="0"/>
                <a:ext cx="11505236" cy="6578600"/>
              </a:xfrm>
              <a:blipFill rotWithShape="0">
                <a:blip r:embed="rId2"/>
                <a:stretch>
                  <a:fillRect l="-794"/>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 name="Rectangle 1"/>
              <p:cNvSpPr/>
              <p:nvPr/>
            </p:nvSpPr>
            <p:spPr>
              <a:xfrm>
                <a:off x="3671392" y="1910446"/>
                <a:ext cx="4532841" cy="495520"/>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2400" b="1" i="1" smtClean="0">
                              <a:solidFill>
                                <a:schemeClr val="tx1"/>
                              </a:solidFill>
                              <a:latin typeface="Cambria Math" panose="02040503050406030204" pitchFamily="18" charset="0"/>
                            </a:rPr>
                          </m:ctrlPr>
                        </m:sSubPr>
                        <m:e>
                          <m:r>
                            <a:rPr lang="en-GB" sz="2400" b="1" i="1" smtClean="0">
                              <a:solidFill>
                                <a:schemeClr val="tx1"/>
                              </a:solidFill>
                              <a:latin typeface="Cambria Math" panose="02040503050406030204" pitchFamily="18" charset="0"/>
                            </a:rPr>
                            <m:t>𝒎</m:t>
                          </m:r>
                        </m:e>
                        <m:sub>
                          <m:r>
                            <a:rPr lang="en-GB" sz="2400" b="1" i="1" smtClean="0">
                              <a:solidFill>
                                <a:schemeClr val="tx1"/>
                              </a:solidFill>
                              <a:latin typeface="Cambria Math" panose="02040503050406030204" pitchFamily="18" charset="0"/>
                            </a:rPr>
                            <m:t>𝒊𝒏</m:t>
                          </m:r>
                        </m:sub>
                      </m:sSub>
                      <m:r>
                        <a:rPr lang="en-GB" sz="2400" b="1" i="1" smtClean="0">
                          <a:solidFill>
                            <a:schemeClr val="tx1"/>
                          </a:solidFill>
                          <a:latin typeface="Cambria Math" panose="02040503050406030204" pitchFamily="18" charset="0"/>
                        </a:rPr>
                        <m:t>−</m:t>
                      </m:r>
                      <m:sSub>
                        <m:sSubPr>
                          <m:ctrlPr>
                            <a:rPr lang="en-GB" sz="2400" b="1" i="1" smtClean="0">
                              <a:solidFill>
                                <a:schemeClr val="tx1"/>
                              </a:solidFill>
                              <a:latin typeface="Cambria Math" panose="02040503050406030204" pitchFamily="18" charset="0"/>
                            </a:rPr>
                          </m:ctrlPr>
                        </m:sSubPr>
                        <m:e>
                          <m:r>
                            <a:rPr lang="en-GB" sz="2400" b="1" i="1" smtClean="0">
                              <a:solidFill>
                                <a:schemeClr val="tx1"/>
                              </a:solidFill>
                              <a:latin typeface="Cambria Math" panose="02040503050406030204" pitchFamily="18" charset="0"/>
                            </a:rPr>
                            <m:t>𝒎</m:t>
                          </m:r>
                        </m:e>
                        <m:sub>
                          <m:r>
                            <a:rPr lang="en-GB" sz="2400" b="1" i="1" smtClean="0">
                              <a:solidFill>
                                <a:schemeClr val="tx1"/>
                              </a:solidFill>
                              <a:latin typeface="Cambria Math" panose="02040503050406030204" pitchFamily="18" charset="0"/>
                            </a:rPr>
                            <m:t>𝒐𝒖𝒕</m:t>
                          </m:r>
                        </m:sub>
                      </m:sSub>
                      <m:r>
                        <a:rPr lang="en-GB" sz="2400" b="1" i="1" smtClean="0">
                          <a:solidFill>
                            <a:schemeClr val="tx1"/>
                          </a:solidFill>
                          <a:latin typeface="Cambria Math" panose="02040503050406030204" pitchFamily="18" charset="0"/>
                        </a:rPr>
                        <m:t>=</m:t>
                      </m:r>
                      <m:r>
                        <a:rPr lang="en-GB" sz="2400" b="1" i="1" smtClean="0">
                          <a:solidFill>
                            <a:schemeClr val="tx1"/>
                          </a:solidFill>
                          <a:latin typeface="Cambria Math" panose="02040503050406030204" pitchFamily="18" charset="0"/>
                          <a:ea typeface="Cambria Math" panose="02040503050406030204" pitchFamily="18" charset="0"/>
                        </a:rPr>
                        <m:t>∆</m:t>
                      </m:r>
                      <m:sSub>
                        <m:sSubPr>
                          <m:ctrlPr>
                            <a:rPr lang="en-GB" sz="2400" b="1" i="1" smtClean="0">
                              <a:solidFill>
                                <a:schemeClr val="tx1"/>
                              </a:solidFill>
                              <a:latin typeface="Cambria Math" panose="02040503050406030204" pitchFamily="18" charset="0"/>
                              <a:ea typeface="Cambria Math" panose="02040503050406030204" pitchFamily="18" charset="0"/>
                            </a:rPr>
                          </m:ctrlPr>
                        </m:sSubPr>
                        <m:e>
                          <m:r>
                            <a:rPr lang="en-GB" sz="2400" b="1" i="1" smtClean="0">
                              <a:solidFill>
                                <a:schemeClr val="tx1"/>
                              </a:solidFill>
                              <a:latin typeface="Cambria Math" panose="02040503050406030204" pitchFamily="18" charset="0"/>
                              <a:ea typeface="Cambria Math" panose="02040503050406030204" pitchFamily="18" charset="0"/>
                            </a:rPr>
                            <m:t>𝒎</m:t>
                          </m:r>
                        </m:e>
                        <m:sub>
                          <m:r>
                            <a:rPr lang="en-GB" sz="2400" b="1" i="1" smtClean="0">
                              <a:solidFill>
                                <a:schemeClr val="tx1"/>
                              </a:solidFill>
                              <a:latin typeface="Cambria Math" panose="02040503050406030204" pitchFamily="18" charset="0"/>
                              <a:ea typeface="Cambria Math" panose="02040503050406030204" pitchFamily="18" charset="0"/>
                            </a:rPr>
                            <m:t>𝒔𝒚𝒔𝒕𝒆𝒎</m:t>
                          </m:r>
                        </m:sub>
                      </m:sSub>
                    </m:oMath>
                  </m:oMathPara>
                </a14:m>
                <a:endParaRPr lang="en-GB" sz="2400" b="1" dirty="0">
                  <a:solidFill>
                    <a:schemeClr val="tx1"/>
                  </a:solidFill>
                </a:endParaRPr>
              </a:p>
            </p:txBody>
          </p:sp>
        </mc:Choice>
        <mc:Fallback xmlns="">
          <p:sp>
            <p:nvSpPr>
              <p:cNvPr id="2" name="Rectangle 1"/>
              <p:cNvSpPr>
                <a:spLocks noRot="1" noChangeAspect="1" noMove="1" noResize="1" noEditPoints="1" noAdjustHandles="1" noChangeArrowheads="1" noChangeShapeType="1" noTextEdit="1"/>
              </p:cNvSpPr>
              <p:nvPr/>
            </p:nvSpPr>
            <p:spPr>
              <a:xfrm>
                <a:off x="3671392" y="1910446"/>
                <a:ext cx="4532841" cy="495520"/>
              </a:xfrm>
              <a:prstGeom prst="rect">
                <a:avLst/>
              </a:prstGeom>
              <a:blipFill rotWithShape="0">
                <a:blip r:embed="rId3"/>
                <a:stretch>
                  <a:fillRect b="-9756"/>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4" name="Rectangle 3"/>
              <p:cNvSpPr/>
              <p:nvPr/>
            </p:nvSpPr>
            <p:spPr>
              <a:xfrm>
                <a:off x="4306640" y="3820892"/>
                <a:ext cx="3571042" cy="46166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GB" sz="2400" b="1" i="1" smtClean="0">
                              <a:solidFill>
                                <a:srgbClr val="FF0000"/>
                              </a:solidFill>
                              <a:latin typeface="Cambria Math" panose="02040503050406030204" pitchFamily="18" charset="0"/>
                            </a:rPr>
                          </m:ctrlPr>
                        </m:sSubPr>
                        <m:e>
                          <m:r>
                            <a:rPr lang="en-GB" sz="2400" b="1" i="1" smtClean="0">
                              <a:solidFill>
                                <a:srgbClr val="FF0000"/>
                              </a:solidFill>
                              <a:latin typeface="Cambria Math" panose="02040503050406030204" pitchFamily="18" charset="0"/>
                            </a:rPr>
                            <m:t>𝒎</m:t>
                          </m:r>
                        </m:e>
                        <m:sub>
                          <m:r>
                            <a:rPr lang="en-GB" sz="2400" b="1" i="1" smtClean="0">
                              <a:solidFill>
                                <a:srgbClr val="FF0000"/>
                              </a:solidFill>
                              <a:latin typeface="Cambria Math" panose="02040503050406030204" pitchFamily="18" charset="0"/>
                            </a:rPr>
                            <m:t>𝒊</m:t>
                          </m:r>
                        </m:sub>
                      </m:sSub>
                      <m:r>
                        <a:rPr lang="en-GB" sz="2400" b="1" i="1" smtClean="0">
                          <a:solidFill>
                            <a:srgbClr val="FF0000"/>
                          </a:solidFill>
                          <a:latin typeface="Cambria Math" panose="02040503050406030204" pitchFamily="18" charset="0"/>
                        </a:rPr>
                        <m:t>−</m:t>
                      </m:r>
                      <m:sSub>
                        <m:sSubPr>
                          <m:ctrlPr>
                            <a:rPr lang="en-GB" sz="2400" b="1" i="1" smtClean="0">
                              <a:solidFill>
                                <a:srgbClr val="FF0000"/>
                              </a:solidFill>
                              <a:latin typeface="Cambria Math" panose="02040503050406030204" pitchFamily="18" charset="0"/>
                            </a:rPr>
                          </m:ctrlPr>
                        </m:sSubPr>
                        <m:e>
                          <m:r>
                            <a:rPr lang="en-GB" sz="2400" b="1" i="1" smtClean="0">
                              <a:solidFill>
                                <a:srgbClr val="FF0000"/>
                              </a:solidFill>
                              <a:latin typeface="Cambria Math" panose="02040503050406030204" pitchFamily="18" charset="0"/>
                            </a:rPr>
                            <m:t>𝒎</m:t>
                          </m:r>
                        </m:e>
                        <m:sub>
                          <m:r>
                            <a:rPr lang="en-GB" sz="2400" b="1" i="1" smtClean="0">
                              <a:solidFill>
                                <a:srgbClr val="FF0000"/>
                              </a:solidFill>
                              <a:latin typeface="Cambria Math" panose="02040503050406030204" pitchFamily="18" charset="0"/>
                            </a:rPr>
                            <m:t>𝒆</m:t>
                          </m:r>
                        </m:sub>
                      </m:sSub>
                      <m:r>
                        <a:rPr lang="en-GB" sz="2400" b="1" i="1" smtClean="0">
                          <a:solidFill>
                            <a:srgbClr val="FF0000"/>
                          </a:solidFill>
                          <a:latin typeface="Cambria Math" panose="02040503050406030204" pitchFamily="18" charset="0"/>
                        </a:rPr>
                        <m:t>=</m:t>
                      </m:r>
                      <m:sSub>
                        <m:sSubPr>
                          <m:ctrlPr>
                            <a:rPr lang="en-GB" sz="2400" b="1" i="1" smtClean="0">
                              <a:solidFill>
                                <a:srgbClr val="FF0000"/>
                              </a:solidFill>
                              <a:latin typeface="Cambria Math" panose="02040503050406030204" pitchFamily="18" charset="0"/>
                              <a:ea typeface="Cambria Math" panose="02040503050406030204" pitchFamily="18" charset="0"/>
                            </a:rPr>
                          </m:ctrlPr>
                        </m:sSubPr>
                        <m:e>
                          <m:d>
                            <m:dPr>
                              <m:ctrlPr>
                                <a:rPr lang="en-GB" sz="2400" b="1" i="1" smtClean="0">
                                  <a:solidFill>
                                    <a:srgbClr val="FF0000"/>
                                  </a:solidFill>
                                  <a:latin typeface="Cambria Math" panose="02040503050406030204" pitchFamily="18" charset="0"/>
                                  <a:ea typeface="Cambria Math" panose="02040503050406030204" pitchFamily="18" charset="0"/>
                                </a:rPr>
                              </m:ctrlPr>
                            </m:dPr>
                            <m:e>
                              <m:sSub>
                                <m:sSubPr>
                                  <m:ctrlPr>
                                    <a:rPr lang="en-GB" sz="2400" b="1" i="1" smtClean="0">
                                      <a:solidFill>
                                        <a:srgbClr val="FF0000"/>
                                      </a:solidFill>
                                      <a:latin typeface="Cambria Math" panose="02040503050406030204" pitchFamily="18" charset="0"/>
                                      <a:ea typeface="Cambria Math" panose="02040503050406030204" pitchFamily="18" charset="0"/>
                                    </a:rPr>
                                  </m:ctrlPr>
                                </m:sSubPr>
                                <m:e>
                                  <m:r>
                                    <a:rPr lang="en-GB" sz="2400" b="1" i="1" smtClean="0">
                                      <a:solidFill>
                                        <a:srgbClr val="FF0000"/>
                                      </a:solidFill>
                                      <a:latin typeface="Cambria Math" panose="02040503050406030204" pitchFamily="18" charset="0"/>
                                      <a:ea typeface="Cambria Math" panose="02040503050406030204" pitchFamily="18" charset="0"/>
                                    </a:rPr>
                                    <m:t>𝒎</m:t>
                                  </m:r>
                                </m:e>
                                <m:sub>
                                  <m:r>
                                    <a:rPr lang="en-GB" sz="2400" b="1" i="1" smtClean="0">
                                      <a:solidFill>
                                        <a:srgbClr val="FF0000"/>
                                      </a:solidFill>
                                      <a:latin typeface="Cambria Math" panose="02040503050406030204" pitchFamily="18" charset="0"/>
                                      <a:ea typeface="Cambria Math" panose="02040503050406030204" pitchFamily="18" charset="0"/>
                                    </a:rPr>
                                    <m:t>𝟐</m:t>
                                  </m:r>
                                </m:sub>
                              </m:sSub>
                              <m:r>
                                <a:rPr lang="en-GB" sz="2400" b="1" i="1" smtClean="0">
                                  <a:solidFill>
                                    <a:srgbClr val="FF0000"/>
                                  </a:solidFill>
                                  <a:latin typeface="Cambria Math" panose="02040503050406030204" pitchFamily="18" charset="0"/>
                                  <a:ea typeface="Cambria Math" panose="02040503050406030204" pitchFamily="18" charset="0"/>
                                </a:rPr>
                                <m:t>−</m:t>
                              </m:r>
                              <m:sSub>
                                <m:sSubPr>
                                  <m:ctrlPr>
                                    <a:rPr lang="en-GB" sz="2400" b="1" i="1" smtClean="0">
                                      <a:solidFill>
                                        <a:srgbClr val="FF0000"/>
                                      </a:solidFill>
                                      <a:latin typeface="Cambria Math" panose="02040503050406030204" pitchFamily="18" charset="0"/>
                                      <a:ea typeface="Cambria Math" panose="02040503050406030204" pitchFamily="18" charset="0"/>
                                    </a:rPr>
                                  </m:ctrlPr>
                                </m:sSubPr>
                                <m:e>
                                  <m:r>
                                    <a:rPr lang="en-GB" sz="2400" b="1" i="1" smtClean="0">
                                      <a:solidFill>
                                        <a:srgbClr val="FF0000"/>
                                      </a:solidFill>
                                      <a:latin typeface="Cambria Math" panose="02040503050406030204" pitchFamily="18" charset="0"/>
                                      <a:ea typeface="Cambria Math" panose="02040503050406030204" pitchFamily="18" charset="0"/>
                                    </a:rPr>
                                    <m:t>𝒎</m:t>
                                  </m:r>
                                </m:e>
                                <m:sub>
                                  <m:r>
                                    <a:rPr lang="en-GB" sz="2400" b="1" i="1" smtClean="0">
                                      <a:solidFill>
                                        <a:srgbClr val="FF0000"/>
                                      </a:solidFill>
                                      <a:latin typeface="Cambria Math" panose="02040503050406030204" pitchFamily="18" charset="0"/>
                                      <a:ea typeface="Cambria Math" panose="02040503050406030204" pitchFamily="18" charset="0"/>
                                    </a:rPr>
                                    <m:t>𝟏</m:t>
                                  </m:r>
                                </m:sub>
                              </m:sSub>
                            </m:e>
                          </m:d>
                        </m:e>
                        <m:sub>
                          <m:r>
                            <a:rPr lang="en-GB" sz="2400" b="1" i="1" smtClean="0">
                              <a:solidFill>
                                <a:srgbClr val="FF0000"/>
                              </a:solidFill>
                              <a:latin typeface="Cambria Math" panose="02040503050406030204" pitchFamily="18" charset="0"/>
                              <a:ea typeface="Cambria Math" panose="02040503050406030204" pitchFamily="18" charset="0"/>
                            </a:rPr>
                            <m:t>𝒄𝒗</m:t>
                          </m:r>
                        </m:sub>
                      </m:sSub>
                    </m:oMath>
                  </m:oMathPara>
                </a14:m>
                <a:endParaRPr lang="en-GB" sz="2400" dirty="0">
                  <a:solidFill>
                    <a:srgbClr val="FF0000"/>
                  </a:solidFill>
                </a:endParaRPr>
              </a:p>
            </p:txBody>
          </p:sp>
        </mc:Choice>
        <mc:Fallback>
          <p:sp>
            <p:nvSpPr>
              <p:cNvPr id="4" name="Rectangle 3"/>
              <p:cNvSpPr>
                <a:spLocks noRot="1" noChangeAspect="1" noMove="1" noResize="1" noEditPoints="1" noAdjustHandles="1" noChangeArrowheads="1" noChangeShapeType="1" noTextEdit="1"/>
              </p:cNvSpPr>
              <p:nvPr/>
            </p:nvSpPr>
            <p:spPr>
              <a:xfrm>
                <a:off x="4306640" y="3820892"/>
                <a:ext cx="3571042" cy="461665"/>
              </a:xfrm>
              <a:prstGeom prst="rect">
                <a:avLst/>
              </a:prstGeom>
              <a:blipFill>
                <a:blip r:embed="rId4"/>
                <a:stretch>
                  <a:fillRect b="-1316"/>
                </a:stretch>
              </a:blipFill>
            </p:spPr>
            <p:txBody>
              <a:bodyPr/>
              <a:lstStyle/>
              <a:p>
                <a:r>
                  <a:rPr lang="en-GB">
                    <a:noFill/>
                  </a:rPr>
                  <a:t> </a:t>
                </a:r>
              </a:p>
            </p:txBody>
          </p:sp>
        </mc:Fallback>
      </mc:AlternateContent>
    </p:spTree>
    <p:extLst>
      <p:ext uri="{BB962C8B-B14F-4D97-AF65-F5344CB8AC3E}">
        <p14:creationId xmlns:p14="http://schemas.microsoft.com/office/powerpoint/2010/main" val="3136886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 calcmode="lin" valueType="num">
                                      <p:cBhvr additive="base">
                                        <p:cTn id="4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3" end="13"/>
                                            </p:txEl>
                                          </p:spTgt>
                                        </p:tgtEl>
                                        <p:attrNameLst>
                                          <p:attrName>style.visibility</p:attrName>
                                        </p:attrNameLst>
                                      </p:cBhvr>
                                      <p:to>
                                        <p:strVal val="visible"/>
                                      </p:to>
                                    </p:set>
                                    <p:anim calcmode="lin" valueType="num">
                                      <p:cBhvr additive="base">
                                        <p:cTn id="55"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smtClean="0"/>
              <a:t>ASSUMPTION</a:t>
            </a:r>
            <a:endParaRPr lang="en-GB" u="sng" dirty="0"/>
          </a:p>
        </p:txBody>
      </p:sp>
      <p:sp>
        <p:nvSpPr>
          <p:cNvPr id="3" name="Content Placeholder 2"/>
          <p:cNvSpPr>
            <a:spLocks noGrp="1"/>
          </p:cNvSpPr>
          <p:nvPr>
            <p:ph idx="1"/>
          </p:nvPr>
        </p:nvSpPr>
        <p:spPr/>
        <p:txBody>
          <a:bodyPr/>
          <a:lstStyle/>
          <a:p>
            <a:r>
              <a:rPr lang="en-GB" dirty="0"/>
              <a:t>The general unsteady-flow process, in general, is difficult to analyse because the properties of the mass at the inlets and exits may change during a process. </a:t>
            </a:r>
            <a:endParaRPr lang="en-GB" dirty="0" smtClean="0"/>
          </a:p>
          <a:p>
            <a:r>
              <a:rPr lang="en-GB" dirty="0" smtClean="0"/>
              <a:t>Most </a:t>
            </a:r>
            <a:r>
              <a:rPr lang="en-GB" dirty="0"/>
              <a:t>unsteady-flow processes, however, can be represented reasonably well by the </a:t>
            </a:r>
            <a:r>
              <a:rPr lang="en-GB" b="1" dirty="0"/>
              <a:t>uniform-flow process</a:t>
            </a:r>
            <a:r>
              <a:rPr lang="en-GB" dirty="0"/>
              <a:t>, which involves the following idealisation: </a:t>
            </a:r>
            <a:endParaRPr lang="en-GB" dirty="0" smtClean="0"/>
          </a:p>
          <a:p>
            <a:pPr marL="357188" indent="0">
              <a:buNone/>
            </a:pPr>
            <a:r>
              <a:rPr lang="en-GB" dirty="0" smtClean="0"/>
              <a:t>"</a:t>
            </a:r>
            <a:r>
              <a:rPr lang="en-GB" i="1" dirty="0"/>
              <a:t>The fluid flow at any inlet or exit is uniform and steady, and thus the fluid properties do not change with time or position over the cross-section of an inlet or exit. If they do, they are averaged and treated as constants for the entire process</a:t>
            </a:r>
            <a:r>
              <a:rPr lang="en-GB" dirty="0"/>
              <a:t>".</a:t>
            </a:r>
          </a:p>
          <a:p>
            <a:endParaRPr lang="en-GB" dirty="0"/>
          </a:p>
        </p:txBody>
      </p:sp>
    </p:spTree>
    <p:extLst>
      <p:ext uri="{BB962C8B-B14F-4D97-AF65-F5344CB8AC3E}">
        <p14:creationId xmlns:p14="http://schemas.microsoft.com/office/powerpoint/2010/main" val="515602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620" y="190500"/>
                <a:ext cx="11539960" cy="4335201"/>
              </a:xfrm>
            </p:spPr>
            <p:txBody>
              <a:bodyPr>
                <a:normAutofit fontScale="62500" lnSpcReduction="20000"/>
              </a:bodyPr>
              <a:lstStyle/>
              <a:p>
                <a:pPr marL="0" indent="0" algn="ctr">
                  <a:buNone/>
                </a:pPr>
                <a:r>
                  <a:rPr lang="en-GB" sz="3400" b="1" u="sng" dirty="0" smtClean="0"/>
                  <a:t>ENERGY BALANCE</a:t>
                </a:r>
              </a:p>
              <a:p>
                <a:endParaRPr lang="en-GB" dirty="0" smtClean="0"/>
              </a:p>
              <a:p>
                <a:r>
                  <a:rPr lang="en-GB" dirty="0" smtClean="0"/>
                  <a:t>The </a:t>
                </a:r>
                <a:r>
                  <a:rPr lang="en-GB" dirty="0"/>
                  <a:t>energy balance for a uniform-flow system can be expressed explicitly as</a:t>
                </a:r>
                <a:r>
                  <a:rPr lang="en-GB" dirty="0" smtClean="0"/>
                  <a:t>:</a:t>
                </a:r>
              </a:p>
              <a:p>
                <a:endParaRPr lang="en-GB" dirty="0"/>
              </a:p>
              <a:p>
                <a:pPr marL="0" indent="0">
                  <a:buNone/>
                </a:pPr>
                <a14:m>
                  <m:oMathPara xmlns:m="http://schemas.openxmlformats.org/officeDocument/2006/math">
                    <m:oMathParaPr>
                      <m:jc m:val="centerGroup"/>
                    </m:oMathParaPr>
                    <m:oMath xmlns:m="http://schemas.openxmlformats.org/officeDocument/2006/math">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𝑄</m:t>
                              </m:r>
                            </m:e>
                            <m:sub>
                              <m:r>
                                <a:rPr lang="en-GB" i="1">
                                  <a:latin typeface="Cambria Math" panose="02040503050406030204" pitchFamily="18" charset="0"/>
                                </a:rPr>
                                <m:t>𝑖𝑛</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𝑊</m:t>
                              </m:r>
                            </m:e>
                            <m:sub>
                              <m:r>
                                <a:rPr lang="en-GB" i="1">
                                  <a:latin typeface="Cambria Math" panose="02040503050406030204" pitchFamily="18" charset="0"/>
                                </a:rPr>
                                <m:t>𝑖𝑛</m:t>
                              </m:r>
                            </m:sub>
                          </m:sSub>
                          <m:r>
                            <a:rPr lang="en-GB" i="1">
                              <a:latin typeface="Cambria Math" panose="02040503050406030204" pitchFamily="18" charset="0"/>
                            </a:rPr>
                            <m:t>+</m:t>
                          </m:r>
                          <m:nary>
                            <m:naryPr>
                              <m:chr m:val="∑"/>
                              <m:limLoc m:val="undOvr"/>
                              <m:supHide m:val="on"/>
                              <m:ctrlPr>
                                <a:rPr lang="en-GB" i="1">
                                  <a:latin typeface="Cambria Math" panose="02040503050406030204" pitchFamily="18" charset="0"/>
                                </a:rPr>
                              </m:ctrlPr>
                            </m:naryPr>
                            <m:sub>
                              <m:r>
                                <a:rPr lang="en-GB" i="1">
                                  <a:latin typeface="Cambria Math" panose="02040503050406030204" pitchFamily="18" charset="0"/>
                                </a:rPr>
                                <m:t>𝑖𝑛</m:t>
                              </m:r>
                            </m:sub>
                            <m:sup/>
                            <m:e>
                              <m:r>
                                <a:rPr lang="en-GB" i="1">
                                  <a:latin typeface="Cambria Math" panose="02040503050406030204" pitchFamily="18" charset="0"/>
                                </a:rPr>
                                <m:t>𝑚</m:t>
                              </m:r>
                              <m:r>
                                <a:rPr lang="en-GB" i="1">
                                  <a:latin typeface="Cambria Math" panose="02040503050406030204" pitchFamily="18" charset="0"/>
                                </a:rPr>
                                <m:t>𝜃</m:t>
                              </m:r>
                            </m:e>
                          </m:nary>
                        </m:e>
                      </m:d>
                      <m:r>
                        <a:rPr lang="en-GB" i="1">
                          <a:latin typeface="Cambria Math" panose="02040503050406030204" pitchFamily="18" charset="0"/>
                        </a:rPr>
                        <m:t>−</m:t>
                      </m:r>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𝑄</m:t>
                              </m:r>
                            </m:e>
                            <m:sub>
                              <m:r>
                                <a:rPr lang="en-GB" i="1">
                                  <a:latin typeface="Cambria Math" panose="02040503050406030204" pitchFamily="18" charset="0"/>
                                </a:rPr>
                                <m:t>𝑜𝑢𝑡</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𝑊</m:t>
                              </m:r>
                            </m:e>
                            <m:sub>
                              <m:r>
                                <a:rPr lang="en-GB" i="1">
                                  <a:latin typeface="Cambria Math" panose="02040503050406030204" pitchFamily="18" charset="0"/>
                                </a:rPr>
                                <m:t>𝑜𝑢𝑡</m:t>
                              </m:r>
                            </m:sub>
                          </m:sSub>
                          <m:r>
                            <a:rPr lang="en-GB" i="1">
                              <a:latin typeface="Cambria Math" panose="02040503050406030204" pitchFamily="18" charset="0"/>
                            </a:rPr>
                            <m:t>+</m:t>
                          </m:r>
                          <m:nary>
                            <m:naryPr>
                              <m:chr m:val="∑"/>
                              <m:limLoc m:val="undOvr"/>
                              <m:supHide m:val="on"/>
                              <m:ctrlPr>
                                <a:rPr lang="en-GB" i="1">
                                  <a:latin typeface="Cambria Math" panose="02040503050406030204" pitchFamily="18" charset="0"/>
                                </a:rPr>
                              </m:ctrlPr>
                            </m:naryPr>
                            <m:sub>
                              <m:r>
                                <a:rPr lang="en-GB" i="1">
                                  <a:latin typeface="Cambria Math" panose="02040503050406030204" pitchFamily="18" charset="0"/>
                                </a:rPr>
                                <m:t>𝑜𝑢𝑡</m:t>
                              </m:r>
                            </m:sub>
                            <m:sup/>
                            <m:e>
                              <m:r>
                                <a:rPr lang="en-GB" i="1">
                                  <a:latin typeface="Cambria Math" panose="02040503050406030204" pitchFamily="18" charset="0"/>
                                </a:rPr>
                                <m:t>𝑚</m:t>
                              </m:r>
                              <m:r>
                                <a:rPr lang="en-GB" i="1">
                                  <a:latin typeface="Cambria Math" panose="02040503050406030204" pitchFamily="18" charset="0"/>
                                </a:rPr>
                                <m:t>𝜃</m:t>
                              </m:r>
                            </m:e>
                          </m:nary>
                        </m:e>
                      </m:d>
                      <m:r>
                        <a:rPr lang="en-GB" i="1">
                          <a:latin typeface="Cambria Math" panose="02040503050406030204" pitchFamily="18" charset="0"/>
                        </a:rPr>
                        <m:t>=</m:t>
                      </m:r>
                      <m:sSub>
                        <m:sSubPr>
                          <m:ctrlPr>
                            <a:rPr lang="en-GB" i="1">
                              <a:latin typeface="Cambria Math" panose="02040503050406030204" pitchFamily="18" charset="0"/>
                            </a:rPr>
                          </m:ctrlPr>
                        </m:sSubPr>
                        <m:e>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𝑚</m:t>
                                  </m:r>
                                </m:e>
                                <m:sub>
                                  <m:r>
                                    <a:rPr lang="en-GB" i="1">
                                      <a:latin typeface="Cambria Math" panose="02040503050406030204" pitchFamily="18" charset="0"/>
                                    </a:rPr>
                                    <m:t>2</m:t>
                                  </m:r>
                                </m:sub>
                              </m:sSub>
                              <m:sSub>
                                <m:sSubPr>
                                  <m:ctrlPr>
                                    <a:rPr lang="en-GB" i="1">
                                      <a:latin typeface="Cambria Math" panose="02040503050406030204" pitchFamily="18" charset="0"/>
                                    </a:rPr>
                                  </m:ctrlPr>
                                </m:sSubPr>
                                <m:e>
                                  <m:r>
                                    <a:rPr lang="en-GB" i="1">
                                      <a:latin typeface="Cambria Math" panose="02040503050406030204" pitchFamily="18" charset="0"/>
                                    </a:rPr>
                                    <m:t>𝑒</m:t>
                                  </m:r>
                                </m:e>
                                <m:sub>
                                  <m:r>
                                    <a:rPr lang="en-GB" i="1">
                                      <a:latin typeface="Cambria Math" panose="02040503050406030204" pitchFamily="18" charset="0"/>
                                    </a:rPr>
                                    <m:t>2</m:t>
                                  </m:r>
                                </m:sub>
                              </m:sSub>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𝑚</m:t>
                                  </m:r>
                                </m:e>
                                <m:sub>
                                  <m:r>
                                    <a:rPr lang="en-GB" i="1">
                                      <a:latin typeface="Cambria Math" panose="02040503050406030204" pitchFamily="18" charset="0"/>
                                    </a:rPr>
                                    <m:t>1</m:t>
                                  </m:r>
                                </m:sub>
                              </m:sSub>
                              <m:sSub>
                                <m:sSubPr>
                                  <m:ctrlPr>
                                    <a:rPr lang="en-GB" i="1">
                                      <a:latin typeface="Cambria Math" panose="02040503050406030204" pitchFamily="18" charset="0"/>
                                    </a:rPr>
                                  </m:ctrlPr>
                                </m:sSubPr>
                                <m:e>
                                  <m:r>
                                    <a:rPr lang="en-GB" i="1">
                                      <a:latin typeface="Cambria Math" panose="02040503050406030204" pitchFamily="18" charset="0"/>
                                    </a:rPr>
                                    <m:t>𝑒</m:t>
                                  </m:r>
                                </m:e>
                                <m:sub>
                                  <m:r>
                                    <a:rPr lang="en-GB" i="1">
                                      <a:latin typeface="Cambria Math" panose="02040503050406030204" pitchFamily="18" charset="0"/>
                                    </a:rPr>
                                    <m:t>1</m:t>
                                  </m:r>
                                </m:sub>
                              </m:sSub>
                            </m:e>
                          </m:d>
                        </m:e>
                        <m:sub>
                          <m:r>
                            <a:rPr lang="en-GB" i="1">
                              <a:latin typeface="Cambria Math" panose="02040503050406030204" pitchFamily="18" charset="0"/>
                            </a:rPr>
                            <m:t>𝑠𝑦𝑠𝑡𝑒𝑚</m:t>
                          </m:r>
                        </m:sub>
                      </m:sSub>
                    </m:oMath>
                  </m:oMathPara>
                </a14:m>
                <a:endParaRPr lang="en-GB" dirty="0"/>
              </a:p>
              <a:p>
                <a:pPr marL="622300" indent="101600">
                  <a:buNone/>
                </a:pPr>
                <a:r>
                  <a:rPr lang="en-GB" dirty="0"/>
                  <a:t>where:</a:t>
                </a:r>
              </a:p>
              <a:p>
                <a:pPr marL="1714500" lvl="0" indent="-190500">
                  <a:buFont typeface="Wingdings" panose="05000000000000000000" pitchFamily="2" charset="2"/>
                  <a:buChar char="§"/>
                </a:pPr>
                <a:r>
                  <a:rPr lang="en-GB" i="1" dirty="0">
                    <a:sym typeface="Symbol" panose="05050102010706020507" pitchFamily="18" charset="2"/>
                  </a:rPr>
                  <a:t></a:t>
                </a:r>
                <a:r>
                  <a:rPr lang="en-GB" dirty="0"/>
                  <a:t> = h + </a:t>
                </a:r>
                <a:r>
                  <a:rPr lang="en-GB" dirty="0" err="1"/>
                  <a:t>ke</a:t>
                </a:r>
                <a:r>
                  <a:rPr lang="en-GB" dirty="0"/>
                  <a:t> + </a:t>
                </a:r>
                <a:r>
                  <a:rPr lang="en-GB" dirty="0" err="1"/>
                  <a:t>pe</a:t>
                </a:r>
                <a:r>
                  <a:rPr lang="en-GB" dirty="0"/>
                  <a:t>  is the energy of a fluid stream at any inlet or exit per unit mass.</a:t>
                </a:r>
              </a:p>
              <a:p>
                <a:pPr marL="1714500" lvl="0" indent="-190500">
                  <a:buFont typeface="Wingdings" panose="05000000000000000000" pitchFamily="2" charset="2"/>
                  <a:buChar char="§"/>
                </a:pPr>
                <a:r>
                  <a:rPr lang="en-GB" i="1" dirty="0"/>
                  <a:t>e</a:t>
                </a:r>
                <a:r>
                  <a:rPr lang="en-GB" dirty="0"/>
                  <a:t> = u + </a:t>
                </a:r>
                <a:r>
                  <a:rPr lang="en-GB" dirty="0" err="1"/>
                  <a:t>ke</a:t>
                </a:r>
                <a:r>
                  <a:rPr lang="en-GB" dirty="0"/>
                  <a:t> + </a:t>
                </a:r>
                <a:r>
                  <a:rPr lang="en-GB" dirty="0" err="1"/>
                  <a:t>pe</a:t>
                </a:r>
                <a:r>
                  <a:rPr lang="en-GB" dirty="0"/>
                  <a:t>  is the energy of the non-flowing fluid within the control volume per unit mass.</a:t>
                </a:r>
              </a:p>
              <a:p>
                <a:endParaRPr lang="en-GB" dirty="0" smtClean="0"/>
              </a:p>
              <a:p>
                <a:pPr>
                  <a:lnSpc>
                    <a:spcPct val="120000"/>
                  </a:lnSpc>
                </a:pPr>
                <a:r>
                  <a:rPr lang="en-GB" dirty="0"/>
                  <a:t>When the kinetic and potential energy changes associated with the control volume and fluid streams are negligible (as it is usually the case), and if we assumed heat to be transferred </a:t>
                </a:r>
                <a:r>
                  <a:rPr lang="en-GB" b="1" i="1" dirty="0"/>
                  <a:t>into</a:t>
                </a:r>
                <a:r>
                  <a:rPr lang="en-GB" dirty="0"/>
                  <a:t> the system and work produced </a:t>
                </a:r>
                <a:r>
                  <a:rPr lang="en-GB" b="1" i="1" dirty="0"/>
                  <a:t>by</a:t>
                </a:r>
                <a:r>
                  <a:rPr lang="en-GB" dirty="0"/>
                  <a:t> the system, the </a:t>
                </a:r>
                <a:r>
                  <a:rPr lang="en-GB" b="1" i="1" u="sng" dirty="0"/>
                  <a:t>energy balance</a:t>
                </a:r>
                <a:r>
                  <a:rPr lang="en-GB" dirty="0"/>
                  <a:t> above simplifies to:</a:t>
                </a:r>
              </a:p>
              <a:p>
                <a:pPr marL="0" indent="0">
                  <a:lnSpc>
                    <a:spcPct val="120000"/>
                  </a:lnSpc>
                  <a:buNone/>
                </a:pPr>
                <a:endParaRPr lang="en-GB" dirty="0"/>
              </a:p>
              <a:p>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620" y="190500"/>
                <a:ext cx="11539960" cy="4335201"/>
              </a:xfrm>
              <a:blipFill rotWithShape="0">
                <a:blip r:embed="rId2"/>
                <a:stretch>
                  <a:fillRect l="-317" t="-2672"/>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Rectangle 3"/>
              <p:cNvSpPr/>
              <p:nvPr/>
            </p:nvSpPr>
            <p:spPr>
              <a:xfrm>
                <a:off x="3026190" y="4926316"/>
                <a:ext cx="6349815" cy="988540"/>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400" i="1" smtClean="0">
                          <a:solidFill>
                            <a:srgbClr val="FF0000"/>
                          </a:solidFill>
                          <a:latin typeface="Cambria Math" panose="02040503050406030204" pitchFamily="18" charset="0"/>
                        </a:rPr>
                        <m:t>𝑄</m:t>
                      </m:r>
                      <m:r>
                        <a:rPr lang="en-GB" sz="2400" i="1" smtClean="0">
                          <a:solidFill>
                            <a:srgbClr val="FF0000"/>
                          </a:solidFill>
                          <a:latin typeface="Cambria Math" panose="02040503050406030204" pitchFamily="18" charset="0"/>
                        </a:rPr>
                        <m:t>−</m:t>
                      </m:r>
                      <m:r>
                        <a:rPr lang="en-GB" sz="2400" i="1" smtClean="0">
                          <a:solidFill>
                            <a:srgbClr val="FF0000"/>
                          </a:solidFill>
                          <a:latin typeface="Cambria Math" panose="02040503050406030204" pitchFamily="18" charset="0"/>
                        </a:rPr>
                        <m:t>𝑊</m:t>
                      </m:r>
                      <m:r>
                        <a:rPr lang="en-GB" sz="2400" i="1" smtClean="0">
                          <a:solidFill>
                            <a:srgbClr val="FF0000"/>
                          </a:solidFill>
                          <a:latin typeface="Cambria Math" panose="02040503050406030204" pitchFamily="18" charset="0"/>
                        </a:rPr>
                        <m:t>=</m:t>
                      </m:r>
                      <m:nary>
                        <m:naryPr>
                          <m:chr m:val="∑"/>
                          <m:limLoc m:val="undOvr"/>
                          <m:supHide m:val="on"/>
                          <m:ctrlPr>
                            <a:rPr lang="en-GB" sz="2400" i="1">
                              <a:solidFill>
                                <a:srgbClr val="FF0000"/>
                              </a:solidFill>
                              <a:latin typeface="Cambria Math" panose="02040503050406030204" pitchFamily="18" charset="0"/>
                            </a:rPr>
                          </m:ctrlPr>
                        </m:naryPr>
                        <m:sub>
                          <m:r>
                            <a:rPr lang="en-GB" sz="2400" i="1">
                              <a:solidFill>
                                <a:srgbClr val="FF0000"/>
                              </a:solidFill>
                              <a:latin typeface="Cambria Math" panose="02040503050406030204" pitchFamily="18" charset="0"/>
                            </a:rPr>
                            <m:t>𝑜𝑢𝑡</m:t>
                          </m:r>
                        </m:sub>
                        <m:sup/>
                        <m:e>
                          <m:r>
                            <a:rPr lang="en-GB" sz="2400" i="1">
                              <a:solidFill>
                                <a:srgbClr val="FF0000"/>
                              </a:solidFill>
                              <a:latin typeface="Cambria Math" panose="02040503050406030204" pitchFamily="18" charset="0"/>
                            </a:rPr>
                            <m:t>𝑚h</m:t>
                          </m:r>
                          <m:r>
                            <a:rPr lang="en-GB" sz="2400" i="1">
                              <a:solidFill>
                                <a:srgbClr val="FF0000"/>
                              </a:solidFill>
                              <a:latin typeface="Cambria Math" panose="02040503050406030204" pitchFamily="18" charset="0"/>
                            </a:rPr>
                            <m:t>−</m:t>
                          </m:r>
                          <m:nary>
                            <m:naryPr>
                              <m:chr m:val="∑"/>
                              <m:limLoc m:val="undOvr"/>
                              <m:supHide m:val="on"/>
                              <m:ctrlPr>
                                <a:rPr lang="en-GB" sz="2400" i="1">
                                  <a:solidFill>
                                    <a:srgbClr val="FF0000"/>
                                  </a:solidFill>
                                  <a:latin typeface="Cambria Math" panose="02040503050406030204" pitchFamily="18" charset="0"/>
                                </a:rPr>
                              </m:ctrlPr>
                            </m:naryPr>
                            <m:sub>
                              <m:r>
                                <a:rPr lang="en-GB" sz="2400" i="1">
                                  <a:solidFill>
                                    <a:srgbClr val="FF0000"/>
                                  </a:solidFill>
                                  <a:latin typeface="Cambria Math" panose="02040503050406030204" pitchFamily="18" charset="0"/>
                                </a:rPr>
                                <m:t>𝑖𝑛</m:t>
                              </m:r>
                            </m:sub>
                            <m:sup/>
                            <m:e>
                              <m:r>
                                <a:rPr lang="en-GB" sz="2400" i="1">
                                  <a:solidFill>
                                    <a:srgbClr val="FF0000"/>
                                  </a:solidFill>
                                  <a:latin typeface="Cambria Math" panose="02040503050406030204" pitchFamily="18" charset="0"/>
                                </a:rPr>
                                <m:t>𝑚h</m:t>
                              </m:r>
                              <m:r>
                                <a:rPr lang="en-GB" sz="2400" i="1">
                                  <a:solidFill>
                                    <a:srgbClr val="FF0000"/>
                                  </a:solidFill>
                                  <a:latin typeface="Cambria Math" panose="02040503050406030204" pitchFamily="18" charset="0"/>
                                </a:rPr>
                                <m:t>+</m:t>
                              </m:r>
                            </m:e>
                          </m:nary>
                        </m:e>
                      </m:nary>
                      <m:sSub>
                        <m:sSubPr>
                          <m:ctrlPr>
                            <a:rPr lang="en-GB" sz="2400" i="1">
                              <a:solidFill>
                                <a:srgbClr val="FF0000"/>
                              </a:solidFill>
                              <a:latin typeface="Cambria Math" panose="02040503050406030204" pitchFamily="18" charset="0"/>
                            </a:rPr>
                          </m:ctrlPr>
                        </m:sSubPr>
                        <m:e>
                          <m:d>
                            <m:dPr>
                              <m:ctrlPr>
                                <a:rPr lang="en-GB" sz="2400" i="1">
                                  <a:solidFill>
                                    <a:srgbClr val="FF0000"/>
                                  </a:solidFill>
                                  <a:latin typeface="Cambria Math" panose="02040503050406030204" pitchFamily="18" charset="0"/>
                                </a:rPr>
                              </m:ctrlPr>
                            </m:dPr>
                            <m:e>
                              <m:sSub>
                                <m:sSubPr>
                                  <m:ctrlPr>
                                    <a:rPr lang="en-GB" sz="2400" i="1">
                                      <a:solidFill>
                                        <a:srgbClr val="FF0000"/>
                                      </a:solidFill>
                                      <a:latin typeface="Cambria Math" panose="02040503050406030204" pitchFamily="18" charset="0"/>
                                    </a:rPr>
                                  </m:ctrlPr>
                                </m:sSubPr>
                                <m:e>
                                  <m:r>
                                    <a:rPr lang="en-GB" sz="2400" i="1">
                                      <a:solidFill>
                                        <a:srgbClr val="FF0000"/>
                                      </a:solidFill>
                                      <a:latin typeface="Cambria Math" panose="02040503050406030204" pitchFamily="18" charset="0"/>
                                    </a:rPr>
                                    <m:t>𝑚</m:t>
                                  </m:r>
                                </m:e>
                                <m:sub>
                                  <m:r>
                                    <a:rPr lang="en-GB" sz="2400" i="1">
                                      <a:solidFill>
                                        <a:srgbClr val="FF0000"/>
                                      </a:solidFill>
                                      <a:latin typeface="Cambria Math" panose="02040503050406030204" pitchFamily="18" charset="0"/>
                                    </a:rPr>
                                    <m:t>2</m:t>
                                  </m:r>
                                </m:sub>
                              </m:sSub>
                              <m:sSub>
                                <m:sSubPr>
                                  <m:ctrlPr>
                                    <a:rPr lang="en-GB" sz="2400" i="1">
                                      <a:solidFill>
                                        <a:srgbClr val="FF0000"/>
                                      </a:solidFill>
                                      <a:latin typeface="Cambria Math" panose="02040503050406030204" pitchFamily="18" charset="0"/>
                                    </a:rPr>
                                  </m:ctrlPr>
                                </m:sSubPr>
                                <m:e>
                                  <m:r>
                                    <a:rPr lang="en-GB" sz="2400" i="1">
                                      <a:solidFill>
                                        <a:srgbClr val="FF0000"/>
                                      </a:solidFill>
                                      <a:latin typeface="Cambria Math" panose="02040503050406030204" pitchFamily="18" charset="0"/>
                                    </a:rPr>
                                    <m:t>𝑢</m:t>
                                  </m:r>
                                </m:e>
                                <m:sub>
                                  <m:r>
                                    <a:rPr lang="en-GB" sz="2400" i="1">
                                      <a:solidFill>
                                        <a:srgbClr val="FF0000"/>
                                      </a:solidFill>
                                      <a:latin typeface="Cambria Math" panose="02040503050406030204" pitchFamily="18" charset="0"/>
                                    </a:rPr>
                                    <m:t>2</m:t>
                                  </m:r>
                                </m:sub>
                              </m:sSub>
                              <m:r>
                                <a:rPr lang="en-GB" sz="2400" i="1">
                                  <a:solidFill>
                                    <a:srgbClr val="FF0000"/>
                                  </a:solidFill>
                                  <a:latin typeface="Cambria Math" panose="02040503050406030204" pitchFamily="18" charset="0"/>
                                </a:rPr>
                                <m:t>−</m:t>
                              </m:r>
                              <m:sSub>
                                <m:sSubPr>
                                  <m:ctrlPr>
                                    <a:rPr lang="en-GB" sz="2400" i="1">
                                      <a:solidFill>
                                        <a:srgbClr val="FF0000"/>
                                      </a:solidFill>
                                      <a:latin typeface="Cambria Math" panose="02040503050406030204" pitchFamily="18" charset="0"/>
                                    </a:rPr>
                                  </m:ctrlPr>
                                </m:sSubPr>
                                <m:e>
                                  <m:r>
                                    <a:rPr lang="en-GB" sz="2400" i="1">
                                      <a:solidFill>
                                        <a:srgbClr val="FF0000"/>
                                      </a:solidFill>
                                      <a:latin typeface="Cambria Math" panose="02040503050406030204" pitchFamily="18" charset="0"/>
                                    </a:rPr>
                                    <m:t>𝑚</m:t>
                                  </m:r>
                                </m:e>
                                <m:sub>
                                  <m:r>
                                    <a:rPr lang="en-GB" sz="2400" i="1">
                                      <a:solidFill>
                                        <a:srgbClr val="FF0000"/>
                                      </a:solidFill>
                                      <a:latin typeface="Cambria Math" panose="02040503050406030204" pitchFamily="18" charset="0"/>
                                    </a:rPr>
                                    <m:t>1</m:t>
                                  </m:r>
                                </m:sub>
                              </m:sSub>
                              <m:sSub>
                                <m:sSubPr>
                                  <m:ctrlPr>
                                    <a:rPr lang="en-GB" sz="2400" i="1">
                                      <a:solidFill>
                                        <a:srgbClr val="FF0000"/>
                                      </a:solidFill>
                                      <a:latin typeface="Cambria Math" panose="02040503050406030204" pitchFamily="18" charset="0"/>
                                    </a:rPr>
                                  </m:ctrlPr>
                                </m:sSubPr>
                                <m:e>
                                  <m:r>
                                    <a:rPr lang="en-GB" sz="2400" i="1">
                                      <a:solidFill>
                                        <a:srgbClr val="FF0000"/>
                                      </a:solidFill>
                                      <a:latin typeface="Cambria Math" panose="02040503050406030204" pitchFamily="18" charset="0"/>
                                    </a:rPr>
                                    <m:t>𝑢</m:t>
                                  </m:r>
                                </m:e>
                                <m:sub>
                                  <m:r>
                                    <a:rPr lang="en-GB" sz="2400" i="1">
                                      <a:solidFill>
                                        <a:srgbClr val="FF0000"/>
                                      </a:solidFill>
                                      <a:latin typeface="Cambria Math" panose="02040503050406030204" pitchFamily="18" charset="0"/>
                                    </a:rPr>
                                    <m:t>1</m:t>
                                  </m:r>
                                </m:sub>
                              </m:sSub>
                            </m:e>
                          </m:d>
                        </m:e>
                        <m:sub>
                          <m:r>
                            <a:rPr lang="en-GB" sz="2400" b="0" i="1" smtClean="0">
                              <a:solidFill>
                                <a:srgbClr val="FF0000"/>
                              </a:solidFill>
                              <a:latin typeface="Cambria Math" panose="02040503050406030204" pitchFamily="18" charset="0"/>
                            </a:rPr>
                            <m:t>𝑐𝑣</m:t>
                          </m:r>
                        </m:sub>
                      </m:sSub>
                    </m:oMath>
                  </m:oMathPara>
                </a14:m>
                <a:endParaRPr lang="en-GB" sz="2400" dirty="0"/>
              </a:p>
            </p:txBody>
          </p:sp>
        </mc:Choice>
        <mc:Fallback xmlns="">
          <p:sp>
            <p:nvSpPr>
              <p:cNvPr id="4" name="Rectangle 3"/>
              <p:cNvSpPr>
                <a:spLocks noRot="1" noChangeAspect="1" noMove="1" noResize="1" noEditPoints="1" noAdjustHandles="1" noChangeArrowheads="1" noChangeShapeType="1" noTextEdit="1"/>
              </p:cNvSpPr>
              <p:nvPr/>
            </p:nvSpPr>
            <p:spPr>
              <a:xfrm>
                <a:off x="3026190" y="4926316"/>
                <a:ext cx="6349815" cy="988540"/>
              </a:xfrm>
              <a:prstGeom prst="rect">
                <a:avLst/>
              </a:prstGeom>
              <a:blipFill rotWithShape="0">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276412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anim calcmode="lin" valueType="num">
                                      <p:cBhvr additive="base">
                                        <p:cTn id="43" dur="500" fill="hold"/>
                                        <p:tgtEl>
                                          <p:spTgt spid="4"/>
                                        </p:tgtEl>
                                        <p:attrNameLst>
                                          <p:attrName>ppt_x</p:attrName>
                                        </p:attrNameLst>
                                      </p:cBhvr>
                                      <p:tavLst>
                                        <p:tav tm="0">
                                          <p:val>
                                            <p:strVal val="#ppt_x"/>
                                          </p:val>
                                        </p:tav>
                                        <p:tav tm="100000">
                                          <p:val>
                                            <p:strVal val="#ppt_x"/>
                                          </p:val>
                                        </p:tav>
                                      </p:tavLst>
                                    </p:anim>
                                    <p:anim calcmode="lin" valueType="num">
                                      <p:cBhvr additive="base">
                                        <p:cTn id="4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233" y="103885"/>
            <a:ext cx="11329640" cy="1325563"/>
          </a:xfrm>
        </p:spPr>
        <p:txBody>
          <a:bodyPr>
            <a:normAutofit/>
          </a:bodyPr>
          <a:lstStyle/>
          <a:p>
            <a:pPr algn="ctr"/>
            <a:r>
              <a:rPr lang="en-GB" u="sng" dirty="0" smtClean="0"/>
              <a:t>1</a:t>
            </a:r>
            <a:r>
              <a:rPr lang="en-GB" u="sng" baseline="30000" dirty="0" smtClean="0"/>
              <a:t>st</a:t>
            </a:r>
            <a:r>
              <a:rPr lang="en-GB" u="sng" dirty="0" smtClean="0"/>
              <a:t> Law of Thermodynamics</a:t>
            </a:r>
            <a:br>
              <a:rPr lang="en-GB" u="sng" dirty="0" smtClean="0"/>
            </a:br>
            <a:r>
              <a:rPr lang="en-GB" u="sng" dirty="0" smtClean="0"/>
              <a:t>for Unsteady-Flow Processes</a:t>
            </a:r>
            <a:endParaRPr lang="en-GB" u="sng"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70571" y="2149010"/>
                <a:ext cx="10515600" cy="4351338"/>
              </a:xfrm>
            </p:spPr>
            <p:txBody>
              <a:bodyPr/>
              <a:lstStyle/>
              <a:p>
                <a:r>
                  <a:rPr lang="en-GB" dirty="0" smtClean="0"/>
                  <a:t>Mass Balance</a:t>
                </a:r>
              </a:p>
              <a:p>
                <a:pPr marL="0" indent="0">
                  <a:buNone/>
                </a:pPr>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b="1" i="1">
                              <a:solidFill>
                                <a:srgbClr val="FF0000"/>
                              </a:solidFill>
                              <a:latin typeface="Cambria Math" panose="02040503050406030204" pitchFamily="18" charset="0"/>
                            </a:rPr>
                          </m:ctrlPr>
                        </m:sSubPr>
                        <m:e>
                          <m:r>
                            <a:rPr lang="en-GB" b="1" i="1">
                              <a:solidFill>
                                <a:srgbClr val="FF0000"/>
                              </a:solidFill>
                              <a:latin typeface="Cambria Math" panose="02040503050406030204" pitchFamily="18" charset="0"/>
                            </a:rPr>
                            <m:t>𝒎</m:t>
                          </m:r>
                        </m:e>
                        <m:sub>
                          <m:r>
                            <a:rPr lang="en-GB" b="1" i="1">
                              <a:solidFill>
                                <a:srgbClr val="FF0000"/>
                              </a:solidFill>
                              <a:latin typeface="Cambria Math" panose="02040503050406030204" pitchFamily="18" charset="0"/>
                            </a:rPr>
                            <m:t>𝒊</m:t>
                          </m:r>
                        </m:sub>
                      </m:sSub>
                      <m:r>
                        <a:rPr lang="en-GB" b="1" i="1">
                          <a:solidFill>
                            <a:srgbClr val="FF0000"/>
                          </a:solidFill>
                          <a:latin typeface="Cambria Math" panose="02040503050406030204" pitchFamily="18" charset="0"/>
                        </a:rPr>
                        <m:t>−</m:t>
                      </m:r>
                      <m:sSub>
                        <m:sSubPr>
                          <m:ctrlPr>
                            <a:rPr lang="en-GB" b="1" i="1">
                              <a:solidFill>
                                <a:srgbClr val="FF0000"/>
                              </a:solidFill>
                              <a:latin typeface="Cambria Math" panose="02040503050406030204" pitchFamily="18" charset="0"/>
                            </a:rPr>
                          </m:ctrlPr>
                        </m:sSubPr>
                        <m:e>
                          <m:r>
                            <a:rPr lang="en-GB" b="1" i="1">
                              <a:solidFill>
                                <a:srgbClr val="FF0000"/>
                              </a:solidFill>
                              <a:latin typeface="Cambria Math" panose="02040503050406030204" pitchFamily="18" charset="0"/>
                            </a:rPr>
                            <m:t>𝒎</m:t>
                          </m:r>
                        </m:e>
                        <m:sub>
                          <m:r>
                            <a:rPr lang="en-GB" b="1" i="1">
                              <a:solidFill>
                                <a:srgbClr val="FF0000"/>
                              </a:solidFill>
                              <a:latin typeface="Cambria Math" panose="02040503050406030204" pitchFamily="18" charset="0"/>
                            </a:rPr>
                            <m:t>𝒆</m:t>
                          </m:r>
                        </m:sub>
                      </m:sSub>
                      <m:r>
                        <a:rPr lang="en-GB" b="1" i="1">
                          <a:solidFill>
                            <a:srgbClr val="FF0000"/>
                          </a:solidFill>
                          <a:latin typeface="Cambria Math" panose="02040503050406030204" pitchFamily="18" charset="0"/>
                        </a:rPr>
                        <m:t>=</m:t>
                      </m:r>
                      <m:sSub>
                        <m:sSubPr>
                          <m:ctrlPr>
                            <a:rPr lang="en-GB" b="1" i="1">
                              <a:solidFill>
                                <a:srgbClr val="FF0000"/>
                              </a:solidFill>
                              <a:latin typeface="Cambria Math" panose="02040503050406030204" pitchFamily="18" charset="0"/>
                              <a:ea typeface="Cambria Math" panose="02040503050406030204" pitchFamily="18" charset="0"/>
                            </a:rPr>
                          </m:ctrlPr>
                        </m:sSubPr>
                        <m:e>
                          <m:d>
                            <m:dPr>
                              <m:ctrlPr>
                                <a:rPr lang="en-GB" b="1" i="1">
                                  <a:solidFill>
                                    <a:srgbClr val="FF0000"/>
                                  </a:solidFill>
                                  <a:latin typeface="Cambria Math" panose="02040503050406030204" pitchFamily="18" charset="0"/>
                                  <a:ea typeface="Cambria Math" panose="02040503050406030204" pitchFamily="18" charset="0"/>
                                </a:rPr>
                              </m:ctrlPr>
                            </m:dPr>
                            <m:e>
                              <m:sSub>
                                <m:sSubPr>
                                  <m:ctrlPr>
                                    <a:rPr lang="en-GB" b="1" i="1">
                                      <a:solidFill>
                                        <a:srgbClr val="FF0000"/>
                                      </a:solidFill>
                                      <a:latin typeface="Cambria Math" panose="02040503050406030204" pitchFamily="18" charset="0"/>
                                      <a:ea typeface="Cambria Math" panose="02040503050406030204" pitchFamily="18" charset="0"/>
                                    </a:rPr>
                                  </m:ctrlPr>
                                </m:sSubPr>
                                <m:e>
                                  <m:r>
                                    <a:rPr lang="en-GB" b="1" i="1">
                                      <a:solidFill>
                                        <a:srgbClr val="FF0000"/>
                                      </a:solidFill>
                                      <a:latin typeface="Cambria Math" panose="02040503050406030204" pitchFamily="18" charset="0"/>
                                      <a:ea typeface="Cambria Math" panose="02040503050406030204" pitchFamily="18" charset="0"/>
                                    </a:rPr>
                                    <m:t>𝒎</m:t>
                                  </m:r>
                                </m:e>
                                <m:sub>
                                  <m:r>
                                    <a:rPr lang="en-GB" b="1" i="1" smtClean="0">
                                      <a:solidFill>
                                        <a:srgbClr val="FF0000"/>
                                      </a:solidFill>
                                      <a:latin typeface="Cambria Math" panose="02040503050406030204" pitchFamily="18" charset="0"/>
                                      <a:ea typeface="Cambria Math" panose="02040503050406030204" pitchFamily="18" charset="0"/>
                                    </a:rPr>
                                    <m:t>𝟐</m:t>
                                  </m:r>
                                </m:sub>
                              </m:sSub>
                              <m:r>
                                <a:rPr lang="en-GB" b="1" i="1">
                                  <a:solidFill>
                                    <a:srgbClr val="FF0000"/>
                                  </a:solidFill>
                                  <a:latin typeface="Cambria Math" panose="02040503050406030204" pitchFamily="18" charset="0"/>
                                  <a:ea typeface="Cambria Math" panose="02040503050406030204" pitchFamily="18" charset="0"/>
                                </a:rPr>
                                <m:t>−</m:t>
                              </m:r>
                              <m:sSub>
                                <m:sSubPr>
                                  <m:ctrlPr>
                                    <a:rPr lang="en-GB" b="1" i="1">
                                      <a:solidFill>
                                        <a:srgbClr val="FF0000"/>
                                      </a:solidFill>
                                      <a:latin typeface="Cambria Math" panose="02040503050406030204" pitchFamily="18" charset="0"/>
                                      <a:ea typeface="Cambria Math" panose="02040503050406030204" pitchFamily="18" charset="0"/>
                                    </a:rPr>
                                  </m:ctrlPr>
                                </m:sSubPr>
                                <m:e>
                                  <m:r>
                                    <a:rPr lang="en-GB" b="1" i="1">
                                      <a:solidFill>
                                        <a:srgbClr val="FF0000"/>
                                      </a:solidFill>
                                      <a:latin typeface="Cambria Math" panose="02040503050406030204" pitchFamily="18" charset="0"/>
                                      <a:ea typeface="Cambria Math" panose="02040503050406030204" pitchFamily="18" charset="0"/>
                                    </a:rPr>
                                    <m:t>𝒎</m:t>
                                  </m:r>
                                </m:e>
                                <m:sub>
                                  <m:r>
                                    <a:rPr lang="en-GB" b="1" i="1" smtClean="0">
                                      <a:solidFill>
                                        <a:srgbClr val="FF0000"/>
                                      </a:solidFill>
                                      <a:latin typeface="Cambria Math" panose="02040503050406030204" pitchFamily="18" charset="0"/>
                                      <a:ea typeface="Cambria Math" panose="02040503050406030204" pitchFamily="18" charset="0"/>
                                    </a:rPr>
                                    <m:t>𝟏</m:t>
                                  </m:r>
                                </m:sub>
                              </m:sSub>
                            </m:e>
                          </m:d>
                        </m:e>
                        <m:sub>
                          <m:r>
                            <a:rPr lang="en-GB" b="1" i="1">
                              <a:solidFill>
                                <a:srgbClr val="FF0000"/>
                              </a:solidFill>
                              <a:latin typeface="Cambria Math" panose="02040503050406030204" pitchFamily="18" charset="0"/>
                              <a:ea typeface="Cambria Math" panose="02040503050406030204" pitchFamily="18" charset="0"/>
                            </a:rPr>
                            <m:t>𝒄𝒗</m:t>
                          </m:r>
                        </m:sub>
                      </m:sSub>
                    </m:oMath>
                  </m:oMathPara>
                </a14:m>
                <a:endParaRPr lang="en-GB" dirty="0" smtClean="0"/>
              </a:p>
              <a:p>
                <a:pPr marL="0" indent="0">
                  <a:buNone/>
                </a:pPr>
                <a:endParaRPr lang="en-GB" dirty="0"/>
              </a:p>
              <a:p>
                <a:r>
                  <a:rPr lang="en-GB" dirty="0" smtClean="0"/>
                  <a:t>Energy Balance</a:t>
                </a:r>
              </a:p>
              <a:p>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70571" y="2149010"/>
                <a:ext cx="10515600" cy="4351338"/>
              </a:xfrm>
              <a:blipFill>
                <a:blip r:embed="rId2"/>
                <a:stretch>
                  <a:fillRect l="-1043" t="-2384"/>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Rectangle 3"/>
              <p:cNvSpPr/>
              <p:nvPr/>
            </p:nvSpPr>
            <p:spPr>
              <a:xfrm>
                <a:off x="3126551" y="4792502"/>
                <a:ext cx="6581610" cy="988284"/>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400" b="1" i="1" smtClean="0">
                          <a:solidFill>
                            <a:srgbClr val="FF0000"/>
                          </a:solidFill>
                          <a:latin typeface="Cambria Math" panose="02040503050406030204" pitchFamily="18" charset="0"/>
                        </a:rPr>
                        <m:t>𝑸</m:t>
                      </m:r>
                      <m:r>
                        <a:rPr lang="en-GB" sz="2400" b="1" i="1" smtClean="0">
                          <a:solidFill>
                            <a:srgbClr val="FF0000"/>
                          </a:solidFill>
                          <a:latin typeface="Cambria Math" panose="02040503050406030204" pitchFamily="18" charset="0"/>
                        </a:rPr>
                        <m:t>−</m:t>
                      </m:r>
                      <m:r>
                        <a:rPr lang="en-GB" sz="2400" b="1" i="1" smtClean="0">
                          <a:solidFill>
                            <a:srgbClr val="FF0000"/>
                          </a:solidFill>
                          <a:latin typeface="Cambria Math" panose="02040503050406030204" pitchFamily="18" charset="0"/>
                        </a:rPr>
                        <m:t>𝑾</m:t>
                      </m:r>
                      <m:r>
                        <a:rPr lang="en-GB" sz="2400" b="1" i="1" smtClean="0">
                          <a:solidFill>
                            <a:srgbClr val="FF0000"/>
                          </a:solidFill>
                          <a:latin typeface="Cambria Math" panose="02040503050406030204" pitchFamily="18" charset="0"/>
                        </a:rPr>
                        <m:t>=</m:t>
                      </m:r>
                      <m:nary>
                        <m:naryPr>
                          <m:chr m:val="∑"/>
                          <m:limLoc m:val="undOvr"/>
                          <m:supHide m:val="on"/>
                          <m:ctrlPr>
                            <a:rPr lang="en-GB" sz="2400" b="1" i="1">
                              <a:solidFill>
                                <a:srgbClr val="FF0000"/>
                              </a:solidFill>
                              <a:latin typeface="Cambria Math" panose="02040503050406030204" pitchFamily="18" charset="0"/>
                            </a:rPr>
                          </m:ctrlPr>
                        </m:naryPr>
                        <m:sub>
                          <m:r>
                            <a:rPr lang="en-GB" sz="2400" b="1" i="1">
                              <a:solidFill>
                                <a:srgbClr val="FF0000"/>
                              </a:solidFill>
                              <a:latin typeface="Cambria Math" panose="02040503050406030204" pitchFamily="18" charset="0"/>
                            </a:rPr>
                            <m:t>𝒐𝒖𝒕</m:t>
                          </m:r>
                        </m:sub>
                        <m:sup/>
                        <m:e>
                          <m:r>
                            <a:rPr lang="en-GB" sz="2400" b="1" i="1">
                              <a:solidFill>
                                <a:srgbClr val="FF0000"/>
                              </a:solidFill>
                              <a:latin typeface="Cambria Math" panose="02040503050406030204" pitchFamily="18" charset="0"/>
                            </a:rPr>
                            <m:t>𝒎𝒉</m:t>
                          </m:r>
                          <m:r>
                            <a:rPr lang="en-GB" sz="2400" b="1" i="1">
                              <a:solidFill>
                                <a:srgbClr val="FF0000"/>
                              </a:solidFill>
                              <a:latin typeface="Cambria Math" panose="02040503050406030204" pitchFamily="18" charset="0"/>
                            </a:rPr>
                            <m:t>−</m:t>
                          </m:r>
                          <m:nary>
                            <m:naryPr>
                              <m:chr m:val="∑"/>
                              <m:limLoc m:val="undOvr"/>
                              <m:supHide m:val="on"/>
                              <m:ctrlPr>
                                <a:rPr lang="en-GB" sz="2400" b="1" i="1">
                                  <a:solidFill>
                                    <a:srgbClr val="FF0000"/>
                                  </a:solidFill>
                                  <a:latin typeface="Cambria Math" panose="02040503050406030204" pitchFamily="18" charset="0"/>
                                </a:rPr>
                              </m:ctrlPr>
                            </m:naryPr>
                            <m:sub>
                              <m:r>
                                <a:rPr lang="en-GB" sz="2400" b="1" i="1">
                                  <a:solidFill>
                                    <a:srgbClr val="FF0000"/>
                                  </a:solidFill>
                                  <a:latin typeface="Cambria Math" panose="02040503050406030204" pitchFamily="18" charset="0"/>
                                </a:rPr>
                                <m:t>𝒊𝒏</m:t>
                              </m:r>
                            </m:sub>
                            <m:sup/>
                            <m:e>
                              <m:r>
                                <a:rPr lang="en-GB" sz="2400" b="1" i="1">
                                  <a:solidFill>
                                    <a:srgbClr val="FF0000"/>
                                  </a:solidFill>
                                  <a:latin typeface="Cambria Math" panose="02040503050406030204" pitchFamily="18" charset="0"/>
                                </a:rPr>
                                <m:t>𝒎𝒉</m:t>
                              </m:r>
                              <m:r>
                                <a:rPr lang="en-GB" sz="2400" b="1" i="1">
                                  <a:solidFill>
                                    <a:srgbClr val="FF0000"/>
                                  </a:solidFill>
                                  <a:latin typeface="Cambria Math" panose="02040503050406030204" pitchFamily="18" charset="0"/>
                                </a:rPr>
                                <m:t>+</m:t>
                              </m:r>
                            </m:e>
                          </m:nary>
                        </m:e>
                      </m:nary>
                      <m:sSub>
                        <m:sSubPr>
                          <m:ctrlPr>
                            <a:rPr lang="en-GB" sz="2400" b="1" i="1">
                              <a:solidFill>
                                <a:srgbClr val="FF0000"/>
                              </a:solidFill>
                              <a:latin typeface="Cambria Math" panose="02040503050406030204" pitchFamily="18" charset="0"/>
                            </a:rPr>
                          </m:ctrlPr>
                        </m:sSubPr>
                        <m:e>
                          <m:d>
                            <m:dPr>
                              <m:ctrlPr>
                                <a:rPr lang="en-GB" sz="2400" b="1" i="1">
                                  <a:solidFill>
                                    <a:srgbClr val="FF0000"/>
                                  </a:solidFill>
                                  <a:latin typeface="Cambria Math" panose="02040503050406030204" pitchFamily="18" charset="0"/>
                                </a:rPr>
                              </m:ctrlPr>
                            </m:dPr>
                            <m:e>
                              <m:sSub>
                                <m:sSubPr>
                                  <m:ctrlPr>
                                    <a:rPr lang="en-GB" sz="2400" b="1" i="1">
                                      <a:solidFill>
                                        <a:srgbClr val="FF0000"/>
                                      </a:solidFill>
                                      <a:latin typeface="Cambria Math" panose="02040503050406030204" pitchFamily="18" charset="0"/>
                                    </a:rPr>
                                  </m:ctrlPr>
                                </m:sSubPr>
                                <m:e>
                                  <m:r>
                                    <a:rPr lang="en-GB" sz="2400" b="1" i="1">
                                      <a:solidFill>
                                        <a:srgbClr val="FF0000"/>
                                      </a:solidFill>
                                      <a:latin typeface="Cambria Math" panose="02040503050406030204" pitchFamily="18" charset="0"/>
                                    </a:rPr>
                                    <m:t>𝒎</m:t>
                                  </m:r>
                                </m:e>
                                <m:sub>
                                  <m:r>
                                    <a:rPr lang="en-GB" sz="2400" b="1" i="1">
                                      <a:solidFill>
                                        <a:srgbClr val="FF0000"/>
                                      </a:solidFill>
                                      <a:latin typeface="Cambria Math" panose="02040503050406030204" pitchFamily="18" charset="0"/>
                                    </a:rPr>
                                    <m:t>𝟐</m:t>
                                  </m:r>
                                </m:sub>
                              </m:sSub>
                              <m:sSub>
                                <m:sSubPr>
                                  <m:ctrlPr>
                                    <a:rPr lang="en-GB" sz="2400" b="1" i="1">
                                      <a:solidFill>
                                        <a:srgbClr val="FF0000"/>
                                      </a:solidFill>
                                      <a:latin typeface="Cambria Math" panose="02040503050406030204" pitchFamily="18" charset="0"/>
                                    </a:rPr>
                                  </m:ctrlPr>
                                </m:sSubPr>
                                <m:e>
                                  <m:r>
                                    <a:rPr lang="en-GB" sz="2400" b="1" i="1">
                                      <a:solidFill>
                                        <a:srgbClr val="FF0000"/>
                                      </a:solidFill>
                                      <a:latin typeface="Cambria Math" panose="02040503050406030204" pitchFamily="18" charset="0"/>
                                    </a:rPr>
                                    <m:t>𝒖</m:t>
                                  </m:r>
                                </m:e>
                                <m:sub>
                                  <m:r>
                                    <a:rPr lang="en-GB" sz="2400" b="1" i="1">
                                      <a:solidFill>
                                        <a:srgbClr val="FF0000"/>
                                      </a:solidFill>
                                      <a:latin typeface="Cambria Math" panose="02040503050406030204" pitchFamily="18" charset="0"/>
                                    </a:rPr>
                                    <m:t>𝟐</m:t>
                                  </m:r>
                                </m:sub>
                              </m:sSub>
                              <m:r>
                                <a:rPr lang="en-GB" sz="2400" b="1" i="1">
                                  <a:solidFill>
                                    <a:srgbClr val="FF0000"/>
                                  </a:solidFill>
                                  <a:latin typeface="Cambria Math" panose="02040503050406030204" pitchFamily="18" charset="0"/>
                                </a:rPr>
                                <m:t>−</m:t>
                              </m:r>
                              <m:sSub>
                                <m:sSubPr>
                                  <m:ctrlPr>
                                    <a:rPr lang="en-GB" sz="2400" b="1" i="1">
                                      <a:solidFill>
                                        <a:srgbClr val="FF0000"/>
                                      </a:solidFill>
                                      <a:latin typeface="Cambria Math" panose="02040503050406030204" pitchFamily="18" charset="0"/>
                                    </a:rPr>
                                  </m:ctrlPr>
                                </m:sSubPr>
                                <m:e>
                                  <m:r>
                                    <a:rPr lang="en-GB" sz="2400" b="1" i="1">
                                      <a:solidFill>
                                        <a:srgbClr val="FF0000"/>
                                      </a:solidFill>
                                      <a:latin typeface="Cambria Math" panose="02040503050406030204" pitchFamily="18" charset="0"/>
                                    </a:rPr>
                                    <m:t>𝒎</m:t>
                                  </m:r>
                                </m:e>
                                <m:sub>
                                  <m:r>
                                    <a:rPr lang="en-GB" sz="2400" b="1" i="1">
                                      <a:solidFill>
                                        <a:srgbClr val="FF0000"/>
                                      </a:solidFill>
                                      <a:latin typeface="Cambria Math" panose="02040503050406030204" pitchFamily="18" charset="0"/>
                                    </a:rPr>
                                    <m:t>𝟏</m:t>
                                  </m:r>
                                </m:sub>
                              </m:sSub>
                              <m:sSub>
                                <m:sSubPr>
                                  <m:ctrlPr>
                                    <a:rPr lang="en-GB" sz="2400" b="1" i="1">
                                      <a:solidFill>
                                        <a:srgbClr val="FF0000"/>
                                      </a:solidFill>
                                      <a:latin typeface="Cambria Math" panose="02040503050406030204" pitchFamily="18" charset="0"/>
                                    </a:rPr>
                                  </m:ctrlPr>
                                </m:sSubPr>
                                <m:e>
                                  <m:r>
                                    <a:rPr lang="en-GB" sz="2400" b="1" i="1">
                                      <a:solidFill>
                                        <a:srgbClr val="FF0000"/>
                                      </a:solidFill>
                                      <a:latin typeface="Cambria Math" panose="02040503050406030204" pitchFamily="18" charset="0"/>
                                    </a:rPr>
                                    <m:t>𝒖</m:t>
                                  </m:r>
                                </m:e>
                                <m:sub>
                                  <m:r>
                                    <a:rPr lang="en-GB" sz="2400" b="1" i="1">
                                      <a:solidFill>
                                        <a:srgbClr val="FF0000"/>
                                      </a:solidFill>
                                      <a:latin typeface="Cambria Math" panose="02040503050406030204" pitchFamily="18" charset="0"/>
                                    </a:rPr>
                                    <m:t>𝟏</m:t>
                                  </m:r>
                                </m:sub>
                              </m:sSub>
                            </m:e>
                          </m:d>
                        </m:e>
                        <m:sub>
                          <m:r>
                            <a:rPr lang="en-GB" sz="2400" b="1" i="1" smtClean="0">
                              <a:solidFill>
                                <a:srgbClr val="FF0000"/>
                              </a:solidFill>
                              <a:latin typeface="Cambria Math" panose="02040503050406030204" pitchFamily="18" charset="0"/>
                            </a:rPr>
                            <m:t>𝒄𝒗</m:t>
                          </m:r>
                        </m:sub>
                      </m:sSub>
                    </m:oMath>
                  </m:oMathPara>
                </a14:m>
                <a:endParaRPr lang="en-GB" sz="2400" b="1" dirty="0"/>
              </a:p>
            </p:txBody>
          </p:sp>
        </mc:Choice>
        <mc:Fallback xmlns="">
          <p:sp>
            <p:nvSpPr>
              <p:cNvPr id="4" name="Rectangle 3"/>
              <p:cNvSpPr>
                <a:spLocks noRot="1" noChangeAspect="1" noMove="1" noResize="1" noEditPoints="1" noAdjustHandles="1" noChangeArrowheads="1" noChangeShapeType="1" noTextEdit="1"/>
              </p:cNvSpPr>
              <p:nvPr/>
            </p:nvSpPr>
            <p:spPr>
              <a:xfrm>
                <a:off x="3126551" y="4792502"/>
                <a:ext cx="6581610" cy="988284"/>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7418019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TotalTime>
  <Words>401</Words>
  <Application>Microsoft Office PowerPoint</Application>
  <PresentationFormat>Widescreen</PresentationFormat>
  <Paragraphs>55</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Calibri Light</vt:lpstr>
      <vt:lpstr>Cambria Math</vt:lpstr>
      <vt:lpstr>Symbol</vt:lpstr>
      <vt:lpstr>Wingdings</vt:lpstr>
      <vt:lpstr>Office Theme</vt:lpstr>
      <vt:lpstr>THE FIRST LAW OF THERMODYNAMICS for UNSTEADY FLOW OPEN SYSTEMS</vt:lpstr>
      <vt:lpstr>Energy analysis of unsteady-flow systems</vt:lpstr>
      <vt:lpstr>PowerPoint Presentation</vt:lpstr>
      <vt:lpstr>FORMULATION OF FIRST LAW FOR  UNSTEADY FLOW OPEN SYSTEMS </vt:lpstr>
      <vt:lpstr>PowerPoint Presentation</vt:lpstr>
      <vt:lpstr>ASSUMPTION</vt:lpstr>
      <vt:lpstr>PowerPoint Presentation</vt:lpstr>
      <vt:lpstr>1st Law of Thermodynamics for Unsteady-Flow Processes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FIRST LAW OF THERMODYNAMICS for UNSTEADY FLOW OPEN SYSTEMS</dc:title>
  <dc:creator>Arnaud Marotin</dc:creator>
  <cp:lastModifiedBy>Trainer01</cp:lastModifiedBy>
  <cp:revision>9</cp:revision>
  <dcterms:created xsi:type="dcterms:W3CDTF">2019-03-14T09:43:56Z</dcterms:created>
  <dcterms:modified xsi:type="dcterms:W3CDTF">2019-03-21T13:36:44Z</dcterms:modified>
</cp:coreProperties>
</file>