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72" r:id="rId11"/>
    <p:sldId id="267" r:id="rId12"/>
    <p:sldId id="268" r:id="rId13"/>
    <p:sldId id="269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EFDD51-0B92-4FBB-A273-BADF9CEE209C}" type="doc">
      <dgm:prSet loTypeId="urn:microsoft.com/office/officeart/2005/8/layout/default" loCatId="list" qsTypeId="urn:microsoft.com/office/officeart/2005/8/quickstyle/3d2" qsCatId="3D" csTypeId="urn:microsoft.com/office/officeart/2005/8/colors/accent2_1" csCatId="accent2"/>
      <dgm:spPr/>
      <dgm:t>
        <a:bodyPr/>
        <a:lstStyle/>
        <a:p>
          <a:endParaRPr lang="en-US"/>
        </a:p>
      </dgm:t>
    </dgm:pt>
    <dgm:pt modelId="{0A3FABC4-3959-4A00-9698-DCB1703412D2}">
      <dgm:prSet/>
      <dgm:spPr/>
      <dgm:t>
        <a:bodyPr/>
        <a:lstStyle/>
        <a:p>
          <a:r>
            <a:rPr lang="en-GB"/>
            <a:t>🎤 Speaker Notes</a:t>
          </a:r>
          <a:endParaRPr lang="en-US"/>
        </a:p>
      </dgm:t>
    </dgm:pt>
    <dgm:pt modelId="{44D8E2DC-24F2-491A-8252-9E480D7B4321}" type="parTrans" cxnId="{1E896A0D-A123-4893-AA03-3BC878D89D23}">
      <dgm:prSet/>
      <dgm:spPr/>
      <dgm:t>
        <a:bodyPr/>
        <a:lstStyle/>
        <a:p>
          <a:endParaRPr lang="en-US"/>
        </a:p>
      </dgm:t>
    </dgm:pt>
    <dgm:pt modelId="{58C05EF1-4A0C-4322-90EB-3AD7E320C25E}" type="sibTrans" cxnId="{1E896A0D-A123-4893-AA03-3BC878D89D23}">
      <dgm:prSet/>
      <dgm:spPr/>
      <dgm:t>
        <a:bodyPr/>
        <a:lstStyle/>
        <a:p>
          <a:endParaRPr lang="en-US"/>
        </a:p>
      </dgm:t>
    </dgm:pt>
    <dgm:pt modelId="{6050858A-BF28-4E9C-A52F-7D9FCBB54291}">
      <dgm:prSet/>
      <dgm:spPr/>
      <dgm:t>
        <a:bodyPr/>
        <a:lstStyle/>
        <a:p>
          <a:r>
            <a:rPr lang="en-GB"/>
            <a:t>The total start-up cost is around £30,000, covering all key operational needs.</a:t>
          </a:r>
          <a:endParaRPr lang="en-US"/>
        </a:p>
      </dgm:t>
    </dgm:pt>
    <dgm:pt modelId="{9EE053D5-0F64-478B-82AF-74F2FF6A903B}" type="parTrans" cxnId="{BDFA2D54-EA9F-464C-8DB1-907B09D938EE}">
      <dgm:prSet/>
      <dgm:spPr/>
      <dgm:t>
        <a:bodyPr/>
        <a:lstStyle/>
        <a:p>
          <a:endParaRPr lang="en-US"/>
        </a:p>
      </dgm:t>
    </dgm:pt>
    <dgm:pt modelId="{C1B1C781-022C-4677-81C3-4886EE1339C2}" type="sibTrans" cxnId="{BDFA2D54-EA9F-464C-8DB1-907B09D938EE}">
      <dgm:prSet/>
      <dgm:spPr/>
      <dgm:t>
        <a:bodyPr/>
        <a:lstStyle/>
        <a:p>
          <a:endParaRPr lang="en-US"/>
        </a:p>
      </dgm:t>
    </dgm:pt>
    <dgm:pt modelId="{56DA383F-F701-43AD-A32D-91A136416964}">
      <dgm:prSet/>
      <dgm:spPr/>
      <dgm:t>
        <a:bodyPr/>
        <a:lstStyle/>
        <a:p>
          <a:r>
            <a:rPr lang="en-GB"/>
            <a:t>Personal savings (£10,000) show my commitment and confidence in the business.</a:t>
          </a:r>
          <a:endParaRPr lang="en-US"/>
        </a:p>
      </dgm:t>
    </dgm:pt>
    <dgm:pt modelId="{2CC0ADA0-057F-4FB8-B2C9-5C7455A5D55B}" type="parTrans" cxnId="{59F4A4CC-4A6F-453D-B403-919D8F4C52F3}">
      <dgm:prSet/>
      <dgm:spPr/>
      <dgm:t>
        <a:bodyPr/>
        <a:lstStyle/>
        <a:p>
          <a:endParaRPr lang="en-US"/>
        </a:p>
      </dgm:t>
    </dgm:pt>
    <dgm:pt modelId="{D260273A-54BA-4DA0-9423-3DCA58C74A61}" type="sibTrans" cxnId="{59F4A4CC-4A6F-453D-B403-919D8F4C52F3}">
      <dgm:prSet/>
      <dgm:spPr/>
      <dgm:t>
        <a:bodyPr/>
        <a:lstStyle/>
        <a:p>
          <a:endParaRPr lang="en-US"/>
        </a:p>
      </dgm:t>
    </dgm:pt>
    <dgm:pt modelId="{50F7F854-78B6-4566-8818-D9965C194FE7}">
      <dgm:prSet/>
      <dgm:spPr/>
      <dgm:t>
        <a:bodyPr/>
        <a:lstStyle/>
        <a:p>
          <a:r>
            <a:rPr lang="en-GB"/>
            <a:t>A £12,000 loan will come from the UK Start Up Loan Scheme — designed for small businesses.</a:t>
          </a:r>
          <a:endParaRPr lang="en-US"/>
        </a:p>
      </dgm:t>
    </dgm:pt>
    <dgm:pt modelId="{638E3397-5B6E-44EF-BAFC-8E0D1A07F9CB}" type="parTrans" cxnId="{46CD7025-3C9D-4BD2-82C5-28B1F68192C3}">
      <dgm:prSet/>
      <dgm:spPr/>
      <dgm:t>
        <a:bodyPr/>
        <a:lstStyle/>
        <a:p>
          <a:endParaRPr lang="en-US"/>
        </a:p>
      </dgm:t>
    </dgm:pt>
    <dgm:pt modelId="{DD7C9C0A-8EDC-40C4-888D-A810AE1B0814}" type="sibTrans" cxnId="{46CD7025-3C9D-4BD2-82C5-28B1F68192C3}">
      <dgm:prSet/>
      <dgm:spPr/>
      <dgm:t>
        <a:bodyPr/>
        <a:lstStyle/>
        <a:p>
          <a:endParaRPr lang="en-US"/>
        </a:p>
      </dgm:t>
    </dgm:pt>
    <dgm:pt modelId="{F10D1D35-0BC3-490B-AFE7-AE56912B7307}">
      <dgm:prSet/>
      <dgm:spPr/>
      <dgm:t>
        <a:bodyPr/>
        <a:lstStyle/>
        <a:p>
          <a:r>
            <a:rPr lang="en-GB"/>
            <a:t>£3,000 government grant support through British Business Bank or local startup programs.</a:t>
          </a:r>
          <a:endParaRPr lang="en-US"/>
        </a:p>
      </dgm:t>
    </dgm:pt>
    <dgm:pt modelId="{C31426E2-23D5-4C97-986F-9E608D24CEF1}" type="parTrans" cxnId="{9E18C528-1A1F-4796-B7F8-1701143B0F1B}">
      <dgm:prSet/>
      <dgm:spPr/>
      <dgm:t>
        <a:bodyPr/>
        <a:lstStyle/>
        <a:p>
          <a:endParaRPr lang="en-US"/>
        </a:p>
      </dgm:t>
    </dgm:pt>
    <dgm:pt modelId="{85ED9A45-FED6-4D68-86CA-235E3C9285A8}" type="sibTrans" cxnId="{9E18C528-1A1F-4796-B7F8-1701143B0F1B}">
      <dgm:prSet/>
      <dgm:spPr/>
      <dgm:t>
        <a:bodyPr/>
        <a:lstStyle/>
        <a:p>
          <a:endParaRPr lang="en-US"/>
        </a:p>
      </dgm:t>
    </dgm:pt>
    <dgm:pt modelId="{841AAFFA-EA2D-471B-BC37-A74438C6D7A0}">
      <dgm:prSet/>
      <dgm:spPr/>
      <dgm:t>
        <a:bodyPr/>
        <a:lstStyle/>
        <a:p>
          <a:r>
            <a:rPr lang="en-GB"/>
            <a:t>£5,000 from friends and family as a small, interest-free investment.</a:t>
          </a:r>
          <a:endParaRPr lang="en-US"/>
        </a:p>
      </dgm:t>
    </dgm:pt>
    <dgm:pt modelId="{01C7FD78-8786-401B-9C9B-C58F1429523B}" type="parTrans" cxnId="{6110EFDE-CF69-40C2-AE55-3CBFED80EE05}">
      <dgm:prSet/>
      <dgm:spPr/>
      <dgm:t>
        <a:bodyPr/>
        <a:lstStyle/>
        <a:p>
          <a:endParaRPr lang="en-US"/>
        </a:p>
      </dgm:t>
    </dgm:pt>
    <dgm:pt modelId="{4D17C11D-C2FA-40AC-9950-CFD02288EC73}" type="sibTrans" cxnId="{6110EFDE-CF69-40C2-AE55-3CBFED80EE05}">
      <dgm:prSet/>
      <dgm:spPr/>
      <dgm:t>
        <a:bodyPr/>
        <a:lstStyle/>
        <a:p>
          <a:endParaRPr lang="en-US"/>
        </a:p>
      </dgm:t>
    </dgm:pt>
    <dgm:pt modelId="{1864A41B-20B2-49B6-8690-D4329A31516A}">
      <dgm:prSet/>
      <dgm:spPr/>
      <dgm:t>
        <a:bodyPr/>
        <a:lstStyle/>
        <a:p>
          <a:r>
            <a:rPr lang="en-GB"/>
            <a:t>This mix provides a realistic, low-risk financial foundation, with limited debt and full control over decisions.</a:t>
          </a:r>
          <a:endParaRPr lang="en-US"/>
        </a:p>
      </dgm:t>
    </dgm:pt>
    <dgm:pt modelId="{4612964D-F089-4CEF-9266-25E48BEFEBC1}" type="parTrans" cxnId="{0E96CEFC-66F1-415E-8DD6-79CBB5520AF5}">
      <dgm:prSet/>
      <dgm:spPr/>
      <dgm:t>
        <a:bodyPr/>
        <a:lstStyle/>
        <a:p>
          <a:endParaRPr lang="en-US"/>
        </a:p>
      </dgm:t>
    </dgm:pt>
    <dgm:pt modelId="{F31537F8-AA38-4A1C-A0AB-1DF8630A47BD}" type="sibTrans" cxnId="{0E96CEFC-66F1-415E-8DD6-79CBB5520AF5}">
      <dgm:prSet/>
      <dgm:spPr/>
      <dgm:t>
        <a:bodyPr/>
        <a:lstStyle/>
        <a:p>
          <a:endParaRPr lang="en-US"/>
        </a:p>
      </dgm:t>
    </dgm:pt>
    <dgm:pt modelId="{043DC306-9091-4E25-AE21-DE17ABF4C4A0}">
      <dgm:prSet/>
      <dgm:spPr/>
      <dgm:t>
        <a:bodyPr/>
        <a:lstStyle/>
        <a:p>
          <a:r>
            <a:rPr lang="en-GB"/>
            <a:t>Ensures Chai Culture Café starts strong and can sustain early operations smoothly.</a:t>
          </a:r>
          <a:endParaRPr lang="en-US"/>
        </a:p>
      </dgm:t>
    </dgm:pt>
    <dgm:pt modelId="{0F5F0F0C-6377-4F07-9932-18D2411C7648}" type="parTrans" cxnId="{BB2196AB-3B9E-4400-B342-118D1120013E}">
      <dgm:prSet/>
      <dgm:spPr/>
      <dgm:t>
        <a:bodyPr/>
        <a:lstStyle/>
        <a:p>
          <a:endParaRPr lang="en-US"/>
        </a:p>
      </dgm:t>
    </dgm:pt>
    <dgm:pt modelId="{E13052CF-05DC-42A2-AEE5-FD59A83D640A}" type="sibTrans" cxnId="{BB2196AB-3B9E-4400-B342-118D1120013E}">
      <dgm:prSet/>
      <dgm:spPr/>
      <dgm:t>
        <a:bodyPr/>
        <a:lstStyle/>
        <a:p>
          <a:endParaRPr lang="en-US"/>
        </a:p>
      </dgm:t>
    </dgm:pt>
    <dgm:pt modelId="{B11467C8-78CF-4156-8603-36644BCBDDF9}" type="pres">
      <dgm:prSet presAssocID="{1DEFDD51-0B92-4FBB-A273-BADF9CEE209C}" presName="diagram" presStyleCnt="0">
        <dgm:presLayoutVars>
          <dgm:dir/>
          <dgm:resizeHandles val="exact"/>
        </dgm:presLayoutVars>
      </dgm:prSet>
      <dgm:spPr/>
    </dgm:pt>
    <dgm:pt modelId="{C902E87E-7A8B-4006-B444-3734DB4E5B97}" type="pres">
      <dgm:prSet presAssocID="{0A3FABC4-3959-4A00-9698-DCB1703412D2}" presName="node" presStyleLbl="node1" presStyleIdx="0" presStyleCnt="2">
        <dgm:presLayoutVars>
          <dgm:bulletEnabled val="1"/>
        </dgm:presLayoutVars>
      </dgm:prSet>
      <dgm:spPr/>
    </dgm:pt>
    <dgm:pt modelId="{26EC3EE8-8027-4036-917D-FA624806B837}" type="pres">
      <dgm:prSet presAssocID="{58C05EF1-4A0C-4322-90EB-3AD7E320C25E}" presName="sibTrans" presStyleCnt="0"/>
      <dgm:spPr/>
    </dgm:pt>
    <dgm:pt modelId="{91638098-93FA-4CBA-A391-BE18F240027F}" type="pres">
      <dgm:prSet presAssocID="{043DC306-9091-4E25-AE21-DE17ABF4C4A0}" presName="node" presStyleLbl="node1" presStyleIdx="1" presStyleCnt="2">
        <dgm:presLayoutVars>
          <dgm:bulletEnabled val="1"/>
        </dgm:presLayoutVars>
      </dgm:prSet>
      <dgm:spPr/>
    </dgm:pt>
  </dgm:ptLst>
  <dgm:cxnLst>
    <dgm:cxn modelId="{5AE06501-D162-4B11-9282-7B2B579B8534}" type="presOf" srcId="{6050858A-BF28-4E9C-A52F-7D9FCBB54291}" destId="{C902E87E-7A8B-4006-B444-3734DB4E5B97}" srcOrd="0" destOrd="1" presId="urn:microsoft.com/office/officeart/2005/8/layout/default"/>
    <dgm:cxn modelId="{1E896A0D-A123-4893-AA03-3BC878D89D23}" srcId="{1DEFDD51-0B92-4FBB-A273-BADF9CEE209C}" destId="{0A3FABC4-3959-4A00-9698-DCB1703412D2}" srcOrd="0" destOrd="0" parTransId="{44D8E2DC-24F2-491A-8252-9E480D7B4321}" sibTransId="{58C05EF1-4A0C-4322-90EB-3AD7E320C25E}"/>
    <dgm:cxn modelId="{EFAB3612-D56A-4793-9CC7-6A4FAF29FF45}" type="presOf" srcId="{1DEFDD51-0B92-4FBB-A273-BADF9CEE209C}" destId="{B11467C8-78CF-4156-8603-36644BCBDDF9}" srcOrd="0" destOrd="0" presId="urn:microsoft.com/office/officeart/2005/8/layout/default"/>
    <dgm:cxn modelId="{AE13A91D-D8B9-457B-BE1B-82B98347AACC}" type="presOf" srcId="{50F7F854-78B6-4566-8818-D9965C194FE7}" destId="{C902E87E-7A8B-4006-B444-3734DB4E5B97}" srcOrd="0" destOrd="3" presId="urn:microsoft.com/office/officeart/2005/8/layout/default"/>
    <dgm:cxn modelId="{46CD7025-3C9D-4BD2-82C5-28B1F68192C3}" srcId="{0A3FABC4-3959-4A00-9698-DCB1703412D2}" destId="{50F7F854-78B6-4566-8818-D9965C194FE7}" srcOrd="2" destOrd="0" parTransId="{638E3397-5B6E-44EF-BAFC-8E0D1A07F9CB}" sibTransId="{DD7C9C0A-8EDC-40C4-888D-A810AE1B0814}"/>
    <dgm:cxn modelId="{9E18C528-1A1F-4796-B7F8-1701143B0F1B}" srcId="{0A3FABC4-3959-4A00-9698-DCB1703412D2}" destId="{F10D1D35-0BC3-490B-AFE7-AE56912B7307}" srcOrd="3" destOrd="0" parTransId="{C31426E2-23D5-4C97-986F-9E608D24CEF1}" sibTransId="{85ED9A45-FED6-4D68-86CA-235E3C9285A8}"/>
    <dgm:cxn modelId="{BDFA2D54-EA9F-464C-8DB1-907B09D938EE}" srcId="{0A3FABC4-3959-4A00-9698-DCB1703412D2}" destId="{6050858A-BF28-4E9C-A52F-7D9FCBB54291}" srcOrd="0" destOrd="0" parTransId="{9EE053D5-0F64-478B-82AF-74F2FF6A903B}" sibTransId="{C1B1C781-022C-4677-81C3-4886EE1339C2}"/>
    <dgm:cxn modelId="{A82D077B-0C8A-4FC8-9DBF-FB44C5641BB4}" type="presOf" srcId="{56DA383F-F701-43AD-A32D-91A136416964}" destId="{C902E87E-7A8B-4006-B444-3734DB4E5B97}" srcOrd="0" destOrd="2" presId="urn:microsoft.com/office/officeart/2005/8/layout/default"/>
    <dgm:cxn modelId="{AF9F9AA0-33E9-4485-8FFB-F4046B502290}" type="presOf" srcId="{1864A41B-20B2-49B6-8690-D4329A31516A}" destId="{C902E87E-7A8B-4006-B444-3734DB4E5B97}" srcOrd="0" destOrd="6" presId="urn:microsoft.com/office/officeart/2005/8/layout/default"/>
    <dgm:cxn modelId="{BB2196AB-3B9E-4400-B342-118D1120013E}" srcId="{1DEFDD51-0B92-4FBB-A273-BADF9CEE209C}" destId="{043DC306-9091-4E25-AE21-DE17ABF4C4A0}" srcOrd="1" destOrd="0" parTransId="{0F5F0F0C-6377-4F07-9932-18D2411C7648}" sibTransId="{E13052CF-05DC-42A2-AEE5-FD59A83D640A}"/>
    <dgm:cxn modelId="{96A07EAD-F12A-4976-AF73-3CD64DC21960}" type="presOf" srcId="{841AAFFA-EA2D-471B-BC37-A74438C6D7A0}" destId="{C902E87E-7A8B-4006-B444-3734DB4E5B97}" srcOrd="0" destOrd="5" presId="urn:microsoft.com/office/officeart/2005/8/layout/default"/>
    <dgm:cxn modelId="{231A03B5-DED5-4566-888D-2F7B3CD0AAD4}" type="presOf" srcId="{0A3FABC4-3959-4A00-9698-DCB1703412D2}" destId="{C902E87E-7A8B-4006-B444-3734DB4E5B97}" srcOrd="0" destOrd="0" presId="urn:microsoft.com/office/officeart/2005/8/layout/default"/>
    <dgm:cxn modelId="{59F4A4CC-4A6F-453D-B403-919D8F4C52F3}" srcId="{0A3FABC4-3959-4A00-9698-DCB1703412D2}" destId="{56DA383F-F701-43AD-A32D-91A136416964}" srcOrd="1" destOrd="0" parTransId="{2CC0ADA0-057F-4FB8-B2C9-5C7455A5D55B}" sibTransId="{D260273A-54BA-4DA0-9423-3DCA58C74A61}"/>
    <dgm:cxn modelId="{6110EFDE-CF69-40C2-AE55-3CBFED80EE05}" srcId="{0A3FABC4-3959-4A00-9698-DCB1703412D2}" destId="{841AAFFA-EA2D-471B-BC37-A74438C6D7A0}" srcOrd="4" destOrd="0" parTransId="{01C7FD78-8786-401B-9C9B-C58F1429523B}" sibTransId="{4D17C11D-C2FA-40AC-9950-CFD02288EC73}"/>
    <dgm:cxn modelId="{0EE2CEF0-62AF-4AF0-BB3E-8692373C6D4F}" type="presOf" srcId="{043DC306-9091-4E25-AE21-DE17ABF4C4A0}" destId="{91638098-93FA-4CBA-A391-BE18F240027F}" srcOrd="0" destOrd="0" presId="urn:microsoft.com/office/officeart/2005/8/layout/default"/>
    <dgm:cxn modelId="{7DDBADFC-0208-4204-988E-D92920E6C754}" type="presOf" srcId="{F10D1D35-0BC3-490B-AFE7-AE56912B7307}" destId="{C902E87E-7A8B-4006-B444-3734DB4E5B97}" srcOrd="0" destOrd="4" presId="urn:microsoft.com/office/officeart/2005/8/layout/default"/>
    <dgm:cxn modelId="{0E96CEFC-66F1-415E-8DD6-79CBB5520AF5}" srcId="{0A3FABC4-3959-4A00-9698-DCB1703412D2}" destId="{1864A41B-20B2-49B6-8690-D4329A31516A}" srcOrd="5" destOrd="0" parTransId="{4612964D-F089-4CEF-9266-25E48BEFEBC1}" sibTransId="{F31537F8-AA38-4A1C-A0AB-1DF8630A47BD}"/>
    <dgm:cxn modelId="{95F0EF0C-F512-4AC3-B3D6-D7AC7442FDA9}" type="presParOf" srcId="{B11467C8-78CF-4156-8603-36644BCBDDF9}" destId="{C902E87E-7A8B-4006-B444-3734DB4E5B97}" srcOrd="0" destOrd="0" presId="urn:microsoft.com/office/officeart/2005/8/layout/default"/>
    <dgm:cxn modelId="{00B05041-F56A-4EB9-B350-FF879D5399DC}" type="presParOf" srcId="{B11467C8-78CF-4156-8603-36644BCBDDF9}" destId="{26EC3EE8-8027-4036-917D-FA624806B837}" srcOrd="1" destOrd="0" presId="urn:microsoft.com/office/officeart/2005/8/layout/default"/>
    <dgm:cxn modelId="{24F3880A-AADA-4307-8F88-EA853EE06241}" type="presParOf" srcId="{B11467C8-78CF-4156-8603-36644BCBDDF9}" destId="{91638098-93FA-4CBA-A391-BE18F240027F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223E35-5719-444D-9B9E-80239B4BFD5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D018583-91D4-4D4A-936E-662C9EB7EAFE}">
      <dgm:prSet/>
      <dgm:spPr/>
      <dgm:t>
        <a:bodyPr/>
        <a:lstStyle/>
        <a:p>
          <a:pPr>
            <a:defRPr cap="all"/>
          </a:pPr>
          <a:r>
            <a:rPr lang="en-GB" dirty="0"/>
            <a:t>Chai Culture Café combines tradition, innovation, and community</a:t>
          </a:r>
          <a:endParaRPr lang="en-US" dirty="0"/>
        </a:p>
      </dgm:t>
    </dgm:pt>
    <dgm:pt modelId="{297F3BAF-1E89-4D3C-BBC5-EA21E6476935}" type="parTrans" cxnId="{09B978D6-4D55-4980-AE9C-A93226435B71}">
      <dgm:prSet/>
      <dgm:spPr/>
      <dgm:t>
        <a:bodyPr/>
        <a:lstStyle/>
        <a:p>
          <a:endParaRPr lang="en-US"/>
        </a:p>
      </dgm:t>
    </dgm:pt>
    <dgm:pt modelId="{7C54EE78-C8D5-49B8-9ED9-0B54ECE46218}" type="sibTrans" cxnId="{09B978D6-4D55-4980-AE9C-A93226435B71}">
      <dgm:prSet/>
      <dgm:spPr/>
      <dgm:t>
        <a:bodyPr/>
        <a:lstStyle/>
        <a:p>
          <a:endParaRPr lang="en-US"/>
        </a:p>
      </dgm:t>
    </dgm:pt>
    <dgm:pt modelId="{35B349A7-3ADA-491B-AB1F-76DE7E4C8BF1}">
      <dgm:prSet/>
      <dgm:spPr/>
      <dgm:t>
        <a:bodyPr/>
        <a:lstStyle/>
        <a:p>
          <a:pPr>
            <a:defRPr cap="all"/>
          </a:pPr>
          <a:r>
            <a:rPr lang="en-GB"/>
            <a:t>Clear financial plan, strong market niche, and scalable growth</a:t>
          </a:r>
          <a:endParaRPr lang="en-US"/>
        </a:p>
      </dgm:t>
    </dgm:pt>
    <dgm:pt modelId="{F3E479C9-98F3-48F2-B72F-893B0A9CF74F}" type="parTrans" cxnId="{0168568C-931E-4DE5-BFA0-48E56DD1FACC}">
      <dgm:prSet/>
      <dgm:spPr/>
      <dgm:t>
        <a:bodyPr/>
        <a:lstStyle/>
        <a:p>
          <a:endParaRPr lang="en-US"/>
        </a:p>
      </dgm:t>
    </dgm:pt>
    <dgm:pt modelId="{55C9F9E0-1A78-42A6-8BCE-4248B01EA6C4}" type="sibTrans" cxnId="{0168568C-931E-4DE5-BFA0-48E56DD1FACC}">
      <dgm:prSet/>
      <dgm:spPr/>
      <dgm:t>
        <a:bodyPr/>
        <a:lstStyle/>
        <a:p>
          <a:endParaRPr lang="en-US"/>
        </a:p>
      </dgm:t>
    </dgm:pt>
    <dgm:pt modelId="{34EA6CE3-C0FE-4F26-A811-1EB355A1854B}">
      <dgm:prSet/>
      <dgm:spPr/>
      <dgm:t>
        <a:bodyPr/>
        <a:lstStyle/>
        <a:p>
          <a:pPr>
            <a:defRPr cap="all"/>
          </a:pPr>
          <a:r>
            <a:rPr lang="en-GB"/>
            <a:t>A café that offers </a:t>
          </a:r>
          <a:r>
            <a:rPr lang="en-GB" i="1"/>
            <a:t>a taste of home</a:t>
          </a:r>
          <a:r>
            <a:rPr lang="en-GB"/>
            <a:t> with </a:t>
          </a:r>
          <a:r>
            <a:rPr lang="en-GB" i="1"/>
            <a:t>a modern twist</a:t>
          </a:r>
          <a:endParaRPr lang="en-US"/>
        </a:p>
      </dgm:t>
    </dgm:pt>
    <dgm:pt modelId="{30F9663F-CCC6-4892-9DA9-7170216C5035}" type="parTrans" cxnId="{4FC86817-6F25-424C-860A-24860A3BC696}">
      <dgm:prSet/>
      <dgm:spPr/>
      <dgm:t>
        <a:bodyPr/>
        <a:lstStyle/>
        <a:p>
          <a:endParaRPr lang="en-US"/>
        </a:p>
      </dgm:t>
    </dgm:pt>
    <dgm:pt modelId="{FE053D75-EF91-4FA4-8B7C-2B8AA1953B32}" type="sibTrans" cxnId="{4FC86817-6F25-424C-860A-24860A3BC696}">
      <dgm:prSet/>
      <dgm:spPr/>
      <dgm:t>
        <a:bodyPr/>
        <a:lstStyle/>
        <a:p>
          <a:endParaRPr lang="en-US"/>
        </a:p>
      </dgm:t>
    </dgm:pt>
    <dgm:pt modelId="{B401DE13-A2F4-4A05-95C3-45CFACA876A6}" type="pres">
      <dgm:prSet presAssocID="{28223E35-5719-444D-9B9E-80239B4BFD53}" presName="root" presStyleCnt="0">
        <dgm:presLayoutVars>
          <dgm:dir/>
          <dgm:resizeHandles val="exact"/>
        </dgm:presLayoutVars>
      </dgm:prSet>
      <dgm:spPr/>
    </dgm:pt>
    <dgm:pt modelId="{2F6F7F88-2F9C-4D00-BDDE-744BB6C52181}" type="pres">
      <dgm:prSet presAssocID="{8D018583-91D4-4D4A-936E-662C9EB7EAFE}" presName="compNode" presStyleCnt="0"/>
      <dgm:spPr/>
    </dgm:pt>
    <dgm:pt modelId="{D7CBFDBE-0A73-4727-9A7A-7E97F4F57BB9}" type="pres">
      <dgm:prSet presAssocID="{8D018583-91D4-4D4A-936E-662C9EB7EAFE}" presName="iconBgRect" presStyleLbl="bgShp" presStyleIdx="0" presStyleCnt="3" custLinFactNeighborY="-577"/>
      <dgm:spPr>
        <a:prstGeom prst="round2DiagRect">
          <a:avLst>
            <a:gd name="adj1" fmla="val 29727"/>
            <a:gd name="adj2" fmla="val 0"/>
          </a:avLst>
        </a:prstGeom>
      </dgm:spPr>
    </dgm:pt>
    <dgm:pt modelId="{10D986B7-42F9-4289-95DB-DEB84A8C7536}" type="pres">
      <dgm:prSet presAssocID="{8D018583-91D4-4D4A-936E-662C9EB7EAF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"/>
        </a:ext>
      </dgm:extLst>
    </dgm:pt>
    <dgm:pt modelId="{8A4EF2B6-6FE9-4240-BBAA-2A02CA041F8C}" type="pres">
      <dgm:prSet presAssocID="{8D018583-91D4-4D4A-936E-662C9EB7EAFE}" presName="spaceRect" presStyleCnt="0"/>
      <dgm:spPr/>
    </dgm:pt>
    <dgm:pt modelId="{FCE4249A-7D6D-4660-9AA8-CA6CF46E4E54}" type="pres">
      <dgm:prSet presAssocID="{8D018583-91D4-4D4A-936E-662C9EB7EAFE}" presName="textRect" presStyleLbl="revTx" presStyleIdx="0" presStyleCnt="3">
        <dgm:presLayoutVars>
          <dgm:chMax val="1"/>
          <dgm:chPref val="1"/>
        </dgm:presLayoutVars>
      </dgm:prSet>
      <dgm:spPr/>
    </dgm:pt>
    <dgm:pt modelId="{4562E961-5DF7-4E7A-9960-916C171876CE}" type="pres">
      <dgm:prSet presAssocID="{7C54EE78-C8D5-49B8-9ED9-0B54ECE46218}" presName="sibTrans" presStyleCnt="0"/>
      <dgm:spPr/>
    </dgm:pt>
    <dgm:pt modelId="{FB8C67B9-9144-4E17-A299-61A3FDDE56E8}" type="pres">
      <dgm:prSet presAssocID="{35B349A7-3ADA-491B-AB1F-76DE7E4C8BF1}" presName="compNode" presStyleCnt="0"/>
      <dgm:spPr/>
    </dgm:pt>
    <dgm:pt modelId="{6153C45B-E285-49BB-961D-A00225A85B65}" type="pres">
      <dgm:prSet presAssocID="{35B349A7-3ADA-491B-AB1F-76DE7E4C8BF1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8ADF70B-351F-4FBE-88D4-5DD1F0B58153}" type="pres">
      <dgm:prSet presAssocID="{35B349A7-3ADA-491B-AB1F-76DE7E4C8BF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B6AC3DFB-A5ED-46FB-9D46-67F6435352B8}" type="pres">
      <dgm:prSet presAssocID="{35B349A7-3ADA-491B-AB1F-76DE7E4C8BF1}" presName="spaceRect" presStyleCnt="0"/>
      <dgm:spPr/>
    </dgm:pt>
    <dgm:pt modelId="{EDCDFBF6-7AA7-4198-A514-D1B1612F35F0}" type="pres">
      <dgm:prSet presAssocID="{35B349A7-3ADA-491B-AB1F-76DE7E4C8BF1}" presName="textRect" presStyleLbl="revTx" presStyleIdx="1" presStyleCnt="3">
        <dgm:presLayoutVars>
          <dgm:chMax val="1"/>
          <dgm:chPref val="1"/>
        </dgm:presLayoutVars>
      </dgm:prSet>
      <dgm:spPr/>
    </dgm:pt>
    <dgm:pt modelId="{AED688A3-78B6-4C55-9176-840864621542}" type="pres">
      <dgm:prSet presAssocID="{55C9F9E0-1A78-42A6-8BCE-4248B01EA6C4}" presName="sibTrans" presStyleCnt="0"/>
      <dgm:spPr/>
    </dgm:pt>
    <dgm:pt modelId="{731C8CFF-79E3-46CA-BC05-59CA2FB279C0}" type="pres">
      <dgm:prSet presAssocID="{34EA6CE3-C0FE-4F26-A811-1EB355A1854B}" presName="compNode" presStyleCnt="0"/>
      <dgm:spPr/>
    </dgm:pt>
    <dgm:pt modelId="{371DFDB1-28C2-4817-8588-FCAD7A3762E1}" type="pres">
      <dgm:prSet presAssocID="{34EA6CE3-C0FE-4F26-A811-1EB355A1854B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CC7FEB8-03A7-41DB-A0ED-DAB241DD8CD6}" type="pres">
      <dgm:prSet presAssocID="{34EA6CE3-C0FE-4F26-A811-1EB355A1854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B7443840-D270-470A-8217-EE3E6525F7D2}" type="pres">
      <dgm:prSet presAssocID="{34EA6CE3-C0FE-4F26-A811-1EB355A1854B}" presName="spaceRect" presStyleCnt="0"/>
      <dgm:spPr/>
    </dgm:pt>
    <dgm:pt modelId="{3940F92C-9823-477A-B74B-4DA9C514DD1F}" type="pres">
      <dgm:prSet presAssocID="{34EA6CE3-C0FE-4F26-A811-1EB355A1854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FC86817-6F25-424C-860A-24860A3BC696}" srcId="{28223E35-5719-444D-9B9E-80239B4BFD53}" destId="{34EA6CE3-C0FE-4F26-A811-1EB355A1854B}" srcOrd="2" destOrd="0" parTransId="{30F9663F-CCC6-4892-9DA9-7170216C5035}" sibTransId="{FE053D75-EF91-4FA4-8B7C-2B8AA1953B32}"/>
    <dgm:cxn modelId="{0A8B2F18-768E-452F-9D74-BD876FCA9108}" type="presOf" srcId="{34EA6CE3-C0FE-4F26-A811-1EB355A1854B}" destId="{3940F92C-9823-477A-B74B-4DA9C514DD1F}" srcOrd="0" destOrd="0" presId="urn:microsoft.com/office/officeart/2018/5/layout/IconLeafLabelList"/>
    <dgm:cxn modelId="{CD882777-7E6D-450D-82AE-94AD99619E57}" type="presOf" srcId="{8D018583-91D4-4D4A-936E-662C9EB7EAFE}" destId="{FCE4249A-7D6D-4660-9AA8-CA6CF46E4E54}" srcOrd="0" destOrd="0" presId="urn:microsoft.com/office/officeart/2018/5/layout/IconLeafLabelList"/>
    <dgm:cxn modelId="{0168568C-931E-4DE5-BFA0-48E56DD1FACC}" srcId="{28223E35-5719-444D-9B9E-80239B4BFD53}" destId="{35B349A7-3ADA-491B-AB1F-76DE7E4C8BF1}" srcOrd="1" destOrd="0" parTransId="{F3E479C9-98F3-48F2-B72F-893B0A9CF74F}" sibTransId="{55C9F9E0-1A78-42A6-8BCE-4248B01EA6C4}"/>
    <dgm:cxn modelId="{51994DAB-5912-4995-8382-2B40AE893A48}" type="presOf" srcId="{28223E35-5719-444D-9B9E-80239B4BFD53}" destId="{B401DE13-A2F4-4A05-95C3-45CFACA876A6}" srcOrd="0" destOrd="0" presId="urn:microsoft.com/office/officeart/2018/5/layout/IconLeafLabelList"/>
    <dgm:cxn modelId="{5B38E4BB-D630-45BA-B14A-4048AC3DB2F3}" type="presOf" srcId="{35B349A7-3ADA-491B-AB1F-76DE7E4C8BF1}" destId="{EDCDFBF6-7AA7-4198-A514-D1B1612F35F0}" srcOrd="0" destOrd="0" presId="urn:microsoft.com/office/officeart/2018/5/layout/IconLeafLabelList"/>
    <dgm:cxn modelId="{09B978D6-4D55-4980-AE9C-A93226435B71}" srcId="{28223E35-5719-444D-9B9E-80239B4BFD53}" destId="{8D018583-91D4-4D4A-936E-662C9EB7EAFE}" srcOrd="0" destOrd="0" parTransId="{297F3BAF-1E89-4D3C-BBC5-EA21E6476935}" sibTransId="{7C54EE78-C8D5-49B8-9ED9-0B54ECE46218}"/>
    <dgm:cxn modelId="{84B1C566-4833-4B38-928A-C32776EAEC7E}" type="presParOf" srcId="{B401DE13-A2F4-4A05-95C3-45CFACA876A6}" destId="{2F6F7F88-2F9C-4D00-BDDE-744BB6C52181}" srcOrd="0" destOrd="0" presId="urn:microsoft.com/office/officeart/2018/5/layout/IconLeafLabelList"/>
    <dgm:cxn modelId="{36E8A348-9EAB-4EC9-A480-BDA2A9ED07AA}" type="presParOf" srcId="{2F6F7F88-2F9C-4D00-BDDE-744BB6C52181}" destId="{D7CBFDBE-0A73-4727-9A7A-7E97F4F57BB9}" srcOrd="0" destOrd="0" presId="urn:microsoft.com/office/officeart/2018/5/layout/IconLeafLabelList"/>
    <dgm:cxn modelId="{91DC4DF5-AAA7-4CD3-B00B-59FFFF5BB08B}" type="presParOf" srcId="{2F6F7F88-2F9C-4D00-BDDE-744BB6C52181}" destId="{10D986B7-42F9-4289-95DB-DEB84A8C7536}" srcOrd="1" destOrd="0" presId="urn:microsoft.com/office/officeart/2018/5/layout/IconLeafLabelList"/>
    <dgm:cxn modelId="{E6B70B17-E8BD-4F78-9A75-04475AB40290}" type="presParOf" srcId="{2F6F7F88-2F9C-4D00-BDDE-744BB6C52181}" destId="{8A4EF2B6-6FE9-4240-BBAA-2A02CA041F8C}" srcOrd="2" destOrd="0" presId="urn:microsoft.com/office/officeart/2018/5/layout/IconLeafLabelList"/>
    <dgm:cxn modelId="{939035C8-C8F9-4A65-81B7-F7E50ED5CBBB}" type="presParOf" srcId="{2F6F7F88-2F9C-4D00-BDDE-744BB6C52181}" destId="{FCE4249A-7D6D-4660-9AA8-CA6CF46E4E54}" srcOrd="3" destOrd="0" presId="urn:microsoft.com/office/officeart/2018/5/layout/IconLeafLabelList"/>
    <dgm:cxn modelId="{C4F55B73-325A-4F33-9D3F-170A6D395F37}" type="presParOf" srcId="{B401DE13-A2F4-4A05-95C3-45CFACA876A6}" destId="{4562E961-5DF7-4E7A-9960-916C171876CE}" srcOrd="1" destOrd="0" presId="urn:microsoft.com/office/officeart/2018/5/layout/IconLeafLabelList"/>
    <dgm:cxn modelId="{EA15ECEB-BCA3-49F3-BC7E-D70BE36348D5}" type="presParOf" srcId="{B401DE13-A2F4-4A05-95C3-45CFACA876A6}" destId="{FB8C67B9-9144-4E17-A299-61A3FDDE56E8}" srcOrd="2" destOrd="0" presId="urn:microsoft.com/office/officeart/2018/5/layout/IconLeafLabelList"/>
    <dgm:cxn modelId="{06C79371-A2C7-4ADB-A626-7F3CFD423411}" type="presParOf" srcId="{FB8C67B9-9144-4E17-A299-61A3FDDE56E8}" destId="{6153C45B-E285-49BB-961D-A00225A85B65}" srcOrd="0" destOrd="0" presId="urn:microsoft.com/office/officeart/2018/5/layout/IconLeafLabelList"/>
    <dgm:cxn modelId="{CFFBC754-33F6-4AE1-A7D9-2CF4DE2590C0}" type="presParOf" srcId="{FB8C67B9-9144-4E17-A299-61A3FDDE56E8}" destId="{68ADF70B-351F-4FBE-88D4-5DD1F0B58153}" srcOrd="1" destOrd="0" presId="urn:microsoft.com/office/officeart/2018/5/layout/IconLeafLabelList"/>
    <dgm:cxn modelId="{77463288-936C-4E10-87E7-04D1F4600AB4}" type="presParOf" srcId="{FB8C67B9-9144-4E17-A299-61A3FDDE56E8}" destId="{B6AC3DFB-A5ED-46FB-9D46-67F6435352B8}" srcOrd="2" destOrd="0" presId="urn:microsoft.com/office/officeart/2018/5/layout/IconLeafLabelList"/>
    <dgm:cxn modelId="{4140AE6E-D025-419F-8D9B-685E0DC0D97B}" type="presParOf" srcId="{FB8C67B9-9144-4E17-A299-61A3FDDE56E8}" destId="{EDCDFBF6-7AA7-4198-A514-D1B1612F35F0}" srcOrd="3" destOrd="0" presId="urn:microsoft.com/office/officeart/2018/5/layout/IconLeafLabelList"/>
    <dgm:cxn modelId="{E53875E3-111D-4BFD-9558-5DDFEF767A68}" type="presParOf" srcId="{B401DE13-A2F4-4A05-95C3-45CFACA876A6}" destId="{AED688A3-78B6-4C55-9176-840864621542}" srcOrd="3" destOrd="0" presId="urn:microsoft.com/office/officeart/2018/5/layout/IconLeafLabelList"/>
    <dgm:cxn modelId="{471D03CA-53EB-409A-97FB-AEA0BD0FA592}" type="presParOf" srcId="{B401DE13-A2F4-4A05-95C3-45CFACA876A6}" destId="{731C8CFF-79E3-46CA-BC05-59CA2FB279C0}" srcOrd="4" destOrd="0" presId="urn:microsoft.com/office/officeart/2018/5/layout/IconLeafLabelList"/>
    <dgm:cxn modelId="{D9E30DA2-C20C-4B48-8F21-810860E18C3F}" type="presParOf" srcId="{731C8CFF-79E3-46CA-BC05-59CA2FB279C0}" destId="{371DFDB1-28C2-4817-8588-FCAD7A3762E1}" srcOrd="0" destOrd="0" presId="urn:microsoft.com/office/officeart/2018/5/layout/IconLeafLabelList"/>
    <dgm:cxn modelId="{4C32D58E-B344-4352-8F36-3B7D88F8F422}" type="presParOf" srcId="{731C8CFF-79E3-46CA-BC05-59CA2FB279C0}" destId="{5CC7FEB8-03A7-41DB-A0ED-DAB241DD8CD6}" srcOrd="1" destOrd="0" presId="urn:microsoft.com/office/officeart/2018/5/layout/IconLeafLabelList"/>
    <dgm:cxn modelId="{666F7474-E84A-487D-8B1C-1510A66A1D80}" type="presParOf" srcId="{731C8CFF-79E3-46CA-BC05-59CA2FB279C0}" destId="{B7443840-D270-470A-8217-EE3E6525F7D2}" srcOrd="2" destOrd="0" presId="urn:microsoft.com/office/officeart/2018/5/layout/IconLeafLabelList"/>
    <dgm:cxn modelId="{A7431E57-91B7-474C-874F-246D228D895B}" type="presParOf" srcId="{731C8CFF-79E3-46CA-BC05-59CA2FB279C0}" destId="{3940F92C-9823-477A-B74B-4DA9C514DD1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02E87E-7A8B-4006-B444-3734DB4E5B97}">
      <dsp:nvSpPr>
        <dsp:cNvPr id="0" name=""/>
        <dsp:cNvSpPr/>
      </dsp:nvSpPr>
      <dsp:spPr>
        <a:xfrm>
          <a:off x="1217" y="99368"/>
          <a:ext cx="4747085" cy="284825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🎤 Speaker Notes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The total start-up cost is around £30,000, covering all key operational needs.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Personal savings (£10,000) show my commitment and confidence in the business.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A £12,000 loan will come from the UK Start Up Loan Scheme — designed for small businesses.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£3,000 government grant support through British Business Bank or local startup programs.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£5,000 from friends and family as a small, interest-free investment.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This mix provides a realistic, low-risk financial foundation, with limited debt and full control over decisions.</a:t>
          </a:r>
          <a:endParaRPr lang="en-US" sz="1300" kern="1200"/>
        </a:p>
      </dsp:txBody>
      <dsp:txXfrm>
        <a:off x="1217" y="99368"/>
        <a:ext cx="4747085" cy="2848251"/>
      </dsp:txXfrm>
    </dsp:sp>
    <dsp:sp modelId="{91638098-93FA-4CBA-A391-BE18F240027F}">
      <dsp:nvSpPr>
        <dsp:cNvPr id="0" name=""/>
        <dsp:cNvSpPr/>
      </dsp:nvSpPr>
      <dsp:spPr>
        <a:xfrm>
          <a:off x="5223011" y="99368"/>
          <a:ext cx="4747085" cy="284825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Ensures Chai Culture Café starts strong and can sustain early operations smoothly.</a:t>
          </a:r>
          <a:endParaRPr lang="en-US" sz="1700" kern="1200"/>
        </a:p>
      </dsp:txBody>
      <dsp:txXfrm>
        <a:off x="5223011" y="99368"/>
        <a:ext cx="4747085" cy="28482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CBFDBE-0A73-4727-9A7A-7E97F4F57BB9}">
      <dsp:nvSpPr>
        <dsp:cNvPr id="0" name=""/>
        <dsp:cNvSpPr/>
      </dsp:nvSpPr>
      <dsp:spPr>
        <a:xfrm>
          <a:off x="679050" y="567882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D986B7-42F9-4289-95DB-DEB84A8C7536}">
      <dsp:nvSpPr>
        <dsp:cNvPr id="0" name=""/>
        <dsp:cNvSpPr/>
      </dsp:nvSpPr>
      <dsp:spPr>
        <a:xfrm>
          <a:off x="1081237" y="980959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4249A-7D6D-4660-9AA8-CA6CF46E4E54}">
      <dsp:nvSpPr>
        <dsp:cNvPr id="0" name=""/>
        <dsp:cNvSpPr/>
      </dsp:nvSpPr>
      <dsp:spPr>
        <a:xfrm>
          <a:off x="75768" y="305377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Chai Culture Café combines tradition, innovation, and community</a:t>
          </a:r>
          <a:endParaRPr lang="en-US" sz="1700" kern="1200" dirty="0"/>
        </a:p>
      </dsp:txBody>
      <dsp:txXfrm>
        <a:off x="75768" y="3053772"/>
        <a:ext cx="3093750" cy="720000"/>
      </dsp:txXfrm>
    </dsp:sp>
    <dsp:sp modelId="{6153C45B-E285-49BB-961D-A00225A85B65}">
      <dsp:nvSpPr>
        <dsp:cNvPr id="0" name=""/>
        <dsp:cNvSpPr/>
      </dsp:nvSpPr>
      <dsp:spPr>
        <a:xfrm>
          <a:off x="4314206" y="57877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ADF70B-351F-4FBE-88D4-5DD1F0B58153}">
      <dsp:nvSpPr>
        <dsp:cNvPr id="0" name=""/>
        <dsp:cNvSpPr/>
      </dsp:nvSpPr>
      <dsp:spPr>
        <a:xfrm>
          <a:off x="4716393" y="980959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DFBF6-7AA7-4198-A514-D1B1612F35F0}">
      <dsp:nvSpPr>
        <dsp:cNvPr id="0" name=""/>
        <dsp:cNvSpPr/>
      </dsp:nvSpPr>
      <dsp:spPr>
        <a:xfrm>
          <a:off x="3710925" y="305377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Clear financial plan, strong market niche, and scalable growth</a:t>
          </a:r>
          <a:endParaRPr lang="en-US" sz="1700" kern="1200"/>
        </a:p>
      </dsp:txBody>
      <dsp:txXfrm>
        <a:off x="3710925" y="3053772"/>
        <a:ext cx="3093750" cy="720000"/>
      </dsp:txXfrm>
    </dsp:sp>
    <dsp:sp modelId="{371DFDB1-28C2-4817-8588-FCAD7A3762E1}">
      <dsp:nvSpPr>
        <dsp:cNvPr id="0" name=""/>
        <dsp:cNvSpPr/>
      </dsp:nvSpPr>
      <dsp:spPr>
        <a:xfrm>
          <a:off x="7949362" y="57877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C7FEB8-03A7-41DB-A0ED-DAB241DD8CD6}">
      <dsp:nvSpPr>
        <dsp:cNvPr id="0" name=""/>
        <dsp:cNvSpPr/>
      </dsp:nvSpPr>
      <dsp:spPr>
        <a:xfrm>
          <a:off x="8351550" y="980959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40F92C-9823-477A-B74B-4DA9C514DD1F}">
      <dsp:nvSpPr>
        <dsp:cNvPr id="0" name=""/>
        <dsp:cNvSpPr/>
      </dsp:nvSpPr>
      <dsp:spPr>
        <a:xfrm>
          <a:off x="7346081" y="305377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 café that offers </a:t>
          </a:r>
          <a:r>
            <a:rPr lang="en-GB" sz="1700" i="1" kern="1200"/>
            <a:t>a taste of home</a:t>
          </a:r>
          <a:r>
            <a:rPr lang="en-GB" sz="1700" kern="1200"/>
            <a:t> with </a:t>
          </a:r>
          <a:r>
            <a:rPr lang="en-GB" sz="1700" i="1" kern="1200"/>
            <a:t>a modern twist</a:t>
          </a:r>
          <a:endParaRPr lang="en-US" sz="1700" kern="1200"/>
        </a:p>
      </dsp:txBody>
      <dsp:txXfrm>
        <a:off x="7346081" y="3053772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43B0B-4E33-B8F1-CDFF-E80D7FF6B6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057AE-D48C-C366-F194-D2DF152589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108B5F-E09B-6454-8277-114203E3A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0C205-846A-4861-8267-69C2335B26B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5E5068-4788-649F-5C11-FF8098AFF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2C3A1-6DC8-43D3-513E-A9A7BE477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1C135-E363-41B6-AB62-585698666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775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60976-7F78-53C5-01C0-034D58B1B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7DB0E-4B81-2ECC-50B7-E7AA71DCA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95BA7-7ACB-EE6F-55AE-C8BF8E362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0C205-846A-4861-8267-69C2335B26B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2D01E9-0742-29FB-2C41-3ACBAAE82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1907AD-566A-8A9E-7A1F-02EC6CDED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1C135-E363-41B6-AB62-585698666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004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62B48-418C-74A6-9F42-E15545FA6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274961-E4A7-B477-13EC-74C8FB3D89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B0FC61-2998-A378-AB1E-7CC9D42F8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0C205-846A-4861-8267-69C2335B26B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0EF85B-268E-03C8-CFB3-F7A3ABAC1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7AE7A-7CFF-DA04-174F-78F3A7BF2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1C135-E363-41B6-AB62-585698666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665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7C7AF-3671-6103-1D40-C00FF7742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599EF-3968-F860-BF67-2E8BD630D3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924EC4-F391-3A7E-21AE-7362910F51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81D1E5-C738-13AE-4E2F-5EE8DE487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0C205-846A-4861-8267-69C2335B26B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F2A88-EE72-2D36-E8B3-516A3158E4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44B32C-D069-0C7C-5D5C-6A3C75426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1C135-E363-41B6-AB62-585698666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620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7DAC-E518-FDA8-B015-2DC5F9EDE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EE2918-83E8-CBAE-5B68-5633250F4A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7E1A5E-F8D6-52A9-8A61-65ACE1C077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40869D-BEE9-09D0-A6A7-EAB08D6E71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510917-B12D-2936-2E07-56237244C1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8C9C54-631E-33C8-0D93-C3C94061D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0C205-846A-4861-8267-69C2335B26B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4E0C92-A7D5-41E9-6E38-353917CA2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FB87D9-7982-C653-7F99-03B038868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1C135-E363-41B6-AB62-585698666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968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5EE41-2175-7082-DC07-247FEAF3F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22E117-EC9D-698A-5785-CF4D23A82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0C205-846A-4861-8267-69C2335B26B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82813B-6534-2F76-7D33-B40A6B903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A98D2C-9D76-649A-0EF5-B2C0BA01C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1C135-E363-41B6-AB62-585698666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817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D0CE41-37EC-C571-0D73-EA69939B0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0C205-846A-4861-8267-69C2335B26B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26E4A8-8BC2-AB18-B3AF-9D4051F6C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C2BDE8-EE56-B7BF-CAAA-BA7A4D2CE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1C135-E363-41B6-AB62-585698666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030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5BA24-EFA6-BB9C-7A1A-957456ED3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AE6F1-2277-4471-C5C7-51FDA826D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199815-9797-7BA5-89DD-B584280BF5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23D7AE-9D3F-0EF2-4DBB-D8A3A41B4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0C205-846A-4861-8267-69C2335B26B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10DC06-7655-3ACD-01AD-87DAED3A9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5FEA99-7BAF-1579-CA0B-D95A10F9A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1C135-E363-41B6-AB62-585698666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73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839E3-0DEC-F97E-9804-7CB0F4CC1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306A7B-8E21-DB0D-CB8C-BAB21327D4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7BF624-D929-267C-7C3F-4527B94308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FEFF59-4E87-612D-E930-363CAE081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0C205-846A-4861-8267-69C2335B26B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1A0B49-6807-F7B6-3F80-7A2543AAC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BF5046-FA5C-69CC-5041-7E62B477F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1C135-E363-41B6-AB62-585698666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001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0B0D0-8632-3BD4-A24E-D6D324D03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DED918-1616-3A70-21A0-AD59290323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D7FF4-F835-11E6-07A1-66B201B48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0C205-846A-4861-8267-69C2335B26B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F2ED03-E7DB-C47E-08AA-10ACAB3A7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8C22B4-8722-AE8E-8354-59A69301A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1C135-E363-41B6-AB62-585698666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500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1890D2-2CFA-12E6-850D-0A5F651D14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D39C19-1BCC-0713-F5E4-FF312F0702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C275D-BAA7-CE5D-BDC8-9790EE9A8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0C205-846A-4861-8267-69C2335B26B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D215AF-52C4-6C0E-0E53-879DD85BB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CE9C57-97FE-CEF5-C469-AB006316B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1C135-E363-41B6-AB62-585698666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828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0AB-D85B-6411-6F20-D5E731EFB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70F926-B0A5-BF55-F789-FEC094078F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E14199-9C6C-B2DB-8012-57A18EB73D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80C205-846A-4861-8267-69C2335B26BC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DD7974-1AFB-0D25-0DA7-A6C2ECAB40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BA939-7A69-4FA0-1F6A-2B71D4606A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21C135-E363-41B6-AB62-585698666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624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eb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" TargetMode="External"/><Relationship Id="rId2" Type="http://schemas.openxmlformats.org/officeDocument/2006/relationships/hyperlink" Target="https://www.mintel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theguardian.com/uk" TargetMode="External"/><Relationship Id="rId4" Type="http://schemas.openxmlformats.org/officeDocument/2006/relationships/hyperlink" Target="https://www.fsb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" name="Picture 2" descr="A logo for a cafe&#10;&#10;AI-generated content may be incorrect.">
            <a:extLst>
              <a:ext uri="{FF2B5EF4-FFF2-40B4-BE49-F238E27FC236}">
                <a16:creationId xmlns:a16="http://schemas.microsoft.com/office/drawing/2014/main" id="{40B0BE10-2DB1-5398-6528-8AA8AA6D35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52" b="13715"/>
          <a:stretch>
            <a:fillRect/>
          </a:stretch>
        </p:blipFill>
        <p:spPr>
          <a:xfrm>
            <a:off x="2644776" y="10"/>
            <a:ext cx="9547224" cy="6857990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343AB2-92B2-CABE-D0DD-6557BF5F5EE1}"/>
              </a:ext>
            </a:extLst>
          </p:cNvPr>
          <p:cNvSpPr txBox="1"/>
          <p:nvPr/>
        </p:nvSpPr>
        <p:spPr>
          <a:xfrm>
            <a:off x="137745" y="5785512"/>
            <a:ext cx="25297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NAME KIREN NISAR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2714FA-7F79-FC58-EE0D-DB34E1F90C61}"/>
              </a:ext>
            </a:extLst>
          </p:cNvPr>
          <p:cNvSpPr txBox="1"/>
          <p:nvPr/>
        </p:nvSpPr>
        <p:spPr>
          <a:xfrm>
            <a:off x="111047" y="4897691"/>
            <a:ext cx="2508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MODULE: LCBB5013</a:t>
            </a:r>
          </a:p>
          <a:p>
            <a:endParaRPr lang="en-GB" sz="1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  <a:p>
            <a:r>
              <a:rPr lang="en-GB" sz="1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ENTREPRENEURSHIP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60F74A5-CBF2-7DC7-6426-BA6632F2288F}"/>
              </a:ext>
            </a:extLst>
          </p:cNvPr>
          <p:cNvSpPr txBox="1"/>
          <p:nvPr/>
        </p:nvSpPr>
        <p:spPr>
          <a:xfrm>
            <a:off x="0" y="191295"/>
            <a:ext cx="315685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Chai Culture Café – Business Plan Presentation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5787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Pot pouring hot water">
            <a:extLst>
              <a:ext uri="{FF2B5EF4-FFF2-40B4-BE49-F238E27FC236}">
                <a16:creationId xmlns:a16="http://schemas.microsoft.com/office/drawing/2014/main" id="{E48534CC-90D3-BAAD-9258-ADCACCB7D6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235" r="27431" b="-2"/>
          <a:stretch>
            <a:fillRect/>
          </a:stretch>
        </p:blipFill>
        <p:spPr>
          <a:xfrm>
            <a:off x="-1" y="-2"/>
            <a:ext cx="5917320" cy="52360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505FF8-6609-55D5-BDFB-C08C925F830F}"/>
              </a:ext>
            </a:extLst>
          </p:cNvPr>
          <p:cNvSpPr txBox="1"/>
          <p:nvPr/>
        </p:nvSpPr>
        <p:spPr>
          <a:xfrm>
            <a:off x="6656614" y="1185980"/>
            <a:ext cx="4156512" cy="37698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Type: </a:t>
            </a:r>
            <a:r>
              <a:rPr lang="en-US" sz="2000" dirty="0"/>
              <a:t>Limited Company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Location: </a:t>
            </a:r>
            <a:r>
              <a:rPr lang="en-US" sz="2000" dirty="0"/>
              <a:t>Aston or Alum Rock, Birmingham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Concept: </a:t>
            </a:r>
            <a:r>
              <a:rPr lang="en-US" sz="2000" dirty="0"/>
              <a:t>Asian-inspired café with a focus on traditional and fusion chai drinks </a:t>
            </a:r>
            <a:br>
              <a:rPr lang="en-US" sz="2000" dirty="0"/>
            </a:br>
            <a:br>
              <a:rPr lang="en-US" sz="2000" dirty="0"/>
            </a:b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Goal: </a:t>
            </a:r>
            <a:r>
              <a:rPr lang="en-US" sz="2000" dirty="0"/>
              <a:t>To provide a friendly social area that honors genuineness and community.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C4B3A8-90F1-C62C-DBD9-6EAA8539CCC5}"/>
              </a:ext>
            </a:extLst>
          </p:cNvPr>
          <p:cNvSpPr txBox="1"/>
          <p:nvPr/>
        </p:nvSpPr>
        <p:spPr>
          <a:xfrm>
            <a:off x="429985" y="5620861"/>
            <a:ext cx="94161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🎤 </a:t>
            </a:r>
            <a:r>
              <a:rPr lang="en-GB" b="1" dirty="0"/>
              <a:t>Talking Point:</a:t>
            </a:r>
            <a:br>
              <a:rPr lang="en-GB" dirty="0"/>
            </a:br>
            <a:r>
              <a:rPr lang="en-GB" dirty="0"/>
              <a:t>We aim to merge traditional South Asian tea culture with a modern café experience — a place that feels both nostalgic and contemporary.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415522-9927-45F9-6836-36712058F47D}"/>
              </a:ext>
            </a:extLst>
          </p:cNvPr>
          <p:cNvSpPr txBox="1"/>
          <p:nvPr/>
        </p:nvSpPr>
        <p:spPr>
          <a:xfrm>
            <a:off x="6656614" y="560717"/>
            <a:ext cx="3189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Slide 2   Business Overview</a:t>
            </a:r>
          </a:p>
        </p:txBody>
      </p:sp>
    </p:spTree>
    <p:extLst>
      <p:ext uri="{BB962C8B-B14F-4D97-AF65-F5344CB8AC3E}">
        <p14:creationId xmlns:p14="http://schemas.microsoft.com/office/powerpoint/2010/main" val="1662505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Different food on small portions on a black table">
            <a:extLst>
              <a:ext uri="{FF2B5EF4-FFF2-40B4-BE49-F238E27FC236}">
                <a16:creationId xmlns:a16="http://schemas.microsoft.com/office/drawing/2014/main" id="{8FE77787-FB39-EC9F-C0A6-AA46550598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633" r="29032" b="-2"/>
          <a:stretch>
            <a:fillRect/>
          </a:stretch>
        </p:blipFill>
        <p:spPr>
          <a:xfrm>
            <a:off x="0" y="-2"/>
            <a:ext cx="5072744" cy="57068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B14A7C8-86F2-26EC-9E20-744B0DF6A1DE}"/>
              </a:ext>
            </a:extLst>
          </p:cNvPr>
          <p:cNvSpPr txBox="1"/>
          <p:nvPr/>
        </p:nvSpPr>
        <p:spPr>
          <a:xfrm>
            <a:off x="5974826" y="630560"/>
            <a:ext cx="4539506" cy="48558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Variety of chai </a:t>
            </a:r>
            <a:r>
              <a:rPr lang="en-US" sz="2000" dirty="0"/>
              <a:t>(Karak, Kashmiri, Masala, etc.)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Freshly made snacks </a:t>
            </a:r>
            <a:r>
              <a:rPr lang="en-US" sz="2000" dirty="0"/>
              <a:t>(samosas, wraps, desserts)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Seasonal drinks </a:t>
            </a:r>
            <a:r>
              <a:rPr lang="en-US" sz="2000" dirty="0"/>
              <a:t>(iced chai, coffee alternatives)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Cultural events </a:t>
            </a:r>
            <a:r>
              <a:rPr lang="en-US" sz="2000" dirty="0"/>
              <a:t>– poetry nights, open mics, and chai-tasting sessions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A31B40-0EFC-4C29-84AA-22ED6D340EF5}"/>
              </a:ext>
            </a:extLst>
          </p:cNvPr>
          <p:cNvSpPr txBox="1"/>
          <p:nvPr/>
        </p:nvSpPr>
        <p:spPr>
          <a:xfrm>
            <a:off x="250372" y="5798279"/>
            <a:ext cx="10863942" cy="968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Segoe UI Emoji" panose="020B0502040204020203" pitchFamily="34" charset="0"/>
                <a:ea typeface="Calibri" panose="020F0502020204030204" pitchFamily="34" charset="0"/>
                <a:cs typeface="Segoe UI Emoji" panose="020B0502040204020203" pitchFamily="34" charset="0"/>
              </a:rPr>
              <a:t>🎤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Talking Point: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menu will focus on handcrafted teas and authentic snacks. Beyond food, it’s about community — offering events that bring people together.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BF0D5D-404C-D5DF-76EB-F5E4D8C3D5FD}"/>
              </a:ext>
            </a:extLst>
          </p:cNvPr>
          <p:cNvSpPr txBox="1"/>
          <p:nvPr/>
        </p:nvSpPr>
        <p:spPr>
          <a:xfrm>
            <a:off x="6096000" y="539117"/>
            <a:ext cx="3320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Slide 3   Products &amp; Services</a:t>
            </a:r>
          </a:p>
        </p:txBody>
      </p:sp>
    </p:spTree>
    <p:extLst>
      <p:ext uri="{BB962C8B-B14F-4D97-AF65-F5344CB8AC3E}">
        <p14:creationId xmlns:p14="http://schemas.microsoft.com/office/powerpoint/2010/main" val="4277276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lide Background">
            <a:extLst>
              <a:ext uri="{FF2B5EF4-FFF2-40B4-BE49-F238E27FC236}">
                <a16:creationId xmlns:a16="http://schemas.microsoft.com/office/drawing/2014/main" id="{7DE220E6-BA55-4F04-B3C4-F4985F3E7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6" name="tint">
            <a:extLst>
              <a:ext uri="{FF2B5EF4-FFF2-40B4-BE49-F238E27FC236}">
                <a16:creationId xmlns:a16="http://schemas.microsoft.com/office/drawing/2014/main" id="{5AE190BC-D2FD-433E-AB89-0DF68EFD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5644" y="0"/>
            <a:ext cx="1046356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6444" y="0"/>
            <a:ext cx="6075554" cy="6858000"/>
          </a:xfrm>
          <a:prstGeom prst="rect">
            <a:avLst/>
          </a:prstGeom>
          <a:ln>
            <a:noFill/>
          </a:ln>
          <a:effectLst>
            <a:outerShdw blurRad="508000" dist="190500" dir="5460000" sx="93000" sy="93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5EFA58-76E3-7811-D520-B5B173E41142}"/>
              </a:ext>
            </a:extLst>
          </p:cNvPr>
          <p:cNvSpPr txBox="1"/>
          <p:nvPr/>
        </p:nvSpPr>
        <p:spPr>
          <a:xfrm>
            <a:off x="6901543" y="1716658"/>
            <a:ext cx="4554680" cy="37698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Short-Term (1 year):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Establish café brand locally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Achieve monthly sales of £10,000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Build a loyal customer base through digital marketing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Long-Term (3–5 years):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Expand to multiple UK cities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Develop branded chai products for retail sale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Create a cultural brand identity for Asian café experiences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5E6BAB-B7D8-D28D-17CB-9FD9CAB08328}"/>
              </a:ext>
            </a:extLst>
          </p:cNvPr>
          <p:cNvSpPr txBox="1"/>
          <p:nvPr/>
        </p:nvSpPr>
        <p:spPr>
          <a:xfrm>
            <a:off x="119742" y="5960041"/>
            <a:ext cx="11778344" cy="671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>
                <a:effectLst/>
                <a:latin typeface="Segoe UI Emoji" panose="020B0502040204020203" pitchFamily="34" charset="0"/>
                <a:ea typeface="Calibri" panose="020F0502020204030204" pitchFamily="34" charset="0"/>
                <a:cs typeface="Segoe UI Emoji" panose="020B0502040204020203" pitchFamily="34" charset="0"/>
              </a:rPr>
              <a:t>🎤</a:t>
            </a:r>
            <a:r>
              <a:rPr lang="en-GB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Talking Point:</a:t>
            </a:r>
            <a:br>
              <a:rPr lang="en-GB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 short-term goal is local recognition; the long-term vision is to turn Chai Culture into a recognizable UK lifestyle brand.</a:t>
            </a:r>
          </a:p>
        </p:txBody>
      </p:sp>
      <p:pic>
        <p:nvPicPr>
          <p:cNvPr id="7" name="Picture 6" descr="A room with tables and chairs and barrels&#10;&#10;AI-generated content may be incorrect.">
            <a:extLst>
              <a:ext uri="{FF2B5EF4-FFF2-40B4-BE49-F238E27FC236}">
                <a16:creationId xmlns:a16="http://schemas.microsoft.com/office/drawing/2014/main" id="{518DBEE7-CED2-71C8-D193-3152153254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598" y="84310"/>
            <a:ext cx="5649687" cy="56496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77ECC5C-0E05-612E-EB2F-BAC64D164471}"/>
              </a:ext>
            </a:extLst>
          </p:cNvPr>
          <p:cNvSpPr txBox="1"/>
          <p:nvPr/>
        </p:nvSpPr>
        <p:spPr>
          <a:xfrm>
            <a:off x="6901543" y="762000"/>
            <a:ext cx="3461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Slide 4  Business Objectives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8317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2FF00E-4C7E-8866-4268-6BD4E376EA03}"/>
              </a:ext>
            </a:extLst>
          </p:cNvPr>
          <p:cNvSpPr txBox="1"/>
          <p:nvPr/>
        </p:nvSpPr>
        <p:spPr>
          <a:xfrm>
            <a:off x="6096000" y="1774372"/>
            <a:ext cx="54319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Authentic chai experience — slow-brewed and culturally inspired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Modern décor infused with Asian elements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Fusion of café culture + tradition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Locally sourced ingredients and eco-friendly packaging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8DA473-DD79-417D-E982-1C2B17CE4DE7}"/>
              </a:ext>
            </a:extLst>
          </p:cNvPr>
          <p:cNvSpPr txBox="1"/>
          <p:nvPr/>
        </p:nvSpPr>
        <p:spPr>
          <a:xfrm>
            <a:off x="370114" y="5561650"/>
            <a:ext cx="9971314" cy="968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Segoe UI Emoji" panose="020B0502040204020203" pitchFamily="34" charset="0"/>
                <a:ea typeface="Calibri" panose="020F0502020204030204" pitchFamily="34" charset="0"/>
                <a:cs typeface="Segoe UI Emoji" panose="020B0502040204020203" pitchFamily="34" charset="0"/>
              </a:rPr>
              <a:t>🎤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Talking Point: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While coffee dominates Birmingham’s café scene, Chai Culture offers something new — an authentic, sensory chai experience.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A50514-25B9-5111-FE39-10242C0DDA02}"/>
              </a:ext>
            </a:extLst>
          </p:cNvPr>
          <p:cNvSpPr txBox="1"/>
          <p:nvPr/>
        </p:nvSpPr>
        <p:spPr>
          <a:xfrm>
            <a:off x="6096000" y="805934"/>
            <a:ext cx="46046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Slide 5  Unique Selling Point (USP)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 descr="A restaurant with tables and chairs&#10;&#10;AI-generated content may be incorrect.">
            <a:extLst>
              <a:ext uri="{FF2B5EF4-FFF2-40B4-BE49-F238E27FC236}">
                <a16:creationId xmlns:a16="http://schemas.microsoft.com/office/drawing/2014/main" id="{08B696AF-ECA0-EC23-2A80-1E74DAA166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036"/>
            <a:ext cx="6095999" cy="535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333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31FCA-767E-74B6-5296-6B03599DD1DF}"/>
              </a:ext>
            </a:extLst>
          </p:cNvPr>
          <p:cNvSpPr txBox="1"/>
          <p:nvPr/>
        </p:nvSpPr>
        <p:spPr>
          <a:xfrm>
            <a:off x="838198" y="547815"/>
            <a:ext cx="5167185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Slide 6  Industry &amp; Competitor Analysis (Porter’s Five Forces)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A95382-04D7-C577-A22D-9032D28B418E}"/>
              </a:ext>
            </a:extLst>
          </p:cNvPr>
          <p:cNvSpPr txBox="1"/>
          <p:nvPr/>
        </p:nvSpPr>
        <p:spPr>
          <a:xfrm>
            <a:off x="6143677" y="4897796"/>
            <a:ext cx="5178960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dirty="0">
                <a:effectLst/>
              </a:rPr>
              <a:t>🎤 </a:t>
            </a:r>
            <a:r>
              <a:rPr lang="en-US" sz="2000" b="1" dirty="0">
                <a:effectLst/>
              </a:rPr>
              <a:t>Talking Point:</a:t>
            </a:r>
            <a:br>
              <a:rPr lang="en-US" sz="2000" dirty="0">
                <a:effectLst/>
              </a:rPr>
            </a:br>
            <a:r>
              <a:rPr lang="en-US" sz="2000" dirty="0">
                <a:effectLst/>
              </a:rPr>
              <a:t>Competition is intense, but by targeting chai lovers and the Asian community, we occupy a niche with less direct rivalry.</a:t>
            </a:r>
          </a:p>
        </p:txBody>
      </p:sp>
      <p:pic>
        <p:nvPicPr>
          <p:cNvPr id="8" name="Picture 7" descr="A group of people standing in front of a small coffee shop&#10;&#10;AI-generated content may be incorrect.">
            <a:extLst>
              <a:ext uri="{FF2B5EF4-FFF2-40B4-BE49-F238E27FC236}">
                <a16:creationId xmlns:a16="http://schemas.microsoft.com/office/drawing/2014/main" id="{A9EE73CC-876E-8FF6-1543-27E99000E6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045" y="2049601"/>
            <a:ext cx="3996383" cy="399638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3D1B732-BD9B-E7DC-1BCC-3980A27267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2368276"/>
              </p:ext>
            </p:extLst>
          </p:nvPr>
        </p:nvGraphicFramePr>
        <p:xfrm>
          <a:off x="6186619" y="1001296"/>
          <a:ext cx="5167185" cy="3616816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2122637">
                  <a:extLst>
                    <a:ext uri="{9D8B030D-6E8A-4147-A177-3AD203B41FA5}">
                      <a16:colId xmlns:a16="http://schemas.microsoft.com/office/drawing/2014/main" val="2793209576"/>
                    </a:ext>
                  </a:extLst>
                </a:gridCol>
                <a:gridCol w="3044548">
                  <a:extLst>
                    <a:ext uri="{9D8B030D-6E8A-4147-A177-3AD203B41FA5}">
                      <a16:colId xmlns:a16="http://schemas.microsoft.com/office/drawing/2014/main" val="1282872955"/>
                    </a:ext>
                  </a:extLst>
                </a:gridCol>
              </a:tblGrid>
              <a:tr h="45623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1" kern="100" cap="none" spc="0">
                          <a:solidFill>
                            <a:schemeClr val="tx1"/>
                          </a:solidFill>
                          <a:effectLst/>
                        </a:rPr>
                        <a:t>Force</a:t>
                      </a:r>
                      <a:endParaRPr lang="en-GB" sz="13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610" marR="13484" marT="25889" marB="194166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1" kern="100" cap="none" spc="0">
                          <a:solidFill>
                            <a:schemeClr val="tx1"/>
                          </a:solidFill>
                          <a:effectLst/>
                        </a:rPr>
                        <a:t>Key Insight</a:t>
                      </a:r>
                      <a:endParaRPr lang="en-GB" sz="13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610" marR="13484" marT="25889" marB="194166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38480391"/>
                  </a:ext>
                </a:extLst>
              </a:tr>
              <a:tr h="6760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1" kern="100" cap="none" spc="0">
                          <a:solidFill>
                            <a:schemeClr val="tx1"/>
                          </a:solidFill>
                          <a:effectLst/>
                        </a:rPr>
                        <a:t>Threat of New Entrants</a:t>
                      </a:r>
                      <a:endParaRPr lang="en-GB" sz="13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610" marR="13484" marT="25889" marB="19416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 cap="none" spc="0">
                          <a:solidFill>
                            <a:schemeClr val="tx1"/>
                          </a:solidFill>
                          <a:effectLst/>
                        </a:rPr>
                        <a:t>Moderate – café start-up costs are manageable</a:t>
                      </a:r>
                      <a:endParaRPr lang="en-GB" sz="13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610" marR="13484" marT="25889" marB="1941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7696679"/>
                  </a:ext>
                </a:extLst>
              </a:tr>
              <a:tr h="6760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1" kern="100" cap="none" spc="0">
                          <a:solidFill>
                            <a:schemeClr val="tx1"/>
                          </a:solidFill>
                          <a:effectLst/>
                        </a:rPr>
                        <a:t>Bargaining Power of Suppliers</a:t>
                      </a:r>
                      <a:endParaRPr lang="en-GB" sz="13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610" marR="13484" marT="25889" marB="19416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 cap="none" spc="0">
                          <a:solidFill>
                            <a:schemeClr val="tx1"/>
                          </a:solidFill>
                          <a:effectLst/>
                        </a:rPr>
                        <a:t>Low – many local tea suppliers available</a:t>
                      </a:r>
                      <a:endParaRPr lang="en-GB" sz="13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610" marR="13484" marT="25889" marB="1941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0332262"/>
                  </a:ext>
                </a:extLst>
              </a:tr>
              <a:tr h="6760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Bargaining Power of Buyers</a:t>
                      </a:r>
                      <a:endParaRPr lang="en-GB" sz="13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610" marR="13484" marT="25889" marB="19416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 cap="none" spc="0">
                          <a:solidFill>
                            <a:schemeClr val="tx1"/>
                          </a:solidFill>
                          <a:effectLst/>
                        </a:rPr>
                        <a:t>High – customers expect quality &amp; experience</a:t>
                      </a:r>
                      <a:endParaRPr lang="en-GB" sz="13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610" marR="13484" marT="25889" marB="1941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626601"/>
                  </a:ext>
                </a:extLst>
              </a:tr>
              <a:tr h="45623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1" kern="100" cap="none" spc="0">
                          <a:solidFill>
                            <a:schemeClr val="tx1"/>
                          </a:solidFill>
                          <a:effectLst/>
                        </a:rPr>
                        <a:t>Threat of Substitutes</a:t>
                      </a:r>
                      <a:endParaRPr lang="en-GB" sz="13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610" marR="13484" marT="25889" marB="19416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 cap="none" spc="0">
                          <a:solidFill>
                            <a:schemeClr val="tx1"/>
                          </a:solidFill>
                          <a:effectLst/>
                        </a:rPr>
                        <a:t>Moderate – strong coffee competition</a:t>
                      </a:r>
                      <a:endParaRPr lang="en-GB" sz="13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610" marR="13484" marT="25889" marB="1941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045162"/>
                  </a:ext>
                </a:extLst>
              </a:tr>
              <a:tr h="6760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b="1" kern="100" cap="none" spc="0">
                          <a:solidFill>
                            <a:schemeClr val="tx1"/>
                          </a:solidFill>
                          <a:effectLst/>
                        </a:rPr>
                        <a:t>Industry Rivalry</a:t>
                      </a:r>
                      <a:endParaRPr lang="en-GB" sz="13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610" marR="13484" marT="25889" marB="194166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High – many cafés but few specialize in chai</a:t>
                      </a:r>
                      <a:endParaRPr lang="en-GB" sz="1300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610" marR="13484" marT="25889" marB="19416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73277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6926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6E6B1A7-FB1C-D0DA-30ED-B72BD421F970}"/>
              </a:ext>
            </a:extLst>
          </p:cNvPr>
          <p:cNvSpPr txBox="1"/>
          <p:nvPr/>
        </p:nvSpPr>
        <p:spPr>
          <a:xfrm>
            <a:off x="5992584" y="1088572"/>
            <a:ext cx="610688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Target Segments: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South Asian community (students, professionals, families)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Residents seeking authentic, cultural cafés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Tea enthusiasts and trend-conscious youth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Demographics: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Age: 18–40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Location: Birmingham’s Asian areas (Aston, Alum Rock)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0A3395-9855-7BF3-15DF-87D5FA50826A}"/>
              </a:ext>
            </a:extLst>
          </p:cNvPr>
          <p:cNvSpPr txBox="1"/>
          <p:nvPr/>
        </p:nvSpPr>
        <p:spPr>
          <a:xfrm>
            <a:off x="566058" y="5594308"/>
            <a:ext cx="9394371" cy="968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Segoe UI Emoji" panose="020B0502040204020203" pitchFamily="34" charset="0"/>
                <a:ea typeface="Calibri" panose="020F0502020204030204" pitchFamily="34" charset="0"/>
                <a:cs typeface="Segoe UI Emoji" panose="020B0502040204020203" pitchFamily="34" charset="0"/>
              </a:rPr>
              <a:t>🎤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Talking Point: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 target market values authenticity, taste, and cultural connection — people who see chai not just as a drink but as part of their identity.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D0B9E6-671B-105A-8C97-7B7CB17BA88D}"/>
              </a:ext>
            </a:extLst>
          </p:cNvPr>
          <p:cNvSpPr txBox="1"/>
          <p:nvPr/>
        </p:nvSpPr>
        <p:spPr>
          <a:xfrm>
            <a:off x="5333999" y="295414"/>
            <a:ext cx="7424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Slide 7   Market Segmentation &amp; Target Audience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 descr="A person looking at a magnifying glass on a pie chart&#10;&#10;AI-generated content may be incorrect.">
            <a:extLst>
              <a:ext uri="{FF2B5EF4-FFF2-40B4-BE49-F238E27FC236}">
                <a16:creationId xmlns:a16="http://schemas.microsoft.com/office/drawing/2014/main" id="{8BA337A5-7E60-C92A-B5E6-A03C42349C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5978610" cy="5464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157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B9383DE-6522-A6A6-A93D-3699447AF668}"/>
              </a:ext>
            </a:extLst>
          </p:cNvPr>
          <p:cNvSpPr txBox="1"/>
          <p:nvPr/>
        </p:nvSpPr>
        <p:spPr>
          <a:xfrm>
            <a:off x="6738257" y="724914"/>
            <a:ext cx="533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Product:</a:t>
            </a:r>
            <a:r>
              <a:rPr lang="en-GB" dirty="0"/>
              <a:t> Premium, authentic chai and snacks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Price:</a:t>
            </a:r>
            <a:r>
              <a:rPr lang="en-GB" dirty="0"/>
              <a:t> Affordable luxury – £2.50–£4 per drink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Place:</a:t>
            </a:r>
            <a:r>
              <a:rPr lang="en-GB" dirty="0"/>
              <a:t> Strategically located in a busy Asian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Promotion:</a:t>
            </a:r>
            <a:r>
              <a:rPr lang="en-GB" dirty="0"/>
              <a:t> Instagram, TikTok, loyalty cards, influencer collaborations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B90BD2-9519-24E7-C62C-00BA47F7505E}"/>
              </a:ext>
            </a:extLst>
          </p:cNvPr>
          <p:cNvSpPr txBox="1"/>
          <p:nvPr/>
        </p:nvSpPr>
        <p:spPr>
          <a:xfrm>
            <a:off x="391886" y="5526814"/>
            <a:ext cx="10221686" cy="968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Segoe UI Emoji" panose="020B0502040204020203" pitchFamily="34" charset="0"/>
                <a:ea typeface="Calibri" panose="020F0502020204030204" pitchFamily="34" charset="0"/>
                <a:cs typeface="Segoe UI Emoji" panose="020B0502040204020203" pitchFamily="34" charset="0"/>
              </a:rPr>
              <a:t>🎤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Talking Point: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 marketing will focus on storytelling — connecting emotionally through visuals and social media content about chai culture.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ABFF73-975F-1A12-B373-070907F67208}"/>
              </a:ext>
            </a:extLst>
          </p:cNvPr>
          <p:cNvSpPr txBox="1"/>
          <p:nvPr/>
        </p:nvSpPr>
        <p:spPr>
          <a:xfrm>
            <a:off x="6999514" y="176206"/>
            <a:ext cx="4283528" cy="3734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Slide 8  The 4Ps of Marketing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 descr="A diagram of marketing mix&#10;&#10;AI-generated content may be incorrect.">
            <a:extLst>
              <a:ext uri="{FF2B5EF4-FFF2-40B4-BE49-F238E27FC236}">
                <a16:creationId xmlns:a16="http://schemas.microsoft.com/office/drawing/2014/main" id="{DBBD6959-1696-2DD3-1A63-E2A4EB7B30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477000" cy="5050971"/>
          </a:xfrm>
          <a:prstGeom prst="rect">
            <a:avLst/>
          </a:prstGeom>
        </p:spPr>
      </p:pic>
      <p:pic>
        <p:nvPicPr>
          <p:cNvPr id="13" name="Picture 12" descr="A poster of tea and coffee&#10;&#10;AI-generated content may be incorrect.">
            <a:extLst>
              <a:ext uri="{FF2B5EF4-FFF2-40B4-BE49-F238E27FC236}">
                <a16:creationId xmlns:a16="http://schemas.microsoft.com/office/drawing/2014/main" id="{BA8A5225-4461-C603-1E9E-EB1C7A6A39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4626" y="2293595"/>
            <a:ext cx="2452576" cy="2452576"/>
          </a:xfrm>
          <a:prstGeom prst="rect">
            <a:avLst/>
          </a:prstGeom>
        </p:spPr>
      </p:pic>
      <p:pic>
        <p:nvPicPr>
          <p:cNvPr id="15" name="Picture 14" descr="A business cards on a table&#10;&#10;AI-generated content may be incorrect.">
            <a:extLst>
              <a:ext uri="{FF2B5EF4-FFF2-40B4-BE49-F238E27FC236}">
                <a16:creationId xmlns:a16="http://schemas.microsoft.com/office/drawing/2014/main" id="{A22E7538-6442-BBE6-C96D-C57A5E45FF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9514" y="3164615"/>
            <a:ext cx="2362199" cy="2362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995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FCDD8D-40E4-F51F-EB77-A9AFC5B33151}"/>
              </a:ext>
            </a:extLst>
          </p:cNvPr>
          <p:cNvSpPr txBox="1"/>
          <p:nvPr/>
        </p:nvSpPr>
        <p:spPr>
          <a:xfrm>
            <a:off x="6096000" y="1397675"/>
            <a:ext cx="538843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Active social media presence (Instagram, TikTok, Facebook)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Google My Business &amp; location tagging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Online reviews &amp; community engagement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Collaborations with food bloggers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Student discounts and online loyalty schemes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4BC2B9-AC08-E377-E982-FCB28BEADF5E}"/>
              </a:ext>
            </a:extLst>
          </p:cNvPr>
          <p:cNvSpPr txBox="1"/>
          <p:nvPr/>
        </p:nvSpPr>
        <p:spPr>
          <a:xfrm>
            <a:off x="424543" y="5557433"/>
            <a:ext cx="9829800" cy="968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Segoe UI Emoji" panose="020B0502040204020203" pitchFamily="34" charset="0"/>
                <a:ea typeface="Calibri" panose="020F0502020204030204" pitchFamily="34" charset="0"/>
                <a:cs typeface="Segoe UI Emoji" panose="020B0502040204020203" pitchFamily="34" charset="0"/>
              </a:rPr>
              <a:t>🎤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Talking Point: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We’ll use digital tools to attract younger customers and build an online community around the Chai Culture brand.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30BC74-5514-E0F7-0991-906E1E0EE2BE}"/>
              </a:ext>
            </a:extLst>
          </p:cNvPr>
          <p:cNvSpPr txBox="1"/>
          <p:nvPr/>
        </p:nvSpPr>
        <p:spPr>
          <a:xfrm>
            <a:off x="6422570" y="310517"/>
            <a:ext cx="43052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Slide 9   Online Marketing Strategy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 descr="A person standing next to a signpost with different icons&#10;&#10;AI-generated content may be incorrect.">
            <a:extLst>
              <a:ext uri="{FF2B5EF4-FFF2-40B4-BE49-F238E27FC236}">
                <a16:creationId xmlns:a16="http://schemas.microsoft.com/office/drawing/2014/main" id="{A333D2EE-F164-2070-0A37-952A7155F0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5388429" cy="498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861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E604A7-AB25-0924-F358-0B328E8E9A0C}"/>
              </a:ext>
            </a:extLst>
          </p:cNvPr>
          <p:cNvSpPr txBox="1"/>
          <p:nvPr/>
        </p:nvSpPr>
        <p:spPr>
          <a:xfrm>
            <a:off x="4468585" y="272143"/>
            <a:ext cx="32548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Slide 10 Source of Funding</a:t>
            </a:r>
          </a:p>
          <a:p>
            <a:pPr algn="ctr"/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CEB621-FE10-7827-30E8-E81F67D13EB2}"/>
              </a:ext>
            </a:extLst>
          </p:cNvPr>
          <p:cNvSpPr txBox="1"/>
          <p:nvPr/>
        </p:nvSpPr>
        <p:spPr>
          <a:xfrm>
            <a:off x="359228" y="918474"/>
            <a:ext cx="532311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Start-up Cost Breakdown (Total: £30,000)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Café equipment and furniture – </a:t>
            </a:r>
            <a:r>
              <a:rPr lang="en-GB" b="1" dirty="0"/>
              <a:t>£10,000 (33%)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Rent and interior setup – </a:t>
            </a:r>
            <a:r>
              <a:rPr lang="en-GB" b="1" dirty="0"/>
              <a:t>£8,000 (27%)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Licenses and permits – </a:t>
            </a:r>
            <a:r>
              <a:rPr lang="en-GB" b="1" dirty="0"/>
              <a:t>£2,000 (7%)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Initial inventory (tea, snacks, packaging) – </a:t>
            </a:r>
            <a:r>
              <a:rPr lang="en-GB" b="1" dirty="0"/>
              <a:t>£4,000 (13%)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Marketing and branding – </a:t>
            </a:r>
            <a:r>
              <a:rPr lang="en-GB" b="1" dirty="0"/>
              <a:t>£3,000 (10%)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Working capital (3 months) – </a:t>
            </a:r>
            <a:r>
              <a:rPr lang="en-GB" b="1" dirty="0"/>
              <a:t>£3,000 (10%)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50FE91-EB73-8BB7-6BE6-36CAB711CD52}"/>
              </a:ext>
            </a:extLst>
          </p:cNvPr>
          <p:cNvSpPr txBox="1"/>
          <p:nvPr/>
        </p:nvSpPr>
        <p:spPr>
          <a:xfrm>
            <a:off x="6955972" y="918474"/>
            <a:ext cx="440871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Funding Sources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Personal Savings:</a:t>
            </a:r>
            <a:r>
              <a:rPr lang="en-GB" dirty="0"/>
              <a:t> £10,000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Bank Loan (Start Up Loan Scheme):</a:t>
            </a:r>
            <a:r>
              <a:rPr lang="en-GB" dirty="0"/>
              <a:t> £12,000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Government Grant (British Business Bank):</a:t>
            </a:r>
            <a:r>
              <a:rPr lang="en-GB" dirty="0"/>
              <a:t> £3,000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Friends &amp; Family Investment:</a:t>
            </a:r>
            <a:r>
              <a:rPr lang="en-GB" dirty="0"/>
              <a:t> £5,000</a:t>
            </a:r>
          </a:p>
          <a:p>
            <a:endParaRPr lang="en-GB" dirty="0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9CF71C3C-6AF2-6EDD-AC3C-5897EF7B7D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6491035"/>
              </p:ext>
            </p:extLst>
          </p:nvPr>
        </p:nvGraphicFramePr>
        <p:xfrm>
          <a:off x="696685" y="3701143"/>
          <a:ext cx="9971315" cy="3046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1077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A558314-021D-BA1F-85AF-A3E2542A5457}"/>
              </a:ext>
            </a:extLst>
          </p:cNvPr>
          <p:cNvSpPr txBox="1"/>
          <p:nvPr/>
        </p:nvSpPr>
        <p:spPr>
          <a:xfrm>
            <a:off x="272142" y="5550765"/>
            <a:ext cx="11179629" cy="968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Segoe UI Emoji" panose="020B0502040204020203" pitchFamily="34" charset="0"/>
                <a:ea typeface="Calibri" panose="020F0502020204030204" pitchFamily="34" charset="0"/>
                <a:cs typeface="Segoe UI Emoji" panose="020B0502040204020203" pitchFamily="34" charset="0"/>
              </a:rPr>
              <a:t>🎤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Talking Point: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a limited company, we reduce personal liability while maintaining control. The management structure ensures smooth daily operations.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B9E5B3-BDEF-2408-BD04-A6FE08764260}"/>
              </a:ext>
            </a:extLst>
          </p:cNvPr>
          <p:cNvSpPr txBox="1"/>
          <p:nvPr/>
        </p:nvSpPr>
        <p:spPr>
          <a:xfrm>
            <a:off x="7064828" y="241377"/>
            <a:ext cx="4691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Slide 11  Legal Structure &amp; Why?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11" descr="A diagram of a company&#10;&#10;AI-generated content may be incorrect.">
            <a:extLst>
              <a:ext uri="{FF2B5EF4-FFF2-40B4-BE49-F238E27FC236}">
                <a16:creationId xmlns:a16="http://schemas.microsoft.com/office/drawing/2014/main" id="{634C5F9E-2C1C-43B5-69EA-69EA268233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429" y="219606"/>
            <a:ext cx="6758558" cy="485451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99B7B2B-7D58-1E49-B016-3227619EA6A5}"/>
              </a:ext>
            </a:extLst>
          </p:cNvPr>
          <p:cNvSpPr txBox="1"/>
          <p:nvPr/>
        </p:nvSpPr>
        <p:spPr>
          <a:xfrm>
            <a:off x="7151913" y="1326892"/>
            <a:ext cx="460465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chose this structure because it provides a 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clear hierarchy and efficient communication flow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/>
              <a:t>suitable for a small hospitality business. Each department has defined responsibilities, which help ensure smooth day-to-day operations, consistent product quality, and effective marketing. It also allows the owner to maintain control while delegating tasks to managers, which supports growth and scalability in the future.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534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0189A7-623A-4FC7-E21D-BDFF9AF12FA5}"/>
              </a:ext>
            </a:extLst>
          </p:cNvPr>
          <p:cNvSpPr txBox="1"/>
          <p:nvPr/>
        </p:nvSpPr>
        <p:spPr>
          <a:xfrm>
            <a:off x="6738258" y="1687286"/>
            <a:ext cx="48659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 I need to develop </a:t>
            </a:r>
            <a:r>
              <a:rPr lang="en-GB" dirty="0"/>
              <a:t>leadership, financial management, and strategic planning</a:t>
            </a:r>
          </a:p>
          <a:p>
            <a:pPr lvl="0"/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Future vision: </a:t>
            </a:r>
            <a:r>
              <a:rPr lang="en-GB" dirty="0"/>
              <a:t>build a franchise network celebrating chai culture nationwide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7BFC74-AD9E-0CCC-F989-C63042A03474}"/>
              </a:ext>
            </a:extLst>
          </p:cNvPr>
          <p:cNvSpPr txBox="1"/>
          <p:nvPr/>
        </p:nvSpPr>
        <p:spPr>
          <a:xfrm>
            <a:off x="468086" y="5524776"/>
            <a:ext cx="9982200" cy="968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>
                <a:effectLst/>
                <a:latin typeface="Segoe UI Emoji" panose="020B0502040204020203" pitchFamily="34" charset="0"/>
                <a:ea typeface="Calibri" panose="020F0502020204030204" pitchFamily="34" charset="0"/>
                <a:cs typeface="Segoe UI Emoji" panose="020B0502040204020203" pitchFamily="34" charset="0"/>
              </a:rPr>
              <a:t>🎤</a:t>
            </a:r>
            <a:r>
              <a:rPr lang="en-GB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Talking Point:</a:t>
            </a:r>
            <a:br>
              <a:rPr lang="en-GB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journey has helped me understand what it takes to be an entrepreneur — creativity, resilience, and customer focus.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FA1C94-1E8D-64B4-337F-5B1491C9EED5}"/>
              </a:ext>
            </a:extLst>
          </p:cNvPr>
          <p:cNvSpPr txBox="1"/>
          <p:nvPr/>
        </p:nvSpPr>
        <p:spPr>
          <a:xfrm>
            <a:off x="6738258" y="553371"/>
            <a:ext cx="4147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Slide 12  Reflection &amp; Future Vision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7" descr="A room with a large chandelier and tables&#10;&#10;AI-generated content may be incorrect.">
            <a:extLst>
              <a:ext uri="{FF2B5EF4-FFF2-40B4-BE49-F238E27FC236}">
                <a16:creationId xmlns:a16="http://schemas.microsoft.com/office/drawing/2014/main" id="{F07A8B54-CF84-A87E-980C-C73A52598C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248401" cy="5170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6037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CEC2BB-31CD-4BDF-96EA-A45DC595393A}"/>
              </a:ext>
            </a:extLst>
          </p:cNvPr>
          <p:cNvSpPr txBox="1"/>
          <p:nvPr/>
        </p:nvSpPr>
        <p:spPr>
          <a:xfrm>
            <a:off x="631372" y="5241747"/>
            <a:ext cx="10069286" cy="968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>
                <a:effectLst/>
                <a:latin typeface="Segoe UI Emoji" panose="020B0502040204020203" pitchFamily="34" charset="0"/>
                <a:ea typeface="Calibri" panose="020F0502020204030204" pitchFamily="34" charset="0"/>
                <a:cs typeface="Segoe UI Emoji" panose="020B0502040204020203" pitchFamily="34" charset="0"/>
              </a:rPr>
              <a:t>🎤</a:t>
            </a:r>
            <a:r>
              <a:rPr lang="en-GB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Talking Point:</a:t>
            </a:r>
            <a:br>
              <a:rPr lang="en-GB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conclude, Chai Culture isn’t just a café — it’s an experience that bridges cultures through something we all love: chai.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F2973C-74D9-77FA-D74C-4E7FD18DEC0F}"/>
              </a:ext>
            </a:extLst>
          </p:cNvPr>
          <p:cNvSpPr txBox="1"/>
          <p:nvPr/>
        </p:nvSpPr>
        <p:spPr>
          <a:xfrm>
            <a:off x="4397829" y="241228"/>
            <a:ext cx="2536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Slide 13  Conclusion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" name="TextBox 1">
            <a:extLst>
              <a:ext uri="{FF2B5EF4-FFF2-40B4-BE49-F238E27FC236}">
                <a16:creationId xmlns:a16="http://schemas.microsoft.com/office/drawing/2014/main" id="{BA3B7CD4-3C75-B839-416F-4A2ECCEA26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7867065"/>
              </p:ext>
            </p:extLst>
          </p:nvPr>
        </p:nvGraphicFramePr>
        <p:xfrm>
          <a:off x="929205" y="889203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63106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DCC166-E741-66BF-D97B-604F3A27417A}"/>
              </a:ext>
            </a:extLst>
          </p:cNvPr>
          <p:cNvSpPr txBox="1"/>
          <p:nvPr/>
        </p:nvSpPr>
        <p:spPr>
          <a:xfrm>
            <a:off x="1115568" y="548640"/>
            <a:ext cx="10168128" cy="11795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141D1E-82E3-1E77-3973-B89E421AD853}"/>
              </a:ext>
            </a:extLst>
          </p:cNvPr>
          <p:cNvSpPr txBox="1"/>
          <p:nvPr/>
        </p:nvSpPr>
        <p:spPr>
          <a:xfrm>
            <a:off x="1115568" y="2481943"/>
            <a:ext cx="10168128" cy="3695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 Armstrong, G. and Kotler, P. (2020) </a:t>
            </a:r>
            <a:r>
              <a:rPr lang="en-US" sz="1200" i="1"/>
              <a:t>Marketing: An Introduction.</a:t>
            </a:r>
            <a:r>
              <a:rPr lang="en-US" sz="1200"/>
              <a:t> 14th ed. Harlow: Pearson Education.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British Business Bank (2023) </a:t>
            </a:r>
            <a:r>
              <a:rPr lang="en-US" sz="1200" i="1"/>
              <a:t>Types of Business Structures.</a:t>
            </a:r>
            <a:r>
              <a:rPr lang="en-US" sz="1200"/>
              <a:t> [online] Available at: https://www.british-business-bank.co.uk/finance-hub [Accessed 21 Oct. 2025].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 Food Standards Agency (2024) </a:t>
            </a:r>
            <a:r>
              <a:rPr lang="en-US" sz="1200" i="1"/>
              <a:t>Starting a Food Business: Guidance for New Cafés.</a:t>
            </a:r>
            <a:r>
              <a:rPr lang="en-US" sz="1200"/>
              <a:t> [online] Available at: https://www.food.gov.uk/business-guidance [Accessed 21 Oct. 2025].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Grant, R. M. (2019). </a:t>
            </a:r>
            <a:r>
              <a:rPr lang="en-US" sz="1200" i="1"/>
              <a:t>Contemporary Strategy Analysis.</a:t>
            </a:r>
            <a:r>
              <a:rPr lang="en-US" sz="1200"/>
              <a:t> 10th ed. Chichester: Wiley.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 Mintel (2024) </a:t>
            </a:r>
            <a:r>
              <a:rPr lang="en-US" sz="1200" i="1"/>
              <a:t>UK Coffee and Café Market Report.</a:t>
            </a:r>
            <a:r>
              <a:rPr lang="en-US" sz="1200"/>
              <a:t> [online] Available at: </a:t>
            </a:r>
            <a:r>
              <a:rPr lang="en-US" sz="1200" u="sng">
                <a:hlinkClick r:id="rId2"/>
              </a:rPr>
              <a:t>https://www.mintel.com</a:t>
            </a:r>
            <a:r>
              <a:rPr lang="en-US" sz="1200"/>
              <a:t> [Accessed 21 Oct. 2025].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Office for National Statistics (ONS) (2024) </a:t>
            </a:r>
            <a:r>
              <a:rPr lang="en-US" sz="1200" i="1"/>
              <a:t>UK Hospitality and Food Service Industry Statistics.</a:t>
            </a:r>
            <a:r>
              <a:rPr lang="en-US" sz="1200"/>
              <a:t> [online] Available at: </a:t>
            </a:r>
            <a:r>
              <a:rPr lang="en-US" sz="1200" u="sng">
                <a:hlinkClick r:id="rId3"/>
              </a:rPr>
              <a:t>https://www.ons.gov.uk</a:t>
            </a:r>
            <a:r>
              <a:rPr lang="en-US" sz="1200"/>
              <a:t> [Accessed 21 Oct. 2025].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Porter, M. E. (2008) ‘The Five Competitive Forces That Shape Strategy,’ </a:t>
            </a:r>
            <a:r>
              <a:rPr lang="en-US" sz="1200" i="1"/>
              <a:t>Harvard Business Review,</a:t>
            </a:r>
            <a:r>
              <a:rPr lang="en-US" sz="1200"/>
              <a:t> 86(1), pp. 78–93.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Small Business Federation (2023) </a:t>
            </a:r>
            <a:r>
              <a:rPr lang="en-US" sz="1200" i="1"/>
              <a:t>Business Planning for Startups in the UK.</a:t>
            </a:r>
            <a:r>
              <a:rPr lang="en-US" sz="1200"/>
              <a:t> [online] Available at: </a:t>
            </a:r>
            <a:r>
              <a:rPr lang="en-US" sz="1200" u="sng">
                <a:hlinkClick r:id="rId4"/>
              </a:rPr>
              <a:t>https://www.fsb.org.uk</a:t>
            </a:r>
            <a:r>
              <a:rPr lang="en-US" sz="1200"/>
              <a:t> [Accessed 21 Oct. 2025].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Strauss, J. and Frost, R. (2022) </a:t>
            </a:r>
            <a:r>
              <a:rPr lang="en-US" sz="1200" i="1"/>
              <a:t>E-Marketing.</a:t>
            </a:r>
            <a:r>
              <a:rPr lang="en-US" sz="1200"/>
              <a:t> 8th ed. New York: Routledge.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The Guardian (2024) </a:t>
            </a:r>
            <a:r>
              <a:rPr lang="en-US" sz="1200" i="1"/>
              <a:t>Rise of Independent Cafés and Tea Culture in the UK.</a:t>
            </a:r>
            <a:r>
              <a:rPr lang="en-US" sz="1200"/>
              <a:t> [online] Available at: </a:t>
            </a:r>
            <a:r>
              <a:rPr lang="en-US" sz="1200" u="sng">
                <a:hlinkClick r:id="rId5"/>
              </a:rPr>
              <a:t>https://www.theguardian.com/uk</a:t>
            </a:r>
            <a:r>
              <a:rPr lang="en-US" sz="1200"/>
              <a:t> [Accessed 21 Oct. 2025].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8272122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510</TotalTime>
  <Words>1370</Words>
  <Application>Microsoft Office PowerPoint</Application>
  <PresentationFormat>Widescreen</PresentationFormat>
  <Paragraphs>119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Meiryo</vt:lpstr>
      <vt:lpstr>Aptos</vt:lpstr>
      <vt:lpstr>Aptos Display</vt:lpstr>
      <vt:lpstr>Arial</vt:lpstr>
      <vt:lpstr>Bookman Old Style</vt:lpstr>
      <vt:lpstr>Calibri</vt:lpstr>
      <vt:lpstr>Segoe UI Emoji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2213153 Ayesha Kanwal</dc:creator>
  <cp:lastModifiedBy>2213153 Ayesha Kanwal</cp:lastModifiedBy>
  <cp:revision>2</cp:revision>
  <dcterms:created xsi:type="dcterms:W3CDTF">2025-11-08T14:28:20Z</dcterms:created>
  <dcterms:modified xsi:type="dcterms:W3CDTF">2025-11-08T23:03:17Z</dcterms:modified>
</cp:coreProperties>
</file>