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42"/>
  </p:notesMasterIdLst>
  <p:handoutMasterIdLst>
    <p:handoutMasterId r:id="rId43"/>
  </p:handoutMasterIdLst>
  <p:sldIdLst>
    <p:sldId id="258" r:id="rId2"/>
    <p:sldId id="308" r:id="rId3"/>
    <p:sldId id="309" r:id="rId4"/>
    <p:sldId id="306" r:id="rId5"/>
    <p:sldId id="312" r:id="rId6"/>
    <p:sldId id="345" r:id="rId7"/>
    <p:sldId id="313" r:id="rId8"/>
    <p:sldId id="314" r:id="rId9"/>
    <p:sldId id="315" r:id="rId10"/>
    <p:sldId id="316" r:id="rId11"/>
    <p:sldId id="317" r:id="rId12"/>
    <p:sldId id="318" r:id="rId13"/>
    <p:sldId id="319" r:id="rId14"/>
    <p:sldId id="320" r:id="rId15"/>
    <p:sldId id="322" r:id="rId16"/>
    <p:sldId id="323" r:id="rId17"/>
    <p:sldId id="321" r:id="rId18"/>
    <p:sldId id="324" r:id="rId19"/>
    <p:sldId id="344" r:id="rId20"/>
    <p:sldId id="325" r:id="rId21"/>
    <p:sldId id="326" r:id="rId22"/>
    <p:sldId id="327" r:id="rId23"/>
    <p:sldId id="328" r:id="rId24"/>
    <p:sldId id="329" r:id="rId25"/>
    <p:sldId id="332" r:id="rId26"/>
    <p:sldId id="330" r:id="rId27"/>
    <p:sldId id="331" r:id="rId28"/>
    <p:sldId id="333" r:id="rId29"/>
    <p:sldId id="334" r:id="rId30"/>
    <p:sldId id="335" r:id="rId31"/>
    <p:sldId id="336" r:id="rId32"/>
    <p:sldId id="337" r:id="rId33"/>
    <p:sldId id="338" r:id="rId34"/>
    <p:sldId id="339" r:id="rId35"/>
    <p:sldId id="340" r:id="rId36"/>
    <p:sldId id="341" r:id="rId37"/>
    <p:sldId id="342" r:id="rId38"/>
    <p:sldId id="310" r:id="rId39"/>
    <p:sldId id="311" r:id="rId40"/>
    <p:sldId id="343" r:id="rId41"/>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9" autoAdjust="0"/>
    <p:restoredTop sz="94660"/>
  </p:normalViewPr>
  <p:slideViewPr>
    <p:cSldViewPr>
      <p:cViewPr varScale="1">
        <p:scale>
          <a:sx n="100" d="100"/>
          <a:sy n="100" d="100"/>
        </p:scale>
        <p:origin x="195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sz="quarter" idx="1"/>
          </p:nvPr>
        </p:nvSpPr>
        <p:spPr>
          <a:xfrm>
            <a:off x="3850443" y="0"/>
            <a:ext cx="2945659" cy="496411"/>
          </a:xfrm>
          <a:prstGeom prst="rect">
            <a:avLst/>
          </a:prstGeom>
        </p:spPr>
        <p:txBody>
          <a:bodyPr vert="horz" lIns="91440" tIns="45720" rIns="91440" bIns="45720" rtlCol="0"/>
          <a:lstStyle>
            <a:lvl1pPr algn="r">
              <a:defRPr sz="1200"/>
            </a:lvl1pPr>
          </a:lstStyle>
          <a:p>
            <a:fld id="{4F375966-D3FE-49DC-9F38-A8A2D7FE2169}" type="datetimeFigureOut">
              <a:rPr lang="en-IE" smtClean="0"/>
              <a:pPr/>
              <a:t>14/07/2022</a:t>
            </a:fld>
            <a:endParaRPr lang="en-IE"/>
          </a:p>
        </p:txBody>
      </p:sp>
      <p:sp>
        <p:nvSpPr>
          <p:cNvPr id="4" name="Footer Placeholder 3"/>
          <p:cNvSpPr>
            <a:spLocks noGrp="1"/>
          </p:cNvSpPr>
          <p:nvPr>
            <p:ph type="ftr" sz="quarter" idx="2"/>
          </p:nvPr>
        </p:nvSpPr>
        <p:spPr>
          <a:xfrm>
            <a:off x="0" y="9430091"/>
            <a:ext cx="2945659" cy="496411"/>
          </a:xfrm>
          <a:prstGeom prst="rect">
            <a:avLst/>
          </a:prstGeom>
        </p:spPr>
        <p:txBody>
          <a:bodyPr vert="horz" lIns="91440" tIns="45720" rIns="91440" bIns="45720" rtlCol="0" anchor="b"/>
          <a:lstStyle>
            <a:lvl1pPr algn="l">
              <a:defRPr sz="1200"/>
            </a:lvl1pPr>
          </a:lstStyle>
          <a:p>
            <a:endParaRPr lang="en-IE"/>
          </a:p>
        </p:txBody>
      </p:sp>
      <p:sp>
        <p:nvSpPr>
          <p:cNvPr id="5" name="Slide Number Placeholder 4"/>
          <p:cNvSpPr>
            <a:spLocks noGrp="1"/>
          </p:cNvSpPr>
          <p:nvPr>
            <p:ph type="sldNum" sz="quarter" idx="3"/>
          </p:nvPr>
        </p:nvSpPr>
        <p:spPr>
          <a:xfrm>
            <a:off x="3850443" y="9430091"/>
            <a:ext cx="2945659" cy="496411"/>
          </a:xfrm>
          <a:prstGeom prst="rect">
            <a:avLst/>
          </a:prstGeom>
        </p:spPr>
        <p:txBody>
          <a:bodyPr vert="horz" lIns="91440" tIns="45720" rIns="91440" bIns="45720" rtlCol="0" anchor="b"/>
          <a:lstStyle>
            <a:lvl1pPr algn="r">
              <a:defRPr sz="1200"/>
            </a:lvl1pPr>
          </a:lstStyle>
          <a:p>
            <a:fld id="{D5229A88-EF68-4F11-979C-31AD6577FD0C}" type="slidenum">
              <a:rPr lang="en-IE" smtClean="0"/>
              <a:pPr/>
              <a:t>‹#›</a:t>
            </a:fld>
            <a:endParaRPr lang="en-IE"/>
          </a:p>
        </p:txBody>
      </p:sp>
    </p:spTree>
    <p:extLst>
      <p:ext uri="{BB962C8B-B14F-4D97-AF65-F5344CB8AC3E}">
        <p14:creationId xmlns:p14="http://schemas.microsoft.com/office/powerpoint/2010/main" val="4059769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3F262BA8-E317-4111-8901-0CD5A97BAD84}" type="datetimeFigureOut">
              <a:rPr lang="en-IE" smtClean="0"/>
              <a:pPr/>
              <a:t>14/07/2022</a:t>
            </a:fld>
            <a:endParaRPr lang="en-IE"/>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IE"/>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IE"/>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C4CEF796-4BC6-450E-8CD4-E2CCB6DBC4F7}" type="slidenum">
              <a:rPr lang="en-IE" smtClean="0"/>
              <a:pPr/>
              <a:t>‹#›</a:t>
            </a:fld>
            <a:endParaRPr lang="en-IE"/>
          </a:p>
        </p:txBody>
      </p:sp>
    </p:spTree>
    <p:extLst>
      <p:ext uri="{BB962C8B-B14F-4D97-AF65-F5344CB8AC3E}">
        <p14:creationId xmlns:p14="http://schemas.microsoft.com/office/powerpoint/2010/main" val="2283245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4CEF796-4BC6-450E-8CD4-E2CCB6DBC4F7}" type="slidenum">
              <a:rPr lang="en-IE" smtClean="0"/>
              <a:pPr/>
              <a:t>1</a:t>
            </a:fld>
            <a:endParaRPr lang="en-IE"/>
          </a:p>
        </p:txBody>
      </p:sp>
    </p:spTree>
    <p:extLst>
      <p:ext uri="{BB962C8B-B14F-4D97-AF65-F5344CB8AC3E}">
        <p14:creationId xmlns:p14="http://schemas.microsoft.com/office/powerpoint/2010/main" val="3639204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4CEF796-4BC6-450E-8CD4-E2CCB6DBC4F7}" type="slidenum">
              <a:rPr lang="en-IE" smtClean="0"/>
              <a:pPr/>
              <a:t>4</a:t>
            </a:fld>
            <a:endParaRPr lang="en-IE"/>
          </a:p>
        </p:txBody>
      </p:sp>
    </p:spTree>
    <p:extLst>
      <p:ext uri="{BB962C8B-B14F-4D97-AF65-F5344CB8AC3E}">
        <p14:creationId xmlns:p14="http://schemas.microsoft.com/office/powerpoint/2010/main" val="3105732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10"/>
          </p:nvPr>
        </p:nvSpPr>
        <p:spPr/>
        <p:txBody>
          <a:bodyPr/>
          <a:lstStyle/>
          <a:p>
            <a:fld id="{C4CEF796-4BC6-450E-8CD4-E2CCB6DBC4F7}" type="slidenum">
              <a:rPr lang="en-IE" smtClean="0"/>
              <a:pPr/>
              <a:t>10</a:t>
            </a:fld>
            <a:endParaRPr lang="en-IE"/>
          </a:p>
        </p:txBody>
      </p:sp>
    </p:spTree>
    <p:extLst>
      <p:ext uri="{BB962C8B-B14F-4D97-AF65-F5344CB8AC3E}">
        <p14:creationId xmlns:p14="http://schemas.microsoft.com/office/powerpoint/2010/main" val="3956320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a:p>
        </p:txBody>
      </p:sp>
      <p:sp>
        <p:nvSpPr>
          <p:cNvPr id="4" name="Slide Number Placeholder 3"/>
          <p:cNvSpPr>
            <a:spLocks noGrp="1"/>
          </p:cNvSpPr>
          <p:nvPr>
            <p:ph type="sldNum" sz="quarter" idx="10"/>
          </p:nvPr>
        </p:nvSpPr>
        <p:spPr/>
        <p:txBody>
          <a:bodyPr/>
          <a:lstStyle/>
          <a:p>
            <a:fld id="{C4CEF796-4BC6-450E-8CD4-E2CCB6DBC4F7}" type="slidenum">
              <a:rPr lang="en-IE" smtClean="0"/>
              <a:pPr/>
              <a:t>29</a:t>
            </a:fld>
            <a:endParaRPr lang="en-IE"/>
          </a:p>
        </p:txBody>
      </p:sp>
    </p:spTree>
    <p:extLst>
      <p:ext uri="{BB962C8B-B14F-4D97-AF65-F5344CB8AC3E}">
        <p14:creationId xmlns:p14="http://schemas.microsoft.com/office/powerpoint/2010/main" val="1383567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E"/>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E"/>
          </a:p>
        </p:txBody>
      </p:sp>
      <p:sp>
        <p:nvSpPr>
          <p:cNvPr id="4" name="Date Placeholder 3"/>
          <p:cNvSpPr>
            <a:spLocks noGrp="1"/>
          </p:cNvSpPr>
          <p:nvPr>
            <p:ph type="dt" sz="half" idx="10"/>
          </p:nvPr>
        </p:nvSpPr>
        <p:spPr/>
        <p:txBody>
          <a:bodyPr/>
          <a:lstStyle/>
          <a:p>
            <a:fld id="{C4DC066D-01EA-4733-B267-D0AA29A78FBD}" type="datetime1">
              <a:rPr lang="en-IE" smtClean="0"/>
              <a:pPr/>
              <a:t>14/07/2022</a:t>
            </a:fld>
            <a:endParaRPr lang="en-IE"/>
          </a:p>
        </p:txBody>
      </p:sp>
      <p:sp>
        <p:nvSpPr>
          <p:cNvPr id="5" name="Footer Placeholder 4"/>
          <p:cNvSpPr>
            <a:spLocks noGrp="1"/>
          </p:cNvSpPr>
          <p:nvPr>
            <p:ph type="ftr" sz="quarter" idx="11"/>
          </p:nvPr>
        </p:nvSpPr>
        <p:spPr/>
        <p:txBody>
          <a:bodyPr/>
          <a:lstStyle/>
          <a:p>
            <a:r>
              <a:rPr lang="en-IE"/>
              <a:t>Brian Ogilvie / IT Carlow / Advanced Research Methods_MBA/2016</a:t>
            </a:r>
          </a:p>
        </p:txBody>
      </p:sp>
      <p:sp>
        <p:nvSpPr>
          <p:cNvPr id="6" name="Slide Number Placeholder 5"/>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563655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10"/>
          </p:nvPr>
        </p:nvSpPr>
        <p:spPr/>
        <p:txBody>
          <a:bodyPr/>
          <a:lstStyle/>
          <a:p>
            <a:fld id="{E2DDF7A4-7A6B-42D7-83D5-C7368BCB10C1}" type="datetime1">
              <a:rPr lang="en-IE" smtClean="0"/>
              <a:pPr/>
              <a:t>14/07/2022</a:t>
            </a:fld>
            <a:endParaRPr lang="en-IE"/>
          </a:p>
        </p:txBody>
      </p:sp>
      <p:sp>
        <p:nvSpPr>
          <p:cNvPr id="5" name="Footer Placeholder 4"/>
          <p:cNvSpPr>
            <a:spLocks noGrp="1"/>
          </p:cNvSpPr>
          <p:nvPr>
            <p:ph type="ftr" sz="quarter" idx="11"/>
          </p:nvPr>
        </p:nvSpPr>
        <p:spPr/>
        <p:txBody>
          <a:bodyPr/>
          <a:lstStyle/>
          <a:p>
            <a:r>
              <a:rPr lang="en-IE"/>
              <a:t>Brian Ogilvie / IT Carlow / Advanced Research Methods_MBA/2016</a:t>
            </a:r>
          </a:p>
        </p:txBody>
      </p:sp>
      <p:sp>
        <p:nvSpPr>
          <p:cNvPr id="6" name="Slide Number Placeholder 5"/>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588239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551B31-E6CA-4AE0-A1E2-AEF0BDA7E2AA}" type="datetime1">
              <a:rPr lang="en-IE" smtClean="0"/>
              <a:pPr/>
              <a:t>14/07/2022</a:t>
            </a:fld>
            <a:endParaRPr lang="en-IE"/>
          </a:p>
        </p:txBody>
      </p:sp>
      <p:sp>
        <p:nvSpPr>
          <p:cNvPr id="5" name="Footer Placeholder 4"/>
          <p:cNvSpPr>
            <a:spLocks noGrp="1"/>
          </p:cNvSpPr>
          <p:nvPr>
            <p:ph type="ftr" sz="quarter" idx="11"/>
          </p:nvPr>
        </p:nvSpPr>
        <p:spPr/>
        <p:txBody>
          <a:bodyPr/>
          <a:lstStyle/>
          <a:p>
            <a:r>
              <a:rPr lang="en-IE"/>
              <a:t>Brian Ogilvie / IT Carlow / Advanced Research Methods_MBA/2016</a:t>
            </a:r>
          </a:p>
        </p:txBody>
      </p:sp>
      <p:sp>
        <p:nvSpPr>
          <p:cNvPr id="6" name="Slide Number Placeholder 5"/>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2736976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Date Placeholder 4"/>
          <p:cNvSpPr>
            <a:spLocks noGrp="1"/>
          </p:cNvSpPr>
          <p:nvPr>
            <p:ph type="dt" sz="half" idx="10"/>
          </p:nvPr>
        </p:nvSpPr>
        <p:spPr/>
        <p:txBody>
          <a:bodyPr/>
          <a:lstStyle/>
          <a:p>
            <a:fld id="{373AD5B9-6223-428D-996C-89C1D7C8E1F3}" type="datetime1">
              <a:rPr lang="en-IE" smtClean="0"/>
              <a:pPr/>
              <a:t>14/07/2022</a:t>
            </a:fld>
            <a:endParaRPr lang="en-IE"/>
          </a:p>
        </p:txBody>
      </p:sp>
      <p:sp>
        <p:nvSpPr>
          <p:cNvPr id="6" name="Footer Placeholder 5"/>
          <p:cNvSpPr>
            <a:spLocks noGrp="1"/>
          </p:cNvSpPr>
          <p:nvPr>
            <p:ph type="ftr" sz="quarter" idx="11"/>
          </p:nvPr>
        </p:nvSpPr>
        <p:spPr/>
        <p:txBody>
          <a:bodyPr/>
          <a:lstStyle/>
          <a:p>
            <a:r>
              <a:rPr lang="en-IE"/>
              <a:t>Brian Ogilvie / IT Carlow / Advanced Research Methods_MBA/2016</a:t>
            </a:r>
          </a:p>
        </p:txBody>
      </p:sp>
      <p:sp>
        <p:nvSpPr>
          <p:cNvPr id="7" name="Slide Number Placeholder 6"/>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1542575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7" name="Date Placeholder 6"/>
          <p:cNvSpPr>
            <a:spLocks noGrp="1"/>
          </p:cNvSpPr>
          <p:nvPr>
            <p:ph type="dt" sz="half" idx="10"/>
          </p:nvPr>
        </p:nvSpPr>
        <p:spPr/>
        <p:txBody>
          <a:bodyPr/>
          <a:lstStyle/>
          <a:p>
            <a:fld id="{810C63D1-17E0-4277-B14B-11D262E00FBE}" type="datetime1">
              <a:rPr lang="en-IE" smtClean="0"/>
              <a:pPr/>
              <a:t>14/07/2022</a:t>
            </a:fld>
            <a:endParaRPr lang="en-IE"/>
          </a:p>
        </p:txBody>
      </p:sp>
      <p:sp>
        <p:nvSpPr>
          <p:cNvPr id="8" name="Footer Placeholder 7"/>
          <p:cNvSpPr>
            <a:spLocks noGrp="1"/>
          </p:cNvSpPr>
          <p:nvPr>
            <p:ph type="ftr" sz="quarter" idx="11"/>
          </p:nvPr>
        </p:nvSpPr>
        <p:spPr/>
        <p:txBody>
          <a:bodyPr/>
          <a:lstStyle/>
          <a:p>
            <a:r>
              <a:rPr lang="en-IE"/>
              <a:t>Brian Ogilvie / IT Carlow / Advanced Research Methods_MBA/2016</a:t>
            </a:r>
          </a:p>
        </p:txBody>
      </p:sp>
      <p:sp>
        <p:nvSpPr>
          <p:cNvPr id="9" name="Slide Number Placeholder 8"/>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3154771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Date Placeholder 2"/>
          <p:cNvSpPr>
            <a:spLocks noGrp="1"/>
          </p:cNvSpPr>
          <p:nvPr>
            <p:ph type="dt" sz="half" idx="10"/>
          </p:nvPr>
        </p:nvSpPr>
        <p:spPr/>
        <p:txBody>
          <a:bodyPr/>
          <a:lstStyle/>
          <a:p>
            <a:fld id="{1FB3E953-C62B-45D6-9981-46D50AC199A4}" type="datetime1">
              <a:rPr lang="en-IE" smtClean="0"/>
              <a:pPr/>
              <a:t>14/07/2022</a:t>
            </a:fld>
            <a:endParaRPr lang="en-IE"/>
          </a:p>
        </p:txBody>
      </p:sp>
      <p:sp>
        <p:nvSpPr>
          <p:cNvPr id="4" name="Footer Placeholder 3"/>
          <p:cNvSpPr>
            <a:spLocks noGrp="1"/>
          </p:cNvSpPr>
          <p:nvPr>
            <p:ph type="ftr" sz="quarter" idx="11"/>
          </p:nvPr>
        </p:nvSpPr>
        <p:spPr/>
        <p:txBody>
          <a:bodyPr/>
          <a:lstStyle/>
          <a:p>
            <a:r>
              <a:rPr lang="en-IE"/>
              <a:t>Brian Ogilvie / IT Carlow / Advanced Research Methods_MBA/2016</a:t>
            </a:r>
          </a:p>
        </p:txBody>
      </p:sp>
      <p:sp>
        <p:nvSpPr>
          <p:cNvPr id="5" name="Slide Number Placeholder 4"/>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1833657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0AD923-7561-4C19-BEC8-56C38BB7A4ED}" type="datetime1">
              <a:rPr lang="en-IE" smtClean="0"/>
              <a:pPr/>
              <a:t>14/07/2022</a:t>
            </a:fld>
            <a:endParaRPr lang="en-IE"/>
          </a:p>
        </p:txBody>
      </p:sp>
      <p:sp>
        <p:nvSpPr>
          <p:cNvPr id="3" name="Footer Placeholder 2"/>
          <p:cNvSpPr>
            <a:spLocks noGrp="1"/>
          </p:cNvSpPr>
          <p:nvPr>
            <p:ph type="ftr" sz="quarter" idx="11"/>
          </p:nvPr>
        </p:nvSpPr>
        <p:spPr/>
        <p:txBody>
          <a:bodyPr/>
          <a:lstStyle/>
          <a:p>
            <a:r>
              <a:rPr lang="en-IE"/>
              <a:t>Brian Ogilvie / IT Carlow / Advanced Research Methods_MBA/2016</a:t>
            </a:r>
          </a:p>
        </p:txBody>
      </p:sp>
      <p:sp>
        <p:nvSpPr>
          <p:cNvPr id="4" name="Slide Number Placeholder 3"/>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1920297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4769CF-9494-4FB2-A8DE-8317331E6606}" type="datetime1">
              <a:rPr lang="en-IE" smtClean="0"/>
              <a:pPr/>
              <a:t>14/07/2022</a:t>
            </a:fld>
            <a:endParaRPr lang="en-IE"/>
          </a:p>
        </p:txBody>
      </p:sp>
      <p:sp>
        <p:nvSpPr>
          <p:cNvPr id="6" name="Footer Placeholder 5"/>
          <p:cNvSpPr>
            <a:spLocks noGrp="1"/>
          </p:cNvSpPr>
          <p:nvPr>
            <p:ph type="ftr" sz="quarter" idx="11"/>
          </p:nvPr>
        </p:nvSpPr>
        <p:spPr/>
        <p:txBody>
          <a:bodyPr/>
          <a:lstStyle/>
          <a:p>
            <a:r>
              <a:rPr lang="en-IE"/>
              <a:t>Brian Ogilvie / IT Carlow / Advanced Research Methods_MBA/2016</a:t>
            </a:r>
          </a:p>
        </p:txBody>
      </p:sp>
      <p:sp>
        <p:nvSpPr>
          <p:cNvPr id="7" name="Slide Number Placeholder 6"/>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1506111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E"/>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477A69-7650-4AD8-ABDA-0EB2FC91D1A1}" type="datetime1">
              <a:rPr lang="en-IE" smtClean="0"/>
              <a:pPr/>
              <a:t>14/07/2022</a:t>
            </a:fld>
            <a:endParaRPr lang="en-IE"/>
          </a:p>
        </p:txBody>
      </p:sp>
      <p:sp>
        <p:nvSpPr>
          <p:cNvPr id="6" name="Footer Placeholder 5"/>
          <p:cNvSpPr>
            <a:spLocks noGrp="1"/>
          </p:cNvSpPr>
          <p:nvPr>
            <p:ph type="ftr" sz="quarter" idx="11"/>
          </p:nvPr>
        </p:nvSpPr>
        <p:spPr/>
        <p:txBody>
          <a:bodyPr/>
          <a:lstStyle/>
          <a:p>
            <a:r>
              <a:rPr lang="en-IE"/>
              <a:t>Brian Ogilvie / IT Carlow / Advanced Research Methods_MBA/2016</a:t>
            </a:r>
          </a:p>
        </p:txBody>
      </p:sp>
      <p:sp>
        <p:nvSpPr>
          <p:cNvPr id="7" name="Slide Number Placeholder 6"/>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3664875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10"/>
          </p:nvPr>
        </p:nvSpPr>
        <p:spPr/>
        <p:txBody>
          <a:bodyPr/>
          <a:lstStyle/>
          <a:p>
            <a:fld id="{08CCD8DC-E08B-46E7-B5E5-3E4E969216EF}" type="datetime1">
              <a:rPr lang="en-IE" smtClean="0"/>
              <a:pPr/>
              <a:t>14/07/2022</a:t>
            </a:fld>
            <a:endParaRPr lang="en-IE"/>
          </a:p>
        </p:txBody>
      </p:sp>
      <p:sp>
        <p:nvSpPr>
          <p:cNvPr id="5" name="Footer Placeholder 4"/>
          <p:cNvSpPr>
            <a:spLocks noGrp="1"/>
          </p:cNvSpPr>
          <p:nvPr>
            <p:ph type="ftr" sz="quarter" idx="11"/>
          </p:nvPr>
        </p:nvSpPr>
        <p:spPr/>
        <p:txBody>
          <a:bodyPr/>
          <a:lstStyle/>
          <a:p>
            <a:r>
              <a:rPr lang="en-IE"/>
              <a:t>Brian Ogilvie / IT Carlow / Advanced Research Methods_MBA/2016</a:t>
            </a:r>
          </a:p>
        </p:txBody>
      </p:sp>
      <p:sp>
        <p:nvSpPr>
          <p:cNvPr id="6" name="Slide Number Placeholder 5"/>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700580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E"/>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10"/>
          </p:nvPr>
        </p:nvSpPr>
        <p:spPr/>
        <p:txBody>
          <a:bodyPr/>
          <a:lstStyle/>
          <a:p>
            <a:fld id="{B4B4C27C-A5A2-4B65-970C-441F2472D524}" type="datetime1">
              <a:rPr lang="en-IE" smtClean="0"/>
              <a:pPr/>
              <a:t>14/07/2022</a:t>
            </a:fld>
            <a:endParaRPr lang="en-IE"/>
          </a:p>
        </p:txBody>
      </p:sp>
      <p:sp>
        <p:nvSpPr>
          <p:cNvPr id="5" name="Footer Placeholder 4"/>
          <p:cNvSpPr>
            <a:spLocks noGrp="1"/>
          </p:cNvSpPr>
          <p:nvPr>
            <p:ph type="ftr" sz="quarter" idx="11"/>
          </p:nvPr>
        </p:nvSpPr>
        <p:spPr/>
        <p:txBody>
          <a:bodyPr/>
          <a:lstStyle/>
          <a:p>
            <a:r>
              <a:rPr lang="en-IE"/>
              <a:t>Brian Ogilvie / IT Carlow / Advanced Research Methods_MBA/2016</a:t>
            </a:r>
          </a:p>
        </p:txBody>
      </p:sp>
      <p:sp>
        <p:nvSpPr>
          <p:cNvPr id="6" name="Slide Number Placeholder 5"/>
          <p:cNvSpPr>
            <a:spLocks noGrp="1"/>
          </p:cNvSpPr>
          <p:nvPr>
            <p:ph type="sldNum" sz="quarter" idx="12"/>
          </p:nvPr>
        </p:nvSpPr>
        <p:spPr/>
        <p:txBody>
          <a:bodyPr/>
          <a:lstStyle/>
          <a:p>
            <a:fld id="{707C15D5-4BAC-444F-9F8F-17F3238FE97D}" type="slidenum">
              <a:rPr lang="en-IE" smtClean="0"/>
              <a:pPr/>
              <a:t>‹#›</a:t>
            </a:fld>
            <a:endParaRPr lang="en-IE"/>
          </a:p>
        </p:txBody>
      </p:sp>
    </p:spTree>
    <p:extLst>
      <p:ext uri="{BB962C8B-B14F-4D97-AF65-F5344CB8AC3E}">
        <p14:creationId xmlns:p14="http://schemas.microsoft.com/office/powerpoint/2010/main" val="1294255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E"/>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B1BFA4-DF86-4A00-8D07-B9ECA21E0AD2}" type="datetime1">
              <a:rPr lang="en-IE" smtClean="0"/>
              <a:pPr/>
              <a:t>14/07/2022</a:t>
            </a:fld>
            <a:endParaRPr lang="en-IE"/>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IE"/>
              <a:t>Brian Ogilvie / IT Carlow / Advanced Research Methods_MBA/2016</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7C15D5-4BAC-444F-9F8F-17F3238FE97D}" type="slidenum">
              <a:rPr lang="en-IE" smtClean="0"/>
              <a:pPr/>
              <a:t>‹#›</a:t>
            </a:fld>
            <a:endParaRPr lang="en-IE"/>
          </a:p>
        </p:txBody>
      </p:sp>
    </p:spTree>
    <p:extLst>
      <p:ext uri="{BB962C8B-B14F-4D97-AF65-F5344CB8AC3E}">
        <p14:creationId xmlns:p14="http://schemas.microsoft.com/office/powerpoint/2010/main" val="42848041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emeraldinsight.com/Insight/viewContentItem.do;jsessionid=2C7707A75110D0FCB33F2E767F4B25C6?contentType=Article&amp;contentId=1576184"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jstor.org/stable/25049092?seq=1" TargetMode="External"/><Relationship Id="rId2" Type="http://schemas.openxmlformats.org/officeDocument/2006/relationships/hyperlink" Target="https://ink.library.smu.edu.sg/cgi/viewcontent.cgi?article=2054&amp;context=lkcsb_research"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0-go.galegroup.com.www.library.itcarlow.ie/ps/i.do?p=AONE&amp;u=itc_web&amp;id=GALE|A164424341&amp;v=2.1&amp;it=r&amp;sid=summon&amp;userGroup=itc_web"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ec.europa.eu/public_opinion/archives/eb_special_en.ht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imf.org/external/pubs/ft/weo/2011/01/"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www.esri.ie/"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ac.els-cdn.com/S0378720606001200/1-s2.0-S0378720606001200-main.pdf?_tid=763140e0-9483-11e6-a13b-00000aacb35e&amp;acdnat=1476720482_a4da2d5cf1853e7e75dd270e677c8f7d"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hyperlink" Target="http://www.sciencedirect.com/science/article/pii/S1044500506000357"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0-www.emeraldinsight.com.www.library.itcarlow.ie/doi/pdfplus/10.1108/14635770610644600"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419872" y="2492896"/>
            <a:ext cx="4464496" cy="936104"/>
          </a:xfrm>
        </p:spPr>
        <p:txBody>
          <a:bodyPr>
            <a:normAutofit/>
          </a:bodyPr>
          <a:lstStyle/>
          <a:p>
            <a:r>
              <a:rPr lang="en-IE" sz="4800" b="1" dirty="0">
                <a:solidFill>
                  <a:schemeClr val="tx1"/>
                </a:solidFill>
              </a:rPr>
              <a:t>Research Design</a:t>
            </a:r>
          </a:p>
        </p:txBody>
      </p:sp>
      <p:pic>
        <p:nvPicPr>
          <p:cNvPr id="1026" name="Picture 2" descr="C:\Users\ogilvieb\AppData\Local\Microsoft\Windows\Temporary Internet Files\Content.IE5\QEBVR410\MP90040927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52" y="620688"/>
            <a:ext cx="2280419"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013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764704"/>
            <a:ext cx="7219950" cy="5162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4528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Identifying Research Questions</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9712" y="1628800"/>
            <a:ext cx="5768853" cy="44275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9094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Approaches to Research</a:t>
            </a:r>
            <a:endParaRPr lang="en-US" dirty="0"/>
          </a:p>
        </p:txBody>
      </p:sp>
      <p:sp>
        <p:nvSpPr>
          <p:cNvPr id="5" name="Oval 19"/>
          <p:cNvSpPr>
            <a:spLocks noChangeArrowheads="1"/>
          </p:cNvSpPr>
          <p:nvPr/>
        </p:nvSpPr>
        <p:spPr bwMode="auto">
          <a:xfrm>
            <a:off x="1600200" y="3481374"/>
            <a:ext cx="1981200" cy="609600"/>
          </a:xfrm>
          <a:prstGeom prst="ellipse">
            <a:avLst/>
          </a:prstGeom>
          <a:solidFill>
            <a:srgbClr val="FFFFCC"/>
          </a:solidFill>
          <a:ln w="9525">
            <a:solidFill>
              <a:schemeClr val="tx1"/>
            </a:solidFill>
            <a:round/>
            <a:headEnd/>
            <a:tailEnd/>
          </a:ln>
        </p:spPr>
        <p:txBody>
          <a:bodyPr wrap="none" anchor="ctr"/>
          <a:lstStyle/>
          <a:p>
            <a:endParaRPr lang="en-US"/>
          </a:p>
        </p:txBody>
      </p:sp>
      <p:sp>
        <p:nvSpPr>
          <p:cNvPr id="6" name="Oval 20"/>
          <p:cNvSpPr>
            <a:spLocks noChangeArrowheads="1"/>
          </p:cNvSpPr>
          <p:nvPr/>
        </p:nvSpPr>
        <p:spPr bwMode="auto">
          <a:xfrm>
            <a:off x="1447800" y="3328974"/>
            <a:ext cx="2514600" cy="990600"/>
          </a:xfrm>
          <a:prstGeom prst="ellipse">
            <a:avLst/>
          </a:prstGeom>
          <a:noFill/>
          <a:ln w="9525">
            <a:solidFill>
              <a:schemeClr val="tx1"/>
            </a:solidFill>
            <a:round/>
            <a:headEnd/>
            <a:tailEnd/>
          </a:ln>
        </p:spPr>
        <p:txBody>
          <a:bodyPr wrap="none" anchor="ctr"/>
          <a:lstStyle/>
          <a:p>
            <a:endParaRPr lang="en-US"/>
          </a:p>
        </p:txBody>
      </p:sp>
      <p:sp>
        <p:nvSpPr>
          <p:cNvPr id="7" name="Oval 21"/>
          <p:cNvSpPr>
            <a:spLocks noChangeArrowheads="1"/>
          </p:cNvSpPr>
          <p:nvPr/>
        </p:nvSpPr>
        <p:spPr bwMode="auto">
          <a:xfrm>
            <a:off x="1295400" y="3176574"/>
            <a:ext cx="3276600" cy="1447800"/>
          </a:xfrm>
          <a:prstGeom prst="ellipse">
            <a:avLst/>
          </a:prstGeom>
          <a:noFill/>
          <a:ln w="9525">
            <a:solidFill>
              <a:schemeClr val="tx1"/>
            </a:solidFill>
            <a:round/>
            <a:headEnd/>
            <a:tailEnd/>
          </a:ln>
        </p:spPr>
        <p:txBody>
          <a:bodyPr wrap="none" anchor="ctr"/>
          <a:lstStyle/>
          <a:p>
            <a:endParaRPr lang="en-US"/>
          </a:p>
        </p:txBody>
      </p:sp>
      <p:sp>
        <p:nvSpPr>
          <p:cNvPr id="8" name="Oval 22"/>
          <p:cNvSpPr>
            <a:spLocks noChangeArrowheads="1"/>
          </p:cNvSpPr>
          <p:nvPr/>
        </p:nvSpPr>
        <p:spPr bwMode="auto">
          <a:xfrm>
            <a:off x="1143000" y="2795574"/>
            <a:ext cx="5105400" cy="2209800"/>
          </a:xfrm>
          <a:prstGeom prst="ellipse">
            <a:avLst/>
          </a:prstGeom>
          <a:noFill/>
          <a:ln w="9525">
            <a:solidFill>
              <a:schemeClr val="tx1"/>
            </a:solidFill>
            <a:round/>
            <a:headEnd/>
            <a:tailEnd/>
          </a:ln>
        </p:spPr>
        <p:txBody>
          <a:bodyPr wrap="none" anchor="ctr"/>
          <a:lstStyle/>
          <a:p>
            <a:endParaRPr lang="en-US"/>
          </a:p>
        </p:txBody>
      </p:sp>
      <p:sp>
        <p:nvSpPr>
          <p:cNvPr id="9" name="Oval 23"/>
          <p:cNvSpPr>
            <a:spLocks noChangeArrowheads="1"/>
          </p:cNvSpPr>
          <p:nvPr/>
        </p:nvSpPr>
        <p:spPr bwMode="auto">
          <a:xfrm>
            <a:off x="838200" y="2490774"/>
            <a:ext cx="7315200" cy="2743200"/>
          </a:xfrm>
          <a:prstGeom prst="ellipse">
            <a:avLst/>
          </a:prstGeom>
          <a:noFill/>
          <a:ln w="9525">
            <a:solidFill>
              <a:schemeClr val="tx1"/>
            </a:solidFill>
            <a:round/>
            <a:headEnd/>
            <a:tailEnd/>
          </a:ln>
        </p:spPr>
        <p:txBody>
          <a:bodyPr wrap="none" anchor="ctr"/>
          <a:lstStyle/>
          <a:p>
            <a:endParaRPr lang="en-US"/>
          </a:p>
        </p:txBody>
      </p:sp>
      <p:sp>
        <p:nvSpPr>
          <p:cNvPr id="10" name="Text Box 24"/>
          <p:cNvSpPr txBox="1">
            <a:spLocks noChangeArrowheads="1"/>
          </p:cNvSpPr>
          <p:nvPr/>
        </p:nvSpPr>
        <p:spPr bwMode="auto">
          <a:xfrm>
            <a:off x="304800" y="5157774"/>
            <a:ext cx="1638300" cy="641350"/>
          </a:xfrm>
          <a:prstGeom prst="rect">
            <a:avLst/>
          </a:prstGeom>
          <a:noFill/>
          <a:ln w="9525">
            <a:noFill/>
            <a:miter lim="800000"/>
            <a:headEnd/>
            <a:tailEnd/>
          </a:ln>
        </p:spPr>
        <p:txBody>
          <a:bodyPr wrap="none">
            <a:spAutoFit/>
          </a:bodyPr>
          <a:lstStyle/>
          <a:p>
            <a:r>
              <a:rPr lang="en-GB" sz="1800" b="1" dirty="0">
                <a:latin typeface="Times New Roman" pitchFamily="18" charset="0"/>
              </a:rPr>
              <a:t>Data collection</a:t>
            </a:r>
          </a:p>
          <a:p>
            <a:r>
              <a:rPr lang="en-GB" sz="1800" b="1" dirty="0">
                <a:latin typeface="Times New Roman" pitchFamily="18" charset="0"/>
              </a:rPr>
              <a:t>methods</a:t>
            </a:r>
          </a:p>
        </p:txBody>
      </p:sp>
      <p:sp>
        <p:nvSpPr>
          <p:cNvPr id="11" name="Text Box 27"/>
          <p:cNvSpPr txBox="1">
            <a:spLocks noChangeArrowheads="1"/>
          </p:cNvSpPr>
          <p:nvPr/>
        </p:nvSpPr>
        <p:spPr bwMode="auto">
          <a:xfrm>
            <a:off x="6858000" y="3709974"/>
            <a:ext cx="2123338" cy="369332"/>
          </a:xfrm>
          <a:prstGeom prst="rect">
            <a:avLst/>
          </a:prstGeom>
          <a:noFill/>
          <a:ln w="9525">
            <a:noFill/>
            <a:miter lim="800000"/>
            <a:headEnd/>
            <a:tailEnd/>
          </a:ln>
        </p:spPr>
        <p:txBody>
          <a:bodyPr wrap="none">
            <a:spAutoFit/>
          </a:bodyPr>
          <a:lstStyle/>
          <a:p>
            <a:r>
              <a:rPr lang="en-GB" sz="1800" b="1" dirty="0">
                <a:latin typeface="Times New Roman" pitchFamily="18" charset="0"/>
              </a:rPr>
              <a:t>Research Strategies</a:t>
            </a:r>
          </a:p>
        </p:txBody>
      </p:sp>
      <p:sp>
        <p:nvSpPr>
          <p:cNvPr id="12" name="Text Box 28"/>
          <p:cNvSpPr txBox="1">
            <a:spLocks noChangeArrowheads="1"/>
          </p:cNvSpPr>
          <p:nvPr/>
        </p:nvSpPr>
        <p:spPr bwMode="auto">
          <a:xfrm>
            <a:off x="6572264" y="5357826"/>
            <a:ext cx="1587500" cy="366713"/>
          </a:xfrm>
          <a:prstGeom prst="rect">
            <a:avLst/>
          </a:prstGeom>
          <a:noFill/>
          <a:ln w="9525">
            <a:noFill/>
            <a:miter lim="800000"/>
            <a:headEnd/>
            <a:tailEnd/>
          </a:ln>
        </p:spPr>
        <p:txBody>
          <a:bodyPr wrap="none">
            <a:spAutoFit/>
          </a:bodyPr>
          <a:lstStyle/>
          <a:p>
            <a:r>
              <a:rPr lang="en-GB" sz="1800" b="1" dirty="0">
                <a:latin typeface="Times New Roman" pitchFamily="18" charset="0"/>
              </a:rPr>
              <a:t>Time horizons</a:t>
            </a:r>
          </a:p>
        </p:txBody>
      </p:sp>
      <p:sp>
        <p:nvSpPr>
          <p:cNvPr id="13" name="Text Box 30"/>
          <p:cNvSpPr txBox="1">
            <a:spLocks noChangeArrowheads="1"/>
          </p:cNvSpPr>
          <p:nvPr/>
        </p:nvSpPr>
        <p:spPr bwMode="auto">
          <a:xfrm>
            <a:off x="6400800" y="2262174"/>
            <a:ext cx="2311595" cy="369332"/>
          </a:xfrm>
          <a:prstGeom prst="rect">
            <a:avLst/>
          </a:prstGeom>
          <a:noFill/>
          <a:ln w="9525">
            <a:noFill/>
            <a:miter lim="800000"/>
            <a:headEnd/>
            <a:tailEnd/>
          </a:ln>
        </p:spPr>
        <p:txBody>
          <a:bodyPr wrap="none">
            <a:spAutoFit/>
          </a:bodyPr>
          <a:lstStyle/>
          <a:p>
            <a:r>
              <a:rPr lang="en-GB" sz="1800" b="1" dirty="0">
                <a:latin typeface="Times New Roman" pitchFamily="18" charset="0"/>
              </a:rPr>
              <a:t>Research Approaches</a:t>
            </a:r>
          </a:p>
        </p:txBody>
      </p:sp>
      <p:sp>
        <p:nvSpPr>
          <p:cNvPr id="14" name="Text Box 31"/>
          <p:cNvSpPr txBox="1">
            <a:spLocks noChangeArrowheads="1"/>
          </p:cNvSpPr>
          <p:nvPr/>
        </p:nvSpPr>
        <p:spPr bwMode="auto">
          <a:xfrm>
            <a:off x="5638800" y="1500174"/>
            <a:ext cx="2296463" cy="369332"/>
          </a:xfrm>
          <a:prstGeom prst="rect">
            <a:avLst/>
          </a:prstGeom>
          <a:noFill/>
          <a:ln w="9525">
            <a:noFill/>
            <a:miter lim="800000"/>
            <a:headEnd/>
            <a:tailEnd/>
          </a:ln>
        </p:spPr>
        <p:txBody>
          <a:bodyPr wrap="none">
            <a:spAutoFit/>
          </a:bodyPr>
          <a:lstStyle/>
          <a:p>
            <a:r>
              <a:rPr lang="en-GB" sz="1800" b="1" dirty="0">
                <a:latin typeface="Times New Roman" pitchFamily="18" charset="0"/>
              </a:rPr>
              <a:t>Research Philosophy </a:t>
            </a:r>
          </a:p>
        </p:txBody>
      </p:sp>
      <p:sp>
        <p:nvSpPr>
          <p:cNvPr id="15" name="Line 32"/>
          <p:cNvSpPr>
            <a:spLocks noChangeShapeType="1"/>
          </p:cNvSpPr>
          <p:nvPr/>
        </p:nvSpPr>
        <p:spPr bwMode="auto">
          <a:xfrm flipH="1" flipV="1">
            <a:off x="6357950" y="4429132"/>
            <a:ext cx="1000132" cy="857256"/>
          </a:xfrm>
          <a:prstGeom prst="line">
            <a:avLst/>
          </a:prstGeom>
          <a:noFill/>
          <a:ln w="9525">
            <a:solidFill>
              <a:schemeClr val="tx1"/>
            </a:solidFill>
            <a:round/>
            <a:headEnd/>
            <a:tailEnd type="triangle" w="med" len="med"/>
          </a:ln>
        </p:spPr>
        <p:txBody>
          <a:bodyPr/>
          <a:lstStyle/>
          <a:p>
            <a:endParaRPr lang="en-IE"/>
          </a:p>
        </p:txBody>
      </p:sp>
      <p:sp>
        <p:nvSpPr>
          <p:cNvPr id="16" name="Line 34"/>
          <p:cNvSpPr>
            <a:spLocks noChangeShapeType="1"/>
          </p:cNvSpPr>
          <p:nvPr/>
        </p:nvSpPr>
        <p:spPr bwMode="auto">
          <a:xfrm flipH="1" flipV="1">
            <a:off x="3643306" y="3929066"/>
            <a:ext cx="3214694" cy="9508"/>
          </a:xfrm>
          <a:prstGeom prst="line">
            <a:avLst/>
          </a:prstGeom>
          <a:noFill/>
          <a:ln w="9525">
            <a:solidFill>
              <a:schemeClr val="tx1"/>
            </a:solidFill>
            <a:round/>
            <a:headEnd/>
            <a:tailEnd type="triangle" w="med" len="med"/>
          </a:ln>
        </p:spPr>
        <p:txBody>
          <a:bodyPr/>
          <a:lstStyle/>
          <a:p>
            <a:endParaRPr lang="en-IE"/>
          </a:p>
        </p:txBody>
      </p:sp>
      <p:sp>
        <p:nvSpPr>
          <p:cNvPr id="17" name="Line 35"/>
          <p:cNvSpPr>
            <a:spLocks noChangeShapeType="1"/>
          </p:cNvSpPr>
          <p:nvPr/>
        </p:nvSpPr>
        <p:spPr bwMode="auto">
          <a:xfrm flipH="1">
            <a:off x="4143372" y="2566974"/>
            <a:ext cx="2257428" cy="1147778"/>
          </a:xfrm>
          <a:prstGeom prst="line">
            <a:avLst/>
          </a:prstGeom>
          <a:noFill/>
          <a:ln w="9525">
            <a:solidFill>
              <a:schemeClr val="tx1"/>
            </a:solidFill>
            <a:round/>
            <a:headEnd/>
            <a:tailEnd type="triangle" w="med" len="med"/>
          </a:ln>
        </p:spPr>
        <p:txBody>
          <a:bodyPr/>
          <a:lstStyle/>
          <a:p>
            <a:endParaRPr lang="en-IE"/>
          </a:p>
        </p:txBody>
      </p:sp>
      <p:sp>
        <p:nvSpPr>
          <p:cNvPr id="18" name="Line 36"/>
          <p:cNvSpPr>
            <a:spLocks noChangeShapeType="1"/>
          </p:cNvSpPr>
          <p:nvPr/>
        </p:nvSpPr>
        <p:spPr bwMode="auto">
          <a:xfrm flipH="1">
            <a:off x="3929058" y="1804974"/>
            <a:ext cx="1785942" cy="1195398"/>
          </a:xfrm>
          <a:prstGeom prst="line">
            <a:avLst/>
          </a:prstGeom>
          <a:noFill/>
          <a:ln w="9525">
            <a:solidFill>
              <a:schemeClr val="tx1"/>
            </a:solidFill>
            <a:round/>
            <a:headEnd/>
            <a:tailEnd type="triangle" w="med" len="med"/>
          </a:ln>
        </p:spPr>
        <p:txBody>
          <a:bodyPr/>
          <a:lstStyle/>
          <a:p>
            <a:endParaRPr lang="en-IE"/>
          </a:p>
        </p:txBody>
      </p:sp>
      <p:sp>
        <p:nvSpPr>
          <p:cNvPr id="19" name="Line 32"/>
          <p:cNvSpPr>
            <a:spLocks noChangeShapeType="1"/>
          </p:cNvSpPr>
          <p:nvPr/>
        </p:nvSpPr>
        <p:spPr bwMode="auto">
          <a:xfrm flipV="1">
            <a:off x="1428728" y="3857628"/>
            <a:ext cx="1000132" cy="1214446"/>
          </a:xfrm>
          <a:prstGeom prst="line">
            <a:avLst/>
          </a:prstGeom>
          <a:noFill/>
          <a:ln w="9525">
            <a:solidFill>
              <a:schemeClr val="tx1"/>
            </a:solidFill>
            <a:round/>
            <a:headEnd/>
            <a:tailEnd type="triangle" w="med" len="med"/>
          </a:ln>
        </p:spPr>
        <p:txBody>
          <a:bodyPr/>
          <a:lstStyle/>
          <a:p>
            <a:endParaRPr lang="en-IE"/>
          </a:p>
        </p:txBody>
      </p:sp>
    </p:spTree>
    <p:extLst>
      <p:ext uri="{BB962C8B-B14F-4D97-AF65-F5344CB8AC3E}">
        <p14:creationId xmlns:p14="http://schemas.microsoft.com/office/powerpoint/2010/main" val="1577450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784" y="248038"/>
            <a:ext cx="5297791" cy="1159200"/>
          </a:xfrm>
        </p:spPr>
        <p:txBody>
          <a:bodyPr vert="horz" lIns="91440" tIns="45720" rIns="91440" bIns="45720" rtlCol="0" anchor="ctr">
            <a:normAutofit/>
          </a:bodyPr>
          <a:lstStyle/>
          <a:p>
            <a:pPr algn="l">
              <a:lnSpc>
                <a:spcPct val="90000"/>
              </a:lnSpc>
            </a:pPr>
            <a:r>
              <a:rPr lang="en-US" sz="3500" kern="1200">
                <a:solidFill>
                  <a:srgbClr val="FFFFFF"/>
                </a:solidFill>
                <a:latin typeface="+mj-lt"/>
                <a:ea typeface="+mj-ea"/>
                <a:cs typeface="+mj-cs"/>
              </a:rPr>
              <a:t>Research Philosophy</a:t>
            </a:r>
          </a:p>
        </p:txBody>
      </p:sp>
      <p:pic>
        <p:nvPicPr>
          <p:cNvPr id="7" name="Picture 6">
            <a:extLst>
              <a:ext uri="{FF2B5EF4-FFF2-40B4-BE49-F238E27FC236}">
                <a16:creationId xmlns:a16="http://schemas.microsoft.com/office/drawing/2014/main" id="{0F79E3A8-EF9B-5A51-6C5D-25DE3FF212BA}"/>
              </a:ext>
            </a:extLst>
          </p:cNvPr>
          <p:cNvPicPr>
            <a:picLocks noChangeAspect="1"/>
          </p:cNvPicPr>
          <p:nvPr/>
        </p:nvPicPr>
        <p:blipFill>
          <a:blip r:embed="rId2"/>
          <a:stretch>
            <a:fillRect/>
          </a:stretch>
        </p:blipFill>
        <p:spPr>
          <a:xfrm>
            <a:off x="179512" y="1592524"/>
            <a:ext cx="8856984" cy="5154873"/>
          </a:xfrm>
          <a:prstGeom prst="rect">
            <a:avLst/>
          </a:prstGeom>
        </p:spPr>
      </p:pic>
    </p:spTree>
    <p:extLst>
      <p:ext uri="{BB962C8B-B14F-4D97-AF65-F5344CB8AC3E}">
        <p14:creationId xmlns:p14="http://schemas.microsoft.com/office/powerpoint/2010/main" val="2973347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Research Design</a:t>
            </a:r>
          </a:p>
        </p:txBody>
      </p:sp>
      <p:sp>
        <p:nvSpPr>
          <p:cNvPr id="3" name="Content Placeholder 2"/>
          <p:cNvSpPr>
            <a:spLocks noGrp="1"/>
          </p:cNvSpPr>
          <p:nvPr>
            <p:ph idx="1"/>
          </p:nvPr>
        </p:nvSpPr>
        <p:spPr/>
        <p:txBody>
          <a:bodyPr>
            <a:normAutofit lnSpcReduction="10000"/>
          </a:bodyPr>
          <a:lstStyle/>
          <a:p>
            <a:r>
              <a:rPr lang="en-GB" dirty="0"/>
              <a:t>A master plan specifying the methods and procedures for collecting and analysing needed information </a:t>
            </a:r>
            <a:r>
              <a:rPr lang="en-GB" sz="2400" dirty="0"/>
              <a:t>(</a:t>
            </a:r>
            <a:r>
              <a:rPr lang="en-GB" sz="2400" dirty="0" err="1"/>
              <a:t>Zikmund</a:t>
            </a:r>
            <a:r>
              <a:rPr lang="en-GB" sz="2400" dirty="0"/>
              <a:t>, 2000)</a:t>
            </a:r>
            <a:br>
              <a:rPr lang="en-GB" sz="2400" dirty="0"/>
            </a:br>
            <a:endParaRPr lang="en-GB" sz="2400" dirty="0"/>
          </a:p>
          <a:p>
            <a:r>
              <a:rPr lang="en-GB" dirty="0"/>
              <a:t>Strategic choice of research design should come up with an approach that allows for answering the research problem in the best possible way (effective) within the given constraints…design errors occur too often </a:t>
            </a:r>
            <a:r>
              <a:rPr lang="en-GB" sz="2400" dirty="0"/>
              <a:t>(</a:t>
            </a:r>
            <a:r>
              <a:rPr lang="en-GB" sz="2400" dirty="0" err="1"/>
              <a:t>Gharui</a:t>
            </a:r>
            <a:r>
              <a:rPr lang="en-GB" sz="2400" dirty="0"/>
              <a:t> and </a:t>
            </a:r>
            <a:r>
              <a:rPr lang="en-GB" sz="2400" dirty="0" err="1"/>
              <a:t>Gronhaug</a:t>
            </a:r>
            <a:r>
              <a:rPr lang="en-GB" sz="2400" dirty="0"/>
              <a:t>, 2002, p. 47)</a:t>
            </a:r>
            <a:endParaRPr lang="en-IE" dirty="0"/>
          </a:p>
        </p:txBody>
      </p:sp>
    </p:spTree>
    <p:extLst>
      <p:ext uri="{BB962C8B-B14F-4D97-AF65-F5344CB8AC3E}">
        <p14:creationId xmlns:p14="http://schemas.microsoft.com/office/powerpoint/2010/main" val="2105967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Research Design Strategy</a:t>
            </a:r>
          </a:p>
        </p:txBody>
      </p:sp>
      <p:sp>
        <p:nvSpPr>
          <p:cNvPr id="3" name="Content Placeholder 2"/>
          <p:cNvSpPr>
            <a:spLocks noGrp="1"/>
          </p:cNvSpPr>
          <p:nvPr>
            <p:ph idx="1"/>
          </p:nvPr>
        </p:nvSpPr>
        <p:spPr/>
        <p:txBody>
          <a:bodyPr/>
          <a:lstStyle/>
          <a:p>
            <a:r>
              <a:rPr lang="en-GB" dirty="0"/>
              <a:t>provides the overall direction of the research including the process by which the research is conducted</a:t>
            </a:r>
            <a:br>
              <a:rPr lang="en-GB" dirty="0"/>
            </a:br>
            <a:endParaRPr lang="en-IE" dirty="0"/>
          </a:p>
        </p:txBody>
      </p:sp>
      <p:sp>
        <p:nvSpPr>
          <p:cNvPr id="5" name="Text Box 6"/>
          <p:cNvSpPr txBox="1">
            <a:spLocks noChangeArrowheads="1"/>
          </p:cNvSpPr>
          <p:nvPr/>
        </p:nvSpPr>
        <p:spPr bwMode="auto">
          <a:xfrm>
            <a:off x="2825750" y="3356992"/>
            <a:ext cx="3041650" cy="366713"/>
          </a:xfrm>
          <a:prstGeom prst="rect">
            <a:avLst/>
          </a:prstGeom>
          <a:noFill/>
          <a:ln w="9525">
            <a:noFill/>
            <a:miter lim="800000"/>
            <a:headEnd/>
            <a:tailEnd/>
          </a:ln>
        </p:spPr>
        <p:txBody>
          <a:bodyPr wrap="none">
            <a:spAutoFit/>
          </a:bodyPr>
          <a:lstStyle/>
          <a:p>
            <a:r>
              <a:rPr lang="en-GB" sz="1800" dirty="0">
                <a:latin typeface="Arial" charset="0"/>
              </a:rPr>
              <a:t>[</a:t>
            </a:r>
            <a:r>
              <a:rPr lang="en-GB" sz="1800" dirty="0" err="1">
                <a:latin typeface="Arial" charset="0"/>
              </a:rPr>
              <a:t>Remenyi</a:t>
            </a:r>
            <a:r>
              <a:rPr lang="en-GB" sz="1800" dirty="0">
                <a:latin typeface="Arial" charset="0"/>
              </a:rPr>
              <a:t> et al., 1998, p. 44]</a:t>
            </a:r>
          </a:p>
        </p:txBody>
      </p:sp>
    </p:spTree>
    <p:extLst>
      <p:ext uri="{BB962C8B-B14F-4D97-AF65-F5344CB8AC3E}">
        <p14:creationId xmlns:p14="http://schemas.microsoft.com/office/powerpoint/2010/main" val="536582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Design Inputs</a:t>
            </a:r>
          </a:p>
        </p:txBody>
      </p:sp>
      <p:sp>
        <p:nvSpPr>
          <p:cNvPr id="5" name="Rounded Rectangle 4"/>
          <p:cNvSpPr/>
          <p:nvPr/>
        </p:nvSpPr>
        <p:spPr bwMode="auto">
          <a:xfrm>
            <a:off x="611560" y="1584176"/>
            <a:ext cx="2016224" cy="936104"/>
          </a:xfrm>
          <a:prstGeom prst="roundRect">
            <a:avLst/>
          </a:prstGeom>
          <a:solidFill>
            <a:schemeClr val="tx1">
              <a:lumMod val="20000"/>
              <a:lumOff val="80000"/>
            </a:schemeClr>
          </a:solidFill>
          <a:ln w="9525" cap="flat" cmpd="sng" algn="ctr">
            <a:solidFill>
              <a:schemeClr val="tx1"/>
            </a:solidFill>
            <a:prstDash val="solid"/>
            <a:miter lim="800000"/>
            <a:headEnd type="none" w="med" len="med"/>
            <a:tailEnd type="none" w="med" len="med"/>
          </a:ln>
          <a:effectLst/>
          <a:scene3d>
            <a:camera prst="orthographicFront"/>
            <a:lightRig rig="threePt" dir="t"/>
          </a:scene3d>
          <a:sp3d prstMaterial="dkEdge"/>
        </p:spPr>
        <p:txBody>
          <a:bodyPr wrap="none"/>
          <a:lstStyle/>
          <a:p>
            <a:pPr algn="ctr">
              <a:defRPr/>
            </a:pPr>
            <a:r>
              <a:rPr lang="en-GB" dirty="0"/>
              <a:t>Practical </a:t>
            </a:r>
          </a:p>
          <a:p>
            <a:pPr algn="ctr">
              <a:defRPr/>
            </a:pPr>
            <a:r>
              <a:rPr lang="en-GB" dirty="0"/>
              <a:t>considerations</a:t>
            </a:r>
            <a:endParaRPr lang="en-IE" dirty="0"/>
          </a:p>
        </p:txBody>
      </p:sp>
      <p:sp>
        <p:nvSpPr>
          <p:cNvPr id="6" name="Rounded Rectangle 5"/>
          <p:cNvSpPr/>
          <p:nvPr/>
        </p:nvSpPr>
        <p:spPr bwMode="auto">
          <a:xfrm>
            <a:off x="611560" y="3168352"/>
            <a:ext cx="2016224" cy="936104"/>
          </a:xfrm>
          <a:prstGeom prst="roundRect">
            <a:avLst/>
          </a:prstGeom>
          <a:solidFill>
            <a:schemeClr val="tx1">
              <a:lumMod val="20000"/>
              <a:lumOff val="80000"/>
            </a:schemeClr>
          </a:solidFill>
          <a:ln w="9525" cap="flat" cmpd="sng" algn="ctr">
            <a:solidFill>
              <a:schemeClr val="tx1"/>
            </a:solidFill>
            <a:prstDash val="solid"/>
            <a:miter lim="800000"/>
            <a:headEnd type="none" w="med" len="med"/>
            <a:tailEnd type="none" w="med" len="med"/>
          </a:ln>
          <a:effectLst/>
          <a:scene3d>
            <a:camera prst="orthographicFront"/>
            <a:lightRig rig="threePt" dir="t"/>
          </a:scene3d>
          <a:sp3d prstMaterial="dkEdge"/>
        </p:spPr>
        <p:txBody>
          <a:bodyPr wrap="none"/>
          <a:lstStyle/>
          <a:p>
            <a:pPr algn="ctr">
              <a:defRPr/>
            </a:pPr>
            <a:r>
              <a:rPr lang="en-GB" dirty="0"/>
              <a:t>Project</a:t>
            </a:r>
            <a:br>
              <a:rPr lang="en-GB" dirty="0"/>
            </a:br>
            <a:r>
              <a:rPr lang="en-GB" dirty="0"/>
              <a:t>definition</a:t>
            </a:r>
            <a:endParaRPr lang="en-IE" dirty="0"/>
          </a:p>
        </p:txBody>
      </p:sp>
      <p:sp>
        <p:nvSpPr>
          <p:cNvPr id="7" name="Rounded Rectangle 6"/>
          <p:cNvSpPr/>
          <p:nvPr/>
        </p:nvSpPr>
        <p:spPr bwMode="auto">
          <a:xfrm>
            <a:off x="611560" y="4680520"/>
            <a:ext cx="2016224" cy="936104"/>
          </a:xfrm>
          <a:prstGeom prst="roundRect">
            <a:avLst/>
          </a:prstGeom>
          <a:solidFill>
            <a:schemeClr val="tx1">
              <a:lumMod val="20000"/>
              <a:lumOff val="80000"/>
            </a:schemeClr>
          </a:solidFill>
          <a:ln w="9525" cap="flat" cmpd="sng" algn="ctr">
            <a:solidFill>
              <a:schemeClr val="tx1"/>
            </a:solidFill>
            <a:prstDash val="solid"/>
            <a:miter lim="800000"/>
            <a:headEnd type="none" w="med" len="med"/>
            <a:tailEnd type="none" w="med" len="med"/>
          </a:ln>
          <a:effectLst/>
          <a:scene3d>
            <a:camera prst="orthographicFront"/>
            <a:lightRig rig="threePt" dir="t"/>
          </a:scene3d>
          <a:sp3d prstMaterial="dkEdge"/>
        </p:spPr>
        <p:txBody>
          <a:bodyPr wrap="none"/>
          <a:lstStyle/>
          <a:p>
            <a:pPr algn="ctr">
              <a:defRPr/>
            </a:pPr>
            <a:r>
              <a:rPr lang="en-GB" dirty="0"/>
              <a:t>Philosophical</a:t>
            </a:r>
            <a:br>
              <a:rPr lang="en-GB" dirty="0"/>
            </a:br>
            <a:r>
              <a:rPr lang="en-GB" dirty="0"/>
              <a:t>considerations</a:t>
            </a:r>
            <a:endParaRPr lang="en-IE" dirty="0"/>
          </a:p>
        </p:txBody>
      </p:sp>
      <p:sp>
        <p:nvSpPr>
          <p:cNvPr id="8" name="Rounded Rectangle 7"/>
          <p:cNvSpPr/>
          <p:nvPr/>
        </p:nvSpPr>
        <p:spPr bwMode="auto">
          <a:xfrm>
            <a:off x="6516216" y="3168352"/>
            <a:ext cx="2016224" cy="936104"/>
          </a:xfrm>
          <a:prstGeom prst="roundRect">
            <a:avLst/>
          </a:prstGeom>
          <a:solidFill>
            <a:schemeClr val="tx1">
              <a:lumMod val="20000"/>
              <a:lumOff val="80000"/>
            </a:schemeClr>
          </a:solidFill>
          <a:ln w="9525" cap="flat" cmpd="sng" algn="ctr">
            <a:solidFill>
              <a:schemeClr val="tx1"/>
            </a:solidFill>
            <a:prstDash val="solid"/>
            <a:miter lim="800000"/>
            <a:headEnd type="none" w="med" len="med"/>
            <a:tailEnd type="none" w="med" len="med"/>
          </a:ln>
          <a:effectLst/>
          <a:scene3d>
            <a:camera prst="orthographicFront"/>
            <a:lightRig rig="threePt" dir="t"/>
          </a:scene3d>
          <a:sp3d prstMaterial="dkEdge"/>
        </p:spPr>
        <p:txBody>
          <a:bodyPr wrap="none"/>
          <a:lstStyle/>
          <a:p>
            <a:pPr algn="ctr">
              <a:defRPr/>
            </a:pPr>
            <a:r>
              <a:rPr lang="en-GB" dirty="0"/>
              <a:t>Gather</a:t>
            </a:r>
          </a:p>
          <a:p>
            <a:pPr algn="ctr">
              <a:defRPr/>
            </a:pPr>
            <a:r>
              <a:rPr lang="en-GB" dirty="0"/>
              <a:t>data</a:t>
            </a:r>
            <a:endParaRPr lang="en-IE" dirty="0"/>
          </a:p>
        </p:txBody>
      </p:sp>
      <p:sp>
        <p:nvSpPr>
          <p:cNvPr id="9" name="Rounded Rectangle 8"/>
          <p:cNvSpPr/>
          <p:nvPr/>
        </p:nvSpPr>
        <p:spPr bwMode="auto">
          <a:xfrm>
            <a:off x="3491880" y="3168352"/>
            <a:ext cx="2016224" cy="936104"/>
          </a:xfrm>
          <a:prstGeom prst="roundRect">
            <a:avLst/>
          </a:prstGeom>
          <a:solidFill>
            <a:schemeClr val="tx1">
              <a:lumMod val="20000"/>
              <a:lumOff val="80000"/>
            </a:schemeClr>
          </a:solidFill>
          <a:ln w="9525" cap="flat" cmpd="sng" algn="ctr">
            <a:solidFill>
              <a:schemeClr val="tx1"/>
            </a:solidFill>
            <a:prstDash val="solid"/>
            <a:miter lim="800000"/>
            <a:headEnd type="none" w="med" len="med"/>
            <a:tailEnd type="none" w="med" len="med"/>
          </a:ln>
          <a:effectLst/>
          <a:scene3d>
            <a:camera prst="orthographicFront"/>
            <a:lightRig rig="threePt" dir="t"/>
          </a:scene3d>
          <a:sp3d prstMaterial="dkEdge"/>
        </p:spPr>
        <p:txBody>
          <a:bodyPr wrap="none"/>
          <a:lstStyle/>
          <a:p>
            <a:pPr algn="ctr">
              <a:defRPr/>
            </a:pPr>
            <a:r>
              <a:rPr lang="en-GB" dirty="0"/>
              <a:t>Research</a:t>
            </a:r>
            <a:br>
              <a:rPr lang="en-GB" dirty="0"/>
            </a:br>
            <a:r>
              <a:rPr lang="en-GB" dirty="0"/>
              <a:t>design</a:t>
            </a:r>
            <a:endParaRPr lang="en-IE" dirty="0"/>
          </a:p>
        </p:txBody>
      </p:sp>
      <p:sp>
        <p:nvSpPr>
          <p:cNvPr id="10" name="Right Arrow 11"/>
          <p:cNvSpPr>
            <a:spLocks noChangeArrowheads="1"/>
          </p:cNvSpPr>
          <p:nvPr/>
        </p:nvSpPr>
        <p:spPr bwMode="auto">
          <a:xfrm>
            <a:off x="5651823" y="3168551"/>
            <a:ext cx="720725" cy="863600"/>
          </a:xfrm>
          <a:prstGeom prst="rightArrow">
            <a:avLst>
              <a:gd name="adj1" fmla="val 50000"/>
              <a:gd name="adj2" fmla="val 50000"/>
            </a:avLst>
          </a:prstGeom>
          <a:solidFill>
            <a:srgbClr val="FF0000"/>
          </a:solidFill>
          <a:ln w="9525" algn="ctr">
            <a:solidFill>
              <a:schemeClr val="tx1"/>
            </a:solidFill>
            <a:miter lim="800000"/>
            <a:headEnd/>
            <a:tailEnd/>
          </a:ln>
        </p:spPr>
        <p:txBody>
          <a:bodyPr wrap="none"/>
          <a:lstStyle/>
          <a:p>
            <a:endParaRPr lang="en-IE"/>
          </a:p>
        </p:txBody>
      </p:sp>
      <p:sp>
        <p:nvSpPr>
          <p:cNvPr id="11" name="Right Arrow 12"/>
          <p:cNvSpPr>
            <a:spLocks noChangeArrowheads="1"/>
          </p:cNvSpPr>
          <p:nvPr/>
        </p:nvSpPr>
        <p:spPr bwMode="auto">
          <a:xfrm>
            <a:off x="2699073" y="3097113"/>
            <a:ext cx="720725" cy="863600"/>
          </a:xfrm>
          <a:prstGeom prst="rightArrow">
            <a:avLst>
              <a:gd name="adj1" fmla="val 50000"/>
              <a:gd name="adj2" fmla="val 50000"/>
            </a:avLst>
          </a:prstGeom>
          <a:solidFill>
            <a:srgbClr val="FF0000"/>
          </a:solidFill>
          <a:ln w="9525" algn="ctr">
            <a:solidFill>
              <a:schemeClr val="tx1"/>
            </a:solidFill>
            <a:miter lim="800000"/>
            <a:headEnd/>
            <a:tailEnd/>
          </a:ln>
        </p:spPr>
        <p:txBody>
          <a:bodyPr wrap="none"/>
          <a:lstStyle/>
          <a:p>
            <a:endParaRPr lang="en-IE"/>
          </a:p>
        </p:txBody>
      </p:sp>
      <p:sp>
        <p:nvSpPr>
          <p:cNvPr id="12" name="Right Arrow 13"/>
          <p:cNvSpPr>
            <a:spLocks noChangeArrowheads="1"/>
          </p:cNvSpPr>
          <p:nvPr/>
        </p:nvSpPr>
        <p:spPr bwMode="auto">
          <a:xfrm rot="2013973">
            <a:off x="2807023" y="2071588"/>
            <a:ext cx="719137" cy="863600"/>
          </a:xfrm>
          <a:prstGeom prst="rightArrow">
            <a:avLst>
              <a:gd name="adj1" fmla="val 50000"/>
              <a:gd name="adj2" fmla="val 50000"/>
            </a:avLst>
          </a:prstGeom>
          <a:solidFill>
            <a:srgbClr val="FF0000"/>
          </a:solidFill>
          <a:ln w="9525" algn="ctr">
            <a:solidFill>
              <a:schemeClr val="tx1"/>
            </a:solidFill>
            <a:miter lim="800000"/>
            <a:headEnd/>
            <a:tailEnd/>
          </a:ln>
        </p:spPr>
        <p:txBody>
          <a:bodyPr wrap="none"/>
          <a:lstStyle/>
          <a:p>
            <a:endParaRPr lang="en-IE"/>
          </a:p>
        </p:txBody>
      </p:sp>
      <p:sp>
        <p:nvSpPr>
          <p:cNvPr id="13" name="Right Arrow 14"/>
          <p:cNvSpPr>
            <a:spLocks noChangeArrowheads="1"/>
          </p:cNvSpPr>
          <p:nvPr/>
        </p:nvSpPr>
        <p:spPr bwMode="auto">
          <a:xfrm rot="-2212695">
            <a:off x="2743523" y="4162326"/>
            <a:ext cx="719137" cy="863600"/>
          </a:xfrm>
          <a:prstGeom prst="rightArrow">
            <a:avLst>
              <a:gd name="adj1" fmla="val 50000"/>
              <a:gd name="adj2" fmla="val 50000"/>
            </a:avLst>
          </a:prstGeom>
          <a:solidFill>
            <a:srgbClr val="FF0000"/>
          </a:solidFill>
          <a:ln w="9525" algn="ctr">
            <a:solidFill>
              <a:schemeClr val="tx1"/>
            </a:solidFill>
            <a:miter lim="800000"/>
            <a:headEnd/>
            <a:tailEnd/>
          </a:ln>
        </p:spPr>
        <p:txBody>
          <a:bodyPr wrap="none"/>
          <a:lstStyle/>
          <a:p>
            <a:endParaRPr lang="en-IE"/>
          </a:p>
        </p:txBody>
      </p:sp>
      <p:sp>
        <p:nvSpPr>
          <p:cNvPr id="14" name="Text Box 5"/>
          <p:cNvSpPr txBox="1">
            <a:spLocks noChangeArrowheads="1"/>
          </p:cNvSpPr>
          <p:nvPr/>
        </p:nvSpPr>
        <p:spPr bwMode="auto">
          <a:xfrm>
            <a:off x="3658106" y="5294262"/>
            <a:ext cx="4356100" cy="400050"/>
          </a:xfrm>
          <a:prstGeom prst="rect">
            <a:avLst/>
          </a:prstGeom>
          <a:noFill/>
          <a:ln w="9525">
            <a:noFill/>
            <a:miter lim="800000"/>
            <a:headEnd/>
            <a:tailEnd/>
          </a:ln>
        </p:spPr>
        <p:txBody>
          <a:bodyPr wrap="none">
            <a:spAutoFit/>
          </a:bodyPr>
          <a:lstStyle/>
          <a:p>
            <a:r>
              <a:rPr lang="en-IE" sz="2000">
                <a:latin typeface="Arial" charset="0"/>
              </a:rPr>
              <a:t>[</a:t>
            </a:r>
            <a:r>
              <a:rPr lang="en-IE" sz="2000">
                <a:latin typeface="Arial" charset="0"/>
                <a:cs typeface="Times New Roman" pitchFamily="18" charset="0"/>
              </a:rPr>
              <a:t>Maylor and Blackmon, 2005, p. 138</a:t>
            </a:r>
            <a:r>
              <a:rPr lang="en-IE" sz="2000">
                <a:latin typeface="Arial" charset="0"/>
              </a:rPr>
              <a:t>]</a:t>
            </a:r>
            <a:endParaRPr lang="en-GB" sz="2000">
              <a:latin typeface="Arial" charset="0"/>
            </a:endParaRPr>
          </a:p>
        </p:txBody>
      </p:sp>
    </p:spTree>
    <p:extLst>
      <p:ext uri="{BB962C8B-B14F-4D97-AF65-F5344CB8AC3E}">
        <p14:creationId xmlns:p14="http://schemas.microsoft.com/office/powerpoint/2010/main" val="3978005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Types of Review</a:t>
            </a:r>
          </a:p>
        </p:txBody>
      </p:sp>
      <p:sp>
        <p:nvSpPr>
          <p:cNvPr id="5" name="Rectangle 2"/>
          <p:cNvSpPr txBox="1">
            <a:spLocks noChangeArrowheads="1"/>
          </p:cNvSpPr>
          <p:nvPr/>
        </p:nvSpPr>
        <p:spPr>
          <a:xfrm>
            <a:off x="594436" y="1561356"/>
            <a:ext cx="8229600" cy="1143000"/>
          </a:xfrm>
          <a:prstGeom prst="rect">
            <a:avLst/>
          </a:prstGeom>
          <a:ln w="12700">
            <a:solidFill>
              <a:schemeClr val="tx1"/>
            </a:solidFill>
          </a:ln>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Research reviews, meta-analysis and secondary analysis</a:t>
            </a:r>
          </a:p>
        </p:txBody>
      </p:sp>
      <p:sp>
        <p:nvSpPr>
          <p:cNvPr id="6" name="Rectangle 3"/>
          <p:cNvSpPr>
            <a:spLocks noGrp="1" noChangeArrowheads="1"/>
          </p:cNvSpPr>
          <p:nvPr>
            <p:ph idx="1"/>
          </p:nvPr>
        </p:nvSpPr>
        <p:spPr>
          <a:xfrm>
            <a:off x="837323" y="2996952"/>
            <a:ext cx="7986713" cy="2731368"/>
          </a:xfrm>
        </p:spPr>
        <p:txBody>
          <a:bodyPr>
            <a:normAutofit fontScale="92500" lnSpcReduction="20000"/>
          </a:bodyPr>
          <a:lstStyle/>
          <a:p>
            <a:pPr eaLnBrk="1" hangingPunct="1"/>
            <a:r>
              <a:rPr lang="en-GB" b="1" dirty="0"/>
              <a:t>Secondary analysis</a:t>
            </a:r>
            <a:r>
              <a:rPr lang="en-GB" dirty="0"/>
              <a:t> is any re-analysis of data collected by another researcher or organisation. Commonly applied to quantitative data but can be to applied case research. Single or multiple data sets</a:t>
            </a:r>
            <a:br>
              <a:rPr lang="en-GB" dirty="0"/>
            </a:br>
            <a:br>
              <a:rPr lang="en-GB" dirty="0"/>
            </a:br>
            <a:endParaRPr lang="en-GB" sz="1800" dirty="0"/>
          </a:p>
        </p:txBody>
      </p:sp>
      <p:sp>
        <p:nvSpPr>
          <p:cNvPr id="7" name="Rounded Rectangle 6"/>
          <p:cNvSpPr/>
          <p:nvPr/>
        </p:nvSpPr>
        <p:spPr>
          <a:xfrm>
            <a:off x="323528" y="260648"/>
            <a:ext cx="11521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585984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Practical Considerations</a:t>
            </a:r>
          </a:p>
        </p:txBody>
      </p:sp>
      <p:sp>
        <p:nvSpPr>
          <p:cNvPr id="3" name="Content Placeholder 2"/>
          <p:cNvSpPr>
            <a:spLocks noGrp="1"/>
          </p:cNvSpPr>
          <p:nvPr>
            <p:ph idx="1"/>
          </p:nvPr>
        </p:nvSpPr>
        <p:spPr/>
        <p:txBody>
          <a:bodyPr>
            <a:normAutofit fontScale="92500" lnSpcReduction="10000"/>
          </a:bodyPr>
          <a:lstStyle/>
          <a:p>
            <a:pPr>
              <a:lnSpc>
                <a:spcPct val="90000"/>
              </a:lnSpc>
            </a:pPr>
            <a:r>
              <a:rPr lang="en-GB" dirty="0"/>
              <a:t>Speed, relatively low cost</a:t>
            </a:r>
          </a:p>
          <a:p>
            <a:pPr>
              <a:lnSpc>
                <a:spcPct val="90000"/>
              </a:lnSpc>
            </a:pPr>
            <a:r>
              <a:rPr lang="en-GB" dirty="0"/>
              <a:t>Ground can be specified fairly precisely before hand</a:t>
            </a:r>
          </a:p>
          <a:p>
            <a:pPr>
              <a:lnSpc>
                <a:spcPct val="90000"/>
              </a:lnSpc>
            </a:pPr>
            <a:r>
              <a:rPr lang="en-GB" dirty="0"/>
              <a:t>Constrained by material available</a:t>
            </a:r>
          </a:p>
          <a:p>
            <a:pPr>
              <a:lnSpc>
                <a:spcPct val="90000"/>
              </a:lnSpc>
            </a:pPr>
            <a:r>
              <a:rPr lang="en-GB" dirty="0"/>
              <a:t>Usually carried out by topic specialists as opposed to method specialists</a:t>
            </a:r>
          </a:p>
          <a:p>
            <a:pPr>
              <a:lnSpc>
                <a:spcPct val="90000"/>
              </a:lnSpc>
            </a:pPr>
            <a:r>
              <a:rPr lang="en-GB" dirty="0"/>
              <a:t>Library searching and on-line databases</a:t>
            </a:r>
          </a:p>
          <a:p>
            <a:pPr>
              <a:lnSpc>
                <a:spcPct val="90000"/>
              </a:lnSpc>
            </a:pPr>
            <a:r>
              <a:rPr lang="en-GB" dirty="0"/>
              <a:t>Increasing production of data e.g. UN, ILO, OECD, ESRI, CSO</a:t>
            </a:r>
          </a:p>
          <a:p>
            <a:pPr>
              <a:lnSpc>
                <a:spcPct val="90000"/>
              </a:lnSpc>
            </a:pPr>
            <a:r>
              <a:rPr lang="en-GB" dirty="0"/>
              <a:t>National data archives e.g. census data</a:t>
            </a:r>
          </a:p>
          <a:p>
            <a:endParaRPr lang="en-IE" dirty="0"/>
          </a:p>
        </p:txBody>
      </p:sp>
      <p:sp>
        <p:nvSpPr>
          <p:cNvPr id="5" name="Rounded Rectangle 4"/>
          <p:cNvSpPr/>
          <p:nvPr/>
        </p:nvSpPr>
        <p:spPr>
          <a:xfrm>
            <a:off x="323528" y="260648"/>
            <a:ext cx="11521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2336639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Example</a:t>
            </a:r>
          </a:p>
        </p:txBody>
      </p:sp>
      <p:sp>
        <p:nvSpPr>
          <p:cNvPr id="3" name="Content Placeholder 2"/>
          <p:cNvSpPr>
            <a:spLocks noGrp="1"/>
          </p:cNvSpPr>
          <p:nvPr>
            <p:ph idx="1"/>
          </p:nvPr>
        </p:nvSpPr>
        <p:spPr>
          <a:xfrm>
            <a:off x="457200" y="1340769"/>
            <a:ext cx="2458616" cy="4536504"/>
          </a:xfrm>
        </p:spPr>
        <p:txBody>
          <a:bodyPr>
            <a:normAutofit fontScale="62500" lnSpcReduction="20000"/>
          </a:bodyPr>
          <a:lstStyle/>
          <a:p>
            <a:r>
              <a:rPr lang="en-GB" b="1" dirty="0">
                <a:hlinkClick r:id="rId2"/>
              </a:rPr>
              <a:t>Enterprise resource planning success: An exploratory study of the financial executive perspective</a:t>
            </a:r>
            <a:r>
              <a:rPr lang="en-GB" dirty="0"/>
              <a:t>, Author(s):Alan R. </a:t>
            </a:r>
            <a:r>
              <a:rPr lang="en-GB" dirty="0" err="1"/>
              <a:t>Peslak</a:t>
            </a:r>
            <a:r>
              <a:rPr lang="en-GB" dirty="0"/>
              <a:t>, Industrial Management &amp; Data Systems; Volume: 106   Issue: 9; 2006 Research paper [Emerald]</a:t>
            </a:r>
          </a:p>
          <a:p>
            <a:endParaRPr lang="en-IE"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59832" y="1196752"/>
            <a:ext cx="592455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ounded Rectangle 5"/>
          <p:cNvSpPr/>
          <p:nvPr/>
        </p:nvSpPr>
        <p:spPr>
          <a:xfrm>
            <a:off x="323528" y="260648"/>
            <a:ext cx="11521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112517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Types of Review</a:t>
            </a:r>
          </a:p>
        </p:txBody>
      </p:sp>
      <p:sp>
        <p:nvSpPr>
          <p:cNvPr id="3" name="Content Placeholder 2"/>
          <p:cNvSpPr>
            <a:spLocks noGrp="1"/>
          </p:cNvSpPr>
          <p:nvPr>
            <p:ph idx="1"/>
          </p:nvPr>
        </p:nvSpPr>
        <p:spPr>
          <a:xfrm>
            <a:off x="457200" y="3356992"/>
            <a:ext cx="8229600" cy="2769171"/>
          </a:xfrm>
        </p:spPr>
        <p:txBody>
          <a:bodyPr>
            <a:normAutofit fontScale="92500" lnSpcReduction="20000"/>
          </a:bodyPr>
          <a:lstStyle/>
          <a:p>
            <a:r>
              <a:rPr lang="en-GB" dirty="0"/>
              <a:t>Concerned with individual’s own accounts of their attitudes, motivations and behaviour</a:t>
            </a:r>
            <a:br>
              <a:rPr lang="en-GB" dirty="0"/>
            </a:br>
            <a:endParaRPr lang="en-GB" dirty="0"/>
          </a:p>
          <a:p>
            <a:r>
              <a:rPr lang="en-GB" dirty="0"/>
              <a:t>Offers richly descriptive reports of individual’s perceptions, attitudes, beliefs, views and feelings, the meanings and interpretations given to events and things, as well as their behaviour</a:t>
            </a:r>
          </a:p>
          <a:p>
            <a:endParaRPr lang="en-IE" dirty="0"/>
          </a:p>
        </p:txBody>
      </p:sp>
      <p:sp>
        <p:nvSpPr>
          <p:cNvPr id="5" name="Rectangle 2"/>
          <p:cNvSpPr txBox="1">
            <a:spLocks noChangeArrowheads="1"/>
          </p:cNvSpPr>
          <p:nvPr/>
        </p:nvSpPr>
        <p:spPr>
          <a:xfrm>
            <a:off x="323528" y="1772816"/>
            <a:ext cx="8229600" cy="1143000"/>
          </a:xfrm>
          <a:prstGeom prst="rect">
            <a:avLst/>
          </a:prstGeom>
          <a:ln w="12700">
            <a:solidFill>
              <a:schemeClr val="tx1"/>
            </a:solidFill>
          </a:ln>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Qualitative Research</a:t>
            </a:r>
          </a:p>
        </p:txBody>
      </p:sp>
      <p:sp>
        <p:nvSpPr>
          <p:cNvPr id="6" name="Rounded Rectangle 5"/>
          <p:cNvSpPr/>
          <p:nvPr/>
        </p:nvSpPr>
        <p:spPr>
          <a:xfrm>
            <a:off x="323528" y="260648"/>
            <a:ext cx="1152128" cy="93610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1313540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Qualitative Research</a:t>
            </a:r>
          </a:p>
        </p:txBody>
      </p:sp>
      <p:sp>
        <p:nvSpPr>
          <p:cNvPr id="3" name="Content Placeholder 2"/>
          <p:cNvSpPr>
            <a:spLocks noGrp="1"/>
          </p:cNvSpPr>
          <p:nvPr>
            <p:ph idx="1"/>
          </p:nvPr>
        </p:nvSpPr>
        <p:spPr/>
        <p:txBody>
          <a:bodyPr/>
          <a:lstStyle/>
          <a:p>
            <a:r>
              <a:rPr lang="en-GB" dirty="0"/>
              <a:t>Depth interview</a:t>
            </a:r>
          </a:p>
          <a:p>
            <a:pPr lvl="1"/>
            <a:r>
              <a:rPr lang="en-GB" dirty="0"/>
              <a:t>Unstructured, guide but no questionnaire, up to 5 hours, extended, repeated, freedom to explore tangential issues</a:t>
            </a:r>
          </a:p>
          <a:p>
            <a:r>
              <a:rPr lang="en-GB" dirty="0"/>
              <a:t>Focus groups</a:t>
            </a:r>
          </a:p>
          <a:p>
            <a:pPr lvl="1"/>
            <a:r>
              <a:rPr lang="en-GB" dirty="0"/>
              <a:t>Group discussion, 4-12, 8 optimal, 1-2 hours under guidance of a moderator, group perspective, capture reactions to divergent views </a:t>
            </a:r>
          </a:p>
          <a:p>
            <a:endParaRPr lang="en-GB" dirty="0"/>
          </a:p>
          <a:p>
            <a:endParaRPr lang="en-IE" dirty="0"/>
          </a:p>
        </p:txBody>
      </p:sp>
      <p:sp>
        <p:nvSpPr>
          <p:cNvPr id="5" name="Rounded Rectangle 4"/>
          <p:cNvSpPr/>
          <p:nvPr/>
        </p:nvSpPr>
        <p:spPr>
          <a:xfrm>
            <a:off x="323528" y="260648"/>
            <a:ext cx="1152128" cy="93610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2886451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Why use Qualitative</a:t>
            </a:r>
          </a:p>
        </p:txBody>
      </p:sp>
      <p:sp>
        <p:nvSpPr>
          <p:cNvPr id="3" name="Content Placeholder 2"/>
          <p:cNvSpPr>
            <a:spLocks noGrp="1"/>
          </p:cNvSpPr>
          <p:nvPr>
            <p:ph idx="1"/>
          </p:nvPr>
        </p:nvSpPr>
        <p:spPr/>
        <p:txBody>
          <a:bodyPr>
            <a:normAutofit lnSpcReduction="10000"/>
          </a:bodyPr>
          <a:lstStyle/>
          <a:p>
            <a:r>
              <a:rPr lang="en-GB" dirty="0"/>
              <a:t>Validity of data obtained – individuals interviewed in sufficient detail for results to be true and believable (problem: representation)</a:t>
            </a:r>
          </a:p>
          <a:p>
            <a:r>
              <a:rPr lang="en-GB" dirty="0"/>
              <a:t>Is valuable for identifying patterns of associations between factors on the ground, as compared with abstract </a:t>
            </a:r>
          </a:p>
          <a:p>
            <a:r>
              <a:rPr lang="en-GB" dirty="0"/>
              <a:t>If surveys offer the ‘bird’s eye’ view, qualitative research offers the ‘worms eye’ view Holistic perspective</a:t>
            </a:r>
          </a:p>
          <a:p>
            <a:endParaRPr lang="en-IE" dirty="0"/>
          </a:p>
        </p:txBody>
      </p:sp>
      <p:sp>
        <p:nvSpPr>
          <p:cNvPr id="5" name="Rounded Rectangle 4"/>
          <p:cNvSpPr/>
          <p:nvPr/>
        </p:nvSpPr>
        <p:spPr>
          <a:xfrm>
            <a:off x="323528" y="260648"/>
            <a:ext cx="1152128" cy="93610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3257514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274638"/>
            <a:ext cx="7067128" cy="1143000"/>
          </a:xfrm>
        </p:spPr>
        <p:txBody>
          <a:bodyPr>
            <a:normAutofit fontScale="90000"/>
          </a:bodyPr>
          <a:lstStyle/>
          <a:p>
            <a:r>
              <a:rPr lang="en-IE" dirty="0"/>
              <a:t>Qualitative Research - Application</a:t>
            </a:r>
          </a:p>
        </p:txBody>
      </p:sp>
      <p:sp>
        <p:nvSpPr>
          <p:cNvPr id="3" name="Content Placeholder 2"/>
          <p:cNvSpPr>
            <a:spLocks noGrp="1"/>
          </p:cNvSpPr>
          <p:nvPr>
            <p:ph idx="1"/>
          </p:nvPr>
        </p:nvSpPr>
        <p:spPr/>
        <p:txBody>
          <a:bodyPr/>
          <a:lstStyle/>
          <a:p>
            <a:pPr>
              <a:lnSpc>
                <a:spcPct val="90000"/>
              </a:lnSpc>
            </a:pPr>
            <a:r>
              <a:rPr lang="en-GB" dirty="0"/>
              <a:t>Exploratory work, before a larger study</a:t>
            </a:r>
          </a:p>
          <a:p>
            <a:pPr>
              <a:lnSpc>
                <a:spcPct val="90000"/>
              </a:lnSpc>
            </a:pPr>
            <a:r>
              <a:rPr lang="en-GB" dirty="0"/>
              <a:t>First step in design of structured interviews</a:t>
            </a:r>
          </a:p>
          <a:p>
            <a:pPr>
              <a:lnSpc>
                <a:spcPct val="90000"/>
              </a:lnSpc>
            </a:pPr>
            <a:r>
              <a:rPr lang="en-GB" dirty="0"/>
              <a:t>Theory development</a:t>
            </a:r>
          </a:p>
          <a:p>
            <a:pPr>
              <a:lnSpc>
                <a:spcPct val="90000"/>
              </a:lnSpc>
            </a:pPr>
            <a:r>
              <a:rPr lang="en-GB" dirty="0"/>
              <a:t>Causal processes</a:t>
            </a:r>
          </a:p>
          <a:p>
            <a:pPr>
              <a:lnSpc>
                <a:spcPct val="90000"/>
              </a:lnSpc>
            </a:pPr>
            <a:r>
              <a:rPr lang="en-GB" dirty="0"/>
              <a:t>Disciplines with emphasis on description and explanation (e.g. psychology, sociology) rather than prediction</a:t>
            </a:r>
          </a:p>
          <a:p>
            <a:pPr>
              <a:lnSpc>
                <a:spcPct val="90000"/>
              </a:lnSpc>
            </a:pPr>
            <a:r>
              <a:rPr lang="en-GB" dirty="0"/>
              <a:t>Policy research and evaluation research</a:t>
            </a:r>
          </a:p>
          <a:p>
            <a:endParaRPr lang="en-IE" dirty="0"/>
          </a:p>
        </p:txBody>
      </p:sp>
      <p:sp>
        <p:nvSpPr>
          <p:cNvPr id="5" name="Rounded Rectangle 4"/>
          <p:cNvSpPr/>
          <p:nvPr/>
        </p:nvSpPr>
        <p:spPr>
          <a:xfrm>
            <a:off x="323528" y="260648"/>
            <a:ext cx="1152128" cy="93610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1184646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Practical Considerations</a:t>
            </a:r>
          </a:p>
        </p:txBody>
      </p:sp>
      <p:sp>
        <p:nvSpPr>
          <p:cNvPr id="3" name="Content Placeholder 2"/>
          <p:cNvSpPr>
            <a:spLocks noGrp="1"/>
          </p:cNvSpPr>
          <p:nvPr>
            <p:ph idx="1"/>
          </p:nvPr>
        </p:nvSpPr>
        <p:spPr/>
        <p:txBody>
          <a:bodyPr>
            <a:normAutofit fontScale="92500" lnSpcReduction="10000"/>
          </a:bodyPr>
          <a:lstStyle/>
          <a:p>
            <a:pPr>
              <a:lnSpc>
                <a:spcPct val="90000"/>
              </a:lnSpc>
            </a:pPr>
            <a:r>
              <a:rPr lang="en-GB" dirty="0"/>
              <a:t>Skilled interviewing</a:t>
            </a:r>
          </a:p>
          <a:p>
            <a:pPr>
              <a:lnSpc>
                <a:spcPct val="90000"/>
              </a:lnSpc>
            </a:pPr>
            <a:r>
              <a:rPr lang="en-GB" dirty="0"/>
              <a:t>Methodological literature to draw on</a:t>
            </a:r>
          </a:p>
          <a:p>
            <a:pPr>
              <a:lnSpc>
                <a:spcPct val="90000"/>
              </a:lnSpc>
            </a:pPr>
            <a:r>
              <a:rPr lang="en-GB" dirty="0"/>
              <a:t>Focus groups, moderator skills</a:t>
            </a:r>
          </a:p>
          <a:p>
            <a:pPr>
              <a:lnSpc>
                <a:spcPct val="90000"/>
              </a:lnSpc>
            </a:pPr>
            <a:r>
              <a:rPr lang="en-GB" dirty="0"/>
              <a:t>Travel</a:t>
            </a:r>
          </a:p>
          <a:p>
            <a:pPr>
              <a:lnSpc>
                <a:spcPct val="90000"/>
              </a:lnSpc>
            </a:pPr>
            <a:r>
              <a:rPr lang="en-GB" dirty="0"/>
              <a:t>Focus group types e.g. nominal group technique, Delphi technique, brainstorming, </a:t>
            </a:r>
            <a:r>
              <a:rPr lang="en-GB" dirty="0" err="1"/>
              <a:t>synectics</a:t>
            </a:r>
            <a:r>
              <a:rPr lang="en-GB" dirty="0"/>
              <a:t> and leaderless discussion group</a:t>
            </a:r>
          </a:p>
          <a:p>
            <a:pPr>
              <a:lnSpc>
                <a:spcPct val="90000"/>
              </a:lnSpc>
            </a:pPr>
            <a:r>
              <a:rPr lang="en-GB" dirty="0"/>
              <a:t>Special contexts e.g. social, community development, health care, evaluation studies</a:t>
            </a:r>
          </a:p>
          <a:p>
            <a:pPr>
              <a:lnSpc>
                <a:spcPct val="90000"/>
              </a:lnSpc>
            </a:pPr>
            <a:r>
              <a:rPr lang="en-GB" dirty="0"/>
              <a:t>Benefits from good writing and presentation skills</a:t>
            </a:r>
          </a:p>
          <a:p>
            <a:endParaRPr lang="en-IE" dirty="0"/>
          </a:p>
        </p:txBody>
      </p:sp>
      <p:sp>
        <p:nvSpPr>
          <p:cNvPr id="5" name="Rounded Rectangle 4"/>
          <p:cNvSpPr/>
          <p:nvPr/>
        </p:nvSpPr>
        <p:spPr>
          <a:xfrm>
            <a:off x="323528" y="260648"/>
            <a:ext cx="1152128" cy="93610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2660709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Examples</a:t>
            </a:r>
          </a:p>
        </p:txBody>
      </p:sp>
      <p:sp>
        <p:nvSpPr>
          <p:cNvPr id="5" name="Rectangle 4"/>
          <p:cNvSpPr/>
          <p:nvPr/>
        </p:nvSpPr>
        <p:spPr>
          <a:xfrm>
            <a:off x="1115616" y="1762390"/>
            <a:ext cx="6912768" cy="4081117"/>
          </a:xfrm>
          <a:prstGeom prst="rect">
            <a:avLst/>
          </a:prstGeom>
        </p:spPr>
        <p:txBody>
          <a:bodyPr wrap="square">
            <a:spAutoFit/>
          </a:bodyPr>
          <a:lstStyle/>
          <a:p>
            <a:pPr>
              <a:lnSpc>
                <a:spcPct val="90000"/>
              </a:lnSpc>
            </a:pPr>
            <a:r>
              <a:rPr lang="en-GB" sz="2400" dirty="0">
                <a:hlinkClick r:id="rId2"/>
              </a:rPr>
              <a:t>Rethinking Customer Solutions: From Product Bundles to Relational Processes</a:t>
            </a:r>
            <a:r>
              <a:rPr lang="en-GB" sz="2400" dirty="0"/>
              <a:t>. By: </a:t>
            </a:r>
            <a:r>
              <a:rPr lang="en-GB" sz="2400" dirty="0" err="1"/>
              <a:t>Tuli</a:t>
            </a:r>
            <a:r>
              <a:rPr lang="en-GB" sz="2400" dirty="0"/>
              <a:t>, Kapil R; </a:t>
            </a:r>
            <a:r>
              <a:rPr lang="en-GB" sz="2400" dirty="0" err="1"/>
              <a:t>Kohli</a:t>
            </a:r>
            <a:r>
              <a:rPr lang="en-GB" sz="2400" dirty="0"/>
              <a:t>, Ajay K; </a:t>
            </a:r>
            <a:r>
              <a:rPr lang="en-GB" sz="2400" dirty="0" err="1"/>
              <a:t>Bharadwaj</a:t>
            </a:r>
            <a:r>
              <a:rPr lang="en-GB" sz="2400" dirty="0"/>
              <a:t>, </a:t>
            </a:r>
            <a:r>
              <a:rPr lang="en-GB" sz="2400" dirty="0" err="1"/>
              <a:t>Sundar</a:t>
            </a:r>
            <a:r>
              <a:rPr lang="en-GB" sz="2400" dirty="0"/>
              <a:t> G. Journal of Marketing, Jul2007, Vol. 71 Issue 3, p1-17, 17p [BSP]</a:t>
            </a:r>
            <a:endParaRPr lang="en-US" sz="2400" dirty="0"/>
          </a:p>
          <a:p>
            <a:pPr>
              <a:lnSpc>
                <a:spcPct val="90000"/>
              </a:lnSpc>
            </a:pPr>
            <a:endParaRPr lang="en-US" sz="2400" dirty="0">
              <a:hlinkClick r:id="rId3"/>
            </a:endParaRPr>
          </a:p>
          <a:p>
            <a:pPr>
              <a:lnSpc>
                <a:spcPct val="90000"/>
              </a:lnSpc>
            </a:pPr>
            <a:endParaRPr lang="en-US" sz="2400" dirty="0">
              <a:hlinkClick r:id="rId3"/>
            </a:endParaRPr>
          </a:p>
          <a:p>
            <a:pPr>
              <a:lnSpc>
                <a:spcPct val="90000"/>
              </a:lnSpc>
            </a:pPr>
            <a:r>
              <a:rPr lang="en-US" sz="2400" dirty="0">
                <a:hlinkClick r:id="rId3"/>
              </a:rPr>
              <a:t>Internationalization Motives and Facilitating Factors: Qualitative Evidence from Smaller Specialist Retailers. </a:t>
            </a:r>
            <a:r>
              <a:rPr lang="en-US" sz="2400" dirty="0"/>
              <a:t>By: Hutchinson, </a:t>
            </a:r>
            <a:r>
              <a:rPr lang="en-US" sz="2400" dirty="0" err="1"/>
              <a:t>Karise</a:t>
            </a:r>
            <a:r>
              <a:rPr lang="en-US" sz="2400" dirty="0"/>
              <a:t>; Alexander, Nicholas; Quinn, Barry; Doherty, Anne Marie. Journal of International Marketing, 2007, Vol. 15 Issue 3, p96-122, 27p [BSP]</a:t>
            </a:r>
            <a:br>
              <a:rPr lang="en-US" sz="2400" dirty="0"/>
            </a:br>
            <a:endParaRPr lang="en-US" sz="2400" dirty="0"/>
          </a:p>
        </p:txBody>
      </p:sp>
      <p:sp>
        <p:nvSpPr>
          <p:cNvPr id="6" name="Rounded Rectangle 5"/>
          <p:cNvSpPr/>
          <p:nvPr/>
        </p:nvSpPr>
        <p:spPr>
          <a:xfrm>
            <a:off x="323528" y="260648"/>
            <a:ext cx="1152128" cy="93610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1377081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nSpc>
                <a:spcPct val="90000"/>
              </a:lnSpc>
              <a:defRPr/>
            </a:pPr>
            <a:r>
              <a:rPr lang="en-GB" sz="2400" dirty="0"/>
              <a:t>Flexible design</a:t>
            </a:r>
          </a:p>
          <a:p>
            <a:pPr lvl="1">
              <a:lnSpc>
                <a:spcPct val="90000"/>
              </a:lnSpc>
              <a:defRPr/>
            </a:pPr>
            <a:r>
              <a:rPr lang="en-GB" sz="2000" dirty="0"/>
              <a:t>Experimental research in a natural setting vs descriptive accounts on one/more cases and in between: exploratory, testing hunches, hypotheses</a:t>
            </a:r>
          </a:p>
          <a:p>
            <a:pPr>
              <a:lnSpc>
                <a:spcPct val="90000"/>
              </a:lnSpc>
              <a:defRPr/>
            </a:pPr>
            <a:r>
              <a:rPr lang="en-GB" sz="2400" dirty="0"/>
              <a:t>Social equivalent of spotlight or the microscope</a:t>
            </a:r>
          </a:p>
          <a:p>
            <a:pPr lvl="1">
              <a:lnSpc>
                <a:spcPct val="90000"/>
              </a:lnSpc>
              <a:defRPr/>
            </a:pPr>
            <a:r>
              <a:rPr lang="en-GB" sz="2000" dirty="0"/>
              <a:t>Value depends on how well the study is focused</a:t>
            </a:r>
          </a:p>
          <a:p>
            <a:pPr>
              <a:lnSpc>
                <a:spcPct val="90000"/>
              </a:lnSpc>
              <a:defRPr/>
            </a:pPr>
            <a:r>
              <a:rPr lang="en-GB" sz="2400" dirty="0"/>
              <a:t>A rich detailed ‘portrait’ of a particular social phenomena </a:t>
            </a:r>
          </a:p>
          <a:p>
            <a:pPr>
              <a:lnSpc>
                <a:spcPct val="90000"/>
              </a:lnSpc>
              <a:defRPr/>
            </a:pPr>
            <a:r>
              <a:rPr lang="en-GB" sz="2400" dirty="0"/>
              <a:t>Types: descriptive, selective, experimental isolation, critical case, illustrative, deviant cases, single, multiple, survey follow up, exploratory</a:t>
            </a:r>
          </a:p>
          <a:p>
            <a:pPr>
              <a:lnSpc>
                <a:spcPct val="90000"/>
              </a:lnSpc>
              <a:defRPr/>
            </a:pPr>
            <a:r>
              <a:rPr lang="en-GB" sz="2400" dirty="0"/>
              <a:t>Weakness – results can be shaped by researcher’s interests and perspective</a:t>
            </a:r>
          </a:p>
          <a:p>
            <a:endParaRPr lang="en-IE" dirty="0"/>
          </a:p>
        </p:txBody>
      </p:sp>
      <p:sp>
        <p:nvSpPr>
          <p:cNvPr id="7" name="Title 6"/>
          <p:cNvSpPr>
            <a:spLocks noGrp="1"/>
          </p:cNvSpPr>
          <p:nvPr>
            <p:ph type="title"/>
          </p:nvPr>
        </p:nvSpPr>
        <p:spPr>
          <a:xfrm>
            <a:off x="1691680" y="274638"/>
            <a:ext cx="6995120" cy="1143000"/>
          </a:xfrm>
          <a:ln w="12700">
            <a:solidFill>
              <a:schemeClr val="tx1"/>
            </a:solidFill>
          </a:ln>
        </p:spPr>
        <p:txBody>
          <a:bodyPr>
            <a:normAutofit fontScale="90000"/>
          </a:bodyPr>
          <a:lstStyle/>
          <a:p>
            <a:r>
              <a:rPr lang="en-IE" dirty="0"/>
              <a:t>Types of Review – Case Studies</a:t>
            </a:r>
          </a:p>
        </p:txBody>
      </p:sp>
      <p:sp>
        <p:nvSpPr>
          <p:cNvPr id="8" name="Rounded Rectangle 7"/>
          <p:cNvSpPr/>
          <p:nvPr/>
        </p:nvSpPr>
        <p:spPr>
          <a:xfrm>
            <a:off x="323528" y="260648"/>
            <a:ext cx="1152128" cy="936104"/>
          </a:xfrm>
          <a:prstGeom prst="round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804146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2413" y="1052736"/>
            <a:ext cx="7414602" cy="47266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ounded Rectangle 5"/>
          <p:cNvSpPr/>
          <p:nvPr/>
        </p:nvSpPr>
        <p:spPr>
          <a:xfrm>
            <a:off x="323528" y="260648"/>
            <a:ext cx="1152128" cy="936104"/>
          </a:xfrm>
          <a:prstGeom prst="round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2010250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Practical Considerations</a:t>
            </a:r>
          </a:p>
        </p:txBody>
      </p:sp>
      <p:sp>
        <p:nvSpPr>
          <p:cNvPr id="3" name="Content Placeholder 2"/>
          <p:cNvSpPr>
            <a:spLocks noGrp="1"/>
          </p:cNvSpPr>
          <p:nvPr>
            <p:ph idx="1"/>
          </p:nvPr>
        </p:nvSpPr>
        <p:spPr/>
        <p:txBody>
          <a:bodyPr/>
          <a:lstStyle/>
          <a:p>
            <a:pPr>
              <a:lnSpc>
                <a:spcPct val="90000"/>
              </a:lnSpc>
              <a:defRPr/>
            </a:pPr>
            <a:r>
              <a:rPr lang="en-GB" dirty="0"/>
              <a:t>Design diversity – small project for a single researcher over 3-4 months on a self-funded basis vs a team over sometimes 15 years, number of cases 1 to 100s!</a:t>
            </a:r>
          </a:p>
          <a:p>
            <a:pPr>
              <a:lnSpc>
                <a:spcPct val="90000"/>
              </a:lnSpc>
              <a:defRPr/>
            </a:pPr>
            <a:r>
              <a:rPr lang="en-GB" dirty="0"/>
              <a:t>Demand wide skills: interviewing, document analysis, observation, report writing</a:t>
            </a:r>
          </a:p>
          <a:p>
            <a:pPr>
              <a:lnSpc>
                <a:spcPct val="90000"/>
              </a:lnSpc>
              <a:defRPr/>
            </a:pPr>
            <a:r>
              <a:rPr lang="en-GB" dirty="0"/>
              <a:t>Analysis and presentation of data from numerous sources</a:t>
            </a:r>
          </a:p>
          <a:p>
            <a:pPr>
              <a:lnSpc>
                <a:spcPct val="90000"/>
              </a:lnSpc>
              <a:defRPr/>
            </a:pPr>
            <a:r>
              <a:rPr lang="en-GB" dirty="0"/>
              <a:t>Ethical issues</a:t>
            </a:r>
          </a:p>
          <a:p>
            <a:endParaRPr lang="en-IE" dirty="0"/>
          </a:p>
        </p:txBody>
      </p:sp>
      <p:sp>
        <p:nvSpPr>
          <p:cNvPr id="5" name="Rounded Rectangle 4"/>
          <p:cNvSpPr/>
          <p:nvPr/>
        </p:nvSpPr>
        <p:spPr>
          <a:xfrm>
            <a:off x="323528" y="260648"/>
            <a:ext cx="1152128" cy="936104"/>
          </a:xfrm>
          <a:prstGeom prst="round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34422330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Example</a:t>
            </a:r>
          </a:p>
        </p:txBody>
      </p:sp>
      <p:sp>
        <p:nvSpPr>
          <p:cNvPr id="3" name="Content Placeholder 2"/>
          <p:cNvSpPr>
            <a:spLocks noGrp="1"/>
          </p:cNvSpPr>
          <p:nvPr>
            <p:ph idx="1"/>
          </p:nvPr>
        </p:nvSpPr>
        <p:spPr/>
        <p:txBody>
          <a:bodyPr/>
          <a:lstStyle/>
          <a:p>
            <a:r>
              <a:rPr lang="en-GB" dirty="0"/>
              <a:t>[SINGLE] </a:t>
            </a:r>
            <a:r>
              <a:rPr lang="en-GB" b="1" dirty="0"/>
              <a:t>Dissent, Protest and Transformative Action: An Exploratory Study of Staff Reactions to Electronic Monitoring and Control of E-mail Systems in One Company Based in Ireland</a:t>
            </a:r>
            <a:r>
              <a:rPr lang="en-GB" dirty="0"/>
              <a:t>, </a:t>
            </a:r>
            <a:r>
              <a:rPr lang="en-GB" i="1" dirty="0">
                <a:hlinkClick r:id="rId2"/>
              </a:rPr>
              <a:t>Aidan Duane</a:t>
            </a:r>
            <a:r>
              <a:rPr lang="en-GB" dirty="0">
                <a:hlinkClick r:id="rId2"/>
              </a:rPr>
              <a:t>, </a:t>
            </a:r>
            <a:r>
              <a:rPr lang="en-GB" i="1" dirty="0">
                <a:hlinkClick r:id="rId2"/>
              </a:rPr>
              <a:t>Patrick Finnegan</a:t>
            </a:r>
            <a:r>
              <a:rPr lang="en-GB" dirty="0">
                <a:hlinkClick r:id="rId2"/>
              </a:rPr>
              <a:t>. Information Resources Management Journal Hershey</a:t>
            </a:r>
            <a:r>
              <a:rPr lang="en-GB" dirty="0"/>
              <a:t>: Jan-Mar 2007. Vol. 20, </a:t>
            </a:r>
            <a:r>
              <a:rPr lang="en-GB" dirty="0" err="1"/>
              <a:t>Iss</a:t>
            </a:r>
            <a:r>
              <a:rPr lang="en-GB" dirty="0"/>
              <a:t>. 1; pg. 1, 11 </a:t>
            </a:r>
            <a:r>
              <a:rPr lang="en-GB" dirty="0" err="1"/>
              <a:t>pgs</a:t>
            </a:r>
            <a:r>
              <a:rPr lang="en-GB" dirty="0"/>
              <a:t> [ABI Inform]</a:t>
            </a:r>
          </a:p>
          <a:p>
            <a:endParaRPr lang="en-IE" dirty="0"/>
          </a:p>
        </p:txBody>
      </p:sp>
      <p:sp>
        <p:nvSpPr>
          <p:cNvPr id="5" name="Rounded Rectangle 4"/>
          <p:cNvSpPr/>
          <p:nvPr/>
        </p:nvSpPr>
        <p:spPr>
          <a:xfrm>
            <a:off x="323528" y="260648"/>
            <a:ext cx="1152128" cy="936104"/>
          </a:xfrm>
          <a:prstGeom prst="round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4141107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74638"/>
            <a:ext cx="6923112" cy="1143000"/>
          </a:xfrm>
          <a:ln w="12700">
            <a:solidFill>
              <a:schemeClr val="tx1"/>
            </a:solidFill>
          </a:ln>
        </p:spPr>
        <p:txBody>
          <a:bodyPr>
            <a:normAutofit fontScale="90000"/>
          </a:bodyPr>
          <a:lstStyle/>
          <a:p>
            <a:r>
              <a:rPr lang="en-IE" dirty="0"/>
              <a:t>Types of Review – Ad Hoc Surveys</a:t>
            </a:r>
          </a:p>
        </p:txBody>
      </p:sp>
      <p:sp>
        <p:nvSpPr>
          <p:cNvPr id="3" name="Content Placeholder 2"/>
          <p:cNvSpPr>
            <a:spLocks noGrp="1"/>
          </p:cNvSpPr>
          <p:nvPr>
            <p:ph idx="1"/>
          </p:nvPr>
        </p:nvSpPr>
        <p:spPr/>
        <p:txBody>
          <a:bodyPr>
            <a:normAutofit fontScale="85000" lnSpcReduction="10000"/>
          </a:bodyPr>
          <a:lstStyle/>
          <a:p>
            <a:pPr>
              <a:lnSpc>
                <a:spcPct val="90000"/>
              </a:lnSpc>
            </a:pPr>
            <a:r>
              <a:rPr lang="en-GB" dirty="0"/>
              <a:t>Sampling theory and techniques in early 20</a:t>
            </a:r>
            <a:r>
              <a:rPr lang="en-GB" baseline="30000" dirty="0"/>
              <a:t>th</a:t>
            </a:r>
            <a:r>
              <a:rPr lang="en-GB" dirty="0"/>
              <a:t> century – one of most widely used method</a:t>
            </a:r>
          </a:p>
          <a:p>
            <a:pPr>
              <a:lnSpc>
                <a:spcPct val="90000"/>
              </a:lnSpc>
            </a:pPr>
            <a:r>
              <a:rPr lang="en-GB" dirty="0"/>
              <a:t>Multi-purpose, representative of population, less costly, allows associations between factors to be mapped and measured, develop and test explanations, SPSS, transparency, standardised language, easily repeatable, results can be re-analysed</a:t>
            </a:r>
          </a:p>
          <a:p>
            <a:pPr>
              <a:lnSpc>
                <a:spcPct val="90000"/>
              </a:lnSpc>
            </a:pPr>
            <a:r>
              <a:rPr lang="en-GB" dirty="0"/>
              <a:t>Less depth and quality of information vs depth interview but standardised measurement enhances comparability</a:t>
            </a:r>
          </a:p>
          <a:p>
            <a:pPr>
              <a:lnSpc>
                <a:spcPct val="90000"/>
              </a:lnSpc>
            </a:pPr>
            <a:r>
              <a:rPr lang="en-GB" dirty="0"/>
              <a:t>Unit of analysis – individuals, roles and relationships, organisations, cross-national comparative</a:t>
            </a:r>
          </a:p>
          <a:p>
            <a:endParaRPr lang="en-IE" dirty="0"/>
          </a:p>
        </p:txBody>
      </p:sp>
      <p:sp>
        <p:nvSpPr>
          <p:cNvPr id="5" name="Rounded Rectangle 4"/>
          <p:cNvSpPr/>
          <p:nvPr/>
        </p:nvSpPr>
        <p:spPr>
          <a:xfrm>
            <a:off x="323528" y="260648"/>
            <a:ext cx="1152128" cy="936104"/>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33962470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Practical Considerations</a:t>
            </a:r>
          </a:p>
        </p:txBody>
      </p:sp>
      <p:sp>
        <p:nvSpPr>
          <p:cNvPr id="3" name="Content Placeholder 2"/>
          <p:cNvSpPr>
            <a:spLocks noGrp="1"/>
          </p:cNvSpPr>
          <p:nvPr>
            <p:ph idx="1"/>
          </p:nvPr>
        </p:nvSpPr>
        <p:spPr/>
        <p:txBody>
          <a:bodyPr>
            <a:normAutofit fontScale="85000" lnSpcReduction="10000"/>
          </a:bodyPr>
          <a:lstStyle/>
          <a:p>
            <a:pPr>
              <a:lnSpc>
                <a:spcPct val="90000"/>
              </a:lnSpc>
            </a:pPr>
            <a:r>
              <a:rPr lang="en-GB" dirty="0"/>
              <a:t>Collect ‘factual’ data, Q and A structure but completing diaries 1 day – 2 weeks is a flexible extension</a:t>
            </a:r>
          </a:p>
          <a:p>
            <a:pPr>
              <a:lnSpc>
                <a:spcPct val="90000"/>
              </a:lnSpc>
            </a:pPr>
            <a:r>
              <a:rPr lang="en-GB" dirty="0"/>
              <a:t>Suitable sampling frame e.g. well defined group</a:t>
            </a:r>
          </a:p>
          <a:p>
            <a:pPr>
              <a:lnSpc>
                <a:spcPct val="90000"/>
              </a:lnSpc>
            </a:pPr>
            <a:r>
              <a:rPr lang="en-GB" dirty="0"/>
              <a:t>Personal interview surveys, telephone surveys (speed), postal surveys, e-mail surveys</a:t>
            </a:r>
          </a:p>
          <a:p>
            <a:pPr>
              <a:lnSpc>
                <a:spcPct val="90000"/>
              </a:lnSpc>
            </a:pPr>
            <a:r>
              <a:rPr lang="en-GB" dirty="0"/>
              <a:t>Surveys with a response rate below 50% are effectively worthless: more people refused to participate than did participate, so the dataset cannot be representative of the population – exploratory only?</a:t>
            </a:r>
          </a:p>
          <a:p>
            <a:pPr>
              <a:lnSpc>
                <a:spcPct val="90000"/>
              </a:lnSpc>
            </a:pPr>
            <a:r>
              <a:rPr lang="en-GB" dirty="0"/>
              <a:t>Long term response decline, vary by type and topic</a:t>
            </a:r>
          </a:p>
          <a:p>
            <a:endParaRPr lang="en-IE" dirty="0"/>
          </a:p>
        </p:txBody>
      </p:sp>
      <p:sp>
        <p:nvSpPr>
          <p:cNvPr id="5" name="Rounded Rectangle 4"/>
          <p:cNvSpPr/>
          <p:nvPr/>
        </p:nvSpPr>
        <p:spPr>
          <a:xfrm>
            <a:off x="323528" y="260648"/>
            <a:ext cx="1152128" cy="936104"/>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401006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274638"/>
            <a:ext cx="7067128" cy="1143000"/>
          </a:xfrm>
          <a:ln w="12700">
            <a:solidFill>
              <a:schemeClr val="tx1"/>
            </a:solidFill>
          </a:ln>
        </p:spPr>
        <p:txBody>
          <a:bodyPr/>
          <a:lstStyle/>
          <a:p>
            <a:r>
              <a:rPr lang="en-IE" dirty="0"/>
              <a:t>Types of Review - Surveys</a:t>
            </a:r>
          </a:p>
        </p:txBody>
      </p:sp>
      <p:sp>
        <p:nvSpPr>
          <p:cNvPr id="3" name="Content Placeholder 2"/>
          <p:cNvSpPr>
            <a:spLocks noGrp="1"/>
          </p:cNvSpPr>
          <p:nvPr>
            <p:ph idx="1"/>
          </p:nvPr>
        </p:nvSpPr>
        <p:spPr/>
        <p:txBody>
          <a:bodyPr>
            <a:normAutofit fontScale="85000" lnSpcReduction="20000"/>
          </a:bodyPr>
          <a:lstStyle/>
          <a:p>
            <a:pPr>
              <a:lnSpc>
                <a:spcPct val="90000"/>
              </a:lnSpc>
            </a:pPr>
            <a:r>
              <a:rPr lang="en-GB" dirty="0"/>
              <a:t>Repeated at periodic intervals or carried out on a continuous basis e.g. quarterly, annually, weekly, national opinion polls, </a:t>
            </a:r>
            <a:r>
              <a:rPr lang="en-GB" b="1" dirty="0"/>
              <a:t>Eurobarometer</a:t>
            </a:r>
            <a:r>
              <a:rPr lang="en-GB" dirty="0"/>
              <a:t> twice yearly in EU states, national statistical surveys, crime surveys, health surveys…</a:t>
            </a:r>
            <a:r>
              <a:rPr lang="en-GB" sz="1800" dirty="0"/>
              <a:t>(see </a:t>
            </a:r>
            <a:r>
              <a:rPr lang="en-IE" sz="1800" dirty="0">
                <a:hlinkClick r:id="rId2"/>
              </a:rPr>
              <a:t>http://ec.europa.eu/public_opinion/archives/eb_special_en.htm</a:t>
            </a:r>
            <a:r>
              <a:rPr lang="en-IE" sz="1800" dirty="0"/>
              <a:t> )</a:t>
            </a:r>
            <a:endParaRPr lang="en-GB" sz="1800" dirty="0"/>
          </a:p>
          <a:p>
            <a:pPr>
              <a:lnSpc>
                <a:spcPct val="90000"/>
              </a:lnSpc>
            </a:pPr>
            <a:r>
              <a:rPr lang="en-GB" dirty="0"/>
              <a:t>Can achieve continuous improvements in survey procedures</a:t>
            </a:r>
          </a:p>
          <a:p>
            <a:pPr>
              <a:lnSpc>
                <a:spcPct val="90000"/>
              </a:lnSpc>
            </a:pPr>
            <a:r>
              <a:rPr lang="en-GB" dirty="0"/>
              <a:t>Multi-purpose within their specified field of interest</a:t>
            </a:r>
          </a:p>
          <a:p>
            <a:pPr>
              <a:lnSpc>
                <a:spcPct val="90000"/>
              </a:lnSpc>
            </a:pPr>
            <a:r>
              <a:rPr lang="en-GB" dirty="0"/>
              <a:t>Normally use a fresh sample for each sweep (or rotating sample design) and provide information on net change over time, macro-level</a:t>
            </a:r>
          </a:p>
          <a:p>
            <a:pPr>
              <a:lnSpc>
                <a:spcPct val="90000"/>
              </a:lnSpc>
            </a:pPr>
            <a:r>
              <a:rPr lang="en-GB" dirty="0"/>
              <a:t>Reports (or summaries) generally published </a:t>
            </a:r>
          </a:p>
          <a:p>
            <a:endParaRPr lang="en-IE" dirty="0"/>
          </a:p>
        </p:txBody>
      </p:sp>
      <p:sp>
        <p:nvSpPr>
          <p:cNvPr id="5" name="Rounded Rectangle 4"/>
          <p:cNvSpPr/>
          <p:nvPr/>
        </p:nvSpPr>
        <p:spPr>
          <a:xfrm>
            <a:off x="323528" y="260648"/>
            <a:ext cx="1152128" cy="936104"/>
          </a:xfrm>
          <a:prstGeom prst="roundRect">
            <a:avLst/>
          </a:prstGeom>
          <a:solidFill>
            <a:schemeClr val="accent4">
              <a:lumMod val="40000"/>
              <a:lumOff val="6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26385945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Practical Considerations</a:t>
            </a:r>
          </a:p>
        </p:txBody>
      </p:sp>
      <p:sp>
        <p:nvSpPr>
          <p:cNvPr id="3" name="Content Placeholder 2"/>
          <p:cNvSpPr>
            <a:spLocks noGrp="1"/>
          </p:cNvSpPr>
          <p:nvPr>
            <p:ph idx="1"/>
          </p:nvPr>
        </p:nvSpPr>
        <p:spPr/>
        <p:txBody>
          <a:bodyPr>
            <a:normAutofit fontScale="85000" lnSpcReduction="20000"/>
          </a:bodyPr>
          <a:lstStyle/>
          <a:p>
            <a:pPr>
              <a:lnSpc>
                <a:spcPct val="90000"/>
              </a:lnSpc>
              <a:defRPr/>
            </a:pPr>
            <a:r>
              <a:rPr lang="en-GB" dirty="0"/>
              <a:t>Sample attrition and non-response</a:t>
            </a:r>
          </a:p>
          <a:p>
            <a:pPr>
              <a:lnSpc>
                <a:spcPct val="90000"/>
              </a:lnSpc>
              <a:defRPr/>
            </a:pPr>
            <a:r>
              <a:rPr lang="en-GB" dirty="0"/>
              <a:t>Tracing sample members for subsequent way and their inclination to drop out</a:t>
            </a:r>
          </a:p>
          <a:p>
            <a:pPr>
              <a:lnSpc>
                <a:spcPct val="90000"/>
              </a:lnSpc>
              <a:defRPr/>
            </a:pPr>
            <a:r>
              <a:rPr lang="en-GB" dirty="0"/>
              <a:t>Questions addressed at start overtaken by other study findings, less interest</a:t>
            </a:r>
          </a:p>
          <a:p>
            <a:pPr>
              <a:lnSpc>
                <a:spcPct val="90000"/>
              </a:lnSpc>
              <a:defRPr/>
            </a:pPr>
            <a:r>
              <a:rPr lang="en-GB" dirty="0"/>
              <a:t>Often poorly planned, should avoid ‘fashionable’ topics</a:t>
            </a:r>
          </a:p>
          <a:p>
            <a:pPr>
              <a:lnSpc>
                <a:spcPct val="90000"/>
              </a:lnSpc>
              <a:defRPr/>
            </a:pPr>
            <a:r>
              <a:rPr lang="en-GB" dirty="0"/>
              <a:t>Shorter duration preferable</a:t>
            </a:r>
          </a:p>
          <a:p>
            <a:pPr>
              <a:lnSpc>
                <a:spcPct val="90000"/>
              </a:lnSpc>
              <a:defRPr/>
            </a:pPr>
            <a:r>
              <a:rPr lang="en-GB" dirty="0"/>
              <a:t>Sleeper, Age, Cohort and Period effects</a:t>
            </a:r>
          </a:p>
          <a:p>
            <a:pPr>
              <a:lnSpc>
                <a:spcPct val="90000"/>
              </a:lnSpc>
              <a:defRPr/>
            </a:pPr>
            <a:r>
              <a:rPr lang="en-GB" dirty="0"/>
              <a:t>Need for more personalised relationships with study members, promote active interest</a:t>
            </a:r>
          </a:p>
          <a:p>
            <a:pPr>
              <a:lnSpc>
                <a:spcPct val="90000"/>
              </a:lnSpc>
              <a:defRPr/>
            </a:pPr>
            <a:r>
              <a:rPr lang="en-GB" dirty="0"/>
              <a:t>Difficult decisions on data collection tools, analysis complex</a:t>
            </a:r>
          </a:p>
          <a:p>
            <a:endParaRPr lang="en-IE" dirty="0"/>
          </a:p>
        </p:txBody>
      </p:sp>
      <p:sp>
        <p:nvSpPr>
          <p:cNvPr id="5" name="Rounded Rectangle 4"/>
          <p:cNvSpPr/>
          <p:nvPr/>
        </p:nvSpPr>
        <p:spPr>
          <a:xfrm>
            <a:off x="323528" y="260648"/>
            <a:ext cx="1152128" cy="936104"/>
          </a:xfrm>
          <a:prstGeom prst="roundRect">
            <a:avLst/>
          </a:prstGeom>
          <a:solidFill>
            <a:schemeClr val="accent4">
              <a:lumMod val="40000"/>
              <a:lumOff val="6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34190106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Example</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95936" y="1556792"/>
            <a:ext cx="4750761" cy="37166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755576" y="1844824"/>
            <a:ext cx="2952328" cy="3637919"/>
          </a:xfrm>
          <a:prstGeom prst="rect">
            <a:avLst/>
          </a:prstGeom>
        </p:spPr>
        <p:txBody>
          <a:bodyPr wrap="square">
            <a:spAutoFit/>
          </a:bodyPr>
          <a:lstStyle/>
          <a:p>
            <a:pPr>
              <a:lnSpc>
                <a:spcPct val="80000"/>
              </a:lnSpc>
            </a:pPr>
            <a:r>
              <a:rPr lang="en-IE" sz="2400" dirty="0"/>
              <a:t>IMF World Economic Outlook (Biannual)</a:t>
            </a:r>
            <a:br>
              <a:rPr lang="en-IE" sz="2400" dirty="0"/>
            </a:br>
            <a:r>
              <a:rPr lang="en-IE" sz="2400" dirty="0">
                <a:hlinkClick r:id="rId3"/>
              </a:rPr>
              <a:t> http://www.imf.org/external/pubs/ft/weo/2011/01/ </a:t>
            </a:r>
            <a:br>
              <a:rPr lang="en-IE" sz="2400" dirty="0"/>
            </a:br>
            <a:endParaRPr lang="en-IE" sz="2400" dirty="0"/>
          </a:p>
          <a:p>
            <a:pPr>
              <a:lnSpc>
                <a:spcPct val="80000"/>
              </a:lnSpc>
            </a:pPr>
            <a:r>
              <a:rPr lang="en-IE" sz="2400" dirty="0"/>
              <a:t>ESRI Quarterly Economic Commentary with Special Chapters</a:t>
            </a:r>
            <a:br>
              <a:rPr lang="en-IE" sz="2400" dirty="0"/>
            </a:br>
            <a:r>
              <a:rPr lang="en-IE" sz="2400" u="sng" dirty="0">
                <a:hlinkClick r:id="rId4"/>
              </a:rPr>
              <a:t>www.esri.ie</a:t>
            </a:r>
            <a:endParaRPr lang="en-IE" sz="2400" dirty="0"/>
          </a:p>
        </p:txBody>
      </p:sp>
      <p:sp>
        <p:nvSpPr>
          <p:cNvPr id="7" name="Rounded Rectangle 6"/>
          <p:cNvSpPr/>
          <p:nvPr/>
        </p:nvSpPr>
        <p:spPr>
          <a:xfrm>
            <a:off x="323528" y="260648"/>
            <a:ext cx="1152128" cy="936104"/>
          </a:xfrm>
          <a:prstGeom prst="roundRect">
            <a:avLst/>
          </a:prstGeom>
          <a:solidFill>
            <a:schemeClr val="accent4">
              <a:lumMod val="40000"/>
              <a:lumOff val="6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37711971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274638"/>
            <a:ext cx="6851104" cy="1143000"/>
          </a:xfrm>
          <a:ln w="12700">
            <a:solidFill>
              <a:schemeClr val="tx1"/>
            </a:solidFill>
          </a:ln>
        </p:spPr>
        <p:txBody>
          <a:bodyPr>
            <a:normAutofit fontScale="90000"/>
          </a:bodyPr>
          <a:lstStyle/>
          <a:p>
            <a:r>
              <a:rPr lang="en-IE" dirty="0"/>
              <a:t>Types of Review - Longitudinal Studies</a:t>
            </a:r>
          </a:p>
        </p:txBody>
      </p:sp>
      <p:sp>
        <p:nvSpPr>
          <p:cNvPr id="3" name="Content Placeholder 2"/>
          <p:cNvSpPr>
            <a:spLocks noGrp="1"/>
          </p:cNvSpPr>
          <p:nvPr>
            <p:ph idx="1"/>
          </p:nvPr>
        </p:nvSpPr>
        <p:spPr/>
        <p:txBody>
          <a:bodyPr>
            <a:normAutofit fontScale="92500" lnSpcReduction="10000"/>
          </a:bodyPr>
          <a:lstStyle/>
          <a:p>
            <a:pPr>
              <a:lnSpc>
                <a:spcPct val="90000"/>
              </a:lnSpc>
            </a:pPr>
            <a:r>
              <a:rPr lang="en-GB" dirty="0"/>
              <a:t>Social change processes, causes, consequences</a:t>
            </a:r>
          </a:p>
          <a:p>
            <a:pPr>
              <a:lnSpc>
                <a:spcPct val="90000"/>
              </a:lnSpc>
            </a:pPr>
            <a:r>
              <a:rPr lang="en-GB" dirty="0"/>
              <a:t>Prospective (single sample/</a:t>
            </a:r>
            <a:r>
              <a:rPr lang="en-GB" dirty="0" err="1"/>
              <a:t>gp</a:t>
            </a:r>
            <a:r>
              <a:rPr lang="en-GB" dirty="0"/>
              <a:t> and follow up with repeated data collections over a long period of time and retrospective longitudinal study (quasi-longitudinal, cheap and quick but more limitations)</a:t>
            </a:r>
          </a:p>
          <a:p>
            <a:pPr>
              <a:lnSpc>
                <a:spcPct val="90000"/>
              </a:lnSpc>
            </a:pPr>
            <a:r>
              <a:rPr lang="en-GB" dirty="0"/>
              <a:t>1, 2 years to 30, minimum of one follow up</a:t>
            </a:r>
          </a:p>
          <a:p>
            <a:pPr>
              <a:lnSpc>
                <a:spcPct val="90000"/>
              </a:lnSpc>
            </a:pPr>
            <a:r>
              <a:rPr lang="en-GB" dirty="0"/>
              <a:t>Small scale = case studies</a:t>
            </a:r>
          </a:p>
          <a:p>
            <a:pPr>
              <a:lnSpc>
                <a:spcPct val="90000"/>
              </a:lnSpc>
            </a:pPr>
            <a:r>
              <a:rPr lang="en-GB" dirty="0"/>
              <a:t>Ad hoc surveys = single snapshot, regular surveys = series of snapshots and longitudinal projects = motion picture</a:t>
            </a:r>
          </a:p>
          <a:p>
            <a:endParaRPr lang="en-IE" dirty="0"/>
          </a:p>
        </p:txBody>
      </p:sp>
      <p:sp>
        <p:nvSpPr>
          <p:cNvPr id="5" name="Rounded Rectangle 4"/>
          <p:cNvSpPr/>
          <p:nvPr/>
        </p:nvSpPr>
        <p:spPr>
          <a:xfrm>
            <a:off x="323528" y="260648"/>
            <a:ext cx="1152128" cy="936104"/>
          </a:xfrm>
          <a:prstGeom prst="roundRect">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14225380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Example</a:t>
            </a:r>
          </a:p>
        </p:txBody>
      </p:sp>
      <p:sp>
        <p:nvSpPr>
          <p:cNvPr id="3" name="Content Placeholder 2"/>
          <p:cNvSpPr>
            <a:spLocks noGrp="1"/>
          </p:cNvSpPr>
          <p:nvPr>
            <p:ph idx="1"/>
          </p:nvPr>
        </p:nvSpPr>
        <p:spPr/>
        <p:txBody>
          <a:bodyPr/>
          <a:lstStyle/>
          <a:p>
            <a:r>
              <a:rPr lang="en-GB" b="1" dirty="0"/>
              <a:t>Evolution of e-commerce Web sites: A conceptual framework and a longitudinal study</a:t>
            </a:r>
            <a:br>
              <a:rPr lang="en-GB" b="1" dirty="0"/>
            </a:br>
            <a:r>
              <a:rPr lang="en-GB" i="1" dirty="0"/>
              <a:t>Information &amp; Management</a:t>
            </a:r>
            <a:r>
              <a:rPr lang="en-GB" dirty="0"/>
              <a:t>, </a:t>
            </a:r>
            <a:r>
              <a:rPr lang="en-GB" i="1" dirty="0"/>
              <a:t>Volume 44, Issue 2</a:t>
            </a:r>
            <a:r>
              <a:rPr lang="en-GB" dirty="0"/>
              <a:t>, </a:t>
            </a:r>
            <a:r>
              <a:rPr lang="en-GB" i="1" dirty="0"/>
              <a:t>March 2007</a:t>
            </a:r>
            <a:r>
              <a:rPr lang="en-GB" dirty="0"/>
              <a:t>, </a:t>
            </a:r>
            <a:r>
              <a:rPr lang="en-GB" i="1" dirty="0"/>
              <a:t>Pages 154-164</a:t>
            </a:r>
            <a:br>
              <a:rPr lang="en-GB" dirty="0"/>
            </a:br>
            <a:r>
              <a:rPr lang="en-GB" dirty="0">
                <a:hlinkClick r:id="rId2"/>
              </a:rPr>
              <a:t>Sung-Chi Chu, Lawrence C. Leung, </a:t>
            </a:r>
            <a:r>
              <a:rPr lang="en-GB" dirty="0" err="1">
                <a:hlinkClick r:id="rId2"/>
              </a:rPr>
              <a:t>Yer</a:t>
            </a:r>
            <a:r>
              <a:rPr lang="en-GB" dirty="0">
                <a:hlinkClick r:id="rId2"/>
              </a:rPr>
              <a:t> Van Hui and </a:t>
            </a:r>
            <a:r>
              <a:rPr lang="en-GB" dirty="0" err="1">
                <a:hlinkClick r:id="rId2"/>
              </a:rPr>
              <a:t>Waiman</a:t>
            </a:r>
            <a:r>
              <a:rPr lang="en-GB" dirty="0">
                <a:hlinkClick r:id="rId2"/>
              </a:rPr>
              <a:t> Cheung</a:t>
            </a:r>
            <a:br>
              <a:rPr lang="en-GB" dirty="0"/>
            </a:br>
            <a:r>
              <a:rPr lang="en-GB" dirty="0"/>
              <a:t>[Science Direct]</a:t>
            </a:r>
          </a:p>
          <a:p>
            <a:endParaRPr lang="en-IE" dirty="0"/>
          </a:p>
        </p:txBody>
      </p:sp>
      <p:sp>
        <p:nvSpPr>
          <p:cNvPr id="5" name="Rounded Rectangle 4"/>
          <p:cNvSpPr/>
          <p:nvPr/>
        </p:nvSpPr>
        <p:spPr>
          <a:xfrm>
            <a:off x="323528" y="260648"/>
            <a:ext cx="1152128" cy="936104"/>
          </a:xfrm>
          <a:prstGeom prst="roundRect">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34948569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274638"/>
            <a:ext cx="7067128" cy="1143000"/>
          </a:xfrm>
          <a:ln w="12700">
            <a:solidFill>
              <a:schemeClr val="tx1"/>
            </a:solidFill>
          </a:ln>
        </p:spPr>
        <p:txBody>
          <a:bodyPr>
            <a:normAutofit fontScale="90000"/>
          </a:bodyPr>
          <a:lstStyle/>
          <a:p>
            <a:r>
              <a:rPr lang="en-IE" dirty="0"/>
              <a:t>Types of Review - Experimental Social Research</a:t>
            </a:r>
          </a:p>
        </p:txBody>
      </p:sp>
      <p:sp>
        <p:nvSpPr>
          <p:cNvPr id="3" name="Content Placeholder 2"/>
          <p:cNvSpPr>
            <a:spLocks noGrp="1"/>
          </p:cNvSpPr>
          <p:nvPr>
            <p:ph idx="1"/>
          </p:nvPr>
        </p:nvSpPr>
        <p:spPr/>
        <p:txBody>
          <a:bodyPr>
            <a:normAutofit fontScale="85000" lnSpcReduction="10000"/>
          </a:bodyPr>
          <a:lstStyle/>
          <a:p>
            <a:r>
              <a:rPr lang="en-GB" dirty="0"/>
              <a:t>Never the dominant mode in social research (excl. social psychology)</a:t>
            </a:r>
          </a:p>
          <a:p>
            <a:r>
              <a:rPr lang="en-GB" dirty="0"/>
              <a:t>Narrow focus: study causal links, impact of X on Y, direct link, magnitude, relative importance, before and after</a:t>
            </a:r>
          </a:p>
          <a:p>
            <a:r>
              <a:rPr lang="en-GB" dirty="0"/>
              <a:t>Randomisation (random allocation to experimental or control group) and controlled application of factor X </a:t>
            </a:r>
          </a:p>
          <a:p>
            <a:r>
              <a:rPr lang="en-GB" dirty="0"/>
              <a:t>Appropriate:  unidirectional causal processes, disagreement as to the very existence of a causal relationship, precise measure of the size and direction of the effect is needed</a:t>
            </a:r>
          </a:p>
        </p:txBody>
      </p:sp>
      <p:sp>
        <p:nvSpPr>
          <p:cNvPr id="5" name="Rounded Rectangle 4"/>
          <p:cNvSpPr/>
          <p:nvPr/>
        </p:nvSpPr>
        <p:spPr>
          <a:xfrm>
            <a:off x="323528" y="260648"/>
            <a:ext cx="1152128" cy="936104"/>
          </a:xfrm>
          <a:prstGeom prst="roundRect">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5119129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defRPr/>
            </a:pPr>
            <a:r>
              <a:rPr lang="en-GB" dirty="0"/>
              <a:t>Quasi-experimental designs</a:t>
            </a:r>
          </a:p>
          <a:p>
            <a:pPr>
              <a:defRPr/>
            </a:pPr>
            <a:r>
              <a:rPr lang="en-GB" dirty="0"/>
              <a:t>Artificial and real-life settings</a:t>
            </a:r>
          </a:p>
          <a:p>
            <a:pPr>
              <a:defRPr/>
            </a:pPr>
            <a:r>
              <a:rPr lang="en-GB" dirty="0"/>
              <a:t>Results consist of a simple statement – whether treatment made a difference, small or large</a:t>
            </a:r>
          </a:p>
          <a:p>
            <a:pPr>
              <a:defRPr/>
            </a:pPr>
            <a:r>
              <a:rPr lang="en-GB" dirty="0"/>
              <a:t>Do not provide explanations of results</a:t>
            </a:r>
          </a:p>
          <a:p>
            <a:pPr>
              <a:defRPr/>
            </a:pPr>
            <a:r>
              <a:rPr lang="en-GB" dirty="0"/>
              <a:t>Naturally occurring experiments </a:t>
            </a:r>
          </a:p>
          <a:p>
            <a:endParaRPr lang="en-IE" dirty="0"/>
          </a:p>
        </p:txBody>
      </p:sp>
      <p:sp>
        <p:nvSpPr>
          <p:cNvPr id="6" name="Rounded Rectangle 5"/>
          <p:cNvSpPr/>
          <p:nvPr/>
        </p:nvSpPr>
        <p:spPr>
          <a:xfrm>
            <a:off x="323528" y="260648"/>
            <a:ext cx="1152128" cy="936104"/>
          </a:xfrm>
          <a:prstGeom prst="roundRect">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34668351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Practical Considerations</a:t>
            </a:r>
          </a:p>
        </p:txBody>
      </p:sp>
      <p:sp>
        <p:nvSpPr>
          <p:cNvPr id="3" name="Content Placeholder 2"/>
          <p:cNvSpPr>
            <a:spLocks noGrp="1"/>
          </p:cNvSpPr>
          <p:nvPr>
            <p:ph idx="1"/>
          </p:nvPr>
        </p:nvSpPr>
        <p:spPr/>
        <p:txBody>
          <a:bodyPr/>
          <a:lstStyle/>
          <a:p>
            <a:r>
              <a:rPr lang="en-GB" dirty="0"/>
              <a:t>Willingness to be experiment guinea pigs, availability, volunteers not representative, only feasible for small and untypical groups?</a:t>
            </a:r>
          </a:p>
          <a:p>
            <a:r>
              <a:rPr lang="en-GB" dirty="0"/>
              <a:t>Researcher’s full control – self-fulfilling prophecy</a:t>
            </a:r>
          </a:p>
          <a:p>
            <a:r>
              <a:rPr lang="en-GB" dirty="0"/>
              <a:t>Ethics: informed consent, harmful effects</a:t>
            </a:r>
          </a:p>
          <a:p>
            <a:endParaRPr lang="en-IE" dirty="0"/>
          </a:p>
        </p:txBody>
      </p:sp>
      <p:sp>
        <p:nvSpPr>
          <p:cNvPr id="5" name="Rounded Rectangle 4"/>
          <p:cNvSpPr/>
          <p:nvPr/>
        </p:nvSpPr>
        <p:spPr>
          <a:xfrm>
            <a:off x="323528" y="260648"/>
            <a:ext cx="1152128" cy="936104"/>
          </a:xfrm>
          <a:prstGeom prst="roundRect">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15257883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74638"/>
            <a:ext cx="6923112" cy="1143000"/>
          </a:xfrm>
          <a:ln w="12700">
            <a:solidFill>
              <a:schemeClr val="tx1"/>
            </a:solidFill>
          </a:ln>
        </p:spPr>
        <p:txBody>
          <a:bodyPr>
            <a:normAutofit fontScale="90000"/>
          </a:bodyPr>
          <a:lstStyle/>
          <a:p>
            <a:r>
              <a:rPr lang="en-IE" dirty="0"/>
              <a:t>Types of Review - Experiments</a:t>
            </a:r>
          </a:p>
        </p:txBody>
      </p:sp>
      <p:sp>
        <p:nvSpPr>
          <p:cNvPr id="8" name="Rectangle 3"/>
          <p:cNvSpPr>
            <a:spLocks noGrp="1" noChangeArrowheads="1"/>
          </p:cNvSpPr>
          <p:nvPr>
            <p:ph sz="half" idx="2"/>
          </p:nvPr>
        </p:nvSpPr>
        <p:spPr/>
        <p:txBody>
          <a:bodyPr/>
          <a:lstStyle/>
          <a:p>
            <a:pPr eaLnBrk="1" hangingPunct="1">
              <a:lnSpc>
                <a:spcPct val="90000"/>
              </a:lnSpc>
            </a:pPr>
            <a:r>
              <a:rPr lang="en-GB" sz="2400" dirty="0"/>
              <a:t>Laboratory experiments</a:t>
            </a:r>
          </a:p>
          <a:p>
            <a:pPr lvl="1" eaLnBrk="1" hangingPunct="1">
              <a:lnSpc>
                <a:spcPct val="90000"/>
              </a:lnSpc>
            </a:pPr>
            <a:r>
              <a:rPr lang="en-GB" sz="2000" dirty="0"/>
              <a:t>Located ‘on site’</a:t>
            </a:r>
          </a:p>
          <a:p>
            <a:pPr lvl="1" eaLnBrk="1" hangingPunct="1">
              <a:lnSpc>
                <a:spcPct val="90000"/>
              </a:lnSpc>
            </a:pPr>
            <a:r>
              <a:rPr lang="en-GB" sz="2000" dirty="0"/>
              <a:t>Close control of variables</a:t>
            </a:r>
          </a:p>
          <a:p>
            <a:pPr lvl="1" eaLnBrk="1" hangingPunct="1">
              <a:lnSpc>
                <a:spcPct val="90000"/>
              </a:lnSpc>
            </a:pPr>
            <a:r>
              <a:rPr lang="en-GB" sz="2000" dirty="0"/>
              <a:t>Meticulous measurements</a:t>
            </a:r>
          </a:p>
          <a:p>
            <a:pPr lvl="1" eaLnBrk="1" hangingPunct="1">
              <a:lnSpc>
                <a:spcPct val="90000"/>
              </a:lnSpc>
            </a:pPr>
            <a:r>
              <a:rPr lang="en-GB" sz="2000" dirty="0"/>
              <a:t>Shorter duration</a:t>
            </a:r>
          </a:p>
          <a:p>
            <a:pPr eaLnBrk="1" hangingPunct="1">
              <a:lnSpc>
                <a:spcPct val="90000"/>
              </a:lnSpc>
            </a:pPr>
            <a:r>
              <a:rPr lang="en-GB" sz="2400" dirty="0"/>
              <a:t>Field experiments</a:t>
            </a:r>
          </a:p>
          <a:p>
            <a:pPr lvl="1" eaLnBrk="1" hangingPunct="1">
              <a:lnSpc>
                <a:spcPct val="90000"/>
              </a:lnSpc>
            </a:pPr>
            <a:r>
              <a:rPr lang="en-GB" sz="2000" dirty="0"/>
              <a:t>Located ‘in the field’</a:t>
            </a:r>
          </a:p>
          <a:p>
            <a:pPr lvl="1" eaLnBrk="1" hangingPunct="1">
              <a:lnSpc>
                <a:spcPct val="90000"/>
              </a:lnSpc>
            </a:pPr>
            <a:r>
              <a:rPr lang="en-GB" sz="2000" dirty="0"/>
              <a:t>Use available possibilities</a:t>
            </a:r>
          </a:p>
          <a:p>
            <a:pPr lvl="1" eaLnBrk="1" hangingPunct="1">
              <a:lnSpc>
                <a:spcPct val="90000"/>
              </a:lnSpc>
            </a:pPr>
            <a:r>
              <a:rPr lang="en-GB" sz="2000" dirty="0"/>
              <a:t>Structured observations</a:t>
            </a:r>
          </a:p>
          <a:p>
            <a:pPr lvl="1" eaLnBrk="1" hangingPunct="1">
              <a:lnSpc>
                <a:spcPct val="90000"/>
              </a:lnSpc>
            </a:pPr>
            <a:r>
              <a:rPr lang="en-GB" sz="2000" dirty="0"/>
              <a:t>Longer duration</a:t>
            </a:r>
          </a:p>
        </p:txBody>
      </p:sp>
      <p:sp>
        <p:nvSpPr>
          <p:cNvPr id="9" name="Rectangle 4"/>
          <p:cNvSpPr>
            <a:spLocks noGrp="1" noChangeArrowheads="1"/>
          </p:cNvSpPr>
          <p:nvPr>
            <p:ph sz="quarter" idx="4"/>
          </p:nvPr>
        </p:nvSpPr>
        <p:spPr>
          <a:xfrm>
            <a:off x="4355976" y="2204864"/>
            <a:ext cx="4041775" cy="3951288"/>
          </a:xfrm>
        </p:spPr>
        <p:txBody>
          <a:bodyPr/>
          <a:lstStyle/>
          <a:p>
            <a:pPr eaLnBrk="1" hangingPunct="1">
              <a:lnSpc>
                <a:spcPct val="90000"/>
              </a:lnSpc>
            </a:pPr>
            <a:r>
              <a:rPr lang="en-GB" sz="2400" dirty="0"/>
              <a:t>Advantages</a:t>
            </a:r>
          </a:p>
          <a:p>
            <a:pPr lvl="1" eaLnBrk="1" hangingPunct="1">
              <a:lnSpc>
                <a:spcPct val="90000"/>
              </a:lnSpc>
            </a:pPr>
            <a:r>
              <a:rPr lang="en-GB" sz="2000" dirty="0"/>
              <a:t>Repeatable</a:t>
            </a:r>
          </a:p>
          <a:p>
            <a:pPr lvl="1" eaLnBrk="1" hangingPunct="1">
              <a:lnSpc>
                <a:spcPct val="90000"/>
              </a:lnSpc>
            </a:pPr>
            <a:r>
              <a:rPr lang="en-GB" sz="2000" dirty="0"/>
              <a:t>Precision</a:t>
            </a:r>
          </a:p>
          <a:p>
            <a:pPr lvl="1" eaLnBrk="1" hangingPunct="1">
              <a:lnSpc>
                <a:spcPct val="90000"/>
              </a:lnSpc>
            </a:pPr>
            <a:r>
              <a:rPr lang="en-GB" sz="2000" dirty="0"/>
              <a:t>Convenience</a:t>
            </a:r>
          </a:p>
          <a:p>
            <a:pPr eaLnBrk="1" hangingPunct="1">
              <a:lnSpc>
                <a:spcPct val="90000"/>
              </a:lnSpc>
            </a:pPr>
            <a:r>
              <a:rPr lang="en-GB" sz="2400" dirty="0"/>
              <a:t>Disadvantages</a:t>
            </a:r>
          </a:p>
          <a:p>
            <a:pPr lvl="1" eaLnBrk="1" hangingPunct="1">
              <a:lnSpc>
                <a:spcPct val="90000"/>
              </a:lnSpc>
            </a:pPr>
            <a:r>
              <a:rPr lang="en-GB" sz="2000" dirty="0"/>
              <a:t>Deception and ethics</a:t>
            </a:r>
          </a:p>
          <a:p>
            <a:pPr lvl="1" eaLnBrk="1" hangingPunct="1">
              <a:lnSpc>
                <a:spcPct val="90000"/>
              </a:lnSpc>
            </a:pPr>
            <a:r>
              <a:rPr lang="en-GB" sz="2000" dirty="0"/>
              <a:t>Artificial settings</a:t>
            </a:r>
          </a:p>
          <a:p>
            <a:pPr lvl="1" eaLnBrk="1" hangingPunct="1">
              <a:lnSpc>
                <a:spcPct val="90000"/>
              </a:lnSpc>
            </a:pPr>
            <a:r>
              <a:rPr lang="en-GB" sz="2000" dirty="0"/>
              <a:t>Representativeness of the research subjects</a:t>
            </a:r>
          </a:p>
          <a:p>
            <a:pPr lvl="1" eaLnBrk="1" hangingPunct="1">
              <a:lnSpc>
                <a:spcPct val="90000"/>
              </a:lnSpc>
            </a:pPr>
            <a:r>
              <a:rPr lang="en-GB" sz="2000" dirty="0"/>
              <a:t>Control of the relevant variables</a:t>
            </a:r>
          </a:p>
        </p:txBody>
      </p:sp>
      <p:sp>
        <p:nvSpPr>
          <p:cNvPr id="10" name="Rounded Rectangle 9"/>
          <p:cNvSpPr/>
          <p:nvPr/>
        </p:nvSpPr>
        <p:spPr>
          <a:xfrm>
            <a:off x="323528" y="260648"/>
            <a:ext cx="1152128" cy="936104"/>
          </a:xfrm>
          <a:prstGeom prst="round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1844824"/>
            <a:ext cx="2066925" cy="1200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3469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 calcmode="lin" valueType="num">
                                      <p:cBhvr additive="base">
                                        <p:cTn id="1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xEl>
                                              <p:pRg st="5" end="5"/>
                                            </p:txEl>
                                          </p:spTgt>
                                        </p:tgtEl>
                                        <p:attrNameLst>
                                          <p:attrName>style.visibility</p:attrName>
                                        </p:attrNameLst>
                                      </p:cBhvr>
                                      <p:to>
                                        <p:strVal val="visible"/>
                                      </p:to>
                                    </p:set>
                                    <p:anim calcmode="lin" valueType="num">
                                      <p:cBhvr additive="base">
                                        <p:cTn id="29"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8">
                                            <p:txEl>
                                              <p:pRg st="6" end="6"/>
                                            </p:txEl>
                                          </p:spTgt>
                                        </p:tgtEl>
                                        <p:attrNameLst>
                                          <p:attrName>style.visibility</p:attrName>
                                        </p:attrNameLst>
                                      </p:cBhvr>
                                      <p:to>
                                        <p:strVal val="visible"/>
                                      </p:to>
                                    </p:set>
                                    <p:anim calcmode="lin" valueType="num">
                                      <p:cBhvr additive="base">
                                        <p:cTn id="33"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8">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8">
                                            <p:txEl>
                                              <p:pRg st="7" end="7"/>
                                            </p:txEl>
                                          </p:spTgt>
                                        </p:tgtEl>
                                        <p:attrNameLst>
                                          <p:attrName>style.visibility</p:attrName>
                                        </p:attrNameLst>
                                      </p:cBhvr>
                                      <p:to>
                                        <p:strVal val="visible"/>
                                      </p:to>
                                    </p:set>
                                    <p:anim calcmode="lin" valueType="num">
                                      <p:cBhvr additive="base">
                                        <p:cTn id="37"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8">
                                            <p:txEl>
                                              <p:pRg st="8" end="8"/>
                                            </p:txEl>
                                          </p:spTgt>
                                        </p:tgtEl>
                                        <p:attrNameLst>
                                          <p:attrName>style.visibility</p:attrName>
                                        </p:attrNameLst>
                                      </p:cBhvr>
                                      <p:to>
                                        <p:strVal val="visible"/>
                                      </p:to>
                                    </p:set>
                                    <p:anim calcmode="lin" valueType="num">
                                      <p:cBhvr additive="base">
                                        <p:cTn id="41"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8">
                                            <p:txEl>
                                              <p:pRg st="8" end="8"/>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8">
                                            <p:txEl>
                                              <p:pRg st="9" end="9"/>
                                            </p:txEl>
                                          </p:spTgt>
                                        </p:tgtEl>
                                        <p:attrNameLst>
                                          <p:attrName>style.visibility</p:attrName>
                                        </p:attrNameLst>
                                      </p:cBhvr>
                                      <p:to>
                                        <p:strVal val="visible"/>
                                      </p:to>
                                    </p:set>
                                    <p:anim calcmode="lin" valueType="num">
                                      <p:cBhvr additive="base">
                                        <p:cTn id="45" dur="500" fill="hold"/>
                                        <p:tgtEl>
                                          <p:spTgt spid="8">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8">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9">
                                            <p:txEl>
                                              <p:pRg st="0" end="0"/>
                                            </p:txEl>
                                          </p:spTgt>
                                        </p:tgtEl>
                                        <p:attrNameLst>
                                          <p:attrName>style.visibility</p:attrName>
                                        </p:attrNameLst>
                                      </p:cBhvr>
                                      <p:to>
                                        <p:strVal val="visible"/>
                                      </p:to>
                                    </p:set>
                                    <p:anim calcmode="lin" valueType="num">
                                      <p:cBhvr additive="base">
                                        <p:cTn id="51"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9">
                                            <p:txEl>
                                              <p:pRg st="0" end="0"/>
                                            </p:txEl>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9">
                                            <p:txEl>
                                              <p:pRg st="1" end="1"/>
                                            </p:txEl>
                                          </p:spTgt>
                                        </p:tgtEl>
                                        <p:attrNameLst>
                                          <p:attrName>style.visibility</p:attrName>
                                        </p:attrNameLst>
                                      </p:cBhvr>
                                      <p:to>
                                        <p:strVal val="visible"/>
                                      </p:to>
                                    </p:set>
                                    <p:anim calcmode="lin" valueType="num">
                                      <p:cBhvr additive="base">
                                        <p:cTn id="55"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
                                            <p:txEl>
                                              <p:pRg st="1" end="1"/>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9">
                                            <p:txEl>
                                              <p:pRg st="2" end="2"/>
                                            </p:txEl>
                                          </p:spTgt>
                                        </p:tgtEl>
                                        <p:attrNameLst>
                                          <p:attrName>style.visibility</p:attrName>
                                        </p:attrNameLst>
                                      </p:cBhvr>
                                      <p:to>
                                        <p:strVal val="visible"/>
                                      </p:to>
                                    </p:set>
                                    <p:anim calcmode="lin" valueType="num">
                                      <p:cBhvr additive="base">
                                        <p:cTn id="5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9">
                                            <p:txEl>
                                              <p:pRg st="2" end="2"/>
                                            </p:tx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9">
                                            <p:txEl>
                                              <p:pRg st="3" end="3"/>
                                            </p:txEl>
                                          </p:spTgt>
                                        </p:tgtEl>
                                        <p:attrNameLst>
                                          <p:attrName>style.visibility</p:attrName>
                                        </p:attrNameLst>
                                      </p:cBhvr>
                                      <p:to>
                                        <p:strVal val="visible"/>
                                      </p:to>
                                    </p:set>
                                    <p:anim calcmode="lin" valueType="num">
                                      <p:cBhvr additive="base">
                                        <p:cTn id="63"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9">
                                            <p:txEl>
                                              <p:pRg st="4" end="4"/>
                                            </p:txEl>
                                          </p:spTgt>
                                        </p:tgtEl>
                                        <p:attrNameLst>
                                          <p:attrName>style.visibility</p:attrName>
                                        </p:attrNameLst>
                                      </p:cBhvr>
                                      <p:to>
                                        <p:strVal val="visible"/>
                                      </p:to>
                                    </p:set>
                                    <p:anim calcmode="lin" valueType="num">
                                      <p:cBhvr additive="base">
                                        <p:cTn id="6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9">
                                            <p:txEl>
                                              <p:pRg st="4" end="4"/>
                                            </p:txEl>
                                          </p:spTgt>
                                        </p:tgtEl>
                                        <p:attrNameLst>
                                          <p:attrName>ppt_y</p:attrName>
                                        </p:attrNameLst>
                                      </p:cBhvr>
                                      <p:tavLst>
                                        <p:tav tm="0">
                                          <p:val>
                                            <p:strVal val="1+#ppt_h/2"/>
                                          </p:val>
                                        </p:tav>
                                        <p:tav tm="100000">
                                          <p:val>
                                            <p:strVal val="#ppt_y"/>
                                          </p:val>
                                        </p:tav>
                                      </p:tavLst>
                                    </p:anim>
                                  </p:childTnLst>
                                </p:cTn>
                              </p:par>
                              <p:par>
                                <p:cTn id="71" presetID="2" presetClass="entr" presetSubtype="4" fill="hold" grpId="0" nodeType="withEffect">
                                  <p:stCondLst>
                                    <p:cond delay="0"/>
                                  </p:stCondLst>
                                  <p:childTnLst>
                                    <p:set>
                                      <p:cBhvr>
                                        <p:cTn id="72" dur="1" fill="hold">
                                          <p:stCondLst>
                                            <p:cond delay="0"/>
                                          </p:stCondLst>
                                        </p:cTn>
                                        <p:tgtEl>
                                          <p:spTgt spid="9">
                                            <p:txEl>
                                              <p:pRg st="5" end="5"/>
                                            </p:txEl>
                                          </p:spTgt>
                                        </p:tgtEl>
                                        <p:attrNameLst>
                                          <p:attrName>style.visibility</p:attrName>
                                        </p:attrNameLst>
                                      </p:cBhvr>
                                      <p:to>
                                        <p:strVal val="visible"/>
                                      </p:to>
                                    </p:set>
                                    <p:anim calcmode="lin" valueType="num">
                                      <p:cBhvr additive="base">
                                        <p:cTn id="73"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9">
                                            <p:txEl>
                                              <p:pRg st="5" end="5"/>
                                            </p:txEl>
                                          </p:spTgt>
                                        </p:tgtEl>
                                        <p:attrNameLst>
                                          <p:attrName>ppt_y</p:attrName>
                                        </p:attrNameLst>
                                      </p:cBhvr>
                                      <p:tavLst>
                                        <p:tav tm="0">
                                          <p:val>
                                            <p:strVal val="1+#ppt_h/2"/>
                                          </p:val>
                                        </p:tav>
                                        <p:tav tm="100000">
                                          <p:val>
                                            <p:strVal val="#ppt_y"/>
                                          </p:val>
                                        </p:tav>
                                      </p:tavLst>
                                    </p:anim>
                                  </p:childTnLst>
                                </p:cTn>
                              </p:par>
                              <p:par>
                                <p:cTn id="75" presetID="2" presetClass="entr" presetSubtype="4" fill="hold" grpId="0" nodeType="withEffect">
                                  <p:stCondLst>
                                    <p:cond delay="0"/>
                                  </p:stCondLst>
                                  <p:childTnLst>
                                    <p:set>
                                      <p:cBhvr>
                                        <p:cTn id="76" dur="1" fill="hold">
                                          <p:stCondLst>
                                            <p:cond delay="0"/>
                                          </p:stCondLst>
                                        </p:cTn>
                                        <p:tgtEl>
                                          <p:spTgt spid="9">
                                            <p:txEl>
                                              <p:pRg st="6" end="6"/>
                                            </p:txEl>
                                          </p:spTgt>
                                        </p:tgtEl>
                                        <p:attrNameLst>
                                          <p:attrName>style.visibility</p:attrName>
                                        </p:attrNameLst>
                                      </p:cBhvr>
                                      <p:to>
                                        <p:strVal val="visible"/>
                                      </p:to>
                                    </p:set>
                                    <p:anim calcmode="lin" valueType="num">
                                      <p:cBhvr additive="base">
                                        <p:cTn id="7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9">
                                            <p:txEl>
                                              <p:pRg st="6" end="6"/>
                                            </p:txEl>
                                          </p:spTgt>
                                        </p:tgtEl>
                                        <p:attrNameLst>
                                          <p:attrName>ppt_y</p:attrName>
                                        </p:attrNameLst>
                                      </p:cBhvr>
                                      <p:tavLst>
                                        <p:tav tm="0">
                                          <p:val>
                                            <p:strVal val="1+#ppt_h/2"/>
                                          </p:val>
                                        </p:tav>
                                        <p:tav tm="100000">
                                          <p:val>
                                            <p:strVal val="#ppt_y"/>
                                          </p:val>
                                        </p:tav>
                                      </p:tavLst>
                                    </p:anim>
                                  </p:childTnLst>
                                </p:cTn>
                              </p:par>
                              <p:par>
                                <p:cTn id="79" presetID="2" presetClass="entr" presetSubtype="4" fill="hold" grpId="0" nodeType="withEffect">
                                  <p:stCondLst>
                                    <p:cond delay="0"/>
                                  </p:stCondLst>
                                  <p:childTnLst>
                                    <p:set>
                                      <p:cBhvr>
                                        <p:cTn id="80" dur="1" fill="hold">
                                          <p:stCondLst>
                                            <p:cond delay="0"/>
                                          </p:stCondLst>
                                        </p:cTn>
                                        <p:tgtEl>
                                          <p:spTgt spid="9">
                                            <p:txEl>
                                              <p:pRg st="7" end="7"/>
                                            </p:txEl>
                                          </p:spTgt>
                                        </p:tgtEl>
                                        <p:attrNameLst>
                                          <p:attrName>style.visibility</p:attrName>
                                        </p:attrNameLst>
                                      </p:cBhvr>
                                      <p:to>
                                        <p:strVal val="visible"/>
                                      </p:to>
                                    </p:set>
                                    <p:anim calcmode="lin" valueType="num">
                                      <p:cBhvr additive="base">
                                        <p:cTn id="81"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9">
                                            <p:txEl>
                                              <p:pRg st="7" end="7"/>
                                            </p:txEl>
                                          </p:spTgt>
                                        </p:tgtEl>
                                        <p:attrNameLst>
                                          <p:attrName>ppt_y</p:attrName>
                                        </p:attrNameLst>
                                      </p:cBhvr>
                                      <p:tavLst>
                                        <p:tav tm="0">
                                          <p:val>
                                            <p:strVal val="1+#ppt_h/2"/>
                                          </p:val>
                                        </p:tav>
                                        <p:tav tm="100000">
                                          <p:val>
                                            <p:strVal val="#ppt_y"/>
                                          </p:val>
                                        </p:tav>
                                      </p:tavLst>
                                    </p:anim>
                                  </p:childTnLst>
                                </p:cTn>
                              </p:par>
                              <p:par>
                                <p:cTn id="83" presetID="2" presetClass="entr" presetSubtype="4" fill="hold" grpId="0" nodeType="withEffect">
                                  <p:stCondLst>
                                    <p:cond delay="0"/>
                                  </p:stCondLst>
                                  <p:childTnLst>
                                    <p:set>
                                      <p:cBhvr>
                                        <p:cTn id="84" dur="1" fill="hold">
                                          <p:stCondLst>
                                            <p:cond delay="0"/>
                                          </p:stCondLst>
                                        </p:cTn>
                                        <p:tgtEl>
                                          <p:spTgt spid="9">
                                            <p:txEl>
                                              <p:pRg st="8" end="8"/>
                                            </p:txEl>
                                          </p:spTgt>
                                        </p:tgtEl>
                                        <p:attrNameLst>
                                          <p:attrName>style.visibility</p:attrName>
                                        </p:attrNameLst>
                                      </p:cBhvr>
                                      <p:to>
                                        <p:strVal val="visible"/>
                                      </p:to>
                                    </p:set>
                                    <p:anim calcmode="lin" valueType="num">
                                      <p:cBhvr additive="base">
                                        <p:cTn id="85"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P spid="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Examples</a:t>
            </a:r>
          </a:p>
        </p:txBody>
      </p:sp>
      <p:sp>
        <p:nvSpPr>
          <p:cNvPr id="3" name="Content Placeholder 2"/>
          <p:cNvSpPr>
            <a:spLocks noGrp="1"/>
          </p:cNvSpPr>
          <p:nvPr>
            <p:ph idx="1"/>
          </p:nvPr>
        </p:nvSpPr>
        <p:spPr/>
        <p:txBody>
          <a:bodyPr>
            <a:normAutofit/>
          </a:bodyPr>
          <a:lstStyle/>
          <a:p>
            <a:pPr>
              <a:lnSpc>
                <a:spcPct val="90000"/>
              </a:lnSpc>
            </a:pPr>
            <a:r>
              <a:rPr lang="en-GB" b="1" dirty="0"/>
              <a:t>Accounting change as relational drifting: A field study of experiments with performance measurement</a:t>
            </a:r>
            <a:r>
              <a:rPr lang="en-GB" dirty="0"/>
              <a:t>, </a:t>
            </a:r>
            <a:r>
              <a:rPr lang="en-GB" i="1" dirty="0">
                <a:hlinkClick r:id="rId2"/>
              </a:rPr>
              <a:t>Management Accounting Research</a:t>
            </a:r>
            <a:r>
              <a:rPr lang="en-GB" dirty="0">
                <a:hlinkClick r:id="rId2"/>
              </a:rPr>
              <a:t>, </a:t>
            </a:r>
            <a:r>
              <a:rPr lang="en-GB" i="1" dirty="0">
                <a:hlinkClick r:id="rId2"/>
              </a:rPr>
              <a:t>Volume 18, Issue 2</a:t>
            </a:r>
            <a:r>
              <a:rPr lang="en-GB" dirty="0">
                <a:hlinkClick r:id="rId2"/>
              </a:rPr>
              <a:t>, </a:t>
            </a:r>
            <a:r>
              <a:rPr lang="en-GB" i="1" dirty="0">
                <a:hlinkClick r:id="rId2"/>
              </a:rPr>
              <a:t>June 2007</a:t>
            </a:r>
            <a:r>
              <a:rPr lang="en-GB" dirty="0">
                <a:hlinkClick r:id="rId2"/>
              </a:rPr>
              <a:t>, </a:t>
            </a:r>
            <a:r>
              <a:rPr lang="en-GB" i="1" dirty="0">
                <a:hlinkClick r:id="rId2"/>
              </a:rPr>
              <a:t>Pages 273-308, </a:t>
            </a:r>
            <a:r>
              <a:rPr lang="en-GB" dirty="0">
                <a:hlinkClick r:id="rId2"/>
              </a:rPr>
              <a:t>Paul Andon, Jane Baxter and </a:t>
            </a:r>
            <a:r>
              <a:rPr lang="en-GB" dirty="0" err="1">
                <a:hlinkClick r:id="rId2"/>
              </a:rPr>
              <a:t>Wai</a:t>
            </a:r>
            <a:r>
              <a:rPr lang="en-GB" dirty="0">
                <a:hlinkClick r:id="rId2"/>
              </a:rPr>
              <a:t> Fong Chua [Science Direct]</a:t>
            </a:r>
            <a:br>
              <a:rPr lang="en-GB" dirty="0"/>
            </a:br>
            <a:endParaRPr lang="en-GB" dirty="0"/>
          </a:p>
          <a:p>
            <a:pPr marL="0" indent="0">
              <a:buNone/>
            </a:pPr>
            <a:endParaRPr lang="en-IE" dirty="0"/>
          </a:p>
        </p:txBody>
      </p:sp>
      <p:sp>
        <p:nvSpPr>
          <p:cNvPr id="5" name="Rounded Rectangle 4"/>
          <p:cNvSpPr/>
          <p:nvPr/>
        </p:nvSpPr>
        <p:spPr>
          <a:xfrm>
            <a:off x="323528" y="260648"/>
            <a:ext cx="1152128" cy="936104"/>
          </a:xfrm>
          <a:prstGeom prst="round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20594020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274638"/>
            <a:ext cx="6995120" cy="1143000"/>
          </a:xfrm>
          <a:ln w="12700">
            <a:solidFill>
              <a:schemeClr val="tx1"/>
            </a:solidFill>
          </a:ln>
        </p:spPr>
        <p:txBody>
          <a:bodyPr>
            <a:normAutofit fontScale="90000"/>
          </a:bodyPr>
          <a:lstStyle/>
          <a:p>
            <a:r>
              <a:rPr lang="en-IE" dirty="0"/>
              <a:t>Types of Review - Action Research</a:t>
            </a:r>
          </a:p>
        </p:txBody>
      </p:sp>
      <p:sp>
        <p:nvSpPr>
          <p:cNvPr id="3" name="Content Placeholder 2"/>
          <p:cNvSpPr>
            <a:spLocks noGrp="1"/>
          </p:cNvSpPr>
          <p:nvPr>
            <p:ph idx="1"/>
          </p:nvPr>
        </p:nvSpPr>
        <p:spPr/>
        <p:txBody>
          <a:bodyPr>
            <a:normAutofit fontScale="92500" lnSpcReduction="10000"/>
          </a:bodyPr>
          <a:lstStyle/>
          <a:p>
            <a:pPr>
              <a:lnSpc>
                <a:spcPct val="90000"/>
              </a:lnSpc>
            </a:pPr>
            <a:r>
              <a:rPr lang="en-GB" dirty="0"/>
              <a:t>Demanding – contribution to knowledge and taking action </a:t>
            </a:r>
          </a:p>
          <a:p>
            <a:pPr>
              <a:lnSpc>
                <a:spcPct val="90000"/>
              </a:lnSpc>
            </a:pPr>
            <a:r>
              <a:rPr lang="en-GB" dirty="0"/>
              <a:t>Normally needs a considerable amount of time for the effects of the intervention to be observed – usually not appropriate for short term research projects</a:t>
            </a:r>
          </a:p>
          <a:p>
            <a:pPr>
              <a:lnSpc>
                <a:spcPct val="90000"/>
              </a:lnSpc>
            </a:pPr>
            <a:r>
              <a:rPr lang="en-GB" dirty="0"/>
              <a:t>Features: participatory, specific, self-evaluative, important for researcher to be aware of impact of his/her presence, quantitative and qualitative techniques may be used, essentially phenomenological (not replicable),</a:t>
            </a:r>
          </a:p>
          <a:p>
            <a:endParaRPr lang="en-IE" dirty="0"/>
          </a:p>
        </p:txBody>
      </p:sp>
      <p:sp>
        <p:nvSpPr>
          <p:cNvPr id="5" name="Rounded Rectangle 4"/>
          <p:cNvSpPr/>
          <p:nvPr/>
        </p:nvSpPr>
        <p:spPr>
          <a:xfrm>
            <a:off x="323528" y="260648"/>
            <a:ext cx="1152128" cy="936104"/>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25166104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Action Research</a:t>
            </a:r>
          </a:p>
        </p:txBody>
      </p:sp>
      <p:sp>
        <p:nvSpPr>
          <p:cNvPr id="3" name="Content Placeholder 2"/>
          <p:cNvSpPr>
            <a:spLocks noGrp="1"/>
          </p:cNvSpPr>
          <p:nvPr>
            <p:ph idx="1"/>
          </p:nvPr>
        </p:nvSpPr>
        <p:spPr/>
        <p:txBody>
          <a:bodyPr>
            <a:normAutofit fontScale="85000" lnSpcReduction="20000"/>
          </a:bodyPr>
          <a:lstStyle/>
          <a:p>
            <a:r>
              <a:rPr lang="en-IE" dirty="0"/>
              <a:t>Researcher role – research and researcher part of a change process</a:t>
            </a:r>
          </a:p>
          <a:p>
            <a:r>
              <a:rPr lang="en-IE" dirty="0"/>
              <a:t>Best way of learning about organisation is by trying to change it</a:t>
            </a:r>
          </a:p>
          <a:p>
            <a:r>
              <a:rPr lang="en-IE" dirty="0"/>
              <a:t>Those affected by it should be involved in it</a:t>
            </a:r>
          </a:p>
          <a:p>
            <a:pPr>
              <a:lnSpc>
                <a:spcPct val="90000"/>
              </a:lnSpc>
            </a:pPr>
            <a:r>
              <a:rPr lang="en-IE" dirty="0"/>
              <a:t>It has a particular niche among professionals who want to use research to improve their practices</a:t>
            </a:r>
          </a:p>
          <a:p>
            <a:pPr lvl="1">
              <a:lnSpc>
                <a:spcPct val="90000"/>
              </a:lnSpc>
            </a:pPr>
            <a:r>
              <a:rPr lang="en-IE" dirty="0"/>
              <a:t>Practical – real-world problem</a:t>
            </a:r>
          </a:p>
          <a:p>
            <a:pPr lvl="1">
              <a:lnSpc>
                <a:spcPct val="90000"/>
              </a:lnSpc>
            </a:pPr>
            <a:r>
              <a:rPr lang="en-IE" dirty="0"/>
              <a:t>Change – as a way of problem solving and discovery about phenomenon</a:t>
            </a:r>
          </a:p>
          <a:p>
            <a:pPr lvl="1">
              <a:lnSpc>
                <a:spcPct val="90000"/>
              </a:lnSpc>
            </a:pPr>
            <a:r>
              <a:rPr lang="en-IE" dirty="0"/>
              <a:t>Cyclical – feedback loop: problem&gt;solution&gt;implement&gt;evaluate</a:t>
            </a:r>
          </a:p>
          <a:p>
            <a:pPr lvl="1">
              <a:lnSpc>
                <a:spcPct val="90000"/>
              </a:lnSpc>
            </a:pPr>
            <a:r>
              <a:rPr lang="en-IE" dirty="0"/>
              <a:t>Participation – practitioners crucial, not passive</a:t>
            </a:r>
            <a:endParaRPr lang="en-GB" dirty="0"/>
          </a:p>
          <a:p>
            <a:endParaRPr lang="en-GB" dirty="0"/>
          </a:p>
          <a:p>
            <a:endParaRPr lang="en-IE" dirty="0"/>
          </a:p>
        </p:txBody>
      </p:sp>
      <p:sp>
        <p:nvSpPr>
          <p:cNvPr id="5" name="Rounded Rectangle 4"/>
          <p:cNvSpPr/>
          <p:nvPr/>
        </p:nvSpPr>
        <p:spPr>
          <a:xfrm>
            <a:off x="323528" y="260648"/>
            <a:ext cx="1152128" cy="936104"/>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24249294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Practical Considerations</a:t>
            </a:r>
          </a:p>
        </p:txBody>
      </p:sp>
      <p:sp>
        <p:nvSpPr>
          <p:cNvPr id="3" name="Content Placeholder 2"/>
          <p:cNvSpPr>
            <a:spLocks noGrp="1"/>
          </p:cNvSpPr>
          <p:nvPr>
            <p:ph idx="1"/>
          </p:nvPr>
        </p:nvSpPr>
        <p:spPr>
          <a:xfrm>
            <a:off x="457200" y="1600200"/>
            <a:ext cx="4762872" cy="4525963"/>
          </a:xfrm>
        </p:spPr>
        <p:txBody>
          <a:bodyPr>
            <a:normAutofit fontScale="92500" lnSpcReduction="20000"/>
          </a:bodyPr>
          <a:lstStyle/>
          <a:p>
            <a:pPr>
              <a:defRPr/>
            </a:pPr>
            <a:r>
              <a:rPr lang="en-IE" dirty="0"/>
              <a:t>Access</a:t>
            </a:r>
          </a:p>
          <a:p>
            <a:pPr>
              <a:defRPr/>
            </a:pPr>
            <a:r>
              <a:rPr lang="en-IE" dirty="0"/>
              <a:t>Dual role</a:t>
            </a:r>
          </a:p>
          <a:p>
            <a:pPr>
              <a:defRPr/>
            </a:pPr>
            <a:r>
              <a:rPr lang="en-IE" dirty="0"/>
              <a:t>Time commitment</a:t>
            </a:r>
          </a:p>
          <a:p>
            <a:pPr>
              <a:defRPr/>
            </a:pPr>
            <a:r>
              <a:rPr lang="en-IE" dirty="0"/>
              <a:t>Making a contribution to practice and theory</a:t>
            </a:r>
          </a:p>
          <a:p>
            <a:pPr>
              <a:defRPr/>
            </a:pPr>
            <a:r>
              <a:rPr lang="en-IE" dirty="0"/>
              <a:t>Problem diagnosis and planning</a:t>
            </a:r>
          </a:p>
          <a:p>
            <a:pPr>
              <a:defRPr/>
            </a:pPr>
            <a:r>
              <a:rPr lang="en-IE" dirty="0"/>
              <a:t>Making an intervention in the context of change</a:t>
            </a:r>
          </a:p>
          <a:p>
            <a:pPr>
              <a:defRPr/>
            </a:pPr>
            <a:r>
              <a:rPr lang="en-IE" dirty="0"/>
              <a:t>Pre-post analysis</a:t>
            </a:r>
          </a:p>
          <a:p>
            <a:endParaRPr lang="en-IE" dirty="0"/>
          </a:p>
        </p:txBody>
      </p:sp>
      <p:pic>
        <p:nvPicPr>
          <p:cNvPr id="4103"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1916832"/>
            <a:ext cx="3943350" cy="3648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ounded Rectangle 8"/>
          <p:cNvSpPr/>
          <p:nvPr/>
        </p:nvSpPr>
        <p:spPr>
          <a:xfrm>
            <a:off x="323528" y="260648"/>
            <a:ext cx="1152128" cy="936104"/>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1268704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Examples</a:t>
            </a:r>
          </a:p>
        </p:txBody>
      </p:sp>
      <p:sp>
        <p:nvSpPr>
          <p:cNvPr id="3" name="Content Placeholder 2"/>
          <p:cNvSpPr>
            <a:spLocks noGrp="1"/>
          </p:cNvSpPr>
          <p:nvPr>
            <p:ph idx="1"/>
          </p:nvPr>
        </p:nvSpPr>
        <p:spPr/>
        <p:txBody>
          <a:bodyPr>
            <a:normAutofit/>
          </a:bodyPr>
          <a:lstStyle/>
          <a:p>
            <a:pPr>
              <a:lnSpc>
                <a:spcPct val="80000"/>
              </a:lnSpc>
            </a:pPr>
            <a:r>
              <a:rPr lang="en-GB" b="1" dirty="0">
                <a:hlinkClick r:id="rId2"/>
              </a:rPr>
              <a:t>Action research and networking benchmarking in developing Nordic statistics on woman entrepreneurship</a:t>
            </a:r>
            <a:r>
              <a:rPr lang="en-GB" dirty="0"/>
              <a:t>, </a:t>
            </a:r>
            <a:r>
              <a:rPr lang="en-GB" i="1" dirty="0"/>
              <a:t>Paula </a:t>
            </a:r>
            <a:r>
              <a:rPr lang="en-GB" i="1" dirty="0" err="1"/>
              <a:t>Kyrö</a:t>
            </a:r>
            <a:r>
              <a:rPr lang="en-GB" dirty="0"/>
              <a:t>. Benchmarking. Bradford: 2006. Vol. 13, </a:t>
            </a:r>
            <a:r>
              <a:rPr lang="en-GB" dirty="0" err="1"/>
              <a:t>Iss</a:t>
            </a:r>
            <a:r>
              <a:rPr lang="en-GB" dirty="0"/>
              <a:t>. 1/2; pg. 93, 13 </a:t>
            </a:r>
            <a:r>
              <a:rPr lang="en-GB" dirty="0" err="1"/>
              <a:t>pgs</a:t>
            </a:r>
            <a:r>
              <a:rPr lang="en-GB" dirty="0"/>
              <a:t> [ABI Inform]</a:t>
            </a:r>
            <a:br>
              <a:rPr lang="en-GB" dirty="0"/>
            </a:br>
            <a:endParaRPr lang="en-GB" dirty="0"/>
          </a:p>
          <a:p>
            <a:pPr>
              <a:lnSpc>
                <a:spcPct val="80000"/>
              </a:lnSpc>
            </a:pPr>
            <a:r>
              <a:rPr lang="en-US" b="1" dirty="0"/>
              <a:t>Action Research – a methodological introduction, </a:t>
            </a:r>
            <a:r>
              <a:rPr lang="en-US" dirty="0"/>
              <a:t>Tripp. </a:t>
            </a:r>
            <a:endParaRPr lang="en-IE" dirty="0"/>
          </a:p>
        </p:txBody>
      </p:sp>
      <p:sp>
        <p:nvSpPr>
          <p:cNvPr id="5" name="Rounded Rectangle 4"/>
          <p:cNvSpPr/>
          <p:nvPr/>
        </p:nvSpPr>
        <p:spPr>
          <a:xfrm>
            <a:off x="323528" y="260648"/>
            <a:ext cx="1152128" cy="936104"/>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15835083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Positivist Study</a:t>
            </a:r>
          </a:p>
        </p:txBody>
      </p:sp>
      <p:sp>
        <p:nvSpPr>
          <p:cNvPr id="3" name="Content Placeholder 2"/>
          <p:cNvSpPr>
            <a:spLocks noGrp="1"/>
          </p:cNvSpPr>
          <p:nvPr>
            <p:ph idx="1"/>
          </p:nvPr>
        </p:nvSpPr>
        <p:spPr/>
        <p:txBody>
          <a:bodyPr>
            <a:normAutofit fontScale="92500" lnSpcReduction="20000"/>
          </a:bodyPr>
          <a:lstStyle/>
          <a:p>
            <a:r>
              <a:rPr lang="en-IE" dirty="0"/>
              <a:t>The purpose of this_____(experimental? Survey?) study_____ is to test the theory of _____ that (compares? relates?) the _____ (independent variable) to (dependent variable) for _____ (subjects? Sample?) at _____ (research site). The independent variables _____ will be defined generally as _____ (provide general definition). The dependent variables will be defined as _____ (provide general definitions), and the intervening variables _____ (identify the intervening variables) will be statistically controlled in the study. </a:t>
            </a:r>
          </a:p>
        </p:txBody>
      </p:sp>
    </p:spTree>
    <p:extLst>
      <p:ext uri="{BB962C8B-B14F-4D97-AF65-F5344CB8AC3E}">
        <p14:creationId xmlns:p14="http://schemas.microsoft.com/office/powerpoint/2010/main" val="19140537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err="1"/>
              <a:t>Interpretivist</a:t>
            </a:r>
            <a:r>
              <a:rPr lang="en-IE" dirty="0"/>
              <a:t> Study</a:t>
            </a:r>
          </a:p>
        </p:txBody>
      </p:sp>
      <p:sp>
        <p:nvSpPr>
          <p:cNvPr id="3" name="Content Placeholder 2"/>
          <p:cNvSpPr>
            <a:spLocks noGrp="1"/>
          </p:cNvSpPr>
          <p:nvPr>
            <p:ph idx="1"/>
          </p:nvPr>
        </p:nvSpPr>
        <p:spPr/>
        <p:txBody>
          <a:bodyPr>
            <a:normAutofit fontScale="85000" lnSpcReduction="20000"/>
          </a:bodyPr>
          <a:lstStyle/>
          <a:p>
            <a:r>
              <a:rPr lang="en-IE" dirty="0"/>
              <a:t>The purpose of this study _____ (is?, will be?) to _____ (understand? describe? develop? discover?)  the  _____ (central concept being studied) for _____ (the unit of analysis: a person? Process? Group? Site?) using a _____ (method of enquiry: ethnographical design? Grounded theory design? Case study design? Phenomenological design?) resulting in a _____ (cultural picture? Grounded theory? Case study? Phenomenological description of themes or patterns?). At this stage in the research the _____ (central concept being studied) will be defined generally as _____ (provide a general definition of the central concept).</a:t>
            </a:r>
          </a:p>
        </p:txBody>
      </p:sp>
    </p:spTree>
    <p:extLst>
      <p:ext uri="{BB962C8B-B14F-4D97-AF65-F5344CB8AC3E}">
        <p14:creationId xmlns:p14="http://schemas.microsoft.com/office/powerpoint/2010/main" val="549012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pPr algn="l"/>
            <a:r>
              <a:rPr lang="en-IE" dirty="0"/>
              <a:t>Apply this design to your topic</a:t>
            </a:r>
          </a:p>
        </p:txBody>
      </p:sp>
      <p:sp>
        <p:nvSpPr>
          <p:cNvPr id="7" name="Text Placeholder 6"/>
          <p:cNvSpPr>
            <a:spLocks noGrp="1"/>
          </p:cNvSpPr>
          <p:nvPr>
            <p:ph type="body" idx="1"/>
          </p:nvPr>
        </p:nvSpPr>
        <p:spPr>
          <a:xfrm>
            <a:off x="0" y="980728"/>
            <a:ext cx="4245868" cy="639762"/>
          </a:xfrm>
        </p:spPr>
        <p:txBody>
          <a:bodyPr/>
          <a:lstStyle/>
          <a:p>
            <a:r>
              <a:rPr lang="en-IE" dirty="0"/>
              <a:t>Research question(s) in context</a:t>
            </a:r>
          </a:p>
        </p:txBody>
      </p:sp>
      <p:sp>
        <p:nvSpPr>
          <p:cNvPr id="8" name="Content Placeholder 7"/>
          <p:cNvSpPr>
            <a:spLocks noGrp="1"/>
          </p:cNvSpPr>
          <p:nvPr>
            <p:ph sz="half" idx="2"/>
          </p:nvPr>
        </p:nvSpPr>
        <p:spPr>
          <a:xfrm>
            <a:off x="467544" y="2204864"/>
            <a:ext cx="4040188" cy="3951288"/>
          </a:xfrm>
        </p:spPr>
        <p:txBody>
          <a:bodyPr/>
          <a:lstStyle/>
          <a:p>
            <a:endParaRPr lang="en-IE" dirty="0"/>
          </a:p>
          <a:p>
            <a:endParaRPr lang="en-IE" dirty="0"/>
          </a:p>
        </p:txBody>
      </p:sp>
      <p:sp>
        <p:nvSpPr>
          <p:cNvPr id="9" name="Text Placeholder 8"/>
          <p:cNvSpPr>
            <a:spLocks noGrp="1"/>
          </p:cNvSpPr>
          <p:nvPr>
            <p:ph type="body" sz="quarter" idx="3"/>
          </p:nvPr>
        </p:nvSpPr>
        <p:spPr>
          <a:xfrm>
            <a:off x="4644008" y="980728"/>
            <a:ext cx="4041775" cy="978123"/>
          </a:xfrm>
        </p:spPr>
        <p:txBody>
          <a:bodyPr/>
          <a:lstStyle/>
          <a:p>
            <a:r>
              <a:rPr lang="en-IE" dirty="0"/>
              <a:t>Research review methods: </a:t>
            </a:r>
          </a:p>
          <a:p>
            <a:r>
              <a:rPr lang="en-IE" dirty="0"/>
              <a:t>pros/cons</a:t>
            </a:r>
          </a:p>
        </p:txBody>
      </p:sp>
      <p:graphicFrame>
        <p:nvGraphicFramePr>
          <p:cNvPr id="12" name="Content Placeholder 11"/>
          <p:cNvGraphicFramePr>
            <a:graphicFrameLocks noGrp="1"/>
          </p:cNvGraphicFramePr>
          <p:nvPr>
            <p:ph sz="quarter" idx="4"/>
          </p:nvPr>
        </p:nvGraphicFramePr>
        <p:xfrm>
          <a:off x="4716016" y="2060848"/>
          <a:ext cx="4427984" cy="4320480"/>
        </p:xfrm>
        <a:graphic>
          <a:graphicData uri="http://schemas.openxmlformats.org/drawingml/2006/table">
            <a:tbl>
              <a:tblPr firstRow="1" bandRow="1">
                <a:tableStyleId>{5C22544A-7EE6-4342-B048-85BDC9FD1C3A}</a:tableStyleId>
              </a:tblPr>
              <a:tblGrid>
                <a:gridCol w="2213992">
                  <a:extLst>
                    <a:ext uri="{9D8B030D-6E8A-4147-A177-3AD203B41FA5}">
                      <a16:colId xmlns:a16="http://schemas.microsoft.com/office/drawing/2014/main" val="20000"/>
                    </a:ext>
                  </a:extLst>
                </a:gridCol>
                <a:gridCol w="2213992">
                  <a:extLst>
                    <a:ext uri="{9D8B030D-6E8A-4147-A177-3AD203B41FA5}">
                      <a16:colId xmlns:a16="http://schemas.microsoft.com/office/drawing/2014/main" val="20001"/>
                    </a:ext>
                  </a:extLst>
                </a:gridCol>
              </a:tblGrid>
              <a:tr h="659450">
                <a:tc>
                  <a:txBody>
                    <a:bodyPr/>
                    <a:lstStyle/>
                    <a:p>
                      <a:r>
                        <a:rPr lang="en-IE" dirty="0"/>
                        <a:t>Pros</a:t>
                      </a:r>
                    </a:p>
                  </a:txBody>
                  <a:tcPr/>
                </a:tc>
                <a:tc>
                  <a:txBody>
                    <a:bodyPr/>
                    <a:lstStyle/>
                    <a:p>
                      <a:r>
                        <a:rPr lang="en-IE" dirty="0"/>
                        <a:t>Cons</a:t>
                      </a:r>
                    </a:p>
                  </a:txBody>
                  <a:tcPr/>
                </a:tc>
                <a:extLst>
                  <a:ext uri="{0D108BD9-81ED-4DB2-BD59-A6C34878D82A}">
                    <a16:rowId xmlns:a16="http://schemas.microsoft.com/office/drawing/2014/main" val="10000"/>
                  </a:ext>
                </a:extLst>
              </a:tr>
              <a:tr h="3661030">
                <a:tc>
                  <a:txBody>
                    <a:bodyPr/>
                    <a:lstStyle/>
                    <a:p>
                      <a:endParaRPr lang="en-IE" dirty="0"/>
                    </a:p>
                  </a:txBody>
                  <a:tcPr/>
                </a:tc>
                <a:tc>
                  <a:txBody>
                    <a:bodyPr/>
                    <a:lstStyle/>
                    <a:p>
                      <a:endParaRPr lang="en-IE" dirty="0"/>
                    </a:p>
                  </a:txBody>
                  <a:tcPr/>
                </a:tc>
                <a:extLst>
                  <a:ext uri="{0D108BD9-81ED-4DB2-BD59-A6C34878D82A}">
                    <a16:rowId xmlns:a16="http://schemas.microsoft.com/office/drawing/2014/main" val="10001"/>
                  </a:ext>
                </a:extLst>
              </a:tr>
            </a:tbl>
          </a:graphicData>
        </a:graphic>
      </p:graphicFrame>
      <p:graphicFrame>
        <p:nvGraphicFramePr>
          <p:cNvPr id="13" name="Content Placeholder 11"/>
          <p:cNvGraphicFramePr>
            <a:graphicFrameLocks/>
          </p:cNvGraphicFramePr>
          <p:nvPr/>
        </p:nvGraphicFramePr>
        <p:xfrm>
          <a:off x="0" y="1628800"/>
          <a:ext cx="4427984" cy="5229201"/>
        </p:xfrm>
        <a:graphic>
          <a:graphicData uri="http://schemas.openxmlformats.org/drawingml/2006/table">
            <a:tbl>
              <a:tblPr firstRow="1" bandRow="1">
                <a:tableStyleId>{5C22544A-7EE6-4342-B048-85BDC9FD1C3A}</a:tableStyleId>
              </a:tblPr>
              <a:tblGrid>
                <a:gridCol w="4427984">
                  <a:extLst>
                    <a:ext uri="{9D8B030D-6E8A-4147-A177-3AD203B41FA5}">
                      <a16:colId xmlns:a16="http://schemas.microsoft.com/office/drawing/2014/main" val="20000"/>
                    </a:ext>
                  </a:extLst>
                </a:gridCol>
              </a:tblGrid>
              <a:tr h="1743067">
                <a:tc>
                  <a:txBody>
                    <a:bodyPr/>
                    <a:lstStyle/>
                    <a:p>
                      <a:r>
                        <a:rPr lang="en-IE" dirty="0"/>
                        <a:t>One question...</a:t>
                      </a:r>
                    </a:p>
                  </a:txBody>
                  <a:tcPr/>
                </a:tc>
                <a:extLst>
                  <a:ext uri="{0D108BD9-81ED-4DB2-BD59-A6C34878D82A}">
                    <a16:rowId xmlns:a16="http://schemas.microsoft.com/office/drawing/2014/main" val="10000"/>
                  </a:ext>
                </a:extLst>
              </a:tr>
              <a:tr h="1743067">
                <a:tc>
                  <a:txBody>
                    <a:bodyPr/>
                    <a:lstStyle/>
                    <a:p>
                      <a:r>
                        <a:rPr lang="en-IE" dirty="0"/>
                        <a:t>A</a:t>
                      </a:r>
                      <a:r>
                        <a:rPr lang="en-IE" baseline="0" dirty="0"/>
                        <a:t> variation...</a:t>
                      </a:r>
                      <a:endParaRPr lang="en-IE" dirty="0"/>
                    </a:p>
                  </a:txBody>
                  <a:tcPr/>
                </a:tc>
                <a:extLst>
                  <a:ext uri="{0D108BD9-81ED-4DB2-BD59-A6C34878D82A}">
                    <a16:rowId xmlns:a16="http://schemas.microsoft.com/office/drawing/2014/main" val="10001"/>
                  </a:ext>
                </a:extLst>
              </a:tr>
              <a:tr h="1743067">
                <a:tc>
                  <a:txBody>
                    <a:bodyPr/>
                    <a:lstStyle/>
                    <a:p>
                      <a:r>
                        <a:rPr lang="en-IE" dirty="0"/>
                        <a:t>Another question/variation...</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9018879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2174</Words>
  <Application>Microsoft Office PowerPoint</Application>
  <PresentationFormat>On-screen Show (4:3)</PresentationFormat>
  <Paragraphs>200</Paragraphs>
  <Slides>40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Times New Roman</vt:lpstr>
      <vt:lpstr>Office Theme</vt:lpstr>
      <vt:lpstr>PowerPoint Presentation</vt:lpstr>
      <vt:lpstr>PowerPoint Presentation</vt:lpstr>
      <vt:lpstr>Identifying Research Questions</vt:lpstr>
      <vt:lpstr>Different Approaches to Research</vt:lpstr>
      <vt:lpstr>Research Philosophy</vt:lpstr>
      <vt:lpstr>Research Design</vt:lpstr>
      <vt:lpstr>Research Design Strategy</vt:lpstr>
      <vt:lpstr>Design Inputs</vt:lpstr>
      <vt:lpstr>Types of Review</vt:lpstr>
      <vt:lpstr>Practical Considerations</vt:lpstr>
      <vt:lpstr>Example</vt:lpstr>
      <vt:lpstr>Types of Review</vt:lpstr>
      <vt:lpstr>Qualitative Research</vt:lpstr>
      <vt:lpstr>Why use Qualitative</vt:lpstr>
      <vt:lpstr>Qualitative Research - Application</vt:lpstr>
      <vt:lpstr>Practical Considerations</vt:lpstr>
      <vt:lpstr>Examples</vt:lpstr>
      <vt:lpstr>Types of Review – Case Studies</vt:lpstr>
      <vt:lpstr>PowerPoint Presentation</vt:lpstr>
      <vt:lpstr>Practical Considerations</vt:lpstr>
      <vt:lpstr>Example</vt:lpstr>
      <vt:lpstr>Types of Review – Ad Hoc Surveys</vt:lpstr>
      <vt:lpstr>Practical Considerations</vt:lpstr>
      <vt:lpstr>Types of Review - Surveys</vt:lpstr>
      <vt:lpstr>Practical Considerations</vt:lpstr>
      <vt:lpstr>Example</vt:lpstr>
      <vt:lpstr>Types of Review - Longitudinal Studies</vt:lpstr>
      <vt:lpstr>Example</vt:lpstr>
      <vt:lpstr>Types of Review - Experimental Social Research</vt:lpstr>
      <vt:lpstr>PowerPoint Presentation</vt:lpstr>
      <vt:lpstr>Practical Considerations</vt:lpstr>
      <vt:lpstr>Types of Review - Experiments</vt:lpstr>
      <vt:lpstr>Examples</vt:lpstr>
      <vt:lpstr>Types of Review - Action Research</vt:lpstr>
      <vt:lpstr>Action Research</vt:lpstr>
      <vt:lpstr>Practical Considerations</vt:lpstr>
      <vt:lpstr>Examples</vt:lpstr>
      <vt:lpstr>Positivist Study</vt:lpstr>
      <vt:lpstr>Interpretivist Study</vt:lpstr>
      <vt:lpstr>Apply this design to your topic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ogilvieb</dc:creator>
  <cp:lastModifiedBy>Denis Coleman</cp:lastModifiedBy>
  <cp:revision>187</cp:revision>
  <cp:lastPrinted>2015-02-05T17:12:59Z</cp:lastPrinted>
  <dcterms:created xsi:type="dcterms:W3CDTF">2013-09-12T09:40:19Z</dcterms:created>
  <dcterms:modified xsi:type="dcterms:W3CDTF">2022-07-14T19:28:29Z</dcterms:modified>
</cp:coreProperties>
</file>