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8" r:id="rId3"/>
    <p:sldId id="256" r:id="rId4"/>
    <p:sldId id="257" r:id="rId5"/>
    <p:sldId id="262" r:id="rId6"/>
    <p:sldId id="264" r:id="rId7"/>
    <p:sldId id="260" r:id="rId8"/>
    <p:sldId id="259" r:id="rId9"/>
    <p:sldId id="267" r:id="rId10"/>
    <p:sldId id="266" r:id="rId11"/>
    <p:sldId id="258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27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405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670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20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556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076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939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943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66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39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486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9201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5141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346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2047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638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051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1B2A4524-7D72-4B6B-B248-2726FB8B375C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7994888-E1A4-4639-AD27-83DEB370E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627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7FDAD3C-72D9-4BC6-BBFB-C6AE98478783}"/>
              </a:ext>
            </a:extLst>
          </p:cNvPr>
          <p:cNvSpPr txBox="1"/>
          <p:nvPr/>
        </p:nvSpPr>
        <p:spPr>
          <a:xfrm>
            <a:off x="609600" y="335845"/>
            <a:ext cx="1097279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b="1" dirty="0">
              <a:latin typeface="Gill Sans Nova" panose="020B0602020104020203" pitchFamily="34" charset="0"/>
            </a:endParaRPr>
          </a:p>
          <a:p>
            <a:pPr algn="ctr"/>
            <a:endParaRPr lang="en-GB" sz="2800" b="1" dirty="0">
              <a:latin typeface="Gill Sans Nova" panose="020B0602020104020203" pitchFamily="34" charset="0"/>
            </a:endParaRPr>
          </a:p>
          <a:p>
            <a:pPr algn="ctr"/>
            <a:endParaRPr lang="en-GB" sz="2800" b="1" dirty="0">
              <a:latin typeface="Gill Sans Nova" panose="020B0602020104020203" pitchFamily="34" charset="0"/>
            </a:endParaRPr>
          </a:p>
          <a:p>
            <a:pPr algn="ctr"/>
            <a:endParaRPr lang="en-GB" sz="2800" b="1" dirty="0">
              <a:latin typeface="Gill Sans Nova" panose="020B0602020104020203" pitchFamily="34" charset="0"/>
            </a:endParaRPr>
          </a:p>
          <a:p>
            <a:pPr algn="ctr"/>
            <a:endParaRPr lang="en-GB" sz="2800" b="1" dirty="0">
              <a:latin typeface="Gill Sans Nova" panose="020B0602020104020203" pitchFamily="34" charset="0"/>
            </a:endParaRPr>
          </a:p>
          <a:p>
            <a:pPr algn="ctr"/>
            <a:r>
              <a:rPr lang="en-GB" sz="2800" dirty="0">
                <a:latin typeface="Abadi" panose="020B0604020104020204" pitchFamily="34" charset="0"/>
              </a:rPr>
              <a:t>A Product or Service Designed to Enhance and Commercialise Audience Engagement with Commercial Music</a:t>
            </a:r>
          </a:p>
          <a:p>
            <a:endParaRPr lang="en-GB" sz="2800" dirty="0">
              <a:latin typeface="Gill Sans Nova" panose="020B0602020104020203" pitchFamily="34" charset="0"/>
            </a:endParaRPr>
          </a:p>
          <a:p>
            <a:endParaRPr lang="en-GB" sz="2800" dirty="0">
              <a:latin typeface="Gill Sans Nova" panose="020B0602020104020203" pitchFamily="34" charset="0"/>
            </a:endParaRPr>
          </a:p>
          <a:p>
            <a:endParaRPr lang="en-GB" sz="2800" dirty="0">
              <a:latin typeface="Gill Sans Nova" panose="020B0602020104020203" pitchFamily="34" charset="0"/>
            </a:endParaRPr>
          </a:p>
          <a:p>
            <a:r>
              <a:rPr lang="en-GB" sz="2400" i="1" dirty="0">
                <a:latin typeface="Gill Sans Nova" panose="020B0602020104020203" pitchFamily="34" charset="0"/>
              </a:rPr>
              <a:t>New Technology – SBTY7004</a:t>
            </a:r>
            <a:endParaRPr lang="en-GB" sz="2400" dirty="0">
              <a:latin typeface="Gill Sans Nova" panose="020B0602020104020203" pitchFamily="34" charset="0"/>
            </a:endParaRPr>
          </a:p>
          <a:p>
            <a:r>
              <a:rPr lang="en-GB" sz="2400" dirty="0" err="1">
                <a:latin typeface="Gill Sans Nova" panose="020B0602020104020203" pitchFamily="34" charset="0"/>
              </a:rPr>
              <a:t>Zohe</a:t>
            </a:r>
            <a:r>
              <a:rPr lang="en-GB" sz="2400" dirty="0">
                <a:latin typeface="Gill Sans Nova" panose="020B0602020104020203" pitchFamily="34" charset="0"/>
              </a:rPr>
              <a:t> Mustafa </a:t>
            </a:r>
          </a:p>
          <a:p>
            <a:endParaRPr lang="en-GB" sz="2400" dirty="0">
              <a:latin typeface="Gill Sans Nova" panose="020B0602020104020203" pitchFamily="34" charset="0"/>
            </a:endParaRPr>
          </a:p>
          <a:p>
            <a:r>
              <a:rPr lang="en-GB" sz="2000" dirty="0">
                <a:latin typeface="Gill Sans Nova" panose="020B0602020104020203" pitchFamily="34" charset="0"/>
              </a:rPr>
              <a:t>Rory Grant-Wood</a:t>
            </a:r>
          </a:p>
          <a:p>
            <a:r>
              <a:rPr lang="en-GB" sz="2000" dirty="0">
                <a:latin typeface="Gill Sans Nova" panose="020B0602020104020203" pitchFamily="34" charset="0"/>
              </a:rPr>
              <a:t>1909411</a:t>
            </a:r>
            <a:endParaRPr lang="en-GB" sz="2800" dirty="0">
              <a:latin typeface="Gill Sans Nova" panose="020B06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2732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0DAA92-965B-43FA-A042-620BE5204A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10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0A28D7-88FE-4525-A7F9-4DA9C83105EC}"/>
              </a:ext>
            </a:extLst>
          </p:cNvPr>
          <p:cNvSpPr txBox="1"/>
          <p:nvPr/>
        </p:nvSpPr>
        <p:spPr>
          <a:xfrm>
            <a:off x="596348" y="397566"/>
            <a:ext cx="3273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Source: Mediakix</a:t>
            </a:r>
          </a:p>
        </p:txBody>
      </p:sp>
    </p:spTree>
    <p:extLst>
      <p:ext uri="{BB962C8B-B14F-4D97-AF65-F5344CB8AC3E}">
        <p14:creationId xmlns:p14="http://schemas.microsoft.com/office/powerpoint/2010/main" val="3888116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CF7650-7342-48D6-999E-174C77B5F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2D286E-2458-46AD-B49E-911912F7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A26E0A-8306-42EE-959E-65BF1FAF4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1002623"/>
            <a:ext cx="10905066" cy="4852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025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9D36A-EAE2-43F8-A754-946EE964F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8875" y="0"/>
            <a:ext cx="6310546" cy="14020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dirty="0">
                <a:latin typeface="Gill Sans Nova" panose="020B0602020104020203" pitchFamily="34" charset="0"/>
              </a:rPr>
              <a:t>The Service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571A55B-8C56-492F-B317-105830ECF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0" y="1"/>
            <a:ext cx="4690532" cy="6858000"/>
          </a:xfrm>
          <a:prstGeom prst="rect">
            <a:avLst/>
          </a:prstGeom>
        </p:spPr>
      </p:pic>
      <p:pic>
        <p:nvPicPr>
          <p:cNvPr id="8" name="Picture 7" descr="A picture containing building, window&#10;&#10;Description automatically generated">
            <a:extLst>
              <a:ext uri="{FF2B5EF4-FFF2-40B4-BE49-F238E27FC236}">
                <a16:creationId xmlns:a16="http://schemas.microsoft.com/office/drawing/2014/main" id="{D0655FC8-6DC4-4914-B6CF-F4E53071D7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941" y="643464"/>
            <a:ext cx="1748651" cy="1748651"/>
          </a:xfrm>
          <a:prstGeom prst="rect">
            <a:avLst/>
          </a:prstGeom>
        </p:spPr>
      </p:pic>
      <p:pic>
        <p:nvPicPr>
          <p:cNvPr id="12" name="Picture 11" descr="A close up of a sign&#10;&#10;Description automatically generated">
            <a:extLst>
              <a:ext uri="{FF2B5EF4-FFF2-40B4-BE49-F238E27FC236}">
                <a16:creationId xmlns:a16="http://schemas.microsoft.com/office/drawing/2014/main" id="{215F6BA9-BFAB-417B-BE78-56610A2049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924" y="2552982"/>
            <a:ext cx="1840685" cy="1748651"/>
          </a:xfrm>
          <a:prstGeom prst="rect">
            <a:avLst/>
          </a:prstGeom>
        </p:spPr>
      </p:pic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D348956C-725B-405C-B48D-90742CDF1F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6190" y="4465885"/>
            <a:ext cx="1638153" cy="17520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260A5A-9592-4D29-9AD1-1ADAD551D9A2}"/>
              </a:ext>
            </a:extLst>
          </p:cNvPr>
          <p:cNvSpPr txBox="1"/>
          <p:nvPr/>
        </p:nvSpPr>
        <p:spPr>
          <a:xfrm>
            <a:off x="4928875" y="1402080"/>
            <a:ext cx="6310546" cy="537385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6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Gill Sans Nova" panose="020B0602020104020203" pitchFamily="34" charset="0"/>
              </a:rPr>
              <a:t>Database of social media influencers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6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Gill Sans Nova" panose="020B0602020104020203" pitchFamily="34" charset="0"/>
              </a:rPr>
              <a:t>Connecting Agencies and Companies to the most relevant individuals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6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Gill Sans Nova" panose="020B0602020104020203" pitchFamily="34" charset="0"/>
              </a:rPr>
              <a:t>Powerful Integrated search and filter engine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Gill Sans Nova" panose="020B0602020104020203" pitchFamily="34" charset="0"/>
              </a:rPr>
              <a:t>  </a:t>
            </a: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Gill Sans Nova" panose="020B06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613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498729-E5CE-4845-9557-E9F04D6D75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85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BB9A0-4383-43DC-9FDA-C153CBB67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31305"/>
            <a:ext cx="10353762" cy="970450"/>
          </a:xfrm>
        </p:spPr>
        <p:txBody>
          <a:bodyPr/>
          <a:lstStyle/>
          <a:p>
            <a:r>
              <a:rPr lang="en-GB" i="1" dirty="0">
                <a:latin typeface="Gill Sans Nova" panose="020B0602020104020203" pitchFamily="34" charset="0"/>
              </a:rPr>
              <a:t>Key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9ECE3-6D51-42D1-8D06-1F2CB2905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431235"/>
            <a:ext cx="10353762" cy="509546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>
                <a:latin typeface="Gill Sans Nova" panose="020B0602020104020203" pitchFamily="34" charset="0"/>
              </a:rPr>
              <a:t>Campaign Briefs</a:t>
            </a:r>
          </a:p>
          <a:p>
            <a:pPr algn="ctr"/>
            <a:endParaRPr lang="en-GB" dirty="0">
              <a:latin typeface="Gill Sans Nova" panose="020B0602020104020203" pitchFamily="34" charset="0"/>
            </a:endParaRPr>
          </a:p>
          <a:p>
            <a:pPr algn="ctr"/>
            <a:r>
              <a:rPr lang="en-GB" dirty="0">
                <a:latin typeface="Gill Sans Nova" panose="020B0602020104020203" pitchFamily="34" charset="0"/>
              </a:rPr>
              <a:t>Draft Review </a:t>
            </a:r>
          </a:p>
          <a:p>
            <a:pPr algn="ctr"/>
            <a:endParaRPr lang="en-GB" dirty="0">
              <a:latin typeface="Gill Sans Nova" panose="020B0602020104020203" pitchFamily="34" charset="0"/>
            </a:endParaRPr>
          </a:p>
          <a:p>
            <a:pPr algn="ctr"/>
            <a:r>
              <a:rPr lang="en-GB" dirty="0">
                <a:latin typeface="Gill Sans Nova" panose="020B0602020104020203" pitchFamily="34" charset="0"/>
              </a:rPr>
              <a:t>Email Templates</a:t>
            </a:r>
          </a:p>
          <a:p>
            <a:pPr algn="ctr"/>
            <a:endParaRPr lang="en-GB" dirty="0">
              <a:latin typeface="Gill Sans Nova" panose="020B0602020104020203" pitchFamily="34" charset="0"/>
            </a:endParaRPr>
          </a:p>
          <a:p>
            <a:pPr algn="ctr"/>
            <a:r>
              <a:rPr lang="en-GB" dirty="0">
                <a:latin typeface="Gill Sans Nova" panose="020B0602020104020203" pitchFamily="34" charset="0"/>
              </a:rPr>
              <a:t>Payment Instruction </a:t>
            </a:r>
          </a:p>
          <a:p>
            <a:pPr algn="ctr"/>
            <a:endParaRPr lang="en-GB" dirty="0">
              <a:latin typeface="Gill Sans Nova" panose="020B0602020104020203" pitchFamily="34" charset="0"/>
            </a:endParaRPr>
          </a:p>
          <a:p>
            <a:pPr algn="ctr"/>
            <a:r>
              <a:rPr lang="en-GB" dirty="0">
                <a:latin typeface="Gill Sans Nova" panose="020B0602020104020203" pitchFamily="34" charset="0"/>
              </a:rPr>
              <a:t>Influencer Status &amp; Actions</a:t>
            </a:r>
          </a:p>
          <a:p>
            <a:pPr algn="ctr"/>
            <a:endParaRPr lang="en-GB" dirty="0">
              <a:latin typeface="Gill Sans Nova" panose="020B0602020104020203" pitchFamily="34" charset="0"/>
            </a:endParaRPr>
          </a:p>
          <a:p>
            <a:pPr algn="ctr"/>
            <a:r>
              <a:rPr lang="en-GB" dirty="0">
                <a:latin typeface="Gill Sans Nova" panose="020B0602020104020203" pitchFamily="34" charset="0"/>
              </a:rPr>
              <a:t>Pricing Offers</a:t>
            </a:r>
          </a:p>
          <a:p>
            <a:pPr algn="ctr"/>
            <a:endParaRPr lang="en-GB" dirty="0">
              <a:latin typeface="Gill Sans Nova" panose="020B0602020104020203" pitchFamily="34" charset="0"/>
            </a:endParaRPr>
          </a:p>
          <a:p>
            <a:pPr algn="ctr"/>
            <a:r>
              <a:rPr lang="en-GB" dirty="0">
                <a:latin typeface="Gill Sans Nova" panose="020B0602020104020203" pitchFamily="34" charset="0"/>
              </a:rPr>
              <a:t>Influencer Payment Management</a:t>
            </a:r>
          </a:p>
        </p:txBody>
      </p:sp>
      <p:pic>
        <p:nvPicPr>
          <p:cNvPr id="5" name="Picture 4" descr="A picture containing sign, room&#10;&#10;Description automatically generated">
            <a:extLst>
              <a:ext uri="{FF2B5EF4-FFF2-40B4-BE49-F238E27FC236}">
                <a16:creationId xmlns:a16="http://schemas.microsoft.com/office/drawing/2014/main" id="{F8FDA12C-E672-4598-87B4-5450E94485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48" b="7239"/>
          <a:stretch/>
        </p:blipFill>
        <p:spPr>
          <a:xfrm>
            <a:off x="439400" y="980660"/>
            <a:ext cx="4503661" cy="3366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687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toy&#10;&#10;Description automatically generated">
            <a:extLst>
              <a:ext uri="{FF2B5EF4-FFF2-40B4-BE49-F238E27FC236}">
                <a16:creationId xmlns:a16="http://schemas.microsoft.com/office/drawing/2014/main" id="{6F40BBD8-435E-4B4D-A656-EB891F0174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404F8B-F4B7-4AC3-8AB3-10B1F5694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04805"/>
            <a:ext cx="10353762" cy="970450"/>
          </a:xfrm>
        </p:spPr>
        <p:txBody>
          <a:bodyPr>
            <a:normAutofit/>
          </a:bodyPr>
          <a:lstStyle/>
          <a:p>
            <a:r>
              <a:rPr lang="en-GB" i="1" dirty="0">
                <a:latin typeface="Gill Sans Nova" panose="020B0602020104020203" pitchFamily="34" charset="0"/>
              </a:rPr>
              <a:t>Competition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C6D9D-3CF4-446C-91B6-024439843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580050"/>
            <a:ext cx="10353762" cy="4820750"/>
          </a:xfrm>
        </p:spPr>
        <p:txBody>
          <a:bodyPr anchor="ctr">
            <a:normAutofit fontScale="92500" lnSpcReduction="20000"/>
          </a:bodyPr>
          <a:lstStyle/>
          <a:p>
            <a:pPr marL="36900" indent="0" algn="ctr">
              <a:buNone/>
            </a:pPr>
            <a:r>
              <a:rPr lang="en-GB" sz="2600" b="1" dirty="0">
                <a:latin typeface="Gill Sans Nova" panose="020B0602020104020203" pitchFamily="34" charset="0"/>
              </a:rPr>
              <a:t>FameBit</a:t>
            </a:r>
            <a:r>
              <a:rPr lang="en-GB" sz="2600" dirty="0">
                <a:latin typeface="Gill Sans Nova" panose="020B0602020104020203" pitchFamily="34" charset="0"/>
              </a:rPr>
              <a:t> </a:t>
            </a:r>
            <a:endParaRPr lang="en-GB" sz="2600" i="1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sz="2600" i="1" dirty="0">
                <a:latin typeface="Gill Sans Nova" panose="020B0602020104020203" pitchFamily="34" charset="0"/>
              </a:rPr>
              <a:t>Influencer search below average</a:t>
            </a:r>
          </a:p>
          <a:p>
            <a:pPr marL="36900" indent="0" algn="ctr">
              <a:buNone/>
            </a:pPr>
            <a:endParaRPr lang="en-GB" sz="2600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sz="2600" b="1" dirty="0">
                <a:latin typeface="Gill Sans Nova" panose="020B0602020104020203" pitchFamily="34" charset="0"/>
              </a:rPr>
              <a:t>FanBytes</a:t>
            </a:r>
            <a:r>
              <a:rPr lang="en-GB" sz="2600" dirty="0">
                <a:latin typeface="Gill Sans Nova" panose="020B0602020104020203" pitchFamily="34" charset="0"/>
              </a:rPr>
              <a:t> </a:t>
            </a:r>
            <a:endParaRPr lang="en-GB" sz="2600" i="1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sz="2600" i="1" dirty="0">
                <a:latin typeface="Gill Sans Nova" panose="020B0602020104020203" pitchFamily="34" charset="0"/>
              </a:rPr>
              <a:t>Focuses on Snapchat campaigns</a:t>
            </a:r>
          </a:p>
          <a:p>
            <a:pPr marL="36900" indent="0" algn="ctr">
              <a:buNone/>
            </a:pPr>
            <a:endParaRPr lang="en-GB" sz="2600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sz="2600" b="1" dirty="0">
                <a:latin typeface="Gill Sans Nova" panose="020B0602020104020203" pitchFamily="34" charset="0"/>
              </a:rPr>
              <a:t>Tagger</a:t>
            </a:r>
            <a:r>
              <a:rPr lang="en-GB" sz="2600" dirty="0">
                <a:latin typeface="Gill Sans Nova" panose="020B0602020104020203" pitchFamily="34" charset="0"/>
              </a:rPr>
              <a:t> </a:t>
            </a:r>
            <a:endParaRPr lang="en-GB" sz="2600" i="1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sz="2600" i="1" dirty="0">
                <a:latin typeface="Gill Sans Nova" panose="020B0602020104020203" pitchFamily="34" charset="0"/>
              </a:rPr>
              <a:t>Data type not for small business</a:t>
            </a:r>
          </a:p>
          <a:p>
            <a:pPr marL="36900" indent="0" algn="ctr">
              <a:buNone/>
            </a:pPr>
            <a:endParaRPr lang="en-GB" sz="2600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sz="2600" b="1" dirty="0">
                <a:latin typeface="Gill Sans Nova" panose="020B0602020104020203" pitchFamily="34" charset="0"/>
              </a:rPr>
              <a:t>Open Influence </a:t>
            </a:r>
            <a:endParaRPr lang="en-GB" sz="2600" b="1" i="1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sz="2600" i="1" dirty="0">
                <a:latin typeface="Gill Sans Nova" panose="020B0602020104020203" pitchFamily="34" charset="0"/>
              </a:rPr>
              <a:t> High subscription costs</a:t>
            </a:r>
            <a:endParaRPr lang="en-GB" i="1" dirty="0">
              <a:latin typeface="Gill Sans Nova" panose="020B06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4278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A7782-D891-4864-8B81-D356C958D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i="1" dirty="0">
                <a:latin typeface="Gill Sans Nova" panose="020B0602020104020203" pitchFamily="34" charset="0"/>
              </a:rPr>
              <a:t>Key Partners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15FFBB-C8EA-4BA2-A5DD-FE3779505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998132"/>
            <a:ext cx="4333632" cy="3521077"/>
          </a:xfrm>
          <a:prstGeom prst="rect">
            <a:avLst/>
          </a:prstGeom>
        </p:spPr>
      </p:pic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D9D9AEB8-746F-4669-918B-443B5F46044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371"/>
          <a:stretch/>
        </p:blipFill>
        <p:spPr>
          <a:xfrm>
            <a:off x="913795" y="2243185"/>
            <a:ext cx="4087948" cy="32760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8A86A-BC3E-4975-A4C1-F7E16748A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0392" y="2111649"/>
            <a:ext cx="6784942" cy="4136751"/>
          </a:xfrm>
        </p:spPr>
        <p:txBody>
          <a:bodyPr anchor="ctr">
            <a:normAutofit/>
          </a:bodyPr>
          <a:lstStyle/>
          <a:p>
            <a:pPr marL="36900" indent="0">
              <a:buClr>
                <a:srgbClr val="9BECFF"/>
              </a:buClr>
              <a:buNone/>
            </a:pPr>
            <a:r>
              <a:rPr lang="en-GB" sz="2400" b="1" dirty="0">
                <a:latin typeface="Gill Sans Nova" panose="020B0602020104020203" pitchFamily="34" charset="0"/>
              </a:rPr>
              <a:t>Gen Z/Millennials</a:t>
            </a:r>
          </a:p>
          <a:p>
            <a:pPr marL="36900" indent="0">
              <a:buClr>
                <a:srgbClr val="9BECFF"/>
              </a:buClr>
              <a:buNone/>
            </a:pPr>
            <a:r>
              <a:rPr lang="en-GB" i="1" dirty="0">
                <a:latin typeface="Gill Sans Nova" panose="020B0602020104020203" pitchFamily="34" charset="0"/>
              </a:rPr>
              <a:t>Audience Being Targeted By The Collaborations</a:t>
            </a:r>
          </a:p>
          <a:p>
            <a:pPr marL="36900" indent="0">
              <a:buClr>
                <a:srgbClr val="9BECFF"/>
              </a:buClr>
              <a:buNone/>
            </a:pPr>
            <a:endParaRPr lang="en-GB" sz="1800" i="1" dirty="0">
              <a:latin typeface="Gill Sans Nova" panose="020B0602020104020203" pitchFamily="34" charset="0"/>
            </a:endParaRPr>
          </a:p>
          <a:p>
            <a:pPr marL="36900" indent="0">
              <a:buClr>
                <a:srgbClr val="9BECFF"/>
              </a:buClr>
              <a:buNone/>
            </a:pPr>
            <a:r>
              <a:rPr lang="en-GB" sz="2400" b="1" dirty="0">
                <a:latin typeface="Gill Sans Nova" panose="020B0602020104020203" pitchFamily="34" charset="0"/>
              </a:rPr>
              <a:t>Influencers</a:t>
            </a:r>
          </a:p>
          <a:p>
            <a:pPr marL="36900" indent="0">
              <a:buClr>
                <a:srgbClr val="9BECFF"/>
              </a:buClr>
              <a:buNone/>
            </a:pPr>
            <a:r>
              <a:rPr lang="en-GB" i="1" dirty="0">
                <a:latin typeface="Gill Sans Nova" panose="020B0602020104020203" pitchFamily="34" charset="0"/>
              </a:rPr>
              <a:t>Social Media Accounts With Large Number Of Followers</a:t>
            </a:r>
          </a:p>
          <a:p>
            <a:pPr marL="36900" indent="0">
              <a:buClr>
                <a:srgbClr val="9BECFF"/>
              </a:buClr>
              <a:buNone/>
            </a:pPr>
            <a:endParaRPr lang="en-GB" sz="1800" i="1" dirty="0">
              <a:latin typeface="Gill Sans Nova" panose="020B0602020104020203" pitchFamily="34" charset="0"/>
            </a:endParaRPr>
          </a:p>
          <a:p>
            <a:pPr marL="36900" indent="0">
              <a:buClr>
                <a:srgbClr val="9BECFF"/>
              </a:buClr>
              <a:buNone/>
            </a:pPr>
            <a:r>
              <a:rPr lang="en-GB" sz="2400" b="1" dirty="0">
                <a:latin typeface="Gill Sans Nova" panose="020B0602020104020203" pitchFamily="34" charset="0"/>
              </a:rPr>
              <a:t>Companies/Agencies </a:t>
            </a:r>
          </a:p>
          <a:p>
            <a:pPr marL="36900" indent="0">
              <a:buClr>
                <a:srgbClr val="9BECFF"/>
              </a:buClr>
              <a:buNone/>
            </a:pPr>
            <a:r>
              <a:rPr lang="en-GB" i="1" dirty="0">
                <a:latin typeface="Gill Sans Nova" panose="020B0602020104020203" pitchFamily="34" charset="0"/>
              </a:rPr>
              <a:t>Record Labels, Artists, Clothing Companies, Food + Beverage Etc..</a:t>
            </a:r>
          </a:p>
          <a:p>
            <a:pPr marL="36900" indent="0">
              <a:buClr>
                <a:srgbClr val="9BECFF"/>
              </a:buClr>
              <a:buNone/>
            </a:pPr>
            <a:endParaRPr lang="en-GB" sz="2400" dirty="0">
              <a:latin typeface="Gill Sans Nova" panose="020B0602020104020203" pitchFamily="34" charset="0"/>
            </a:endParaRPr>
          </a:p>
          <a:p>
            <a:pPr marL="36900" indent="0">
              <a:buClr>
                <a:srgbClr val="9BECFF"/>
              </a:buClr>
              <a:buNone/>
            </a:pPr>
            <a:endParaRPr lang="en-GB" dirty="0">
              <a:latin typeface="Gill Sans Nova" panose="020B06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642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D9B41-AF94-4EA2-BFD9-A84A18BE6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latin typeface="Gill Sans Nova" panose="020B0602020104020203" pitchFamily="34" charset="0"/>
              </a:rPr>
              <a:t>Marketing</a:t>
            </a:r>
          </a:p>
        </p:txBody>
      </p:sp>
      <p:pic>
        <p:nvPicPr>
          <p:cNvPr id="5" name="Picture 4" descr="A picture containing object, colorful, light, table&#10;&#10;Description automatically generated">
            <a:extLst>
              <a:ext uri="{FF2B5EF4-FFF2-40B4-BE49-F238E27FC236}">
                <a16:creationId xmlns:a16="http://schemas.microsoft.com/office/drawing/2014/main" id="{A3F1F089-7C69-4DA3-A0C6-8E2CB3722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965" y="342900"/>
            <a:ext cx="1826103" cy="15038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6CCC08-2AFF-4CBB-8411-F498DA91B49E}"/>
              </a:ext>
            </a:extLst>
          </p:cNvPr>
          <p:cNvSpPr txBox="1"/>
          <p:nvPr/>
        </p:nvSpPr>
        <p:spPr>
          <a:xfrm>
            <a:off x="7460974" y="2080591"/>
            <a:ext cx="4041913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B0F0"/>
                </a:solidFill>
                <a:latin typeface="Gill Sans Nova" panose="020B0602020104020203" pitchFamily="34" charset="0"/>
              </a:rPr>
              <a:t>Companies/Brands</a:t>
            </a:r>
          </a:p>
          <a:p>
            <a:endParaRPr lang="en-GB" sz="2400" dirty="0">
              <a:solidFill>
                <a:srgbClr val="00B0F0"/>
              </a:solidFill>
              <a:latin typeface="Gill Sans Nova" panose="020B0602020104020203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Nova" panose="020B0602020104020203" pitchFamily="34" charset="0"/>
              </a:rPr>
              <a:t>Advertise on LinkedIn, Business Magazines and Websites</a:t>
            </a:r>
          </a:p>
          <a:p>
            <a:pPr marL="285750" indent="-285750">
              <a:buFontTx/>
              <a:buChar char="-"/>
            </a:pPr>
            <a:endParaRPr lang="en-GB" sz="2000" dirty="0">
              <a:solidFill>
                <a:schemeClr val="tx1">
                  <a:lumMod val="95000"/>
                </a:schemeClr>
              </a:solidFill>
              <a:latin typeface="Gill Sans Nova" panose="020B0602020104020203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Nova" panose="020B0602020104020203" pitchFamily="34" charset="0"/>
              </a:rPr>
              <a:t>Offer Exclusive Deals (Membership Fee Concessions)</a:t>
            </a:r>
          </a:p>
          <a:p>
            <a:pPr marL="285750" indent="-285750">
              <a:buFontTx/>
              <a:buChar char="-"/>
            </a:pPr>
            <a:endParaRPr lang="en-GB" sz="2000" dirty="0">
              <a:solidFill>
                <a:schemeClr val="tx1">
                  <a:lumMod val="95000"/>
                </a:schemeClr>
              </a:solidFill>
              <a:latin typeface="Gill Sans Nova" panose="020B0602020104020203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Nova" panose="020B0602020104020203" pitchFamily="34" charset="0"/>
              </a:rPr>
              <a:t>Create Strong Brand Relationships and Awareness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3D6CB5-5488-4BF6-AD1A-DCF53B651C1F}"/>
              </a:ext>
            </a:extLst>
          </p:cNvPr>
          <p:cNvSpPr txBox="1"/>
          <p:nvPr/>
        </p:nvSpPr>
        <p:spPr>
          <a:xfrm>
            <a:off x="913795" y="2080590"/>
            <a:ext cx="4041913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B0F0"/>
                </a:solidFill>
                <a:latin typeface="Gill Sans Nova" panose="020B0602020104020203" pitchFamily="34" charset="0"/>
              </a:rPr>
              <a:t>Influencers</a:t>
            </a:r>
          </a:p>
          <a:p>
            <a:pPr algn="ctr"/>
            <a:endParaRPr lang="en-GB" sz="2400" dirty="0">
              <a:solidFill>
                <a:srgbClr val="00B0F0"/>
              </a:solidFill>
              <a:latin typeface="Gill Sans Nova" panose="020B0602020104020203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Nova" panose="020B0602020104020203" pitchFamily="34" charset="0"/>
              </a:rPr>
              <a:t>Directly Contact With Exclusive Offers</a:t>
            </a:r>
            <a:r>
              <a:rPr lang="en-GB" sz="2000" dirty="0">
                <a:solidFill>
                  <a:srgbClr val="00B0F0"/>
                </a:solidFill>
                <a:latin typeface="Gill Sans Nova" panose="020B0602020104020203" pitchFamily="34" charset="0"/>
              </a:rPr>
              <a:t> 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chemeClr val="tx1">
                  <a:lumMod val="95000"/>
                </a:schemeClr>
              </a:solidFill>
              <a:latin typeface="Gill Sans Nova" panose="020B0602020104020203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Nova" panose="020B0602020104020203" pitchFamily="34" charset="0"/>
              </a:rPr>
              <a:t>Advertise Service on Social Media Platforms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chemeClr val="tx1">
                  <a:lumMod val="95000"/>
                </a:schemeClr>
              </a:solidFill>
              <a:latin typeface="Gill Sans Nova" panose="020B0602020104020203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Nova" panose="020B0602020104020203" pitchFamily="34" charset="0"/>
              </a:rPr>
              <a:t>Word of Mouth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chemeClr val="tx1">
                  <a:lumMod val="95000"/>
                </a:schemeClr>
              </a:solidFill>
              <a:latin typeface="Gill Sans Nova" panose="020B0602020104020203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Nova" panose="020B0602020104020203" pitchFamily="34" charset="0"/>
              </a:rPr>
              <a:t>Celebrity Endorsements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E4129C8-539F-4B39-943B-02A2E945DAD9}"/>
              </a:ext>
            </a:extLst>
          </p:cNvPr>
          <p:cNvCxnSpPr/>
          <p:nvPr/>
        </p:nvCxnSpPr>
        <p:spPr>
          <a:xfrm>
            <a:off x="6096000" y="2080590"/>
            <a:ext cx="0" cy="4572001"/>
          </a:xfrm>
          <a:prstGeom prst="line">
            <a:avLst/>
          </a:prstGeom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572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16ECB-653F-4C7C-84A1-30263474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82780"/>
            <a:ext cx="10353762" cy="970450"/>
          </a:xfrm>
        </p:spPr>
        <p:txBody>
          <a:bodyPr/>
          <a:lstStyle/>
          <a:p>
            <a:r>
              <a:rPr lang="en-GB" i="1" dirty="0">
                <a:latin typeface="Gill Sans Nova" panose="020B0602020104020203" pitchFamily="34" charset="0"/>
              </a:rPr>
              <a:t>Subscription Packages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FA4C-AC1F-48BC-ADFF-48B2929C2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580051"/>
            <a:ext cx="10353762" cy="5119288"/>
          </a:xfrm>
        </p:spPr>
        <p:txBody>
          <a:bodyPr>
            <a:normAutofit lnSpcReduction="10000"/>
          </a:bodyPr>
          <a:lstStyle/>
          <a:p>
            <a:pPr marL="36900" indent="0" algn="ctr" fontAlgn="base">
              <a:buNone/>
            </a:pPr>
            <a:r>
              <a:rPr lang="en-GB" sz="2400" dirty="0">
                <a:solidFill>
                  <a:srgbClr val="FFC000"/>
                </a:solidFill>
                <a:effectLst/>
                <a:latin typeface="Gill Sans Nova" panose="020B0602020104020203" pitchFamily="34" charset="0"/>
              </a:rPr>
              <a:t>Start-up</a:t>
            </a:r>
          </a:p>
          <a:p>
            <a:pPr marL="36900" indent="0" algn="ctr" fontAlgn="base">
              <a:buNone/>
            </a:pPr>
            <a:r>
              <a:rPr lang="en-GB" dirty="0">
                <a:effectLst/>
                <a:latin typeface="Gill Sans Nova" panose="020B0602020104020203" pitchFamily="34" charset="0"/>
              </a:rPr>
              <a:t>   Basic Training and Support</a:t>
            </a:r>
          </a:p>
          <a:p>
            <a:pPr marL="36900" indent="0" algn="ctr" fontAlgn="base">
              <a:buNone/>
            </a:pPr>
            <a:endParaRPr lang="en-GB" dirty="0">
              <a:effectLst/>
              <a:latin typeface="Gill Sans Nova" panose="020B0602020104020203" pitchFamily="34" charset="0"/>
            </a:endParaRPr>
          </a:p>
          <a:p>
            <a:pPr marL="36900" indent="0" algn="ctr" fontAlgn="base">
              <a:buNone/>
            </a:pPr>
            <a:r>
              <a:rPr lang="en-GB" sz="2400" dirty="0">
                <a:solidFill>
                  <a:srgbClr val="00B050"/>
                </a:solidFill>
                <a:effectLst/>
                <a:latin typeface="Gill Sans Nova" panose="020B0602020104020203" pitchFamily="34" charset="0"/>
              </a:rPr>
              <a:t>Small Business </a:t>
            </a:r>
          </a:p>
          <a:p>
            <a:pPr marL="36900" indent="0" algn="ctr" fontAlgn="base">
              <a:buNone/>
            </a:pPr>
            <a:r>
              <a:rPr lang="en-GB" dirty="0">
                <a:effectLst/>
                <a:latin typeface="Gill Sans Nova" panose="020B0602020104020203" pitchFamily="34" charset="0"/>
              </a:rPr>
              <a:t>Influencer Demographic Data</a:t>
            </a:r>
          </a:p>
          <a:p>
            <a:pPr marL="36900" indent="0" algn="ctr" fontAlgn="base">
              <a:buNone/>
            </a:pPr>
            <a:endParaRPr lang="en-GB" dirty="0">
              <a:effectLst/>
              <a:latin typeface="Gill Sans Nova" panose="020B0602020104020203" pitchFamily="34" charset="0"/>
            </a:endParaRPr>
          </a:p>
          <a:p>
            <a:pPr marL="36900" indent="0" algn="ctr" fontAlgn="base">
              <a:buNone/>
            </a:pPr>
            <a:r>
              <a:rPr lang="en-GB" sz="2400" dirty="0">
                <a:solidFill>
                  <a:srgbClr val="0070C0"/>
                </a:solidFill>
                <a:effectLst/>
                <a:latin typeface="Gill Sans Nova" panose="020B0602020104020203" pitchFamily="34" charset="0"/>
              </a:rPr>
              <a:t>Professional </a:t>
            </a:r>
          </a:p>
          <a:p>
            <a:pPr marL="36900" indent="0" algn="ctr" fontAlgn="base">
              <a:buNone/>
            </a:pPr>
            <a:r>
              <a:rPr lang="en-GB" dirty="0">
                <a:effectLst/>
                <a:latin typeface="Gill Sans Nova" panose="020B0602020104020203" pitchFamily="34" charset="0"/>
              </a:rPr>
              <a:t>Influencer and Audience Demographic Data, API &amp; Exports</a:t>
            </a:r>
          </a:p>
          <a:p>
            <a:pPr marL="36900" indent="0" algn="ctr" fontAlgn="base">
              <a:buNone/>
            </a:pPr>
            <a:endParaRPr lang="en-GB" dirty="0">
              <a:effectLst/>
              <a:latin typeface="Gill Sans Nova" panose="020B0602020104020203" pitchFamily="34" charset="0"/>
            </a:endParaRPr>
          </a:p>
          <a:p>
            <a:pPr marL="36900" indent="0" algn="ctr" fontAlgn="base">
              <a:buNone/>
            </a:pPr>
            <a:r>
              <a:rPr lang="en-GB" sz="2400" dirty="0">
                <a:solidFill>
                  <a:srgbClr val="FF0000"/>
                </a:solidFill>
                <a:effectLst/>
                <a:latin typeface="Gill Sans Nova" panose="020B0602020104020203" pitchFamily="34" charset="0"/>
              </a:rPr>
              <a:t>Enterprise </a:t>
            </a:r>
          </a:p>
          <a:p>
            <a:pPr marL="36900" indent="0" algn="ctr" fontAlgn="base">
              <a:buNone/>
            </a:pPr>
            <a:r>
              <a:rPr lang="en-GB" dirty="0">
                <a:effectLst/>
                <a:latin typeface="Gill Sans Nova" panose="020B0602020104020203" pitchFamily="34" charset="0"/>
              </a:rPr>
              <a:t>Influencer and Audience Demographic Data, API &amp; Exports, Publishr Platform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FAE976-4F18-4088-9345-0BC462069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960" y="155959"/>
            <a:ext cx="1877731" cy="1877731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5E94D3CE-9843-42B9-A19C-C7EB4E22D8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8012" y="158662"/>
            <a:ext cx="1875028" cy="1875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059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0F107-13FC-4C3F-BF97-10366539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2802" y="336607"/>
            <a:ext cx="10353762" cy="970450"/>
          </a:xfrm>
        </p:spPr>
        <p:txBody>
          <a:bodyPr/>
          <a:lstStyle/>
          <a:p>
            <a:r>
              <a:rPr lang="en-GB" i="1" dirty="0">
                <a:latin typeface="Gill Sans Nova" panose="020B0602020104020203" pitchFamily="34" charset="0"/>
              </a:rPr>
              <a:t>Service/Company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C3678-D628-466E-AD8C-3ED3731C2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707268"/>
            <a:ext cx="7302553" cy="4971828"/>
          </a:xfrm>
        </p:spPr>
        <p:txBody>
          <a:bodyPr>
            <a:normAutofit/>
          </a:bodyPr>
          <a:lstStyle/>
          <a:p>
            <a:pPr marL="36900" indent="0" algn="ctr">
              <a:buNone/>
            </a:pPr>
            <a:r>
              <a:rPr lang="en-GB" i="1" dirty="0">
                <a:solidFill>
                  <a:srgbClr val="FFFF00"/>
                </a:solidFill>
                <a:latin typeface="Gill Sans Nova" panose="020B0602020104020203" pitchFamily="34" charset="0"/>
              </a:rPr>
              <a:t>Short Term</a:t>
            </a:r>
          </a:p>
          <a:p>
            <a:pPr marL="36900" indent="0">
              <a:buNone/>
            </a:pPr>
            <a:r>
              <a:rPr lang="en-GB" dirty="0">
                <a:latin typeface="Gill Sans Nova" panose="020B0602020104020203" pitchFamily="34" charset="0"/>
              </a:rPr>
              <a:t>-   Grow Subscriber Base (Website Traffic)</a:t>
            </a:r>
          </a:p>
          <a:p>
            <a:pPr>
              <a:buFontTx/>
              <a:buChar char="-"/>
            </a:pPr>
            <a:r>
              <a:rPr lang="en-GB" dirty="0">
                <a:latin typeface="Gill Sans Nova" panose="020B0602020104020203" pitchFamily="34" charset="0"/>
              </a:rPr>
              <a:t>Define Place in the Market</a:t>
            </a:r>
          </a:p>
          <a:p>
            <a:pPr marL="36900" indent="0">
              <a:buNone/>
            </a:pPr>
            <a:r>
              <a:rPr lang="en-GB" i="1" dirty="0">
                <a:latin typeface="Gill Sans Nova" panose="020B0602020104020203" pitchFamily="34" charset="0"/>
              </a:rPr>
              <a:t>-    </a:t>
            </a:r>
            <a:r>
              <a:rPr lang="en-GB" dirty="0">
                <a:latin typeface="Gill Sans Nova" panose="020B0602020104020203" pitchFamily="34" charset="0"/>
              </a:rPr>
              <a:t>Reach Marketing Objectives</a:t>
            </a:r>
            <a:endParaRPr lang="en-GB" i="1" dirty="0">
              <a:latin typeface="Gill Sans Nova" panose="020B0602020104020203" pitchFamily="34" charset="0"/>
            </a:endParaRPr>
          </a:p>
          <a:p>
            <a:pPr marL="36900" indent="0">
              <a:buNone/>
            </a:pPr>
            <a:endParaRPr lang="en-GB" i="1" dirty="0">
              <a:latin typeface="Gill Sans Nova" panose="020B0602020104020203" pitchFamily="34" charset="0"/>
            </a:endParaRPr>
          </a:p>
          <a:p>
            <a:pPr marL="36900" indent="0">
              <a:buNone/>
            </a:pPr>
            <a:endParaRPr lang="en-GB" i="1" dirty="0">
              <a:latin typeface="Gill Sans Nova" panose="020B0602020104020203" pitchFamily="34" charset="0"/>
            </a:endParaRPr>
          </a:p>
          <a:p>
            <a:pPr marL="36900" indent="0" algn="ctr">
              <a:buNone/>
            </a:pPr>
            <a:r>
              <a:rPr lang="en-GB" i="1" dirty="0">
                <a:solidFill>
                  <a:srgbClr val="FFFF00"/>
                </a:solidFill>
                <a:latin typeface="Gill Sans Nova" panose="020B0602020104020203" pitchFamily="34" charset="0"/>
              </a:rPr>
              <a:t>Long Term</a:t>
            </a:r>
          </a:p>
          <a:p>
            <a:pPr marL="36900" indent="0">
              <a:buNone/>
            </a:pPr>
            <a:r>
              <a:rPr lang="en-GB" i="1" dirty="0">
                <a:solidFill>
                  <a:schemeClr val="tx1"/>
                </a:solidFill>
                <a:latin typeface="Gill Sans Nova" panose="020B0602020104020203" pitchFamily="34" charset="0"/>
              </a:rPr>
              <a:t>-   </a:t>
            </a:r>
            <a:r>
              <a:rPr lang="en-GB" dirty="0">
                <a:latin typeface="Gill Sans Nova" panose="020B0602020104020203" pitchFamily="34" charset="0"/>
              </a:rPr>
              <a:t>Nurture Organic and Long-Term Collaborations</a:t>
            </a:r>
          </a:p>
          <a:p>
            <a:pPr>
              <a:buFontTx/>
              <a:buChar char="-"/>
            </a:pPr>
            <a:r>
              <a:rPr lang="en-GB" dirty="0">
                <a:latin typeface="Gill Sans Nova" panose="020B0602020104020203" pitchFamily="34" charset="0"/>
              </a:rPr>
              <a:t>Become the go-to Platform for the Growing Influencer Marketing Market</a:t>
            </a:r>
          </a:p>
          <a:p>
            <a:pPr>
              <a:buFontTx/>
              <a:buChar char="-"/>
            </a:pPr>
            <a:r>
              <a:rPr lang="en-GB" dirty="0">
                <a:latin typeface="Gill Sans Nova" panose="020B0602020104020203" pitchFamily="34" charset="0"/>
              </a:rPr>
              <a:t>Retain Loyal Customer Base</a:t>
            </a:r>
          </a:p>
          <a:p>
            <a:pPr marL="36900" indent="0">
              <a:buNone/>
            </a:pPr>
            <a:endParaRPr lang="en-GB" sz="1800" dirty="0">
              <a:latin typeface="Gill Sans Nova" panose="020B0602020104020203" pitchFamily="34" charset="0"/>
            </a:endParaRPr>
          </a:p>
          <a:p>
            <a:pPr marL="36900" indent="0">
              <a:buNone/>
            </a:pPr>
            <a:endParaRPr lang="en-GB" dirty="0">
              <a:latin typeface="Gill Sans Nova" panose="020B0602020104020203" pitchFamily="34" charset="0"/>
            </a:endParaRPr>
          </a:p>
        </p:txBody>
      </p:sp>
      <p:pic>
        <p:nvPicPr>
          <p:cNvPr id="5" name="Picture 4" descr="A picture containing toy, clock, sign&#10;&#10;Description automatically generated">
            <a:extLst>
              <a:ext uri="{FF2B5EF4-FFF2-40B4-BE49-F238E27FC236}">
                <a16:creationId xmlns:a16="http://schemas.microsoft.com/office/drawing/2014/main" id="{9FB7E94D-5F5B-4C4B-BB0E-D09A338F88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353" y="336607"/>
            <a:ext cx="4415832" cy="354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36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B7454-0A0F-4B6B-82A1-C54E0704D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450574"/>
            <a:ext cx="10353762" cy="970450"/>
          </a:xfrm>
        </p:spPr>
        <p:txBody>
          <a:bodyPr/>
          <a:lstStyle/>
          <a:p>
            <a:r>
              <a:rPr lang="en-GB" i="1" dirty="0">
                <a:latin typeface="Gill Sans Nova" panose="020B0602020104020203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12A71-D4F9-4414-9275-28DC96956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26" y="1577009"/>
            <a:ext cx="10803731" cy="4969565"/>
          </a:xfrm>
        </p:spPr>
        <p:txBody>
          <a:bodyPr>
            <a:normAutofit fontScale="85000" lnSpcReduction="20000"/>
          </a:bodyPr>
          <a:lstStyle/>
          <a:p>
            <a:pPr marL="36900" indent="0">
              <a:buNone/>
            </a:pPr>
            <a:r>
              <a:rPr lang="en-GB" sz="1800" dirty="0">
                <a:effectLst/>
                <a:latin typeface="Gill Sans Nova" panose="020B0602020104020203" pitchFamily="34" charset="0"/>
              </a:rPr>
              <a:t>Business of Apps. 2020. </a:t>
            </a:r>
            <a:r>
              <a:rPr lang="en-GB" sz="1800" i="1" dirty="0">
                <a:effectLst/>
                <a:latin typeface="Gill Sans Nova" panose="020B0602020104020203" pitchFamily="34" charset="0"/>
              </a:rPr>
              <a:t>Top Influencer Marketing Companies (2020)</a:t>
            </a:r>
            <a:r>
              <a:rPr lang="en-GB" sz="1800" dirty="0">
                <a:effectLst/>
                <a:latin typeface="Gill Sans Nova" panose="020B0602020104020203" pitchFamily="34" charset="0"/>
              </a:rPr>
              <a:t>. [online] Available at: &lt;https://www.businessofapps.com/marketplace/influencer-marketing/&gt; [Accessed 26 April 2020].</a:t>
            </a:r>
          </a:p>
          <a:p>
            <a:pPr marL="36900" indent="0">
              <a:buNone/>
            </a:pPr>
            <a:endParaRPr lang="en-GB" sz="1800" dirty="0">
              <a:effectLst/>
              <a:latin typeface="Gill Sans Nova" panose="020B0602020104020203" pitchFamily="34" charset="0"/>
            </a:endParaRPr>
          </a:p>
          <a:p>
            <a:pPr marL="36900" indent="0">
              <a:buNone/>
            </a:pPr>
            <a:r>
              <a:rPr lang="en-GB" sz="1800" dirty="0">
                <a:effectLst/>
                <a:latin typeface="Gill Sans Nova" panose="020B0602020104020203" pitchFamily="34" charset="0"/>
              </a:rPr>
              <a:t>Influencer Marketing Hub. 2020. </a:t>
            </a:r>
            <a:r>
              <a:rPr lang="en-GB" sz="1800" i="1" dirty="0">
                <a:effectLst/>
                <a:latin typeface="Gill Sans Nova" panose="020B0602020104020203" pitchFamily="34" charset="0"/>
              </a:rPr>
              <a:t>Influencer Marketing Hub | Leading Digital Marketing Resource With Over 3.5M Monthly Readers</a:t>
            </a:r>
            <a:r>
              <a:rPr lang="en-GB" sz="1800" dirty="0">
                <a:effectLst/>
                <a:latin typeface="Gill Sans Nova" panose="020B0602020104020203" pitchFamily="34" charset="0"/>
              </a:rPr>
              <a:t>. [online] Available at: &lt;https://influencermarketinghub.com/&gt; [Accessed 26 April 2020].</a:t>
            </a:r>
          </a:p>
          <a:p>
            <a:pPr marL="36900" indent="0">
              <a:buNone/>
            </a:pPr>
            <a:endParaRPr lang="en-GB" sz="1800" dirty="0">
              <a:effectLst/>
              <a:latin typeface="Gill Sans Nova" panose="020B0602020104020203" pitchFamily="34" charset="0"/>
            </a:endParaRPr>
          </a:p>
          <a:p>
            <a:pPr marL="36900" indent="0">
              <a:buNone/>
            </a:pPr>
            <a:r>
              <a:rPr lang="en-GB" sz="1800" dirty="0">
                <a:effectLst/>
                <a:latin typeface="Gill Sans Nova" panose="020B0602020104020203" pitchFamily="34" charset="0"/>
              </a:rPr>
              <a:t>Lou, C. and Yuan, S., 2019. Influencer Marketing: How Message Value and Credibility Affect Consumer Trust of Branded Content on Social Media. </a:t>
            </a:r>
            <a:r>
              <a:rPr lang="en-GB" sz="1800" i="1" dirty="0">
                <a:effectLst/>
                <a:latin typeface="Gill Sans Nova" panose="020B0602020104020203" pitchFamily="34" charset="0"/>
              </a:rPr>
              <a:t>Journal of Interactive Advertising</a:t>
            </a:r>
            <a:r>
              <a:rPr lang="en-GB" sz="1800" dirty="0">
                <a:effectLst/>
                <a:latin typeface="Gill Sans Nova" panose="020B0602020104020203" pitchFamily="34" charset="0"/>
              </a:rPr>
              <a:t>, 9.</a:t>
            </a:r>
          </a:p>
          <a:p>
            <a:pPr marL="36900" indent="0">
              <a:buNone/>
            </a:pPr>
            <a:endParaRPr lang="en-GB" sz="1800" dirty="0">
              <a:effectLst/>
              <a:latin typeface="Gill Sans Nova" panose="020B0602020104020203" pitchFamily="34" charset="0"/>
            </a:endParaRPr>
          </a:p>
          <a:p>
            <a:pPr marL="36900" indent="0">
              <a:buNone/>
            </a:pPr>
            <a:r>
              <a:rPr lang="en-GB" sz="1800" dirty="0" err="1">
                <a:effectLst/>
                <a:latin typeface="Gill Sans Nova" panose="020B0602020104020203" pitchFamily="34" charset="0"/>
              </a:rPr>
              <a:t>Schomer</a:t>
            </a:r>
            <a:r>
              <a:rPr lang="en-GB" sz="1800" dirty="0">
                <a:effectLst/>
                <a:latin typeface="Gill Sans Nova" panose="020B0602020104020203" pitchFamily="34" charset="0"/>
              </a:rPr>
              <a:t>, A., 2019. </a:t>
            </a:r>
            <a:r>
              <a:rPr lang="en-GB" sz="1800" i="1" dirty="0">
                <a:effectLst/>
                <a:latin typeface="Gill Sans Nova" panose="020B0602020104020203" pitchFamily="34" charset="0"/>
              </a:rPr>
              <a:t>Influencer Marketing: State Of The Social Media Influencer Market In 2020</a:t>
            </a:r>
            <a:r>
              <a:rPr lang="en-GB" sz="1800" dirty="0">
                <a:effectLst/>
                <a:latin typeface="Gill Sans Nova" panose="020B0602020104020203" pitchFamily="34" charset="0"/>
              </a:rPr>
              <a:t>. [online] Business Insider. Available at: &lt;https://www.businessinsider.com/influencer-marketing-report?r=US&amp;IR=T&gt; [Accessed 21 April 2020].</a:t>
            </a:r>
          </a:p>
          <a:p>
            <a:pPr marL="36900" indent="0">
              <a:buNone/>
            </a:pPr>
            <a:endParaRPr lang="en-GB" sz="1800" dirty="0">
              <a:effectLst/>
              <a:latin typeface="Gill Sans Nova" panose="020B0602020104020203" pitchFamily="34" charset="0"/>
            </a:endParaRPr>
          </a:p>
          <a:p>
            <a:pPr marL="36900" indent="0">
              <a:buNone/>
            </a:pPr>
            <a:r>
              <a:rPr lang="en-GB" sz="1800" dirty="0">
                <a:effectLst/>
                <a:latin typeface="Gill Sans Nova" panose="020B0602020104020203" pitchFamily="34" charset="0"/>
              </a:rPr>
              <a:t>Mediakix. 2020. </a:t>
            </a:r>
            <a:r>
              <a:rPr lang="en-GB" sz="1800" i="1" dirty="0">
                <a:effectLst/>
                <a:latin typeface="Gill Sans Nova" panose="020B0602020104020203" pitchFamily="34" charset="0"/>
              </a:rPr>
              <a:t>Influencer Marketing Survey Results: 2019 Industry Benchmarks</a:t>
            </a:r>
            <a:r>
              <a:rPr lang="en-GB" sz="1800" dirty="0">
                <a:effectLst/>
                <a:latin typeface="Gill Sans Nova" panose="020B0602020104020203" pitchFamily="34" charset="0"/>
              </a:rPr>
              <a:t>. [online] Available at: &lt;https://mediakix.com/influencer-marketing-resources/influencer-marketing-industry-statistics-survey-benchmarks/#gs.0xjefn&gt; [Accessed 22 April 2020].</a:t>
            </a:r>
          </a:p>
          <a:p>
            <a:pPr marL="36900" indent="0">
              <a:buNone/>
            </a:pPr>
            <a:endParaRPr lang="en-GB" sz="1800" dirty="0">
              <a:effectLst/>
              <a:latin typeface="Gill Sans Nova" panose="020B0602020104020203" pitchFamily="34" charset="0"/>
            </a:endParaRPr>
          </a:p>
          <a:p>
            <a:pPr marL="36900" indent="0">
              <a:buNone/>
            </a:pPr>
            <a:r>
              <a:rPr lang="en-GB" sz="2100" dirty="0">
                <a:effectLst/>
                <a:latin typeface="Gill Sans Nova" panose="020B0602020104020203" pitchFamily="34" charset="0"/>
              </a:rPr>
              <a:t>Carter, J., 2019. </a:t>
            </a:r>
            <a:r>
              <a:rPr lang="en-GB" sz="2100" i="1" dirty="0">
                <a:effectLst/>
                <a:latin typeface="Gill Sans Nova" panose="020B0602020104020203" pitchFamily="34" charset="0"/>
              </a:rPr>
              <a:t>80% Of Marketers Find Influencer Marketing Effective | Smart Insights</a:t>
            </a:r>
            <a:r>
              <a:rPr lang="en-GB" sz="2100" dirty="0">
                <a:effectLst/>
                <a:latin typeface="Gill Sans Nova" panose="020B0602020104020203" pitchFamily="34" charset="0"/>
              </a:rPr>
              <a:t>. [online] Smart Insights. Available at: &lt;https://www.smartinsights.com/online-pr/influencer-marketing-effectiveness/&gt; [Accessed 27 April 2020].</a:t>
            </a:r>
          </a:p>
          <a:p>
            <a:pPr marL="36900" indent="0">
              <a:buNone/>
            </a:pPr>
            <a:endParaRPr lang="en-GB" dirty="0">
              <a:latin typeface="Gill Sans Nova" panose="020B06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65022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506</Words>
  <Application>Microsoft Office PowerPoint</Application>
  <PresentationFormat>Widescreen</PresentationFormat>
  <Paragraphs>116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Abadi</vt:lpstr>
      <vt:lpstr>Calisto MT</vt:lpstr>
      <vt:lpstr>Gill Sans Nova</vt:lpstr>
      <vt:lpstr>Wingdings 2</vt:lpstr>
      <vt:lpstr>Slate</vt:lpstr>
      <vt:lpstr>PowerPoint Presentation</vt:lpstr>
      <vt:lpstr>PowerPoint Presentation</vt:lpstr>
      <vt:lpstr>PowerPoint Presentation</vt:lpstr>
      <vt:lpstr>The Service</vt:lpstr>
      <vt:lpstr>PowerPoint Presentation</vt:lpstr>
      <vt:lpstr>Key Features</vt:lpstr>
      <vt:lpstr>Competition</vt:lpstr>
      <vt:lpstr>Key Partners</vt:lpstr>
      <vt:lpstr>Marketing</vt:lpstr>
      <vt:lpstr>Subscription Packages </vt:lpstr>
      <vt:lpstr>Service/Company Aims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Rory Grant-Wood</dc:creator>
  <cp:lastModifiedBy>Rory Grant-Wood</cp:lastModifiedBy>
  <cp:revision>5</cp:revision>
  <dcterms:created xsi:type="dcterms:W3CDTF">2020-04-27T09:14:53Z</dcterms:created>
  <dcterms:modified xsi:type="dcterms:W3CDTF">2020-04-27T11:39:47Z</dcterms:modified>
</cp:coreProperties>
</file>